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8" r:id="rId2"/>
    <p:sldId id="414" r:id="rId3"/>
    <p:sldId id="390" r:id="rId4"/>
    <p:sldId id="41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1117" userDrawn="1">
          <p15:clr>
            <a:srgbClr val="A4A3A4"/>
          </p15:clr>
        </p15:guide>
        <p15:guide id="13" pos="4158" userDrawn="1">
          <p15:clr>
            <a:srgbClr val="A4A3A4"/>
          </p15:clr>
        </p15:guide>
        <p15:guide id="14" pos="461" userDrawn="1">
          <p15:clr>
            <a:srgbClr val="A4A3A4"/>
          </p15:clr>
        </p15:guide>
        <p15:guide id="15" orient="horz" pos="709" userDrawn="1">
          <p15:clr>
            <a:srgbClr val="A4A3A4"/>
          </p15:clr>
        </p15:guide>
        <p15:guide id="16" pos="5155" userDrawn="1">
          <p15:clr>
            <a:srgbClr val="A4A3A4"/>
          </p15:clr>
        </p15:guide>
        <p15:guide id="17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D0CECE"/>
    <a:srgbClr val="3DAAA0"/>
    <a:srgbClr val="FFFFFF"/>
    <a:srgbClr val="40AAA0"/>
    <a:srgbClr val="E3A447"/>
    <a:srgbClr val="B48981"/>
    <a:srgbClr val="776E80"/>
    <a:srgbClr val="C7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9" autoAdjust="0"/>
    <p:restoredTop sz="91261" autoAdjust="0"/>
  </p:normalViewPr>
  <p:slideViewPr>
    <p:cSldViewPr snapToGrid="0">
      <p:cViewPr varScale="1">
        <p:scale>
          <a:sx n="87" d="100"/>
          <a:sy n="87" d="100"/>
        </p:scale>
        <p:origin x="192" y="84"/>
      </p:cViewPr>
      <p:guideLst>
        <p:guide orient="horz" pos="1117"/>
        <p:guide pos="4158"/>
        <p:guide pos="461"/>
        <p:guide orient="horz" pos="709"/>
        <p:guide pos="5155"/>
        <p:guide pos="46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工作进度</a:t>
            </a:r>
          </a:p>
        </c:rich>
      </c:tx>
      <c:layout>
        <c:manualLayout>
          <c:xMode val="edge"/>
          <c:yMode val="edge"/>
          <c:x val="5.3445875888096156E-2"/>
          <c:y val="2.5116278149925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进度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E91B-449B-9379-4725304912E1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BE3-408C-B9C1-67DE027D1B91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BE3-408C-B9C1-67DE027D1B91}"/>
              </c:ext>
            </c:extLst>
          </c:dPt>
          <c:dPt>
            <c:idx val="5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1A-45B6-9E97-56DA00C98D8B}"/>
              </c:ext>
            </c:extLst>
          </c:dPt>
          <c:dPt>
            <c:idx val="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1A-45B6-9E97-56DA00C98D8B}"/>
              </c:ext>
            </c:extLst>
          </c:dPt>
          <c:dPt>
            <c:idx val="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89-4598-8956-60CB35B347DE}"/>
              </c:ext>
            </c:extLst>
          </c:dPt>
          <c:dPt>
            <c:idx val="9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289-4598-8956-60CB35B347DE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D289-4598-8956-60CB35B347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云图数据对接</c:v>
                </c:pt>
                <c:pt idx="1">
                  <c:v>U+欧总对接</c:v>
                </c:pt>
                <c:pt idx="2">
                  <c:v>海尔社区初步沟通</c:v>
                </c:pt>
                <c:pt idx="3">
                  <c:v>众创汇启动会议</c:v>
                </c:pt>
                <c:pt idx="4">
                  <c:v>众创汇数据采集初步沟通</c:v>
                </c:pt>
                <c:pt idx="5">
                  <c:v>SOW编写</c:v>
                </c:pt>
                <c:pt idx="6">
                  <c:v>用户画像UI迭代</c:v>
                </c:pt>
                <c:pt idx="7">
                  <c:v>当前数据源现状问题整理</c:v>
                </c:pt>
                <c:pt idx="8">
                  <c:v>无EDW数据对接讨论</c:v>
                </c:pt>
                <c:pt idx="9">
                  <c:v>方正Hbase数据连接测试</c:v>
                </c:pt>
                <c:pt idx="10">
                  <c:v>产品中心数据调研</c:v>
                </c:pt>
                <c:pt idx="11">
                  <c:v>SCRM用户数据申请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0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80</c:v>
                </c:pt>
                <c:pt idx="10">
                  <c:v>100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2-4C95-8568-7530D651E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79918528"/>
        <c:axId val="679919776"/>
      </c:barChart>
      <c:catAx>
        <c:axId val="679918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9919776"/>
        <c:crosses val="autoZero"/>
        <c:auto val="1"/>
        <c:lblAlgn val="ctr"/>
        <c:lblOffset val="100"/>
        <c:noMultiLvlLbl val="0"/>
      </c:catAx>
      <c:valAx>
        <c:axId val="67991977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991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BC92C-9244-456F-99CB-429749FEC58A}" type="datetimeFigureOut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634EC-9969-497C-8A3A-339D48BDB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2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7FCE-B695-4179-8C96-2978C3207FBA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6069-4040-4EAC-B41C-B5F3C484F785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2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F8C-C3E5-4CD6-A55D-7CF4DAC48690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9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6425" y="300039"/>
            <a:ext cx="8412607" cy="60636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1380572" y="6319280"/>
            <a:ext cx="58076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714" y="287847"/>
            <a:ext cx="1416250" cy="61855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 flipH="1">
            <a:off x="1840706" y="300039"/>
            <a:ext cx="45719" cy="618553"/>
          </a:xfrm>
          <a:prstGeom prst="rect">
            <a:avLst/>
          </a:prstGeom>
          <a:solidFill>
            <a:srgbClr val="448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65A0C4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2"/>
          </p:nvPr>
        </p:nvSpPr>
        <p:spPr>
          <a:xfrm>
            <a:off x="794738" y="1206417"/>
            <a:ext cx="10450297" cy="1989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43434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856" y="300039"/>
            <a:ext cx="1616485" cy="5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0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C44D-BADB-438C-891A-0E9573948B2C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9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691F-7A24-4268-9DD6-92342410E71D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4F50-0AB1-4EB1-8122-075B25F7D6FB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2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C694-3086-48A4-BA9A-8406044FE57B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C37-9C26-4DB2-A318-BED587A8B794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5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E0C6-5756-4B06-854F-3BA6A3B8928C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96BE-7E15-4090-86DC-F44F78F2DFB0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2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D4F9-C8F3-4B27-A444-DCB3A5F13130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1" y="236025"/>
            <a:ext cx="11506198" cy="77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1422400"/>
            <a:ext cx="11506198" cy="4644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A957-69F8-456E-B862-FB743A2D5258}" type="datetime1">
              <a:rPr lang="zh-CN" altLang="en-US" smtClean="0"/>
              <a:pPr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004C9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 Light" panose="020B0502040204020203" pitchFamily="34" charset="0"/>
        <a:buChar char="⁄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0719" cy="2387600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latin typeface="微软雅黑" pitchFamily="34" charset="-122"/>
                <a:ea typeface="微软雅黑" pitchFamily="34" charset="-122"/>
              </a:rPr>
              <a:t>Haier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用户定制应用分析支持项目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20160613-20160619</a:t>
            </a:r>
            <a:r>
              <a:rPr lang="zh-CN" altLang="en-US" dirty="0"/>
              <a:t>周报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5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本周工作进度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DCEBF1-E09E-4C9D-88C1-61BEB77D5AB6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929002287"/>
              </p:ext>
            </p:extLst>
          </p:nvPr>
        </p:nvGraphicFramePr>
        <p:xfrm>
          <a:off x="372533" y="1211199"/>
          <a:ext cx="5452535" cy="526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25068" y="13998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重点工作监控：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12089" y="1952976"/>
            <a:ext cx="5373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SCRM</a:t>
            </a:r>
            <a:r>
              <a:rPr lang="zh-CN" altLang="en-US" dirty="0"/>
              <a:t>用户数据申请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已提交申请，需要与王刚、王磊商议数据使用方式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方正</a:t>
            </a:r>
            <a:r>
              <a:rPr lang="en-US" altLang="zh-CN" dirty="0" err="1"/>
              <a:t>Hbase</a:t>
            </a:r>
            <a:r>
              <a:rPr lang="zh-CN" altLang="en-US" dirty="0"/>
              <a:t>数据抽取开发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用户提供的</a:t>
            </a:r>
            <a:r>
              <a:rPr lang="en-US" altLang="zh-CN" dirty="0"/>
              <a:t>VPN</a:t>
            </a:r>
            <a:r>
              <a:rPr lang="zh-CN" altLang="en-US" dirty="0"/>
              <a:t>账户过期，正在处理，预计下周一可调通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与</a:t>
            </a:r>
            <a:r>
              <a:rPr lang="en-US" altLang="zh-CN" dirty="0"/>
              <a:t>U+</a:t>
            </a:r>
            <a:r>
              <a:rPr lang="zh-CN" altLang="en-US" dirty="0"/>
              <a:t>欧总对接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未预约到合适时间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151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项目问题及风险跟踪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22313"/>
              </p:ext>
            </p:extLst>
          </p:nvPr>
        </p:nvGraphicFramePr>
        <p:xfrm>
          <a:off x="191069" y="1054069"/>
          <a:ext cx="11680891" cy="915284"/>
        </p:xfrm>
        <a:graphic>
          <a:graphicData uri="http://schemas.openxmlformats.org/drawingml/2006/table">
            <a:tbl>
              <a:tblPr/>
              <a:tblGrid>
                <a:gridCol w="80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4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3987328186"/>
                    </a:ext>
                  </a:extLst>
                </a:gridCol>
              </a:tblGrid>
              <a:tr h="2288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等级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提出人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预计完成时间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SOW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未确定，合同未签署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94777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云图数据收费，需确定是否使用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2016.6.29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011298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EDW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数据导入沙箱区并开通账号延期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2016.6.30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453149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3537" y="2395483"/>
            <a:ext cx="11691305" cy="3478521"/>
            <a:chOff x="89469" y="2053961"/>
            <a:chExt cx="11691305" cy="3478521"/>
          </a:xfrm>
        </p:grpSpPr>
        <p:sp>
          <p:nvSpPr>
            <p:cNvPr id="4" name="文本框 3"/>
            <p:cNvSpPr txBox="1"/>
            <p:nvPr/>
          </p:nvSpPr>
          <p:spPr>
            <a:xfrm>
              <a:off x="89469" y="2053961"/>
              <a:ext cx="3039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>
                  <a:solidFill>
                    <a:srgbClr val="FF0000"/>
                  </a:solidFill>
                </a:rPr>
                <a:t>备注：红色为重要问题</a:t>
              </a:r>
              <a:r>
                <a:rPr lang="en-US" altLang="zh-CN" i="1" dirty="0">
                  <a:solidFill>
                    <a:srgbClr val="FF0000"/>
                  </a:solidFill>
                </a:rPr>
                <a:t>/</a:t>
              </a:r>
              <a:r>
                <a:rPr lang="zh-CN" altLang="en-US" i="1" dirty="0">
                  <a:solidFill>
                    <a:srgbClr val="FF0000"/>
                  </a:solidFill>
                </a:rPr>
                <a:t>风险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4681" y="2947159"/>
              <a:ext cx="1137609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/>
                <a:t>云图数据收费，需要确定是否对接</a:t>
              </a:r>
              <a:endParaRPr lang="en-US" altLang="zh-CN" dirty="0"/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云图数据包括电商评论、新闻、论坛数据，需要评估其数据质量与费用再与其他第三方数据进行对比，从而决定是否使用</a:t>
              </a:r>
              <a:endParaRPr lang="en-US" altLang="zh-CN" dirty="0"/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dirty="0"/>
                <a:t>EDW</a:t>
              </a:r>
              <a:r>
                <a:rPr lang="zh-CN" altLang="en-US" dirty="0"/>
                <a:t>数据导入沙箱区未完成</a:t>
              </a:r>
              <a:endParaRPr lang="en-US" altLang="zh-CN" dirty="0"/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需督促</a:t>
              </a:r>
              <a:r>
                <a:rPr lang="en-US" altLang="zh-CN" dirty="0"/>
                <a:t>EDW</a:t>
              </a:r>
              <a:r>
                <a:rPr lang="zh-CN" altLang="en-US" dirty="0"/>
                <a:t>本月内完成以便我们了解</a:t>
              </a:r>
              <a:r>
                <a:rPr lang="en-US" altLang="zh-CN" dirty="0"/>
                <a:t>EDW</a:t>
              </a:r>
              <a:r>
                <a:rPr lang="zh-CN" altLang="en-US" dirty="0"/>
                <a:t>数据</a:t>
              </a:r>
              <a:endParaRPr lang="en-US" altLang="zh-CN" dirty="0"/>
            </a:p>
            <a:p>
              <a:pPr lvl="1">
                <a:lnSpc>
                  <a:spcPct val="150000"/>
                </a:lnSpc>
              </a:pPr>
              <a:endParaRPr lang="en-US" altLang="zh-CN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9469" y="2500560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重点问题及风险采取措施：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698235" y="1869824"/>
            <a:ext cx="10887804" cy="4634802"/>
            <a:chOff x="698235" y="2027870"/>
            <a:chExt cx="10887804" cy="4634802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3750027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335937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917436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8459017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1586039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98235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7" name="直接连接符 96"/>
          <p:cNvCxnSpPr/>
          <p:nvPr/>
        </p:nvCxnSpPr>
        <p:spPr>
          <a:xfrm>
            <a:off x="2199328" y="1869824"/>
            <a:ext cx="0" cy="4634802"/>
          </a:xfrm>
          <a:prstGeom prst="line">
            <a:avLst/>
          </a:prstGeom>
          <a:ln w="9525" cap="flat" cmpd="sng" algn="ctr">
            <a:solidFill>
              <a:srgbClr val="40AA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720813" y="1306579"/>
            <a:ext cx="10766353" cy="769887"/>
            <a:chOff x="720813" y="1464625"/>
            <a:chExt cx="10766353" cy="769887"/>
          </a:xfrm>
        </p:grpSpPr>
        <p:sp>
          <p:nvSpPr>
            <p:cNvPr id="30" name="矩形 29"/>
            <p:cNvSpPr/>
            <p:nvPr/>
          </p:nvSpPr>
          <p:spPr>
            <a:xfrm>
              <a:off x="8650394" y="2027870"/>
              <a:ext cx="1260000" cy="776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流程图: 手动输入 50"/>
            <p:cNvSpPr/>
            <p:nvPr/>
          </p:nvSpPr>
          <p:spPr>
            <a:xfrm rot="5400000">
              <a:off x="2592345" y="-208471"/>
              <a:ext cx="396870" cy="3743062"/>
            </a:xfrm>
            <a:prstGeom prst="flowChartManualInpu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720813" y="1464625"/>
              <a:ext cx="396871" cy="396870"/>
            </a:xfrm>
            <a:prstGeom prst="ellipse">
              <a:avLst/>
            </a:prstGeom>
            <a:solidFill>
              <a:srgbClr val="40AAA0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40AAA0"/>
                  </a:solidFill>
                  <a:latin typeface="DIN Black" pitchFamily="50" charset="0"/>
                </a:rPr>
                <a:t>1</a:t>
              </a:r>
              <a:endParaRPr lang="en-US" sz="1800" dirty="0">
                <a:solidFill>
                  <a:srgbClr val="40AAA0"/>
                </a:solidFill>
                <a:latin typeface="DIN Black" pitchFamily="50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19249" y="1488942"/>
              <a:ext cx="2972462" cy="349702"/>
            </a:xfrm>
            <a:prstGeom prst="rect">
              <a:avLst/>
            </a:prstGeom>
            <a:noFill/>
          </p:spPr>
          <p:txBody>
            <a:bodyPr wrap="square" lIns="72000" tIns="36000" rIns="0" bIns="36000" rtlCol="0" anchor="ctr" anchorCtr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2016/06/27 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至 </a:t>
              </a: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2016/07/03</a:t>
              </a:r>
              <a:endParaRPr 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流程图: 手动输入 49"/>
            <p:cNvSpPr/>
            <p:nvPr/>
          </p:nvSpPr>
          <p:spPr>
            <a:xfrm rot="5400000">
              <a:off x="4121071" y="1244057"/>
              <a:ext cx="396870" cy="855590"/>
            </a:xfrm>
            <a:prstGeom prst="flowChartManualInpu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073620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6846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920072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66524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43298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0227166" y="2027870"/>
              <a:ext cx="1260000" cy="776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0989" y="186518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+mj-ea"/>
                  <a:ea typeface="+mj-ea"/>
                </a:rPr>
                <a:t>6.27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641192" y="186518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+mj-ea"/>
                  <a:ea typeface="+mj-ea"/>
                </a:rPr>
                <a:t>6.28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221395" y="186518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+mj-ea"/>
                  <a:ea typeface="+mj-ea"/>
                </a:rPr>
                <a:t>6.29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801598" y="186518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+mj-ea"/>
                  <a:ea typeface="+mj-ea"/>
                </a:rPr>
                <a:t>6.30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381801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+mj-ea"/>
                  <a:ea typeface="+mj-ea"/>
                </a:rPr>
                <a:t>7.1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62004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7.2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542207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7.3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2" name="圆角矩形 91"/>
          <p:cNvSpPr/>
          <p:nvPr/>
        </p:nvSpPr>
        <p:spPr>
          <a:xfrm>
            <a:off x="5533401" y="6208394"/>
            <a:ext cx="1296444" cy="270000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周例会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48241" y="2578754"/>
            <a:ext cx="1264305" cy="323694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Aldo" panose="02000506000000020004" pitchFamily="2" charset="0"/>
              </a:rPr>
              <a:t>MDM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数据源沟通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195810" y="5463546"/>
            <a:ext cx="6202753" cy="270000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用户画像</a:t>
            </a:r>
            <a:r>
              <a:rPr lang="en-US" altLang="zh-CN" sz="1200" dirty="0">
                <a:solidFill>
                  <a:srgbClr val="FFFFFF"/>
                </a:solidFill>
                <a:latin typeface="Aldo" panose="02000506000000020004" pitchFamily="2" charset="0"/>
              </a:rPr>
              <a:t>UI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优化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057542" y="210415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星期六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10697997" y="210415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星期天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805921" y="2167321"/>
            <a:ext cx="2911288" cy="310317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云图数据对比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60510" y="5011289"/>
            <a:ext cx="2954503" cy="270000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Aldo" panose="02000506000000020004" pitchFamily="2" charset="0"/>
              </a:rPr>
              <a:t>SOW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初稿编写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041272" y="5018616"/>
            <a:ext cx="1296444" cy="270000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Aldo" panose="02000506000000020004" pitchFamily="2" charset="0"/>
              </a:rPr>
              <a:t>SOW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意见反馈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583145" y="5022393"/>
            <a:ext cx="1378297" cy="270000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Aldo" panose="02000506000000020004" pitchFamily="2" charset="0"/>
              </a:rPr>
              <a:t>SOW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迭代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140837" y="5022817"/>
            <a:ext cx="1296444" cy="270000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Aldo" panose="02000506000000020004" pitchFamily="2" charset="0"/>
              </a:rPr>
              <a:t>SOW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确认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17545" y="2666873"/>
            <a:ext cx="1296444" cy="270000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Aldo" panose="02000506000000020004" pitchFamily="2" charset="0"/>
              </a:rPr>
              <a:t>U+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欧总对接会议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85757" y="3691412"/>
            <a:ext cx="7612813" cy="270000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与众创汇、众创汇改版供应商一起讨论大数据应用场景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12936" y="2605396"/>
            <a:ext cx="1264305" cy="323694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海贝斯对接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24726" y="3018148"/>
            <a:ext cx="1264305" cy="323694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海尔官网对接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917214" y="2193436"/>
            <a:ext cx="1264305" cy="323694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Aldo" panose="02000506000000020004" pitchFamily="2" charset="0"/>
              </a:rPr>
              <a:t>IDs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对接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38309" y="4172285"/>
            <a:ext cx="2998903" cy="270000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方正</a:t>
            </a:r>
            <a:r>
              <a:rPr lang="en-US" altLang="zh-CN" sz="1200" dirty="0" err="1">
                <a:solidFill>
                  <a:srgbClr val="FFFFFF"/>
                </a:solidFill>
                <a:latin typeface="Aldo" panose="02000506000000020004" pitchFamily="2" charset="0"/>
              </a:rPr>
              <a:t>Hbase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数据连接测试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899077" y="4172285"/>
            <a:ext cx="4499487" cy="270000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方正</a:t>
            </a:r>
            <a:r>
              <a:rPr lang="en-US" altLang="zh-CN" sz="1200" dirty="0" err="1">
                <a:solidFill>
                  <a:srgbClr val="FFFFFF"/>
                </a:solidFill>
                <a:latin typeface="Aldo" panose="02000506000000020004" pitchFamily="2" charset="0"/>
              </a:rPr>
              <a:t>Hbase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数据抽取开发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69045" y="3058417"/>
            <a:ext cx="1264305" cy="481260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产品中心账号申请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01643" y="4588124"/>
            <a:ext cx="6031977" cy="270000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产品中心数据接口开发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35835" y="5835377"/>
            <a:ext cx="6202753" cy="270000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Aldo" panose="02000506000000020004" pitchFamily="2" charset="0"/>
              </a:rPr>
              <a:t>EDW</a:t>
            </a:r>
            <a:r>
              <a:rPr lang="zh-CN" altLang="en-US" sz="1200">
                <a:solidFill>
                  <a:srgbClr val="FFFFFF"/>
                </a:solidFill>
                <a:latin typeface="Aldo" panose="02000506000000020004" pitchFamily="2" charset="0"/>
              </a:rPr>
              <a:t>数据导入沙箱区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eff1">
      <a:majorFont>
        <a:latin typeface="Segoe UI Light"/>
        <a:ea typeface="黑体"/>
        <a:cs typeface=""/>
      </a:majorFont>
      <a:minorFont>
        <a:latin typeface="Segoe UI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17747</TotalTime>
  <Words>292</Words>
  <Application>Microsoft Office PowerPoint</Application>
  <PresentationFormat>宽屏</PresentationFormat>
  <Paragraphs>74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Aldo</vt:lpstr>
      <vt:lpstr>DIN Black</vt:lpstr>
      <vt:lpstr>等线</vt:lpstr>
      <vt:lpstr>黑体</vt:lpstr>
      <vt:lpstr>微软雅黑</vt:lpstr>
      <vt:lpstr>Arial</vt:lpstr>
      <vt:lpstr>Segoe UI Light</vt:lpstr>
      <vt:lpstr>Office 主题​​</vt:lpstr>
      <vt:lpstr>Haier用户定制应用分析支持项目</vt:lpstr>
      <vt:lpstr>本周工作进度</vt:lpstr>
      <vt:lpstr>项目问题及风险跟踪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jeffzhu4</dc:creator>
  <cp:lastModifiedBy>KevinLi</cp:lastModifiedBy>
  <cp:revision>1022</cp:revision>
  <dcterms:created xsi:type="dcterms:W3CDTF">2016-03-15T12:24:22Z</dcterms:created>
  <dcterms:modified xsi:type="dcterms:W3CDTF">2016-06-24T09:49:36Z</dcterms:modified>
</cp:coreProperties>
</file>