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8" r:id="rId3"/>
    <p:sldId id="392" r:id="rId4"/>
    <p:sldId id="395" r:id="rId6"/>
    <p:sldId id="400" r:id="rId7"/>
    <p:sldId id="401" r:id="rId8"/>
    <p:sldId id="40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447"/>
    <a:srgbClr val="B48981"/>
    <a:srgbClr val="776E80"/>
    <a:srgbClr val="3DAAA0"/>
    <a:srgbClr val="C7E3F5"/>
    <a:srgbClr val="9DCFED"/>
    <a:srgbClr val="80C0E8"/>
    <a:srgbClr val="59ADE1"/>
    <a:srgbClr val="3FA1DD"/>
    <a:srgbClr val="B0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9" autoAdjust="0"/>
    <p:restoredTop sz="98131" autoAdjust="0"/>
  </p:normalViewPr>
  <p:slideViewPr>
    <p:cSldViewPr snapToGrid="0">
      <p:cViewPr varScale="1">
        <p:scale>
          <a:sx n="69" d="100"/>
          <a:sy n="69" d="100"/>
        </p:scale>
        <p:origin x="564" y="78"/>
      </p:cViewPr>
      <p:guideLst>
        <p:guide orient="horz" pos="1117"/>
        <p:guide pos="4151"/>
        <p:guide pos="499"/>
        <p:guide orient="horz" pos="709"/>
        <p:guide pos="5155"/>
        <p:guide pos="46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DIY</a:t>
            </a:r>
            <a:r>
              <a:rPr altLang="en-US"/>
              <a:t>整体上线状态</a:t>
            </a:r>
            <a:endParaRPr altLang="en-US"/>
          </a:p>
        </c:rich>
      </c:tx>
      <c:layout>
        <c:manualLayout>
          <c:xMode val="edge"/>
          <c:yMode val="edge"/>
          <c:x val="0.359315161072314"/>
          <c:y val="0.011020548731488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176616355034918"/>
          <c:y val="0.153254505797268"/>
          <c:w val="0.972651498085154"/>
          <c:h val="0.7900815061416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Sheet1!$C$18:$C$27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9.5</c:v>
                </c:pt>
                <c:pt idx="6">
                  <c:v>9.5</c:v>
                </c:pt>
                <c:pt idx="7">
                  <c:v>9.5</c:v>
                </c:pt>
                <c:pt idx="8">
                  <c:v>9.5</c:v>
                </c:pt>
                <c:pt idx="9">
                  <c:v>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待完成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Sheet1!$C$18:$C$27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0572206"/>
        <c:axId val="688419329"/>
      </c:barChart>
      <c:catAx>
        <c:axId val="83057220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8419329"/>
        <c:crosses val="autoZero"/>
        <c:auto val="1"/>
        <c:lblAlgn val="ctr"/>
        <c:lblOffset val="100"/>
        <c:noMultiLvlLbl val="0"/>
      </c:catAx>
      <c:valAx>
        <c:axId val="688419329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05722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9121423744087"/>
          <c:y val="0.0862128343473769"/>
          <c:w val="0.197567019599009"/>
          <c:h val="0.083228102399265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BC92C-9244-456F-99CB-429749FEC5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634EC-9969-497C-8A3A-339D48BDBC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4EC-9969-497C-8A3A-339D48BDB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4EC-9969-497C-8A3A-339D48BDB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4EC-9969-497C-8A3A-339D48BDB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4EC-9969-497C-8A3A-339D48BDB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4EC-9969-497C-8A3A-339D48BDB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7FCE-B695-4179-8C96-2978C3207FB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6069-4040-4EAC-B41C-B5F3C484F78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F8C-C3E5-4CD6-A55D-7CF4DAC4869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6425" y="300039"/>
            <a:ext cx="8412607" cy="60636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1380572" y="6319280"/>
            <a:ext cx="58076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714" y="287847"/>
            <a:ext cx="1416250" cy="61855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 flipH="1">
            <a:off x="1840706" y="300039"/>
            <a:ext cx="45719" cy="618553"/>
          </a:xfrm>
          <a:prstGeom prst="rect">
            <a:avLst/>
          </a:prstGeom>
          <a:solidFill>
            <a:srgbClr val="448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65A0C4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2"/>
          </p:nvPr>
        </p:nvSpPr>
        <p:spPr>
          <a:xfrm>
            <a:off x="794738" y="1206417"/>
            <a:ext cx="10450297" cy="1989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43434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856" y="300039"/>
            <a:ext cx="1616485" cy="53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C44D-BADB-438C-891A-0E9573948B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691F-7A24-4268-9DD6-92342410E7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4F50-0AB1-4EB1-8122-075B25F7D6F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C694-3086-48A4-BA9A-8406044FE57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C37-9C26-4DB2-A318-BED587A8B79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E0C6-5756-4B06-854F-3BA6A3B8928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96BE-7E15-4090-86DC-F44F78F2DF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D4F9-C8F3-4B27-A444-DCB3A5F131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1" y="236025"/>
            <a:ext cx="11506198" cy="77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1422400"/>
            <a:ext cx="11506198" cy="4644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A957-69F8-456E-B862-FB743A2D5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004C9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 Light" panose="020B0502040204020203" pitchFamily="34" charset="0"/>
        <a:buChar char="⁄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0719" cy="23876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Haier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用户定制应用分析支持项目周例会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analyticservice.net</a:t>
            </a:r>
            <a:endParaRPr lang="en-US" altLang="zh-CN" dirty="0"/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2017-06-15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项目整体开发状态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/>
        </p:nvGraphicFramePr>
        <p:xfrm>
          <a:off x="1310640" y="953770"/>
          <a:ext cx="11275060" cy="553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7320" y="179070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驾驶舱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2080" y="22199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用户画像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680" y="2682240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用户群画像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920" y="31089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产品画像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7320" y="393192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舆情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680" y="3535680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设计师画像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6840" y="4406900"/>
            <a:ext cx="160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订单全流程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160" y="484632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竞品分析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7160" y="530352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400" y="574548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报表分析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开发甘特图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1191895" y="1197610"/>
            <a:ext cx="13335" cy="4909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810260" y="5791200"/>
            <a:ext cx="10985500" cy="5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843530" y="1236980"/>
            <a:ext cx="52705" cy="45935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16450" y="1242060"/>
            <a:ext cx="52705" cy="45935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36690" y="1226820"/>
            <a:ext cx="52705" cy="45935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436610" y="1236980"/>
            <a:ext cx="52705" cy="45935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361930" y="1211580"/>
            <a:ext cx="52705" cy="45935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92480" y="5982335"/>
            <a:ext cx="1630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2017-06-15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2321560" y="5987415"/>
            <a:ext cx="1630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2017-06-22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4109720" y="5977255"/>
            <a:ext cx="1630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2017-06-29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6019800" y="5962015"/>
            <a:ext cx="1630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2017-07-06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7879080" y="5962015"/>
            <a:ext cx="1630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2017-07-13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9804400" y="5936615"/>
            <a:ext cx="1630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2017-07-21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1203960" y="5348605"/>
            <a:ext cx="216408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84960" y="5577840"/>
            <a:ext cx="716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驾驶舱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1224280" y="4698365"/>
            <a:ext cx="330835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39520" y="4988560"/>
            <a:ext cx="2870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已上线模块数据bug修改、优化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1191895" y="3997325"/>
            <a:ext cx="68834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254760" y="3658235"/>
            <a:ext cx="3112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竞品分析模块开发测试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1191895" y="3346450"/>
            <a:ext cx="68834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254760" y="4328795"/>
            <a:ext cx="2855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已上线模块前台bug修改、优化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1209040" y="2701925"/>
            <a:ext cx="111252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76985" y="2992120"/>
            <a:ext cx="2273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推荐模块开发测试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3835400" y="2099310"/>
            <a:ext cx="652653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16450" y="2374265"/>
            <a:ext cx="2273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报表前台开发</a:t>
            </a:r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2636520" y="1418590"/>
            <a:ext cx="8799195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829050" y="1724025"/>
            <a:ext cx="2273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报表后台数据开发</a:t>
            </a:r>
            <a:endParaRPr lang="zh-CN" altLang="en-US" sz="1400"/>
          </a:p>
        </p:txBody>
      </p:sp>
      <p:cxnSp>
        <p:nvCxnSpPr>
          <p:cNvPr id="33" name="直接连接符 32"/>
          <p:cNvCxnSpPr/>
          <p:nvPr/>
        </p:nvCxnSpPr>
        <p:spPr>
          <a:xfrm>
            <a:off x="11435715" y="1197610"/>
            <a:ext cx="52705" cy="45935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883900" y="5949315"/>
            <a:ext cx="1630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2017-07-29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开发计划（续）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19200" y="1167765"/>
            <a:ext cx="81083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1、驾驶舱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bug修改、优化                        6月16日~6月23日（1-7天）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2、用户画像    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前端展示bug修改、优化          6月16日~6月19日（2天）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数据bug修改、优化                 6月15日（1天）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3、用户群画像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前端展示bug修改、优化          6月16日~6月19日（2天）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数据bug修改、优化                 6月15日（1天）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4、设计师画像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前端展示bug修改、优化           6月16日~6月19日（2天）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数据bug修改、优化                  6月15日（1天）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5、产品画像                     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前端展示bug修改、优化           6月16日~6月19日（2天）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数据bug修改、优化                  6月15日（1天）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98245" y="1124585"/>
            <a:ext cx="102927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6、舆情</a:t>
            </a:r>
          </a:p>
          <a:p>
            <a:pPr algn="l"/>
            <a:r>
              <a:t>   已上线运行</a:t>
            </a:r>
          </a:p>
          <a:p>
            <a:pPr algn="l"/>
            <a:r>
              <a:t>7、订单全流程</a:t>
            </a:r>
          </a:p>
          <a:p>
            <a:pPr algn="l"/>
            <a:r>
              <a:t>   已上线运行</a:t>
            </a:r>
          </a:p>
          <a:p>
            <a:pPr algn="l"/>
            <a:r>
              <a:t>8、竞品分析</a:t>
            </a:r>
          </a:p>
          <a:p>
            <a:pPr algn="l"/>
            <a:r>
              <a:t>   推荐模型数据处理                6月15日（1天）</a:t>
            </a:r>
          </a:p>
          <a:p>
            <a:pPr algn="l"/>
            <a:r>
              <a:t>   与前台数据调测                  6月16日（1天）</a:t>
            </a:r>
          </a:p>
          <a:p>
            <a:pPr algn="l"/>
            <a:r>
              <a:t>9、推荐</a:t>
            </a:r>
          </a:p>
          <a:p>
            <a:pPr algn="l"/>
            <a:r>
              <a:t>   有用户行为推荐 （基于用户）     6月15日~6月16日（2天）  </a:t>
            </a:r>
          </a:p>
          <a:p>
            <a:pPr algn="l"/>
            <a:r>
              <a:t>   无用户行为推荐 （基于产品）     6月15日-6月19日 （3天）</a:t>
            </a:r>
          </a:p>
          <a:p>
            <a:pPr algn="l"/>
            <a:r>
              <a:t>10、报表分析</a:t>
            </a:r>
          </a:p>
          <a:p>
            <a:pPr algn="l"/>
            <a:r>
              <a:t>   共计1</a:t>
            </a:r>
            <a:r>
              <a:rPr lang="en-US"/>
              <a:t>5</a:t>
            </a:r>
            <a:r>
              <a:t>张报表</a:t>
            </a:r>
          </a:p>
          <a:p>
            <a:pPr algn="l"/>
            <a:r>
              <a:t>   已开发3张</a:t>
            </a:r>
          </a:p>
          <a:p>
            <a:pPr algn="l"/>
            <a:r>
              <a:t>   未开发1</a:t>
            </a:r>
            <a:r>
              <a:rPr lang="en-US"/>
              <a:t>2</a:t>
            </a:r>
            <a:r>
              <a:t>张   </a:t>
            </a:r>
          </a:p>
          <a:p>
            <a:pPr algn="l"/>
            <a:r>
              <a:t>   前台报表开发                    6月26日~7月21日（20人天）  </a:t>
            </a:r>
          </a:p>
          <a:p>
            <a:pPr algn="l"/>
            <a:r>
              <a:t>   后台数据处理                    6月20日~7月2</a:t>
            </a:r>
            <a:r>
              <a:rPr lang="en-US"/>
              <a:t>9</a:t>
            </a:r>
            <a:r>
              <a:t>日（38人天）</a:t>
            </a:r>
            <a:r>
              <a:rPr>
                <a:sym typeface="+mn-ea"/>
              </a:rPr>
              <a:t>  </a:t>
            </a:r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开发计划（续）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03830" y="2829560"/>
            <a:ext cx="620585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THANKS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eff1">
      <a:majorFont>
        <a:latin typeface="Segoe UI Light"/>
        <a:ea typeface="黑体"/>
        <a:cs typeface=""/>
      </a:majorFont>
      <a:minorFont>
        <a:latin typeface="Segoe UI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WPS 演示</Application>
  <PresentationFormat>宽屏</PresentationFormat>
  <Paragraphs>105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Segoe UI Light</vt:lpstr>
      <vt:lpstr>微软雅黑</vt:lpstr>
      <vt:lpstr>黑体</vt:lpstr>
      <vt:lpstr>等线</vt:lpstr>
      <vt:lpstr>Office 主题​​</vt:lpstr>
      <vt:lpstr>Haier用户定制应用分析支持项目推荐系统实现的逻辑</vt:lpstr>
      <vt:lpstr>推荐系统逻辑</vt:lpstr>
      <vt:lpstr>推荐系统逻辑</vt:lpstr>
      <vt:lpstr>推荐系统逻辑</vt:lpstr>
      <vt:lpstr>推荐系统逻辑</vt:lpstr>
      <vt:lpstr>开发计划（续）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jeffzhu4</dc:creator>
  <cp:lastModifiedBy>Eric.liu</cp:lastModifiedBy>
  <cp:revision>917</cp:revision>
  <dcterms:created xsi:type="dcterms:W3CDTF">2016-03-15T12:24:00Z</dcterms:created>
  <dcterms:modified xsi:type="dcterms:W3CDTF">2017-06-15T10:01:01Z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