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316" r:id="rId3"/>
    <p:sldId id="257" r:id="rId4"/>
    <p:sldId id="301" r:id="rId5"/>
    <p:sldId id="263"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02" r:id="rId19"/>
    <p:sldId id="317"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Open Sans" panose="020B0606030504020204" pitchFamily="34" charset="0"/>
      <p:regular r:id="rId28"/>
      <p:bold r:id="rId29"/>
      <p:italic r:id="rId30"/>
      <p:boldItalic r:id="rId31"/>
    </p:embeddedFont>
    <p:embeddedFont>
      <p:font typeface="UTM Alexander" panose="02040603050506020204" pitchFamily="18" charset="0"/>
      <p:regular r:id="rId32"/>
    </p:embeddedFont>
    <p:embeddedFont>
      <p:font typeface="UTM HelvetIns" panose="02040603050506020204" pitchFamily="18" charset="0"/>
      <p:regular r:id="rId33"/>
    </p:embeddedFont>
    <p:embeddedFont>
      <p:font typeface="UTM Swiss 721 Black Condensed" panose="02000500000000000000" pitchFamily="2"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1904" autoAdjust="0"/>
  </p:normalViewPr>
  <p:slideViewPr>
    <p:cSldViewPr snapToGrid="0">
      <p:cViewPr varScale="1">
        <p:scale>
          <a:sx n="93" d="100"/>
          <a:sy n="93" d="100"/>
        </p:scale>
        <p:origin x="14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4EC13-EE36-4946-B3C2-3A691A06D862}"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8A770-4902-4D7B-BF10-91BAB0A776F9}" type="slidenum">
              <a:rPr lang="en-US" smtClean="0"/>
              <a:t>‹#›</a:t>
            </a:fld>
            <a:endParaRPr lang="en-US"/>
          </a:p>
        </p:txBody>
      </p:sp>
    </p:spTree>
    <p:extLst>
      <p:ext uri="{BB962C8B-B14F-4D97-AF65-F5344CB8AC3E}">
        <p14:creationId xmlns:p14="http://schemas.microsoft.com/office/powerpoint/2010/main" val="368960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Dựa trên mô hình (Model-based): Nhóm này liên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đ </a:t>
            </a:r>
            <a:r>
              <a:rPr lang="en-US" sz="1800" dirty="0" err="1">
                <a:effectLst/>
                <a:latin typeface="Times New Roman" panose="02020603050405020304" pitchFamily="18" charset="0"/>
                <a:ea typeface="Times New Roman" panose="02020603050405020304" pitchFamily="18" charset="0"/>
              </a:rPr>
              <a:t>ến</a:t>
            </a:r>
            <a:r>
              <a:rPr lang="en-US" sz="1800" dirty="0">
                <a:effectLst/>
                <a:latin typeface="Times New Roman" panose="02020603050405020304" pitchFamily="18" charset="0"/>
                <a:ea typeface="Times New Roman" panose="02020603050405020304" pitchFamily="18" charset="0"/>
              </a:rPr>
              <a:t> việc xây dựng các mô hình dự đoán dựa trên dữ liệu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được trong quá khứ. Như mô hình Bayesian, các mô hình nhân tố </a:t>
            </a:r>
            <a:r>
              <a:rPr lang="en-US" sz="1800" dirty="0" err="1">
                <a:effectLst/>
                <a:latin typeface="Times New Roman" panose="02020603050405020304" pitchFamily="18" charset="0"/>
                <a:ea typeface="Times New Roman" panose="02020603050405020304" pitchFamily="18" charset="0"/>
              </a:rPr>
              <a:t>tiềm</a:t>
            </a:r>
            <a:r>
              <a:rPr lang="en-US" sz="1800" dirty="0">
                <a:effectLst/>
                <a:latin typeface="Times New Roman" panose="02020603050405020304" pitchFamily="18" charset="0"/>
                <a:ea typeface="Times New Roman" panose="02020603050405020304" pitchFamily="18" charset="0"/>
              </a:rPr>
              <a:t> ẩn (latent factor models): trong đó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thuật phân rã ma trận (matrix factorization) là một </a:t>
            </a:r>
            <a:r>
              <a:rPr lang="en-US" sz="1800" dirty="0" err="1">
                <a:effectLst/>
                <a:latin typeface="Times New Roman" panose="02020603050405020304" pitchFamily="18" charset="0"/>
                <a:ea typeface="Times New Roman" panose="02020603050405020304" pitchFamily="18" charset="0"/>
              </a:rPr>
              <a:t>điển</a:t>
            </a:r>
            <a:r>
              <a:rPr lang="en-US" sz="1800" dirty="0">
                <a:effectLst/>
                <a:latin typeface="Times New Roman" panose="02020603050405020304" pitchFamily="18" charset="0"/>
                <a:ea typeface="Times New Roman" panose="02020603050405020304" pitchFamily="18" charset="0"/>
              </a:rPr>
              <a:t> hình</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5</a:t>
            </a:fld>
            <a:endParaRPr lang="en-US"/>
          </a:p>
        </p:txBody>
      </p:sp>
    </p:spTree>
    <p:extLst>
      <p:ext uri="{BB962C8B-B14F-4D97-AF65-F5344CB8AC3E}">
        <p14:creationId xmlns:p14="http://schemas.microsoft.com/office/powerpoint/2010/main" val="3377884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1B1B1B"/>
                </a:solidFill>
                <a:effectLst/>
                <a:latin typeface="Calibri" panose="020F0502020204030204" pitchFamily="34" charset="0"/>
                <a:cs typeface="Calibri" panose="020F0502020204030204" pitchFamily="34" charset="0"/>
              </a:rPr>
              <a:t>Trong đó, có 7 users lần lượt là u1, u2, u3, u4, u5, u6 và 5 items lầm lượt là i1,i2, i3, i4, i5. Có thể quan sát thấy u0, u1 đều thích i0 và không thích i3, i4lắm, còn các users khác thì ngược lại.</a:t>
            </a:r>
            <a:endParaRPr lang="en-US" b="0" i="0" dirty="0">
              <a:solidFill>
                <a:srgbClr val="1B1B1B"/>
              </a:solidFill>
              <a:effectLst/>
              <a:latin typeface="Calibri" panose="020F0502020204030204" pitchFamily="34" charset="0"/>
              <a:cs typeface="Calibri" panose="020F0502020204030204" pitchFamily="34" charset="0"/>
            </a:endParaRPr>
          </a:p>
          <a:p>
            <a:pPr algn="l"/>
            <a:endParaRPr lang="vi-VN" b="0" i="0" dirty="0">
              <a:solidFill>
                <a:srgbClr val="1B1B1B"/>
              </a:solidFill>
              <a:effectLst/>
              <a:latin typeface="Calibri" panose="020F0502020204030204" pitchFamily="34" charset="0"/>
              <a:cs typeface="Calibri" panose="020F0502020204030204" pitchFamily="34" charset="0"/>
            </a:endParaRPr>
          </a:p>
          <a:p>
            <a:pPr algn="l"/>
            <a:r>
              <a:rPr lang="vi-VN" b="0" i="0" dirty="0">
                <a:solidFill>
                  <a:srgbClr val="1B1B1B"/>
                </a:solidFill>
                <a:effectLst/>
                <a:latin typeface="Calibri" panose="020F0502020204030204" pitchFamily="34" charset="0"/>
                <a:cs typeface="Calibri" panose="020F0502020204030204" pitchFamily="34" charset="0"/>
              </a:rPr>
              <a:t>Đặt mức độ giống nhau giữa hai user ui, uj là sim(ui, uj). Khi đó, một similarity function tốt, cần đảm bảo:</a:t>
            </a:r>
          </a:p>
        </p:txBody>
      </p:sp>
      <p:sp>
        <p:nvSpPr>
          <p:cNvPr id="4" name="Slide Number Placeholder 3"/>
          <p:cNvSpPr>
            <a:spLocks noGrp="1"/>
          </p:cNvSpPr>
          <p:nvPr>
            <p:ph type="sldNum" sz="quarter" idx="5"/>
          </p:nvPr>
        </p:nvSpPr>
        <p:spPr/>
        <p:txBody>
          <a:bodyPr/>
          <a:lstStyle/>
          <a:p>
            <a:fld id="{71F8A770-4902-4D7B-BF10-91BAB0A776F9}" type="slidenum">
              <a:rPr lang="en-US" smtClean="0"/>
              <a:t>14</a:t>
            </a:fld>
            <a:endParaRPr lang="en-US"/>
          </a:p>
        </p:txBody>
      </p:sp>
    </p:spTree>
    <p:extLst>
      <p:ext uri="{BB962C8B-B14F-4D97-AF65-F5344CB8AC3E}">
        <p14:creationId xmlns:p14="http://schemas.microsoft.com/office/powerpoint/2010/main" val="75513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1B1B1B"/>
                </a:solidFill>
                <a:effectLst/>
                <a:latin typeface="Calibri" panose="020F0502020204030204" pitchFamily="34" charset="0"/>
                <a:cs typeface="Calibri" panose="020F0502020204030204" pitchFamily="34" charset="0"/>
              </a:rPr>
              <a:t>Trong đó, có 7 users lần lượt là u1, u2, u3, u4, u5, u6 và 5 items lầm lượt là i1,i2, i3, i4, i5. Có thể quan sát thấy u0, u1 đều thích i0 và không thích i3, i4lắm, còn các users khác thì ngược lại.</a:t>
            </a:r>
            <a:endParaRPr lang="en-US" b="0" i="0" dirty="0">
              <a:solidFill>
                <a:srgbClr val="1B1B1B"/>
              </a:solidFill>
              <a:effectLst/>
              <a:latin typeface="Calibri" panose="020F0502020204030204" pitchFamily="34" charset="0"/>
              <a:cs typeface="Calibri" panose="020F0502020204030204" pitchFamily="34" charset="0"/>
            </a:endParaRPr>
          </a:p>
          <a:p>
            <a:pPr algn="l"/>
            <a:endParaRPr lang="vi-VN" b="0" i="0" dirty="0">
              <a:solidFill>
                <a:srgbClr val="1B1B1B"/>
              </a:solidFill>
              <a:effectLst/>
              <a:latin typeface="Calibri" panose="020F0502020204030204" pitchFamily="34" charset="0"/>
              <a:cs typeface="Calibri" panose="020F0502020204030204" pitchFamily="34" charset="0"/>
            </a:endParaRPr>
          </a:p>
          <a:p>
            <a:pPr algn="l"/>
            <a:r>
              <a:rPr lang="vi-VN" b="0" i="0" dirty="0">
                <a:solidFill>
                  <a:srgbClr val="1B1B1B"/>
                </a:solidFill>
                <a:effectLst/>
                <a:latin typeface="Calibri" panose="020F0502020204030204" pitchFamily="34" charset="0"/>
                <a:cs typeface="Calibri" panose="020F0502020204030204" pitchFamily="34" charset="0"/>
              </a:rPr>
              <a:t>Đặt mức độ giống nhau giữa hai user ui, uj là sim(ui, uj). Khi đó, một similarity function tốt, cần đảm bảo:</a:t>
            </a:r>
          </a:p>
        </p:txBody>
      </p:sp>
      <p:sp>
        <p:nvSpPr>
          <p:cNvPr id="4" name="Slide Number Placeholder 3"/>
          <p:cNvSpPr>
            <a:spLocks noGrp="1"/>
          </p:cNvSpPr>
          <p:nvPr>
            <p:ph type="sldNum" sz="quarter" idx="5"/>
          </p:nvPr>
        </p:nvSpPr>
        <p:spPr/>
        <p:txBody>
          <a:bodyPr/>
          <a:lstStyle/>
          <a:p>
            <a:fld id="{71F8A770-4902-4D7B-BF10-91BAB0A776F9}" type="slidenum">
              <a:rPr lang="en-US" smtClean="0"/>
              <a:t>15</a:t>
            </a:fld>
            <a:endParaRPr lang="en-US"/>
          </a:p>
        </p:txBody>
      </p:sp>
    </p:spTree>
    <p:extLst>
      <p:ext uri="{BB962C8B-B14F-4D97-AF65-F5344CB8AC3E}">
        <p14:creationId xmlns:p14="http://schemas.microsoft.com/office/powerpoint/2010/main" val="1046335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Dựa trên mô hình (Model-based): Nhóm này liên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đ </a:t>
            </a:r>
            <a:r>
              <a:rPr lang="en-US" sz="1800" dirty="0" err="1">
                <a:effectLst/>
                <a:latin typeface="Times New Roman" panose="02020603050405020304" pitchFamily="18" charset="0"/>
                <a:ea typeface="Times New Roman" panose="02020603050405020304" pitchFamily="18" charset="0"/>
              </a:rPr>
              <a:t>ến</a:t>
            </a:r>
            <a:r>
              <a:rPr lang="en-US" sz="1800" dirty="0">
                <a:effectLst/>
                <a:latin typeface="Times New Roman" panose="02020603050405020304" pitchFamily="18" charset="0"/>
                <a:ea typeface="Times New Roman" panose="02020603050405020304" pitchFamily="18" charset="0"/>
              </a:rPr>
              <a:t> việc xây dựng các mô hình dự đoán dựa trên dữ liệu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được trong quá khứ. Như mô hình Bayesian, các mô hình nhân tố </a:t>
            </a:r>
            <a:r>
              <a:rPr lang="en-US" sz="1800" dirty="0" err="1">
                <a:effectLst/>
                <a:latin typeface="Times New Roman" panose="02020603050405020304" pitchFamily="18" charset="0"/>
                <a:ea typeface="Times New Roman" panose="02020603050405020304" pitchFamily="18" charset="0"/>
              </a:rPr>
              <a:t>tiềm</a:t>
            </a:r>
            <a:r>
              <a:rPr lang="en-US" sz="1800" dirty="0">
                <a:effectLst/>
                <a:latin typeface="Times New Roman" panose="02020603050405020304" pitchFamily="18" charset="0"/>
                <a:ea typeface="Times New Roman" panose="02020603050405020304" pitchFamily="18" charset="0"/>
              </a:rPr>
              <a:t> ẩn (latent factor models): trong đó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thuật phân rã ma trận (matrix factorization) là một </a:t>
            </a:r>
            <a:r>
              <a:rPr lang="en-US" sz="1800" dirty="0" err="1">
                <a:effectLst/>
                <a:latin typeface="Times New Roman" panose="02020603050405020304" pitchFamily="18" charset="0"/>
                <a:ea typeface="Times New Roman" panose="02020603050405020304" pitchFamily="18" charset="0"/>
              </a:rPr>
              <a:t>điển</a:t>
            </a:r>
            <a:r>
              <a:rPr lang="en-US" sz="1800" dirty="0">
                <a:effectLst/>
                <a:latin typeface="Times New Roman" panose="02020603050405020304" pitchFamily="18" charset="0"/>
                <a:ea typeface="Times New Roman" panose="02020603050405020304" pitchFamily="18" charset="0"/>
              </a:rPr>
              <a:t> hình</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16</a:t>
            </a:fld>
            <a:endParaRPr lang="en-US"/>
          </a:p>
        </p:txBody>
      </p:sp>
    </p:spTree>
    <p:extLst>
      <p:ext uri="{BB962C8B-B14F-4D97-AF65-F5344CB8AC3E}">
        <p14:creationId xmlns:p14="http://schemas.microsoft.com/office/powerpoint/2010/main" val="49397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Dựa trên mô hình (Model-based): Nhóm này liên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đ </a:t>
            </a:r>
            <a:r>
              <a:rPr lang="en-US" sz="1800" dirty="0" err="1">
                <a:effectLst/>
                <a:latin typeface="Times New Roman" panose="02020603050405020304" pitchFamily="18" charset="0"/>
                <a:ea typeface="Times New Roman" panose="02020603050405020304" pitchFamily="18" charset="0"/>
              </a:rPr>
              <a:t>ến</a:t>
            </a:r>
            <a:r>
              <a:rPr lang="en-US" sz="1800" dirty="0">
                <a:effectLst/>
                <a:latin typeface="Times New Roman" panose="02020603050405020304" pitchFamily="18" charset="0"/>
                <a:ea typeface="Times New Roman" panose="02020603050405020304" pitchFamily="18" charset="0"/>
              </a:rPr>
              <a:t> việc xây dựng các mô hình dự đoán dựa trên dữ liệu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được trong quá khứ. Như mô hình Bayesian, các mô hình nhân tố </a:t>
            </a:r>
            <a:r>
              <a:rPr lang="en-US" sz="1800" dirty="0" err="1">
                <a:effectLst/>
                <a:latin typeface="Times New Roman" panose="02020603050405020304" pitchFamily="18" charset="0"/>
                <a:ea typeface="Times New Roman" panose="02020603050405020304" pitchFamily="18" charset="0"/>
              </a:rPr>
              <a:t>tiềm</a:t>
            </a:r>
            <a:r>
              <a:rPr lang="en-US" sz="1800" dirty="0">
                <a:effectLst/>
                <a:latin typeface="Times New Roman" panose="02020603050405020304" pitchFamily="18" charset="0"/>
                <a:ea typeface="Times New Roman" panose="02020603050405020304" pitchFamily="18" charset="0"/>
              </a:rPr>
              <a:t> ẩn (latent factor models): trong đó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thuật phân rã ma trận (matrix factorization) là một </a:t>
            </a:r>
            <a:r>
              <a:rPr lang="en-US" sz="1800" dirty="0" err="1">
                <a:effectLst/>
                <a:latin typeface="Times New Roman" panose="02020603050405020304" pitchFamily="18" charset="0"/>
                <a:ea typeface="Times New Roman" panose="02020603050405020304" pitchFamily="18" charset="0"/>
              </a:rPr>
              <a:t>điển</a:t>
            </a:r>
            <a:r>
              <a:rPr lang="en-US" sz="1800" dirty="0">
                <a:effectLst/>
                <a:latin typeface="Times New Roman" panose="02020603050405020304" pitchFamily="18" charset="0"/>
                <a:ea typeface="Times New Roman" panose="02020603050405020304" pitchFamily="18" charset="0"/>
              </a:rPr>
              <a:t> hình</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17</a:t>
            </a:fld>
            <a:endParaRPr lang="en-US"/>
          </a:p>
        </p:txBody>
      </p:sp>
    </p:spTree>
    <p:extLst>
      <p:ext uri="{BB962C8B-B14F-4D97-AF65-F5344CB8AC3E}">
        <p14:creationId xmlns:p14="http://schemas.microsoft.com/office/powerpoint/2010/main" val="2494481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93700" marR="0" indent="22860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Trong nhóm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thuật này, do chúng khá đơn </a:t>
            </a:r>
            <a:r>
              <a:rPr lang="en-US" sz="1800" dirty="0" err="1">
                <a:effectLst/>
                <a:latin typeface="Times New Roman" panose="02020603050405020304" pitchFamily="18" charset="0"/>
                <a:ea typeface="Times New Roman" panose="02020603050405020304" pitchFamily="18" charset="0"/>
              </a:rPr>
              <a:t>gi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a:t>
            </a:r>
            <a:r>
              <a:rPr lang="en-US" sz="1800" dirty="0">
                <a:effectLst/>
                <a:latin typeface="Times New Roman" panose="02020603050405020304" pitchFamily="18" charset="0"/>
                <a:ea typeface="Times New Roman" panose="02020603050405020304" pitchFamily="18" charset="0"/>
              </a:rPr>
              <a:t>, dễ cài đ </a:t>
            </a:r>
            <a:r>
              <a:rPr lang="en-US" sz="1800" dirty="0" err="1">
                <a:effectLst/>
                <a:latin typeface="Times New Roman" panose="02020603050405020304" pitchFamily="18" charset="0"/>
                <a:ea typeface="Times New Roman" panose="02020603050405020304" pitchFamily="18" charset="0"/>
              </a:rPr>
              <a:t>ặt</a:t>
            </a:r>
            <a:r>
              <a:rPr lang="en-US" sz="1800" dirty="0">
                <a:effectLst/>
                <a:latin typeface="Times New Roman" panose="02020603050405020304" pitchFamily="18" charset="0"/>
                <a:ea typeface="Times New Roman" panose="02020603050405020304" pitchFamily="18" charset="0"/>
              </a:rPr>
              <a:t> nên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thường được các website/hệ thống tích hợp vào,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cả các website thương </a:t>
            </a:r>
            <a:r>
              <a:rPr lang="en-US" sz="1800" dirty="0" err="1">
                <a:effectLst/>
                <a:latin typeface="Times New Roman" panose="02020603050405020304" pitchFamily="18" charset="0"/>
                <a:ea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rPr>
              <a:t>, website tin tức, hay giải trí. </a:t>
            </a:r>
            <a:r>
              <a:rPr lang="en-US" sz="1800" dirty="0" err="1">
                <a:effectLst/>
                <a:latin typeface="Times New Roman" panose="02020603050405020304" pitchFamily="18" charset="0"/>
                <a:ea typeface="Times New Roman" panose="02020603050405020304" pitchFamily="18" charset="0"/>
              </a:rPr>
              <a:t>Chẳng</a:t>
            </a:r>
            <a:r>
              <a:rPr lang="en-US" sz="1800" dirty="0">
                <a:effectLst/>
                <a:latin typeface="Times New Roman" panose="02020603050405020304" pitchFamily="18" charset="0"/>
                <a:ea typeface="Times New Roman" panose="02020603050405020304" pitchFamily="18" charset="0"/>
              </a:rPr>
              <a:t> hạn như trong các hệ thống bán hàng trực tuyến, người ta thường gợi ý các sản phẩm được xem/mua/bình luận/.. nhiều nhất; gợi ý các sản phẩm </a:t>
            </a:r>
            <a:r>
              <a:rPr lang="en-US" sz="1800" dirty="0" err="1">
                <a:effectLst/>
                <a:latin typeface="Times New Roman" panose="02020603050405020304" pitchFamily="18" charset="0"/>
                <a:ea typeface="Times New Roman" panose="02020603050405020304" pitchFamily="18" charset="0"/>
              </a:rPr>
              <a:t>mới</a:t>
            </a:r>
            <a:r>
              <a:rPr lang="en-US" sz="1800" dirty="0">
                <a:effectLst/>
                <a:latin typeface="Times New Roman" panose="02020603050405020304" pitchFamily="18" charset="0"/>
                <a:ea typeface="Times New Roman" panose="02020603050405020304" pitchFamily="18" charset="0"/>
              </a:rPr>
              <a:t> nhất; gợi ý các sản phẩm cùng loại/ cùng nhà sản xuất/..; gợi ý các sản phẩm được mua/chọn cùng nhau. Một ví dụ khá </a:t>
            </a:r>
            <a:r>
              <a:rPr lang="en-US" sz="1800" dirty="0" err="1">
                <a:effectLst/>
                <a:latin typeface="Times New Roman" panose="02020603050405020304" pitchFamily="18" charset="0"/>
                <a:ea typeface="Times New Roman" panose="02020603050405020304" pitchFamily="18" charset="0"/>
              </a:rPr>
              <a:t>điển</a:t>
            </a:r>
            <a:r>
              <a:rPr lang="en-US" sz="1800" dirty="0">
                <a:effectLst/>
                <a:latin typeface="Times New Roman" panose="02020603050405020304" pitchFamily="18" charset="0"/>
                <a:ea typeface="Times New Roman" panose="02020603050405020304" pitchFamily="18" charset="0"/>
              </a:rPr>
              <a:t> hình là thông qua luật kết hợp (như </a:t>
            </a:r>
            <a:r>
              <a:rPr lang="en-US" sz="1800" dirty="0" err="1">
                <a:effectLst/>
                <a:latin typeface="Times New Roman" panose="02020603050405020304" pitchFamily="18" charset="0"/>
                <a:ea typeface="Times New Roman" panose="02020603050405020304" pitchFamily="18" charset="0"/>
              </a:rPr>
              <a:t>Apriori</a:t>
            </a:r>
            <a:r>
              <a:rPr lang="en-US" sz="1800" dirty="0">
                <a:effectLst/>
                <a:latin typeface="Times New Roman" panose="02020603050405020304" pitchFamily="18" charset="0"/>
                <a:ea typeface="Times New Roman" panose="02020603050405020304" pitchFamily="18" charset="0"/>
              </a:rPr>
              <a:t>), Amazon đã áp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khá thành công để tìm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các sản phẩm hay được mua cùng nhau như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họa</a:t>
            </a:r>
            <a:r>
              <a:rPr lang="en-US" sz="1800" dirty="0">
                <a:effectLst/>
                <a:latin typeface="Times New Roman" panose="02020603050405020304" pitchFamily="18" charset="0"/>
                <a:ea typeface="Times New Roman" panose="02020603050405020304" pitchFamily="18" charset="0"/>
              </a:rPr>
              <a:t> trong Hình 4.</a:t>
            </a: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Tuy vậy, bất lợi của các phương pháp này là không cá nhân hóa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từng người dùng, nghĩa là tất cả các user đều được gợi ý giống nhau khi chọn cùng sản phẩm.</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18</a:t>
            </a:fld>
            <a:endParaRPr lang="en-US"/>
          </a:p>
        </p:txBody>
      </p:sp>
    </p:spTree>
    <p:extLst>
      <p:ext uri="{BB962C8B-B14F-4D97-AF65-F5344CB8AC3E}">
        <p14:creationId xmlns:p14="http://schemas.microsoft.com/office/powerpoint/2010/main" val="298451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Dựa trên mô hình (Model-based): Nhóm này liên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đ </a:t>
            </a:r>
            <a:r>
              <a:rPr lang="en-US" sz="1800" dirty="0" err="1">
                <a:effectLst/>
                <a:latin typeface="Times New Roman" panose="02020603050405020304" pitchFamily="18" charset="0"/>
                <a:ea typeface="Times New Roman" panose="02020603050405020304" pitchFamily="18" charset="0"/>
              </a:rPr>
              <a:t>ến</a:t>
            </a:r>
            <a:r>
              <a:rPr lang="en-US" sz="1800" dirty="0">
                <a:effectLst/>
                <a:latin typeface="Times New Roman" panose="02020603050405020304" pitchFamily="18" charset="0"/>
                <a:ea typeface="Times New Roman" panose="02020603050405020304" pitchFamily="18" charset="0"/>
              </a:rPr>
              <a:t> việc xây dựng các mô hình dự đoán dựa trên dữ liệu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được trong quá khứ. Như mô hình Bayesian, các mô hình nhân tố </a:t>
            </a:r>
            <a:r>
              <a:rPr lang="en-US" sz="1800" dirty="0" err="1">
                <a:effectLst/>
                <a:latin typeface="Times New Roman" panose="02020603050405020304" pitchFamily="18" charset="0"/>
                <a:ea typeface="Times New Roman" panose="02020603050405020304" pitchFamily="18" charset="0"/>
              </a:rPr>
              <a:t>tiềm</a:t>
            </a:r>
            <a:r>
              <a:rPr lang="en-US" sz="1800" dirty="0">
                <a:effectLst/>
                <a:latin typeface="Times New Roman" panose="02020603050405020304" pitchFamily="18" charset="0"/>
                <a:ea typeface="Times New Roman" panose="02020603050405020304" pitchFamily="18" charset="0"/>
              </a:rPr>
              <a:t> ẩn (latent factor models): trong đó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thuật phân rã ma trận (matrix factorization) là một </a:t>
            </a:r>
            <a:r>
              <a:rPr lang="en-US" sz="1800" dirty="0" err="1">
                <a:effectLst/>
                <a:latin typeface="Times New Roman" panose="02020603050405020304" pitchFamily="18" charset="0"/>
                <a:ea typeface="Times New Roman" panose="02020603050405020304" pitchFamily="18" charset="0"/>
              </a:rPr>
              <a:t>điển</a:t>
            </a:r>
            <a:r>
              <a:rPr lang="en-US" sz="1800" dirty="0">
                <a:effectLst/>
                <a:latin typeface="Times New Roman" panose="02020603050405020304" pitchFamily="18" charset="0"/>
                <a:ea typeface="Times New Roman" panose="02020603050405020304" pitchFamily="18" charset="0"/>
              </a:rPr>
              <a:t> hình</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6</a:t>
            </a:fld>
            <a:endParaRPr lang="en-US"/>
          </a:p>
        </p:txBody>
      </p:sp>
    </p:spTree>
    <p:extLst>
      <p:ext uri="{BB962C8B-B14F-4D97-AF65-F5344CB8AC3E}">
        <p14:creationId xmlns:p14="http://schemas.microsoft.com/office/powerpoint/2010/main" val="385473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Dựa trên mô hình (Model-based): Nhóm này liên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đ </a:t>
            </a:r>
            <a:r>
              <a:rPr lang="en-US" sz="1800" dirty="0" err="1">
                <a:effectLst/>
                <a:latin typeface="Times New Roman" panose="02020603050405020304" pitchFamily="18" charset="0"/>
                <a:ea typeface="Times New Roman" panose="02020603050405020304" pitchFamily="18" charset="0"/>
              </a:rPr>
              <a:t>ến</a:t>
            </a:r>
            <a:r>
              <a:rPr lang="en-US" sz="1800" dirty="0">
                <a:effectLst/>
                <a:latin typeface="Times New Roman" panose="02020603050405020304" pitchFamily="18" charset="0"/>
                <a:ea typeface="Times New Roman" panose="02020603050405020304" pitchFamily="18" charset="0"/>
              </a:rPr>
              <a:t> việc xây dựng các mô hình dự đoán dựa trên dữ liệu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được trong quá khứ. Như mô hình Bayesian, các mô hình nhân tố </a:t>
            </a:r>
            <a:r>
              <a:rPr lang="en-US" sz="1800" dirty="0" err="1">
                <a:effectLst/>
                <a:latin typeface="Times New Roman" panose="02020603050405020304" pitchFamily="18" charset="0"/>
                <a:ea typeface="Times New Roman" panose="02020603050405020304" pitchFamily="18" charset="0"/>
              </a:rPr>
              <a:t>tiềm</a:t>
            </a:r>
            <a:r>
              <a:rPr lang="en-US" sz="1800" dirty="0">
                <a:effectLst/>
                <a:latin typeface="Times New Roman" panose="02020603050405020304" pitchFamily="18" charset="0"/>
                <a:ea typeface="Times New Roman" panose="02020603050405020304" pitchFamily="18" charset="0"/>
              </a:rPr>
              <a:t> ẩn (latent factor models): trong đó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thuật phân rã ma trận (matrix factorization) là một </a:t>
            </a:r>
            <a:r>
              <a:rPr lang="en-US" sz="1800" dirty="0" err="1">
                <a:effectLst/>
                <a:latin typeface="Times New Roman" panose="02020603050405020304" pitchFamily="18" charset="0"/>
                <a:ea typeface="Times New Roman" panose="02020603050405020304" pitchFamily="18" charset="0"/>
              </a:rPr>
              <a:t>điển</a:t>
            </a:r>
            <a:r>
              <a:rPr lang="en-US" sz="1800" dirty="0">
                <a:effectLst/>
                <a:latin typeface="Times New Roman" panose="02020603050405020304" pitchFamily="18" charset="0"/>
                <a:ea typeface="Times New Roman" panose="02020603050405020304" pitchFamily="18" charset="0"/>
              </a:rPr>
              <a:t> hình</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7</a:t>
            </a:fld>
            <a:endParaRPr lang="en-US"/>
          </a:p>
        </p:txBody>
      </p:sp>
    </p:spTree>
    <p:extLst>
      <p:ext uri="{BB962C8B-B14F-4D97-AF65-F5344CB8AC3E}">
        <p14:creationId xmlns:p14="http://schemas.microsoft.com/office/powerpoint/2010/main" val="261797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Đơn giản nhất thì chúng ta có thể thay vào đó giá trị ‘0’. Nhưng giá trị này lại positive. Hay một cách khác là ‘2.5’ – giá trị trung bình giữa 0 và 5. Tuy nhiên, cách này có thực sự tốt? vì những giá trị này sẽ hạn chế với những users dễ tính hoặc khó tính. Với những users dễ tính, thích tương ứng với 5 sao, không thích sẽ ít sao hơn, như 2 hoặc 3 sao. Khi đó, ‘2.5’ sẽ làm những đánh giá không thích sẽ trở thành negative. Ngược lại, với những user khó tính, họ thậm chí chỉ đánh 3 sao khi thích và dưới 3 khi không thích. Vì vậy, hợp lý hơn cả, chúng ta sẽ sử dụng giá trị trung bình cộng ratings của mỗi user.</a:t>
            </a:r>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8</a:t>
            </a:fld>
            <a:endParaRPr lang="en-US"/>
          </a:p>
        </p:txBody>
      </p:sp>
    </p:spTree>
    <p:extLst>
      <p:ext uri="{BB962C8B-B14F-4D97-AF65-F5344CB8AC3E}">
        <p14:creationId xmlns:p14="http://schemas.microsoft.com/office/powerpoint/2010/main" val="411704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1B1B1B"/>
                </a:solidFill>
                <a:effectLst/>
                <a:latin typeface="Open Sans" panose="020B0606030504020204" pitchFamily="34" charset="0"/>
              </a:rPr>
              <a:t>chúng ta có một ví dụ về ratings trung bình của mỗi users. Tuy nhiên, thay vì trực tiếp sử dụng các giá trị này thay cho các dấu ‘?’ của mỗi user. Chúng ta sẽ trừ ratings của mỗi user cho giá trị trung bình ratings tương ứng của user đó và thay dấu ‘?’ bằng giá trị 0. Mục đích của cách xử lý này là:</a:t>
            </a:r>
            <a:endParaRPr lang="en-US" b="0" i="0" dirty="0">
              <a:solidFill>
                <a:srgbClr val="1B1B1B"/>
              </a:solidFill>
              <a:effectLst/>
              <a:latin typeface="Open Sans" panose="020B0606030504020204" pitchFamily="34" charset="0"/>
            </a:endParaRPr>
          </a:p>
          <a:p>
            <a:endParaRPr lang="en-US" b="0" i="0" dirty="0">
              <a:solidFill>
                <a:srgbClr val="1B1B1B"/>
              </a:solidFill>
              <a:effectLst/>
              <a:latin typeface="Open Sans" panose="020B0606030504020204" pitchFamily="34" charset="0"/>
            </a:endParaRPr>
          </a:p>
          <a:p>
            <a:pPr algn="l">
              <a:buFont typeface="Arial" panose="020B0604020202020204" pitchFamily="34" charset="0"/>
              <a:buChar char="•"/>
            </a:pPr>
            <a:r>
              <a:rPr lang="vi-VN" b="0" i="0" dirty="0">
                <a:solidFill>
                  <a:srgbClr val="1B1B1B"/>
                </a:solidFill>
                <a:effectLst/>
                <a:latin typeface="Open Sans" panose="020B0606030504020204" pitchFamily="34" charset="0"/>
              </a:rPr>
              <a:t>Phân loại ratings thành 2 loại: giá trị âm (user không thích item) và giá trị dương (user thích item). Các giá trị bằng 0, tương ứng với những item chưa được đánh giá.</a:t>
            </a:r>
            <a:endParaRPr lang="en-US" b="0" i="0" dirty="0">
              <a:solidFill>
                <a:srgbClr val="1B1B1B"/>
              </a:solidFill>
              <a:effectLst/>
              <a:latin typeface="Open Sans" panose="020B0606030504020204" pitchFamily="34" charset="0"/>
            </a:endParaRPr>
          </a:p>
          <a:p>
            <a:pPr algn="l">
              <a:buFont typeface="Arial" panose="020B0604020202020204" pitchFamily="34" charset="0"/>
              <a:buChar char="•"/>
            </a:pPr>
            <a:endParaRPr lang="vi-VN" b="0" i="0" dirty="0">
              <a:solidFill>
                <a:srgbClr val="1B1B1B"/>
              </a:solidFill>
              <a:effectLst/>
              <a:latin typeface="Open Sans" panose="020B0606030504020204" pitchFamily="34" charset="0"/>
            </a:endParaRPr>
          </a:p>
          <a:p>
            <a:pPr algn="l">
              <a:buFont typeface="Arial" panose="020B0604020202020204" pitchFamily="34" charset="0"/>
              <a:buChar char="•"/>
            </a:pPr>
            <a:r>
              <a:rPr lang="vi-VN" b="0" i="0" dirty="0">
                <a:solidFill>
                  <a:srgbClr val="1B1B1B"/>
                </a:solidFill>
                <a:effectLst/>
                <a:latin typeface="Open Sans" panose="020B0606030504020204" pitchFamily="34" charset="0"/>
              </a:rPr>
              <a:t>Số chiều của Utility matrix thường rất lớn, trong khi lượng ratings biết trước thường rất nhỏ so với kích thước của toàn bộ ma trận. Nếu thay dấu ‘?’ bằng ‘0’ thì chúng ta có thể sử dụng sparce matrix, tức ma trận chỉ lưu các giá trị khác 0 và vị trí của giá trị đó. Như vậy, việc lưu trữ sẽ tối ưu hơn.</a:t>
            </a:r>
          </a:p>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9</a:t>
            </a:fld>
            <a:endParaRPr lang="en-US"/>
          </a:p>
        </p:txBody>
      </p:sp>
    </p:spTree>
    <p:extLst>
      <p:ext uri="{BB962C8B-B14F-4D97-AF65-F5344CB8AC3E}">
        <p14:creationId xmlns:p14="http://schemas.microsoft.com/office/powerpoint/2010/main" val="175057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F8A770-4902-4D7B-BF10-91BAB0A776F9}" type="slidenum">
              <a:rPr lang="en-US" smtClean="0"/>
              <a:t>10</a:t>
            </a:fld>
            <a:endParaRPr lang="en-US"/>
          </a:p>
        </p:txBody>
      </p:sp>
    </p:spTree>
    <p:extLst>
      <p:ext uri="{BB962C8B-B14F-4D97-AF65-F5344CB8AC3E}">
        <p14:creationId xmlns:p14="http://schemas.microsoft.com/office/powerpoint/2010/main" val="3918567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1B1B1B"/>
                </a:solidFill>
                <a:effectLst/>
                <a:latin typeface="Calibri" panose="020F0502020204030204" pitchFamily="34" charset="0"/>
                <a:cs typeface="Calibri" panose="020F0502020204030204" pitchFamily="34" charset="0"/>
              </a:rPr>
              <a:t>Trong đó, có 7 users lần lượt là u1, u2, u3, u4, u5, u6 và 5 items lầm lượt là i1,i2, i3, i4, i5. Có thể quan sát thấy u0, u1 đều thích i0 và không thích i3, i4lắm, còn các users khác thì ngược lại.</a:t>
            </a:r>
            <a:endParaRPr lang="en-US" b="0" i="0" dirty="0">
              <a:solidFill>
                <a:srgbClr val="1B1B1B"/>
              </a:solidFill>
              <a:effectLst/>
              <a:latin typeface="Calibri" panose="020F0502020204030204" pitchFamily="34" charset="0"/>
              <a:cs typeface="Calibri" panose="020F0502020204030204" pitchFamily="34" charset="0"/>
            </a:endParaRPr>
          </a:p>
          <a:p>
            <a:pPr algn="l"/>
            <a:endParaRPr lang="vi-VN" b="0" i="0" dirty="0">
              <a:solidFill>
                <a:srgbClr val="1B1B1B"/>
              </a:solidFill>
              <a:effectLst/>
              <a:latin typeface="Calibri" panose="020F0502020204030204" pitchFamily="34" charset="0"/>
              <a:cs typeface="Calibri" panose="020F0502020204030204" pitchFamily="34" charset="0"/>
            </a:endParaRPr>
          </a:p>
          <a:p>
            <a:pPr algn="l"/>
            <a:r>
              <a:rPr lang="vi-VN" b="0" i="0" dirty="0">
                <a:solidFill>
                  <a:srgbClr val="1B1B1B"/>
                </a:solidFill>
                <a:effectLst/>
                <a:latin typeface="Calibri" panose="020F0502020204030204" pitchFamily="34" charset="0"/>
                <a:cs typeface="Calibri" panose="020F0502020204030204" pitchFamily="34" charset="0"/>
              </a:rPr>
              <a:t>Đặt mức độ giống nhau giữa hai user ui, uj là sim(ui, uj). Khi đó, một similarity function tốt, cần đảm bảo:</a:t>
            </a:r>
          </a:p>
        </p:txBody>
      </p:sp>
      <p:sp>
        <p:nvSpPr>
          <p:cNvPr id="4" name="Slide Number Placeholder 3"/>
          <p:cNvSpPr>
            <a:spLocks noGrp="1"/>
          </p:cNvSpPr>
          <p:nvPr>
            <p:ph type="sldNum" sz="quarter" idx="5"/>
          </p:nvPr>
        </p:nvSpPr>
        <p:spPr/>
        <p:txBody>
          <a:bodyPr/>
          <a:lstStyle/>
          <a:p>
            <a:fld id="{71F8A770-4902-4D7B-BF10-91BAB0A776F9}" type="slidenum">
              <a:rPr lang="en-US" smtClean="0"/>
              <a:t>11</a:t>
            </a:fld>
            <a:endParaRPr lang="en-US"/>
          </a:p>
        </p:txBody>
      </p:sp>
    </p:spTree>
    <p:extLst>
      <p:ext uri="{BB962C8B-B14F-4D97-AF65-F5344CB8AC3E}">
        <p14:creationId xmlns:p14="http://schemas.microsoft.com/office/powerpoint/2010/main" val="3412567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vi-VN" b="0" i="0" dirty="0">
              <a:solidFill>
                <a:srgbClr val="1B1B1B"/>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71F8A770-4902-4D7B-BF10-91BAB0A776F9}" type="slidenum">
              <a:rPr lang="en-US" smtClean="0"/>
              <a:t>12</a:t>
            </a:fld>
            <a:endParaRPr lang="en-US"/>
          </a:p>
        </p:txBody>
      </p:sp>
    </p:spTree>
    <p:extLst>
      <p:ext uri="{BB962C8B-B14F-4D97-AF65-F5344CB8AC3E}">
        <p14:creationId xmlns:p14="http://schemas.microsoft.com/office/powerpoint/2010/main" val="402206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1B1B1B"/>
                </a:solidFill>
                <a:effectLst/>
                <a:latin typeface="Calibri" panose="020F0502020204030204" pitchFamily="34" charset="0"/>
                <a:cs typeface="Calibri" panose="020F0502020204030204" pitchFamily="34" charset="0"/>
              </a:rPr>
              <a:t>Trong đó, có 7 users lần lượt là u1, u2, u3, u4, u5, u6 và 5 items lầm lượt là i1,i2, i3, i4, i5. Có thể quan sát thấy u0, u1 đều thích i0 và không thích i3, i4lắm, còn các users khác thì ngược lại.</a:t>
            </a:r>
            <a:endParaRPr lang="en-US" b="0" i="0" dirty="0">
              <a:solidFill>
                <a:srgbClr val="1B1B1B"/>
              </a:solidFill>
              <a:effectLst/>
              <a:latin typeface="Calibri" panose="020F0502020204030204" pitchFamily="34" charset="0"/>
              <a:cs typeface="Calibri" panose="020F0502020204030204" pitchFamily="34" charset="0"/>
            </a:endParaRPr>
          </a:p>
          <a:p>
            <a:pPr algn="l"/>
            <a:endParaRPr lang="vi-VN" b="0" i="0" dirty="0">
              <a:solidFill>
                <a:srgbClr val="1B1B1B"/>
              </a:solidFill>
              <a:effectLst/>
              <a:latin typeface="Calibri" panose="020F0502020204030204" pitchFamily="34" charset="0"/>
              <a:cs typeface="Calibri" panose="020F0502020204030204" pitchFamily="34" charset="0"/>
            </a:endParaRPr>
          </a:p>
          <a:p>
            <a:pPr algn="l"/>
            <a:r>
              <a:rPr lang="vi-VN" b="0" i="0" dirty="0">
                <a:solidFill>
                  <a:srgbClr val="1B1B1B"/>
                </a:solidFill>
                <a:effectLst/>
                <a:latin typeface="Calibri" panose="020F0502020204030204" pitchFamily="34" charset="0"/>
                <a:cs typeface="Calibri" panose="020F0502020204030204" pitchFamily="34" charset="0"/>
              </a:rPr>
              <a:t>Đặt mức độ giống nhau giữa hai user ui, uj là sim(ui, uj). Khi đó, một similarity function tốt, cần đảm bảo:</a:t>
            </a:r>
          </a:p>
        </p:txBody>
      </p:sp>
      <p:sp>
        <p:nvSpPr>
          <p:cNvPr id="4" name="Slide Number Placeholder 3"/>
          <p:cNvSpPr>
            <a:spLocks noGrp="1"/>
          </p:cNvSpPr>
          <p:nvPr>
            <p:ph type="sldNum" sz="quarter" idx="5"/>
          </p:nvPr>
        </p:nvSpPr>
        <p:spPr/>
        <p:txBody>
          <a:bodyPr/>
          <a:lstStyle/>
          <a:p>
            <a:fld id="{71F8A770-4902-4D7B-BF10-91BAB0A776F9}" type="slidenum">
              <a:rPr lang="en-US" smtClean="0"/>
              <a:t>13</a:t>
            </a:fld>
            <a:endParaRPr lang="en-US"/>
          </a:p>
        </p:txBody>
      </p:sp>
    </p:spTree>
    <p:extLst>
      <p:ext uri="{BB962C8B-B14F-4D97-AF65-F5344CB8AC3E}">
        <p14:creationId xmlns:p14="http://schemas.microsoft.com/office/powerpoint/2010/main" val="205051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222A-6716-47C5-B847-DAE570EAD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BC2DB1-4846-45B4-B4FF-D37AFA40A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98F04-90DC-4D62-B15D-E5CC4624880F}"/>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5" name="Footer Placeholder 4">
            <a:extLst>
              <a:ext uri="{FF2B5EF4-FFF2-40B4-BE49-F238E27FC236}">
                <a16:creationId xmlns:a16="http://schemas.microsoft.com/office/drawing/2014/main" id="{63114A79-A459-449F-AE0F-EC048E5DD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EEA69-4EE0-4475-AFD0-F8BD9C9794DD}"/>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49066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AB80-7F0E-4444-85FC-1287518E1E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56AA4-E0F2-4953-80A6-F720701B5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DDF7D-E920-4066-B277-36CC8E40F99C}"/>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5" name="Footer Placeholder 4">
            <a:extLst>
              <a:ext uri="{FF2B5EF4-FFF2-40B4-BE49-F238E27FC236}">
                <a16:creationId xmlns:a16="http://schemas.microsoft.com/office/drawing/2014/main" id="{ED7E62E0-99A8-4500-9F60-F5316F6E2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1BDFC-8C87-4431-BE8F-2C0FDDA760D1}"/>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78224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2DCC8-0FA9-45C9-AC11-88C24528CA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DD21F-5479-42DE-819B-FD3E2B813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774AE-FD7F-4366-B05A-54A2FB67F7A7}"/>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5" name="Footer Placeholder 4">
            <a:extLst>
              <a:ext uri="{FF2B5EF4-FFF2-40B4-BE49-F238E27FC236}">
                <a16:creationId xmlns:a16="http://schemas.microsoft.com/office/drawing/2014/main" id="{317CF550-0075-4CF1-8366-E6487AED9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A3AC0-A260-4DB1-8C3E-1BC2E0F7A3A4}"/>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319229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9DB9-47DB-4BD4-B76C-5FAAE8B3D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224A2-D3C8-4417-BB6E-C1CE1F73FE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33E75-6D0A-4310-9444-B3C0B269505F}"/>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5" name="Footer Placeholder 4">
            <a:extLst>
              <a:ext uri="{FF2B5EF4-FFF2-40B4-BE49-F238E27FC236}">
                <a16:creationId xmlns:a16="http://schemas.microsoft.com/office/drawing/2014/main" id="{72B0C702-243E-4EB5-87F8-D1937EFFC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091A7-4120-4F2A-89DE-EA25254E2BC3}"/>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374507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19EA-DC3A-491B-A3AC-D6A04AA09D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F1D12D-1174-4CDD-A0BE-9FDC5ECC6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D1A06D-B507-4A94-BE1E-191DE220CD16}"/>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5" name="Footer Placeholder 4">
            <a:extLst>
              <a:ext uri="{FF2B5EF4-FFF2-40B4-BE49-F238E27FC236}">
                <a16:creationId xmlns:a16="http://schemas.microsoft.com/office/drawing/2014/main" id="{609D77FA-2542-4F29-9426-CC6FD3D2D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543F6-7A60-439B-9948-4968E0349CB5}"/>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53833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8AAA-13ED-4663-8E6A-1B81743144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B9BF0-A44F-421F-B2BA-8C04B8DEE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0DE251-C389-4196-8395-EA55FCDC38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A29A59-D4D2-472B-91FC-AA6818056DCC}"/>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6" name="Footer Placeholder 5">
            <a:extLst>
              <a:ext uri="{FF2B5EF4-FFF2-40B4-BE49-F238E27FC236}">
                <a16:creationId xmlns:a16="http://schemas.microsoft.com/office/drawing/2014/main" id="{8132296D-F6FD-44E9-A963-1AA508E63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C2E50-6D25-4D26-8813-C48558ECDD69}"/>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70236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63A0-5366-4255-90BB-561770B1A2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81BD3-0C2D-4A3A-BF00-1273CFA7FA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9FF1E9-57ED-4F8B-839A-5CC5C1F51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E24ACF-16ED-48D3-BB70-26DCA1538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238D8-30CA-4BFA-A63E-016B07DFA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FBF290-745B-4828-A178-28B27590A5E4}"/>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8" name="Footer Placeholder 7">
            <a:extLst>
              <a:ext uri="{FF2B5EF4-FFF2-40B4-BE49-F238E27FC236}">
                <a16:creationId xmlns:a16="http://schemas.microsoft.com/office/drawing/2014/main" id="{8A20F8BD-0A73-434A-8777-B51BAB8F05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3DE5E-B19A-4EF2-A5F3-F9C1C9A73E24}"/>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04517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F97F-48EF-4744-A049-E2338C30CC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C84754-6263-477C-B7E1-C7F0951E535D}"/>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4" name="Footer Placeholder 3">
            <a:extLst>
              <a:ext uri="{FF2B5EF4-FFF2-40B4-BE49-F238E27FC236}">
                <a16:creationId xmlns:a16="http://schemas.microsoft.com/office/drawing/2014/main" id="{ACF29703-7314-4510-9640-C2B03406D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6B88F6-37AE-49F9-8955-2F543D7BCDFE}"/>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41410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65909-ED7C-4F8D-9F2F-0D924F45D55A}"/>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3" name="Footer Placeholder 2">
            <a:extLst>
              <a:ext uri="{FF2B5EF4-FFF2-40B4-BE49-F238E27FC236}">
                <a16:creationId xmlns:a16="http://schemas.microsoft.com/office/drawing/2014/main" id="{F70BD3DE-5B90-4426-962A-CA19E3B345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112CC6-3F63-42C8-B271-FC2B4AD3D085}"/>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267922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5931-D8AF-487E-9791-C8088B328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49C0BE-88AA-4542-8A64-619CB8B7F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BA6EC4-A3F1-4A8F-92D4-50566B9F1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50C8E-20FB-4EB1-AF0F-A2CCEE535FB6}"/>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6" name="Footer Placeholder 5">
            <a:extLst>
              <a:ext uri="{FF2B5EF4-FFF2-40B4-BE49-F238E27FC236}">
                <a16:creationId xmlns:a16="http://schemas.microsoft.com/office/drawing/2014/main" id="{625AC21B-9063-49BC-A06F-2E749BDF3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FED89-03CD-4474-8E1A-1531CA52643E}"/>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7786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7D1F-9E38-404C-ACB9-68C18DF64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3EC8C-9E7D-448F-9CC0-EF97EEAB2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7024C3-6429-41BF-A126-FBAC82432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C6941-45EB-43CA-9360-9E1FC3FCEF29}"/>
              </a:ext>
            </a:extLst>
          </p:cNvPr>
          <p:cNvSpPr>
            <a:spLocks noGrp="1"/>
          </p:cNvSpPr>
          <p:nvPr>
            <p:ph type="dt" sz="half" idx="10"/>
          </p:nvPr>
        </p:nvSpPr>
        <p:spPr/>
        <p:txBody>
          <a:bodyPr/>
          <a:lstStyle/>
          <a:p>
            <a:fld id="{F9815042-6446-4053-9B7A-B8F30A50F56F}" type="datetimeFigureOut">
              <a:rPr lang="en-US" smtClean="0"/>
              <a:t>11/16/2022</a:t>
            </a:fld>
            <a:endParaRPr lang="en-US"/>
          </a:p>
        </p:txBody>
      </p:sp>
      <p:sp>
        <p:nvSpPr>
          <p:cNvPr id="6" name="Footer Placeholder 5">
            <a:extLst>
              <a:ext uri="{FF2B5EF4-FFF2-40B4-BE49-F238E27FC236}">
                <a16:creationId xmlns:a16="http://schemas.microsoft.com/office/drawing/2014/main" id="{5FDDABBF-20EF-4328-AAF3-04824AF28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7C38F-9EB0-4A40-B366-94D6F751756D}"/>
              </a:ext>
            </a:extLst>
          </p:cNvPr>
          <p:cNvSpPr>
            <a:spLocks noGrp="1"/>
          </p:cNvSpPr>
          <p:nvPr>
            <p:ph type="sldNum" sz="quarter" idx="12"/>
          </p:nvPr>
        </p:nvSpPr>
        <p:spPr/>
        <p:txBody>
          <a:bodyPr/>
          <a:lstStyle/>
          <a:p>
            <a:fld id="{165E04BC-D297-4252-9DC9-CD6D8924F942}" type="slidenum">
              <a:rPr lang="en-US" smtClean="0"/>
              <a:t>‹#›</a:t>
            </a:fld>
            <a:endParaRPr lang="en-US"/>
          </a:p>
        </p:txBody>
      </p:sp>
    </p:spTree>
    <p:extLst>
      <p:ext uri="{BB962C8B-B14F-4D97-AF65-F5344CB8AC3E}">
        <p14:creationId xmlns:p14="http://schemas.microsoft.com/office/powerpoint/2010/main" val="195601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6DD81-75D8-4F9B-AE36-F235A36E9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8079A3-C1E6-422C-B1D7-4CE34F3D6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3E516-0E06-4463-9A40-B5D02C2AA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15042-6446-4053-9B7A-B8F30A50F56F}" type="datetimeFigureOut">
              <a:rPr lang="en-US" smtClean="0"/>
              <a:t>11/16/2022</a:t>
            </a:fld>
            <a:endParaRPr lang="en-US"/>
          </a:p>
        </p:txBody>
      </p:sp>
      <p:sp>
        <p:nvSpPr>
          <p:cNvPr id="5" name="Footer Placeholder 4">
            <a:extLst>
              <a:ext uri="{FF2B5EF4-FFF2-40B4-BE49-F238E27FC236}">
                <a16:creationId xmlns:a16="http://schemas.microsoft.com/office/drawing/2014/main" id="{D7D39061-6B88-4FC6-A532-6199F4702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D4ECAF-24B2-423E-A3D9-E1EEFCA4D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E04BC-D297-4252-9DC9-CD6D8924F942}" type="slidenum">
              <a:rPr lang="en-US" smtClean="0"/>
              <a:t>‹#›</a:t>
            </a:fld>
            <a:endParaRPr lang="en-US"/>
          </a:p>
        </p:txBody>
      </p:sp>
    </p:spTree>
    <p:extLst>
      <p:ext uri="{BB962C8B-B14F-4D97-AF65-F5344CB8AC3E}">
        <p14:creationId xmlns:p14="http://schemas.microsoft.com/office/powerpoint/2010/main" val="4086755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0831F-EF11-4B9E-BB43-793E84A5DA5B}"/>
              </a:ext>
            </a:extLst>
          </p:cNvPr>
          <p:cNvSpPr txBox="1"/>
          <p:nvPr/>
        </p:nvSpPr>
        <p:spPr>
          <a:xfrm>
            <a:off x="2338612" y="362184"/>
            <a:ext cx="7486345" cy="830997"/>
          </a:xfrm>
          <a:prstGeom prst="rect">
            <a:avLst/>
          </a:prstGeom>
          <a:noFill/>
        </p:spPr>
        <p:txBody>
          <a:bodyPr wrap="none" rtlCol="0">
            <a:spAutoFit/>
          </a:bodyPr>
          <a:lstStyle/>
          <a:p>
            <a:pPr algn="ctr"/>
            <a:r>
              <a:rPr lang="en-US" sz="2400" dirty="0">
                <a:solidFill>
                  <a:srgbClr val="357A5B"/>
                </a:solidFill>
                <a:latin typeface="UTM Alexander" panose="02040603050506020204" pitchFamily="18"/>
              </a:rPr>
              <a:t>TRƯỜNG ĐẠI HỌC SƯ PHẠM THÀNH PHỐ HỒ CHÍ MINH</a:t>
            </a:r>
          </a:p>
          <a:p>
            <a:pPr algn="ctr"/>
            <a:r>
              <a:rPr lang="en-US" sz="2400" dirty="0">
                <a:solidFill>
                  <a:srgbClr val="357A5B"/>
                </a:solidFill>
                <a:latin typeface="UTM Alexander" panose="02040603050506020204" pitchFamily="18"/>
              </a:rPr>
              <a:t>KHOA CÔNG NGHỆ THÔNG TIN</a:t>
            </a:r>
          </a:p>
        </p:txBody>
      </p:sp>
      <p:grpSp>
        <p:nvGrpSpPr>
          <p:cNvPr id="5" name="Group 4">
            <a:extLst>
              <a:ext uri="{FF2B5EF4-FFF2-40B4-BE49-F238E27FC236}">
                <a16:creationId xmlns:a16="http://schemas.microsoft.com/office/drawing/2014/main" id="{0058EDA4-615B-4C4C-A72A-353BDB40C4A8}"/>
              </a:ext>
            </a:extLst>
          </p:cNvPr>
          <p:cNvGrpSpPr/>
          <p:nvPr/>
        </p:nvGrpSpPr>
        <p:grpSpPr>
          <a:xfrm>
            <a:off x="781050" y="1369254"/>
            <a:ext cx="10629900" cy="45719"/>
            <a:chOff x="400889" y="1463039"/>
            <a:chExt cx="8588806" cy="46979"/>
          </a:xfrm>
        </p:grpSpPr>
        <p:sp>
          <p:nvSpPr>
            <p:cNvPr id="6" name="Rectangle: Rounded Corners 5">
              <a:extLst>
                <a:ext uri="{FF2B5EF4-FFF2-40B4-BE49-F238E27FC236}">
                  <a16:creationId xmlns:a16="http://schemas.microsoft.com/office/drawing/2014/main" id="{61E21DC5-3216-47EB-A261-BB571F83820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7" name="Rectangle: Rounded Corners 6">
              <a:extLst>
                <a:ext uri="{FF2B5EF4-FFF2-40B4-BE49-F238E27FC236}">
                  <a16:creationId xmlns:a16="http://schemas.microsoft.com/office/drawing/2014/main" id="{069DCC5D-F3F1-4B8A-AF22-3F11A46E926E}"/>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EE5D6B34-DFB0-4F54-A882-1A00589A5F61}"/>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9" name="Rectangle: Rounded Corners 8">
              <a:extLst>
                <a:ext uri="{FF2B5EF4-FFF2-40B4-BE49-F238E27FC236}">
                  <a16:creationId xmlns:a16="http://schemas.microsoft.com/office/drawing/2014/main" id="{92EEF682-975F-484D-A52C-C0321544FD82}"/>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pic>
        <p:nvPicPr>
          <p:cNvPr id="10" name="Picture 9" descr="Logo&#10;&#10;Description automatically generated">
            <a:extLst>
              <a:ext uri="{FF2B5EF4-FFF2-40B4-BE49-F238E27FC236}">
                <a16:creationId xmlns:a16="http://schemas.microsoft.com/office/drawing/2014/main" id="{7F8B7ED0-786D-4F1A-961D-AD651AB5C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355" y="361375"/>
            <a:ext cx="613174" cy="654244"/>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8510FDA1-D2C8-4B24-8FC8-AA936827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71" y="508537"/>
            <a:ext cx="955472" cy="475872"/>
          </a:xfrm>
          <a:prstGeom prst="rect">
            <a:avLst/>
          </a:prstGeom>
        </p:spPr>
      </p:pic>
      <p:sp>
        <p:nvSpPr>
          <p:cNvPr id="12" name="TextBox 11">
            <a:extLst>
              <a:ext uri="{FF2B5EF4-FFF2-40B4-BE49-F238E27FC236}">
                <a16:creationId xmlns:a16="http://schemas.microsoft.com/office/drawing/2014/main" id="{6BA5C69E-C614-4040-B30E-0E0CB5FEC66E}"/>
              </a:ext>
            </a:extLst>
          </p:cNvPr>
          <p:cNvSpPr txBox="1"/>
          <p:nvPr/>
        </p:nvSpPr>
        <p:spPr>
          <a:xfrm>
            <a:off x="2338612" y="2650517"/>
            <a:ext cx="7486345" cy="1292662"/>
          </a:xfrm>
          <a:prstGeom prst="rect">
            <a:avLst/>
          </a:prstGeom>
          <a:noFill/>
        </p:spPr>
        <p:txBody>
          <a:bodyPr wrap="square" rtlCol="0">
            <a:spAutoFit/>
          </a:bodyPr>
          <a:lstStyle/>
          <a:p>
            <a:pPr algn="ctr"/>
            <a:r>
              <a:rPr lang="en-US" sz="2600" dirty="0">
                <a:solidFill>
                  <a:srgbClr val="357A5B"/>
                </a:solidFill>
                <a:latin typeface="UTM Alexander" panose="02040603050506020204" pitchFamily="18"/>
              </a:rPr>
              <a:t>BÁO CÁO GIỮA KỲ</a:t>
            </a:r>
            <a:br>
              <a:rPr lang="en-US" sz="2600" dirty="0">
                <a:solidFill>
                  <a:srgbClr val="357A5B"/>
                </a:solidFill>
                <a:latin typeface="UTM Alexander" panose="02040603050506020204" pitchFamily="18"/>
              </a:rPr>
            </a:br>
            <a:br>
              <a:rPr lang="en-US" sz="2600" dirty="0">
                <a:solidFill>
                  <a:srgbClr val="357A5B"/>
                </a:solidFill>
                <a:latin typeface="UTM Alexander" panose="02040603050506020204" pitchFamily="18"/>
              </a:rPr>
            </a:br>
            <a:r>
              <a:rPr lang="en-US" sz="2600" dirty="0">
                <a:solidFill>
                  <a:srgbClr val="357A5B"/>
                </a:solidFill>
                <a:latin typeface="UTM Alexander" panose="02040603050506020204" pitchFamily="18"/>
              </a:rPr>
              <a:t>”CÁC KỸ THUẬT CHÍNH TRONG RS”</a:t>
            </a:r>
          </a:p>
        </p:txBody>
      </p:sp>
      <p:sp>
        <p:nvSpPr>
          <p:cNvPr id="14" name="TextBox 13">
            <a:extLst>
              <a:ext uri="{FF2B5EF4-FFF2-40B4-BE49-F238E27FC236}">
                <a16:creationId xmlns:a16="http://schemas.microsoft.com/office/drawing/2014/main" id="{C1F083C3-55CD-4726-B54D-09DC8237E796}"/>
              </a:ext>
            </a:extLst>
          </p:cNvPr>
          <p:cNvSpPr txBox="1"/>
          <p:nvPr/>
        </p:nvSpPr>
        <p:spPr>
          <a:xfrm>
            <a:off x="3128905" y="4780860"/>
            <a:ext cx="5905758" cy="400110"/>
          </a:xfrm>
          <a:prstGeom prst="rect">
            <a:avLst/>
          </a:prstGeom>
          <a:noFill/>
        </p:spPr>
        <p:txBody>
          <a:bodyPr wrap="square" rtlCol="0">
            <a:spAutoFit/>
          </a:bodyPr>
          <a:lstStyle/>
          <a:p>
            <a:pPr algn="ctr"/>
            <a:r>
              <a:rPr lang="en-US" sz="2000" b="1" dirty="0"/>
              <a:t>Học phần: 2021COMP131001 – Hệ Tư Vấn Thông Tin</a:t>
            </a:r>
            <a:endParaRPr lang="en-US" sz="2000" dirty="0"/>
          </a:p>
        </p:txBody>
      </p:sp>
    </p:spTree>
    <p:extLst>
      <p:ext uri="{BB962C8B-B14F-4D97-AF65-F5344CB8AC3E}">
        <p14:creationId xmlns:p14="http://schemas.microsoft.com/office/powerpoint/2010/main" val="111043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BD5FE2D-BC61-9BCC-39B5-369D6B18384E}"/>
              </a:ext>
            </a:extLst>
          </p:cNvPr>
          <p:cNvSpPr txBox="1"/>
          <p:nvPr/>
        </p:nvSpPr>
        <p:spPr>
          <a:xfrm>
            <a:off x="781050" y="1433715"/>
            <a:ext cx="8907480" cy="369332"/>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Ma trận sau khi chuẩn hóa được gọi là Normalized Utility Matrix:</a:t>
            </a:r>
            <a:endParaRPr lang="en-US" dirty="0"/>
          </a:p>
        </p:txBody>
      </p:sp>
      <p:pic>
        <p:nvPicPr>
          <p:cNvPr id="3074" name="Picture 2">
            <a:extLst>
              <a:ext uri="{FF2B5EF4-FFF2-40B4-BE49-F238E27FC236}">
                <a16:creationId xmlns:a16="http://schemas.microsoft.com/office/drawing/2014/main" id="{748BD08C-EAD5-3E7D-40C7-9449D22C7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88" y="2067972"/>
            <a:ext cx="8791842" cy="448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44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BD5FE2D-BC61-9BCC-39B5-369D6B18384E}"/>
              </a:ext>
            </a:extLst>
          </p:cNvPr>
          <p:cNvSpPr txBox="1"/>
          <p:nvPr/>
        </p:nvSpPr>
        <p:spPr>
          <a:xfrm>
            <a:off x="781050" y="1433715"/>
            <a:ext cx="10629900" cy="369332"/>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Sau khi chuẩn hóa ma trận Utility, chúng ta cần tính toán độ tương đồng giữa các users.</a:t>
            </a:r>
            <a:endParaRPr lang="en-US" dirty="0"/>
          </a:p>
        </p:txBody>
      </p:sp>
      <p:pic>
        <p:nvPicPr>
          <p:cNvPr id="4098" name="Picture 2">
            <a:extLst>
              <a:ext uri="{FF2B5EF4-FFF2-40B4-BE49-F238E27FC236}">
                <a16:creationId xmlns:a16="http://schemas.microsoft.com/office/drawing/2014/main" id="{EB105EC2-5FF3-1567-2297-336EFAE43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2067973"/>
            <a:ext cx="6124575" cy="31242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FC4A09B-3840-B748-FD69-1F1D0D75E99A}"/>
              </a:ext>
            </a:extLst>
          </p:cNvPr>
          <p:cNvSpPr txBox="1"/>
          <p:nvPr/>
        </p:nvSpPr>
        <p:spPr>
          <a:xfrm>
            <a:off x="7300794" y="2079234"/>
            <a:ext cx="4432480" cy="1754326"/>
          </a:xfrm>
          <a:prstGeom prst="rect">
            <a:avLst/>
          </a:prstGeom>
          <a:noFill/>
        </p:spPr>
        <p:txBody>
          <a:bodyPr wrap="square">
            <a:spAutoFit/>
          </a:bodyPr>
          <a:lstStyle/>
          <a:p>
            <a:pPr algn="l"/>
            <a:r>
              <a:rPr lang="en-US" b="0" i="0" dirty="0">
                <a:solidFill>
                  <a:srgbClr val="1B1B1B"/>
                </a:solidFill>
                <a:effectLst/>
                <a:latin typeface="Calibri" panose="020F0502020204030204" pitchFamily="34" charset="0"/>
                <a:cs typeface="Calibri" panose="020F0502020204030204" pitchFamily="34" charset="0"/>
              </a:rPr>
              <a:t>- </a:t>
            </a:r>
            <a:r>
              <a:rPr lang="vi-VN" b="0" i="0" dirty="0">
                <a:solidFill>
                  <a:srgbClr val="1B1B1B"/>
                </a:solidFill>
                <a:effectLst/>
                <a:latin typeface="Calibri" panose="020F0502020204030204" pitchFamily="34" charset="0"/>
                <a:cs typeface="Calibri" panose="020F0502020204030204" pitchFamily="34" charset="0"/>
              </a:rPr>
              <a:t>7 users lần lượt là u1, u2, u3, u4, u5, u6 </a:t>
            </a:r>
            <a:endParaRPr lang="en-US" b="0" i="0" dirty="0">
              <a:solidFill>
                <a:srgbClr val="1B1B1B"/>
              </a:solidFill>
              <a:effectLst/>
              <a:latin typeface="Calibri" panose="020F0502020204030204" pitchFamily="34" charset="0"/>
              <a:cs typeface="Calibri" panose="020F0502020204030204" pitchFamily="34" charset="0"/>
            </a:endParaRPr>
          </a:p>
          <a:p>
            <a:pPr marL="285750" indent="-285750" algn="l">
              <a:buFontTx/>
              <a:buChar char="-"/>
            </a:pPr>
            <a:r>
              <a:rPr lang="vi-VN" b="0" i="0" dirty="0">
                <a:solidFill>
                  <a:srgbClr val="1B1B1B"/>
                </a:solidFill>
                <a:effectLst/>
                <a:latin typeface="Calibri" panose="020F0502020204030204" pitchFamily="34" charset="0"/>
                <a:cs typeface="Calibri" panose="020F0502020204030204" pitchFamily="34" charset="0"/>
              </a:rPr>
              <a:t>5 items lầm lượt là i1,i2, i3, i4, i5. </a:t>
            </a:r>
            <a:endParaRPr lang="en-US" b="0" i="0" dirty="0">
              <a:solidFill>
                <a:srgbClr val="1B1B1B"/>
              </a:solidFill>
              <a:effectLst/>
              <a:latin typeface="Calibri" panose="020F0502020204030204" pitchFamily="34" charset="0"/>
              <a:cs typeface="Calibri" panose="020F0502020204030204" pitchFamily="34" charset="0"/>
            </a:endParaRPr>
          </a:p>
          <a:p>
            <a:pPr algn="l"/>
            <a:r>
              <a:rPr lang="en-US" dirty="0">
                <a:solidFill>
                  <a:srgbClr val="1B1B1B"/>
                </a:solidFill>
                <a:latin typeface="Calibri" panose="020F0502020204030204" pitchFamily="34" charset="0"/>
                <a:cs typeface="Calibri" panose="020F0502020204030204" pitchFamily="34" charset="0"/>
                <a:sym typeface="Wingdings" panose="05000000000000000000" pitchFamily="2" charset="2"/>
              </a:rPr>
              <a:t> </a:t>
            </a:r>
            <a:r>
              <a:rPr lang="vi-VN" b="0" i="0" dirty="0">
                <a:solidFill>
                  <a:srgbClr val="1B1B1B"/>
                </a:solidFill>
                <a:effectLst/>
                <a:latin typeface="Calibri" panose="020F0502020204030204" pitchFamily="34" charset="0"/>
                <a:cs typeface="Calibri" panose="020F0502020204030204" pitchFamily="34" charset="0"/>
              </a:rPr>
              <a:t>Có thể quan sát thấy u0, u1 đều thích i0 và không thích i3, i4</a:t>
            </a:r>
            <a:r>
              <a:rPr lang="en-US" b="0" i="0" dirty="0">
                <a:solidFill>
                  <a:srgbClr val="1B1B1B"/>
                </a:solidFill>
                <a:effectLst/>
                <a:latin typeface="Calibri" panose="020F0502020204030204" pitchFamily="34" charset="0"/>
                <a:cs typeface="Calibri" panose="020F0502020204030204" pitchFamily="34" charset="0"/>
              </a:rPr>
              <a:t> </a:t>
            </a:r>
            <a:r>
              <a:rPr lang="vi-VN" b="0" i="0" dirty="0">
                <a:solidFill>
                  <a:srgbClr val="1B1B1B"/>
                </a:solidFill>
                <a:effectLst/>
                <a:latin typeface="Calibri" panose="020F0502020204030204" pitchFamily="34" charset="0"/>
                <a:cs typeface="Calibri" panose="020F0502020204030204" pitchFamily="34" charset="0"/>
              </a:rPr>
              <a:t>lắm, còn các users khác thì ngược lại.</a:t>
            </a:r>
            <a:endParaRPr lang="en-US" b="0" i="0" dirty="0">
              <a:solidFill>
                <a:srgbClr val="1B1B1B"/>
              </a:solidFill>
              <a:effectLst/>
              <a:latin typeface="Calibri" panose="020F0502020204030204" pitchFamily="34" charset="0"/>
              <a:cs typeface="Calibri" panose="020F0502020204030204" pitchFamily="34" charset="0"/>
            </a:endParaRPr>
          </a:p>
          <a:p>
            <a:pPr algn="l"/>
            <a:endParaRPr lang="vi-VN" b="0" i="0" dirty="0">
              <a:solidFill>
                <a:srgbClr val="1B1B1B"/>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89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BD5FE2D-BC61-9BCC-39B5-369D6B18384E}"/>
              </a:ext>
            </a:extLst>
          </p:cNvPr>
          <p:cNvSpPr txBox="1"/>
          <p:nvPr/>
        </p:nvSpPr>
        <p:spPr>
          <a:xfrm>
            <a:off x="781050" y="1433715"/>
            <a:ext cx="10629900" cy="646331"/>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Áp dụng similarity function để tính độ tương đồng giữa các users, ta sẽ thu được ma trận Similarity Matrix.</a:t>
            </a:r>
            <a:endParaRPr lang="en-US" dirty="0"/>
          </a:p>
        </p:txBody>
      </p:sp>
      <p:sp>
        <p:nvSpPr>
          <p:cNvPr id="11" name="TextBox 10">
            <a:extLst>
              <a:ext uri="{FF2B5EF4-FFF2-40B4-BE49-F238E27FC236}">
                <a16:creationId xmlns:a16="http://schemas.microsoft.com/office/drawing/2014/main" id="{CFC4A09B-3840-B748-FD69-1F1D0D75E99A}"/>
              </a:ext>
            </a:extLst>
          </p:cNvPr>
          <p:cNvSpPr txBox="1"/>
          <p:nvPr/>
        </p:nvSpPr>
        <p:spPr>
          <a:xfrm>
            <a:off x="6991350" y="3105834"/>
            <a:ext cx="4996099" cy="646331"/>
          </a:xfrm>
          <a:prstGeom prst="rect">
            <a:avLst/>
          </a:prstGeom>
          <a:noFill/>
        </p:spPr>
        <p:txBody>
          <a:bodyPr wrap="square">
            <a:spAutoFit/>
          </a:bodyPr>
          <a:lstStyle/>
          <a:p>
            <a:pPr algn="l"/>
            <a:r>
              <a:rPr lang="en-US" b="0" i="0" dirty="0">
                <a:solidFill>
                  <a:srgbClr val="1B1B1B"/>
                </a:solidFill>
                <a:effectLst/>
                <a:latin typeface="Open Sans" panose="020B0606030504020204" pitchFamily="34" charset="0"/>
              </a:rPr>
              <a:t>Sử </a:t>
            </a:r>
            <a:r>
              <a:rPr lang="en-US" b="0" i="0" dirty="0" err="1">
                <a:solidFill>
                  <a:srgbClr val="1B1B1B"/>
                </a:solidFill>
                <a:effectLst/>
                <a:latin typeface="Open Sans" panose="020B0606030504020204" pitchFamily="34" charset="0"/>
              </a:rPr>
              <a:t>dụng</a:t>
            </a:r>
            <a:r>
              <a:rPr lang="en-US" b="0" i="0" dirty="0">
                <a:solidFill>
                  <a:srgbClr val="1B1B1B"/>
                </a:solidFill>
                <a:effectLst/>
                <a:latin typeface="Open Sans" panose="020B0606030504020204" pitchFamily="34" charset="0"/>
              </a:rPr>
              <a:t> hàm khoảng cách cosine similarity.</a:t>
            </a:r>
          </a:p>
          <a:p>
            <a:pPr algn="l"/>
            <a:endParaRPr lang="vi-VN" b="0" i="0" dirty="0">
              <a:solidFill>
                <a:srgbClr val="1B1B1B"/>
              </a:solidFill>
              <a:effectLst/>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50F4F1C2-517C-EBAC-A414-6785D2450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2208088"/>
            <a:ext cx="621030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5C69830-4A50-FB93-00BD-E3AD2A4F90CC}"/>
              </a:ext>
            </a:extLst>
          </p:cNvPr>
          <p:cNvPicPr>
            <a:picLocks noChangeAspect="1"/>
          </p:cNvPicPr>
          <p:nvPr/>
        </p:nvPicPr>
        <p:blipFill>
          <a:blip r:embed="rId4"/>
          <a:stretch>
            <a:fillRect/>
          </a:stretch>
        </p:blipFill>
        <p:spPr>
          <a:xfrm>
            <a:off x="7195901" y="3506767"/>
            <a:ext cx="4396206" cy="1137152"/>
          </a:xfrm>
          <a:prstGeom prst="rect">
            <a:avLst/>
          </a:prstGeom>
        </p:spPr>
      </p:pic>
    </p:spTree>
    <p:extLst>
      <p:ext uri="{BB962C8B-B14F-4D97-AF65-F5344CB8AC3E}">
        <p14:creationId xmlns:p14="http://schemas.microsoft.com/office/powerpoint/2010/main" val="246307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BD5FE2D-BC61-9BCC-39B5-369D6B18384E}"/>
              </a:ext>
            </a:extLst>
          </p:cNvPr>
          <p:cNvSpPr txBox="1"/>
          <p:nvPr/>
        </p:nvSpPr>
        <p:spPr>
          <a:xfrm>
            <a:off x="781050" y="1433715"/>
            <a:ext cx="10629900" cy="646331"/>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Chúng ta sẽ dự đoán ratings của một user với mỗi item dựa trên k users gần nhất (neighbor users), tương tự như phương pháp K-nearest neighbors (KNN).</a:t>
            </a:r>
            <a:endParaRPr lang="en-US" dirty="0"/>
          </a:p>
        </p:txBody>
      </p:sp>
      <p:sp>
        <p:nvSpPr>
          <p:cNvPr id="13" name="TextBox 12">
            <a:extLst>
              <a:ext uri="{FF2B5EF4-FFF2-40B4-BE49-F238E27FC236}">
                <a16:creationId xmlns:a16="http://schemas.microsoft.com/office/drawing/2014/main" id="{EE177EB3-9814-582E-C582-576740219567}"/>
              </a:ext>
            </a:extLst>
          </p:cNvPr>
          <p:cNvSpPr txBox="1"/>
          <p:nvPr/>
        </p:nvSpPr>
        <p:spPr>
          <a:xfrm>
            <a:off x="781050" y="2387293"/>
            <a:ext cx="8684418" cy="369332"/>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Công thức phổ biến thường được sử dụng để dự đoán rating của u cho i</a:t>
            </a:r>
            <a:endParaRPr lang="en-US" dirty="0"/>
          </a:p>
        </p:txBody>
      </p:sp>
      <p:pic>
        <p:nvPicPr>
          <p:cNvPr id="15" name="Picture 14">
            <a:extLst>
              <a:ext uri="{FF2B5EF4-FFF2-40B4-BE49-F238E27FC236}">
                <a16:creationId xmlns:a16="http://schemas.microsoft.com/office/drawing/2014/main" id="{2B1E785D-1FCA-2740-635B-DE747BD0F639}"/>
              </a:ext>
            </a:extLst>
          </p:cNvPr>
          <p:cNvPicPr>
            <a:picLocks noChangeAspect="1"/>
          </p:cNvPicPr>
          <p:nvPr/>
        </p:nvPicPr>
        <p:blipFill>
          <a:blip r:embed="rId3"/>
          <a:stretch>
            <a:fillRect/>
          </a:stretch>
        </p:blipFill>
        <p:spPr>
          <a:xfrm>
            <a:off x="4800419" y="2962210"/>
            <a:ext cx="2591162" cy="933580"/>
          </a:xfrm>
          <a:prstGeom prst="rect">
            <a:avLst/>
          </a:prstGeom>
        </p:spPr>
      </p:pic>
    </p:spTree>
    <p:extLst>
      <p:ext uri="{BB962C8B-B14F-4D97-AF65-F5344CB8AC3E}">
        <p14:creationId xmlns:p14="http://schemas.microsoft.com/office/powerpoint/2010/main" val="135952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A869C181-4CD5-FAA4-CFD8-34251B0996A9}"/>
              </a:ext>
            </a:extLst>
          </p:cNvPr>
          <p:cNvPicPr>
            <a:picLocks noChangeAspect="1"/>
          </p:cNvPicPr>
          <p:nvPr/>
        </p:nvPicPr>
        <p:blipFill>
          <a:blip r:embed="rId3"/>
          <a:stretch>
            <a:fillRect/>
          </a:stretch>
        </p:blipFill>
        <p:spPr>
          <a:xfrm>
            <a:off x="1736334" y="1252233"/>
            <a:ext cx="8772776" cy="5469521"/>
          </a:xfrm>
          <a:prstGeom prst="rect">
            <a:avLst/>
          </a:prstGeom>
        </p:spPr>
      </p:pic>
      <p:pic>
        <p:nvPicPr>
          <p:cNvPr id="12" name="Picture 11">
            <a:extLst>
              <a:ext uri="{FF2B5EF4-FFF2-40B4-BE49-F238E27FC236}">
                <a16:creationId xmlns:a16="http://schemas.microsoft.com/office/drawing/2014/main" id="{2AD31B45-72C8-4214-611A-CB0127CE00AF}"/>
              </a:ext>
            </a:extLst>
          </p:cNvPr>
          <p:cNvPicPr>
            <a:picLocks noChangeAspect="1"/>
          </p:cNvPicPr>
          <p:nvPr/>
        </p:nvPicPr>
        <p:blipFill>
          <a:blip r:embed="rId4"/>
          <a:stretch>
            <a:fillRect/>
          </a:stretch>
        </p:blipFill>
        <p:spPr>
          <a:xfrm>
            <a:off x="7389506" y="4965670"/>
            <a:ext cx="2591162" cy="933580"/>
          </a:xfrm>
          <a:prstGeom prst="rect">
            <a:avLst/>
          </a:prstGeom>
        </p:spPr>
      </p:pic>
    </p:spTree>
    <p:extLst>
      <p:ext uri="{BB962C8B-B14F-4D97-AF65-F5344CB8AC3E}">
        <p14:creationId xmlns:p14="http://schemas.microsoft.com/office/powerpoint/2010/main" val="59018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FBD5FE2D-BC61-9BCC-39B5-369D6B18384E}"/>
              </a:ext>
            </a:extLst>
          </p:cNvPr>
          <p:cNvSpPr txBox="1"/>
          <p:nvPr/>
        </p:nvSpPr>
        <p:spPr>
          <a:xfrm>
            <a:off x="781050" y="1433715"/>
            <a:ext cx="10629900" cy="646331"/>
          </a:xfrm>
          <a:prstGeom prst="rect">
            <a:avLst/>
          </a:prstGeom>
          <a:noFill/>
        </p:spPr>
        <p:txBody>
          <a:bodyPr wrap="square">
            <a:spAutoFit/>
          </a:bodyPr>
          <a:lstStyle/>
          <a:p>
            <a:r>
              <a:rPr lang="vi-VN" b="0" i="0" dirty="0">
                <a:solidFill>
                  <a:srgbClr val="1B1B1B"/>
                </a:solidFill>
                <a:effectLst/>
                <a:latin typeface="Open Sans" panose="020B0606030504020204" pitchFamily="34" charset="0"/>
              </a:rPr>
              <a:t>Thực hiện dự đoán cho các trường hợp missing ratings (chưa có dự đoán), ta sẽ thu được ma trận normalized ratings matrix như ví dụ:</a:t>
            </a:r>
            <a:endParaRPr lang="en-US" dirty="0"/>
          </a:p>
        </p:txBody>
      </p:sp>
      <p:pic>
        <p:nvPicPr>
          <p:cNvPr id="7170" name="Picture 2">
            <a:extLst>
              <a:ext uri="{FF2B5EF4-FFF2-40B4-BE49-F238E27FC236}">
                <a16:creationId xmlns:a16="http://schemas.microsoft.com/office/drawing/2014/main" id="{E365C9AD-413E-2D8F-1831-0A8A95348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7" y="2344972"/>
            <a:ext cx="7134225" cy="34671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041B348-626C-7F24-CC0A-87F985A47CC0}"/>
              </a:ext>
            </a:extLst>
          </p:cNvPr>
          <p:cNvSpPr txBox="1"/>
          <p:nvPr/>
        </p:nvSpPr>
        <p:spPr>
          <a:xfrm>
            <a:off x="583013" y="5934670"/>
            <a:ext cx="11252816" cy="646331"/>
          </a:xfrm>
          <a:prstGeom prst="rect">
            <a:avLst/>
          </a:prstGeom>
          <a:noFill/>
        </p:spPr>
        <p:txBody>
          <a:bodyPr wrap="square">
            <a:spAutoFit/>
          </a:bodyPr>
          <a:lstStyle/>
          <a:p>
            <a:r>
              <a:rPr lang="en-US" dirty="0">
                <a:solidFill>
                  <a:srgbClr val="1B1B1B"/>
                </a:solidFill>
                <a:latin typeface="Open Sans" panose="020B0606030504020204" pitchFamily="34" charset="0"/>
              </a:rPr>
              <a:t>C</a:t>
            </a:r>
            <a:r>
              <a:rPr lang="vi-VN" b="0" i="0" dirty="0">
                <a:solidFill>
                  <a:srgbClr val="1B1B1B"/>
                </a:solidFill>
                <a:effectLst/>
                <a:latin typeface="Open Sans" panose="020B0606030504020204" pitchFamily="34" charset="0"/>
              </a:rPr>
              <a:t>ộng lại các giá trị ratings với ratings trung bình (ở bước chuẩn hóa) theo từng cột. Chúng ta sẽ thu được ma trận hoàn thiện.</a:t>
            </a:r>
            <a:endParaRPr lang="en-US" dirty="0"/>
          </a:p>
        </p:txBody>
      </p:sp>
    </p:spTree>
    <p:extLst>
      <p:ext uri="{BB962C8B-B14F-4D97-AF65-F5344CB8AC3E}">
        <p14:creationId xmlns:p14="http://schemas.microsoft.com/office/powerpoint/2010/main" val="276890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66028" y="311973"/>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1.2. </a:t>
            </a:r>
            <a:r>
              <a:rPr lang="en-US" sz="2600" dirty="0" err="1">
                <a:solidFill>
                  <a:srgbClr val="357A5B"/>
                </a:solidFill>
                <a:latin typeface="UTM HelvetIns" panose="02040603050506020204" pitchFamily="18"/>
              </a:rPr>
              <a:t>Kỹ</a:t>
            </a:r>
            <a:r>
              <a:rPr lang="en-US" sz="2600" dirty="0">
                <a:solidFill>
                  <a:srgbClr val="357A5B"/>
                </a:solidFill>
                <a:latin typeface="UTM HelvetIns" panose="02040603050506020204" pitchFamily="18"/>
              </a:rPr>
              <a:t> thuật phân rã ma trận</a:t>
            </a:r>
          </a:p>
        </p:txBody>
      </p:sp>
      <p:sp>
        <p:nvSpPr>
          <p:cNvPr id="12" name="TextBox 11">
            <a:extLst>
              <a:ext uri="{FF2B5EF4-FFF2-40B4-BE49-F238E27FC236}">
                <a16:creationId xmlns:a16="http://schemas.microsoft.com/office/drawing/2014/main" id="{DD3388CC-CF81-242A-1938-2B23364B858E}"/>
              </a:ext>
            </a:extLst>
          </p:cNvPr>
          <p:cNvSpPr txBox="1"/>
          <p:nvPr/>
        </p:nvSpPr>
        <p:spPr>
          <a:xfrm>
            <a:off x="566028" y="1881908"/>
            <a:ext cx="11280075" cy="880369"/>
          </a:xfrm>
          <a:prstGeom prst="rect">
            <a:avLst/>
          </a:prstGeom>
          <a:noFill/>
        </p:spPr>
        <p:txBody>
          <a:bodyPr wrap="square">
            <a:spAutoFit/>
          </a:bodyPr>
          <a:lstStyle/>
          <a:p>
            <a:pPr marL="0" marR="0" indent="365760" algn="just">
              <a:lnSpc>
                <a:spcPct val="150000"/>
              </a:lnSpc>
              <a:spcBef>
                <a:spcPts val="0"/>
              </a:spcBef>
              <a:spcAft>
                <a:spcPts val="0"/>
              </a:spcAft>
            </a:pPr>
            <a:r>
              <a:rPr lang="en-US" sz="1800" dirty="0" err="1">
                <a:effectLst/>
                <a:ea typeface="Times New Roman" panose="02020603050405020304" pitchFamily="18" charset="0"/>
              </a:rPr>
              <a:t>Kỹ</a:t>
            </a:r>
            <a:r>
              <a:rPr lang="en-US" sz="1800" dirty="0">
                <a:effectLst/>
                <a:ea typeface="Times New Roman" panose="02020603050405020304" pitchFamily="18" charset="0"/>
              </a:rPr>
              <a:t> thuật phân rã ma trận là việc chia một ma trận lớn </a:t>
            </a:r>
            <a:r>
              <a:rPr lang="en-US" sz="1800" b="1" dirty="0">
                <a:effectLst/>
                <a:ea typeface="Times New Roman" panose="02020603050405020304" pitchFamily="18" charset="0"/>
              </a:rPr>
              <a:t>X</a:t>
            </a:r>
            <a:r>
              <a:rPr lang="en-US" sz="1800" dirty="0">
                <a:effectLst/>
                <a:ea typeface="Times New Roman" panose="02020603050405020304" pitchFamily="18" charset="0"/>
              </a:rPr>
              <a:t> thành </a:t>
            </a:r>
            <a:r>
              <a:rPr lang="en-US" sz="1800" dirty="0" err="1">
                <a:effectLst/>
                <a:ea typeface="Times New Roman" panose="02020603050405020304" pitchFamily="18" charset="0"/>
              </a:rPr>
              <a:t>hai</a:t>
            </a:r>
            <a:r>
              <a:rPr lang="en-US" sz="1800" dirty="0">
                <a:effectLst/>
                <a:ea typeface="Times New Roman" panose="02020603050405020304" pitchFamily="18" charset="0"/>
              </a:rPr>
              <a:t> ma trận có kích thước nhỏ hơn </a:t>
            </a:r>
            <a:r>
              <a:rPr lang="en-US" sz="1800" b="1" dirty="0">
                <a:effectLst/>
                <a:ea typeface="Times New Roman" panose="02020603050405020304" pitchFamily="18" charset="0"/>
              </a:rPr>
              <a:t>W</a:t>
            </a:r>
            <a:r>
              <a:rPr lang="en-US" sz="1800" dirty="0">
                <a:effectLst/>
                <a:ea typeface="Times New Roman" panose="02020603050405020304" pitchFamily="18" charset="0"/>
              </a:rPr>
              <a:t> và </a:t>
            </a:r>
            <a:r>
              <a:rPr lang="en-US" sz="1800" b="1" dirty="0">
                <a:effectLst/>
                <a:ea typeface="Times New Roman" panose="02020603050405020304" pitchFamily="18" charset="0"/>
              </a:rPr>
              <a:t>H</a:t>
            </a:r>
            <a:r>
              <a:rPr lang="en-US" sz="1800" dirty="0">
                <a:effectLst/>
                <a:ea typeface="Times New Roman" panose="02020603050405020304" pitchFamily="18" charset="0"/>
              </a:rPr>
              <a:t>, </a:t>
            </a:r>
            <a:r>
              <a:rPr lang="en-US" sz="1800" dirty="0" err="1">
                <a:effectLst/>
                <a:ea typeface="Times New Roman" panose="02020603050405020304" pitchFamily="18" charset="0"/>
              </a:rPr>
              <a:t>sao</a:t>
            </a:r>
            <a:r>
              <a:rPr lang="en-US" sz="1800" dirty="0">
                <a:effectLst/>
                <a:ea typeface="Times New Roman" panose="02020603050405020304" pitchFamily="18" charset="0"/>
              </a:rPr>
              <a:t> </a:t>
            </a:r>
            <a:r>
              <a:rPr lang="en-US" sz="1800" dirty="0" err="1">
                <a:effectLst/>
                <a:ea typeface="Times New Roman" panose="02020603050405020304" pitchFamily="18" charset="0"/>
              </a:rPr>
              <a:t>cho</a:t>
            </a:r>
            <a:r>
              <a:rPr lang="en-US" sz="1800" dirty="0">
                <a:effectLst/>
                <a:ea typeface="Times New Roman" panose="02020603050405020304" pitchFamily="18" charset="0"/>
              </a:rPr>
              <a:t> ta có thể xây dựng lại </a:t>
            </a:r>
            <a:r>
              <a:rPr lang="en-US" sz="1800" b="1" dirty="0">
                <a:effectLst/>
                <a:ea typeface="Times New Roman" panose="02020603050405020304" pitchFamily="18" charset="0"/>
              </a:rPr>
              <a:t>X</a:t>
            </a:r>
            <a:r>
              <a:rPr lang="en-US" sz="1800" dirty="0">
                <a:effectLst/>
                <a:ea typeface="Times New Roman" panose="02020603050405020304" pitchFamily="18" charset="0"/>
              </a:rPr>
              <a:t> từ </a:t>
            </a:r>
            <a:r>
              <a:rPr lang="en-US" sz="1800" dirty="0" err="1">
                <a:effectLst/>
                <a:ea typeface="Times New Roman" panose="02020603050405020304" pitchFamily="18" charset="0"/>
              </a:rPr>
              <a:t>hai</a:t>
            </a:r>
            <a:r>
              <a:rPr lang="en-US" sz="1800" dirty="0">
                <a:effectLst/>
                <a:ea typeface="Times New Roman" panose="02020603050405020304" pitchFamily="18" charset="0"/>
              </a:rPr>
              <a:t> ma trận nhỏ hơn này càng chính xác càng </a:t>
            </a:r>
            <a:r>
              <a:rPr lang="en-US" sz="1800" dirty="0" err="1">
                <a:effectLst/>
                <a:ea typeface="Times New Roman" panose="02020603050405020304" pitchFamily="18" charset="0"/>
              </a:rPr>
              <a:t>tốt</a:t>
            </a:r>
            <a:endParaRPr lang="en-US" sz="1800" dirty="0">
              <a:effectLst/>
              <a:ea typeface="Times New Roman" panose="02020603050405020304" pitchFamily="18" charset="0"/>
            </a:endParaRPr>
          </a:p>
        </p:txBody>
      </p:sp>
      <p:pic>
        <p:nvPicPr>
          <p:cNvPr id="13" name="Picture 12" descr="Diagram&#10;&#10;Description automatically generated with low confidence">
            <a:extLst>
              <a:ext uri="{FF2B5EF4-FFF2-40B4-BE49-F238E27FC236}">
                <a16:creationId xmlns:a16="http://schemas.microsoft.com/office/drawing/2014/main" id="{C52A2EB7-C230-CF95-3D1C-4E724DD6A48D}"/>
              </a:ext>
            </a:extLst>
          </p:cNvPr>
          <p:cNvPicPr>
            <a:picLocks noChangeAspect="1"/>
          </p:cNvPicPr>
          <p:nvPr/>
        </p:nvPicPr>
        <p:blipFill>
          <a:blip r:embed="rId3"/>
          <a:srcRect/>
          <a:stretch>
            <a:fillRect/>
          </a:stretch>
        </p:blipFill>
        <p:spPr bwMode="auto">
          <a:xfrm>
            <a:off x="2551177" y="3724636"/>
            <a:ext cx="6723009" cy="2383863"/>
          </a:xfrm>
          <a:prstGeom prst="rect">
            <a:avLst/>
          </a:prstGeom>
          <a:noFill/>
        </p:spPr>
      </p:pic>
    </p:spTree>
    <p:extLst>
      <p:ext uri="{BB962C8B-B14F-4D97-AF65-F5344CB8AC3E}">
        <p14:creationId xmlns:p14="http://schemas.microsoft.com/office/powerpoint/2010/main" val="173006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66028" y="311973"/>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1.2. Ví dụ</a:t>
            </a:r>
          </a:p>
        </p:txBody>
      </p:sp>
      <p:sp>
        <p:nvSpPr>
          <p:cNvPr id="2" name="AutoShape 2" descr="Illustration of matrix factorization using the recurring movie example.">
            <a:extLst>
              <a:ext uri="{FF2B5EF4-FFF2-40B4-BE49-F238E27FC236}">
                <a16:creationId xmlns:a16="http://schemas.microsoft.com/office/drawing/2014/main" id="{54CC4335-2EA7-EC42-515A-E88D56EB851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A90F6BC5-2085-CC4B-4905-B85F42977F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025" y="1743075"/>
            <a:ext cx="11029950" cy="3371850"/>
          </a:xfrm>
          <a:prstGeom prst="rect">
            <a:avLst/>
          </a:prstGeom>
        </p:spPr>
      </p:pic>
    </p:spTree>
    <p:extLst>
      <p:ext uri="{BB962C8B-B14F-4D97-AF65-F5344CB8AC3E}">
        <p14:creationId xmlns:p14="http://schemas.microsoft.com/office/powerpoint/2010/main" val="3293263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462525" y="324686"/>
            <a:ext cx="5359842" cy="492443"/>
          </a:xfrm>
          <a:prstGeom prst="rect">
            <a:avLst/>
          </a:prstGeom>
          <a:noFill/>
        </p:spPr>
        <p:txBody>
          <a:bodyPr wrap="square" rtlCol="0">
            <a:spAutoFit/>
          </a:bodyPr>
          <a:lstStyle/>
          <a:p>
            <a:pPr algn="ctr"/>
            <a:r>
              <a:rPr lang="en-US" sz="2600" dirty="0">
                <a:solidFill>
                  <a:srgbClr val="357A5B"/>
                </a:solidFill>
                <a:latin typeface="UTM HelvetIns" panose="02040603050506020204" pitchFamily="18"/>
              </a:rPr>
              <a:t>2. Các </a:t>
            </a:r>
            <a:r>
              <a:rPr lang="en-US" sz="2600" dirty="0" err="1">
                <a:solidFill>
                  <a:srgbClr val="357A5B"/>
                </a:solidFill>
                <a:latin typeface="UTM HelvetIns" panose="02040603050506020204" pitchFamily="18"/>
              </a:rPr>
              <a:t>kỹ</a:t>
            </a:r>
            <a:r>
              <a:rPr lang="en-US" sz="2600" dirty="0">
                <a:solidFill>
                  <a:srgbClr val="357A5B"/>
                </a:solidFill>
                <a:latin typeface="UTM HelvetIns" panose="02040603050506020204" pitchFamily="18"/>
              </a:rPr>
              <a:t> thuật không cá nhân hóa</a:t>
            </a:r>
          </a:p>
        </p:txBody>
      </p:sp>
      <p:sp>
        <p:nvSpPr>
          <p:cNvPr id="2" name="TextBox 1">
            <a:extLst>
              <a:ext uri="{FF2B5EF4-FFF2-40B4-BE49-F238E27FC236}">
                <a16:creationId xmlns:a16="http://schemas.microsoft.com/office/drawing/2014/main" id="{489C9BCD-A5A3-6F43-9B80-34A9D5BDEE55}"/>
              </a:ext>
            </a:extLst>
          </p:cNvPr>
          <p:cNvSpPr txBox="1"/>
          <p:nvPr/>
        </p:nvSpPr>
        <p:spPr>
          <a:xfrm>
            <a:off x="781050" y="2070553"/>
            <a:ext cx="10181029" cy="1477328"/>
          </a:xfrm>
          <a:prstGeom prst="rect">
            <a:avLst/>
          </a:prstGeom>
          <a:noFill/>
        </p:spPr>
        <p:txBody>
          <a:bodyPr wrap="square" rtlCol="0">
            <a:spAutoFit/>
          </a:bodyPr>
          <a:lstStyle/>
          <a:p>
            <a:pPr marL="742950" lvl="1" indent="-285750">
              <a:buFont typeface="Wingdings" pitchFamily="2" charset="2"/>
              <a:buChar char="ü"/>
            </a:pPr>
            <a:r>
              <a:rPr lang="en-US" dirty="0"/>
              <a:t>Trong </a:t>
            </a:r>
            <a:r>
              <a:rPr lang="en-US" dirty="0" err="1"/>
              <a:t>kỹ</a:t>
            </a:r>
            <a:r>
              <a:rPr lang="en-US" dirty="0"/>
              <a:t> thuật này do khá đơn giản, nên dễ cài đặt thường được các website/hệ thống tích hợp vào, website thương </a:t>
            </a:r>
            <a:r>
              <a:rPr lang="en-US" dirty="0" err="1"/>
              <a:t>mại</a:t>
            </a:r>
            <a:r>
              <a:rPr lang="en-US" dirty="0"/>
              <a:t> điện tử, website tin tức, hay giải trí.</a:t>
            </a:r>
          </a:p>
          <a:p>
            <a:pPr marL="742950" lvl="1" indent="-285750">
              <a:buFont typeface="Wingdings" pitchFamily="2" charset="2"/>
              <a:buChar char="ü"/>
            </a:pPr>
            <a:r>
              <a:rPr lang="en-US" dirty="0"/>
              <a:t>Bán hàng trực tuyến</a:t>
            </a:r>
          </a:p>
          <a:p>
            <a:pPr marL="742950" lvl="1" indent="-285750">
              <a:buFont typeface="Wingdings" pitchFamily="2" charset="2"/>
              <a:buChar char="ü"/>
            </a:pPr>
            <a:r>
              <a:rPr lang="en-US" dirty="0"/>
              <a:t>Ví dụ về Amazon:</a:t>
            </a:r>
          </a:p>
          <a:p>
            <a:pPr marL="742950" lvl="1" indent="-285750">
              <a:buFont typeface="Wingdings" pitchFamily="2" charset="2"/>
              <a:buChar char="ü"/>
            </a:pPr>
            <a:endParaRPr lang="en-VN" dirty="0"/>
          </a:p>
        </p:txBody>
      </p:sp>
      <p:pic>
        <p:nvPicPr>
          <p:cNvPr id="3" name="Picture 2" descr="Graphical user interface&#10;&#10;Description automatically generated">
            <a:extLst>
              <a:ext uri="{FF2B5EF4-FFF2-40B4-BE49-F238E27FC236}">
                <a16:creationId xmlns:a16="http://schemas.microsoft.com/office/drawing/2014/main" id="{E51A9696-7253-39A0-0694-8EA1AD61C8B1}"/>
              </a:ext>
            </a:extLst>
          </p:cNvPr>
          <p:cNvPicPr>
            <a:picLocks noChangeAspect="1"/>
          </p:cNvPicPr>
          <p:nvPr/>
        </p:nvPicPr>
        <p:blipFill>
          <a:blip r:embed="rId3"/>
          <a:srcRect/>
          <a:stretch>
            <a:fillRect/>
          </a:stretch>
        </p:blipFill>
        <p:spPr bwMode="auto">
          <a:xfrm>
            <a:off x="3820795" y="2995430"/>
            <a:ext cx="4550410" cy="3291840"/>
          </a:xfrm>
          <a:prstGeom prst="rect">
            <a:avLst/>
          </a:prstGeom>
          <a:noFill/>
        </p:spPr>
      </p:pic>
    </p:spTree>
    <p:extLst>
      <p:ext uri="{BB962C8B-B14F-4D97-AF65-F5344CB8AC3E}">
        <p14:creationId xmlns:p14="http://schemas.microsoft.com/office/powerpoint/2010/main" val="32309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0831F-EF11-4B9E-BB43-793E84A5DA5B}"/>
              </a:ext>
            </a:extLst>
          </p:cNvPr>
          <p:cNvSpPr txBox="1"/>
          <p:nvPr/>
        </p:nvSpPr>
        <p:spPr>
          <a:xfrm>
            <a:off x="2338612" y="362184"/>
            <a:ext cx="7486345" cy="830997"/>
          </a:xfrm>
          <a:prstGeom prst="rect">
            <a:avLst/>
          </a:prstGeom>
          <a:noFill/>
        </p:spPr>
        <p:txBody>
          <a:bodyPr wrap="none" rtlCol="0">
            <a:spAutoFit/>
          </a:bodyPr>
          <a:lstStyle/>
          <a:p>
            <a:pPr algn="ctr"/>
            <a:r>
              <a:rPr lang="en-US" sz="2400" dirty="0">
                <a:solidFill>
                  <a:srgbClr val="357A5B"/>
                </a:solidFill>
                <a:latin typeface="UTM Alexander" panose="02040603050506020204" pitchFamily="18"/>
              </a:rPr>
              <a:t>TRƯỜNG ĐẠI HỌC SƯ PHẠM THÀNH PHỐ HỒ CHÍ MINH</a:t>
            </a:r>
          </a:p>
          <a:p>
            <a:pPr algn="ctr"/>
            <a:r>
              <a:rPr lang="en-US" sz="2400" dirty="0">
                <a:solidFill>
                  <a:srgbClr val="357A5B"/>
                </a:solidFill>
                <a:latin typeface="UTM Alexander" panose="02040603050506020204" pitchFamily="18"/>
              </a:rPr>
              <a:t>KHOA CÔNG NGHỆ THÔNG TIN</a:t>
            </a:r>
          </a:p>
        </p:txBody>
      </p:sp>
      <p:grpSp>
        <p:nvGrpSpPr>
          <p:cNvPr id="5" name="Group 4">
            <a:extLst>
              <a:ext uri="{FF2B5EF4-FFF2-40B4-BE49-F238E27FC236}">
                <a16:creationId xmlns:a16="http://schemas.microsoft.com/office/drawing/2014/main" id="{0058EDA4-615B-4C4C-A72A-353BDB40C4A8}"/>
              </a:ext>
            </a:extLst>
          </p:cNvPr>
          <p:cNvGrpSpPr/>
          <p:nvPr/>
        </p:nvGrpSpPr>
        <p:grpSpPr>
          <a:xfrm>
            <a:off x="781050" y="1369254"/>
            <a:ext cx="10629900" cy="45719"/>
            <a:chOff x="400889" y="1463039"/>
            <a:chExt cx="8588806" cy="46979"/>
          </a:xfrm>
        </p:grpSpPr>
        <p:sp>
          <p:nvSpPr>
            <p:cNvPr id="6" name="Rectangle: Rounded Corners 5">
              <a:extLst>
                <a:ext uri="{FF2B5EF4-FFF2-40B4-BE49-F238E27FC236}">
                  <a16:creationId xmlns:a16="http://schemas.microsoft.com/office/drawing/2014/main" id="{61E21DC5-3216-47EB-A261-BB571F83820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7" name="Rectangle: Rounded Corners 6">
              <a:extLst>
                <a:ext uri="{FF2B5EF4-FFF2-40B4-BE49-F238E27FC236}">
                  <a16:creationId xmlns:a16="http://schemas.microsoft.com/office/drawing/2014/main" id="{069DCC5D-F3F1-4B8A-AF22-3F11A46E926E}"/>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EE5D6B34-DFB0-4F54-A882-1A00589A5F61}"/>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9" name="Rectangle: Rounded Corners 8">
              <a:extLst>
                <a:ext uri="{FF2B5EF4-FFF2-40B4-BE49-F238E27FC236}">
                  <a16:creationId xmlns:a16="http://schemas.microsoft.com/office/drawing/2014/main" id="{92EEF682-975F-484D-A52C-C0321544FD82}"/>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pic>
        <p:nvPicPr>
          <p:cNvPr id="10" name="Picture 9" descr="Logo&#10;&#10;Description automatically generated">
            <a:extLst>
              <a:ext uri="{FF2B5EF4-FFF2-40B4-BE49-F238E27FC236}">
                <a16:creationId xmlns:a16="http://schemas.microsoft.com/office/drawing/2014/main" id="{7F8B7ED0-786D-4F1A-961D-AD651AB5C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355" y="361375"/>
            <a:ext cx="613174" cy="654244"/>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8510FDA1-D2C8-4B24-8FC8-AA936827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71" y="508537"/>
            <a:ext cx="955472" cy="475872"/>
          </a:xfrm>
          <a:prstGeom prst="rect">
            <a:avLst/>
          </a:prstGeom>
        </p:spPr>
      </p:pic>
      <p:sp>
        <p:nvSpPr>
          <p:cNvPr id="12" name="TextBox 11">
            <a:extLst>
              <a:ext uri="{FF2B5EF4-FFF2-40B4-BE49-F238E27FC236}">
                <a16:creationId xmlns:a16="http://schemas.microsoft.com/office/drawing/2014/main" id="{6BA5C69E-C614-4040-B30E-0E0CB5FEC66E}"/>
              </a:ext>
            </a:extLst>
          </p:cNvPr>
          <p:cNvSpPr txBox="1"/>
          <p:nvPr/>
        </p:nvSpPr>
        <p:spPr>
          <a:xfrm>
            <a:off x="2338612" y="2936557"/>
            <a:ext cx="7486345" cy="492443"/>
          </a:xfrm>
          <a:prstGeom prst="rect">
            <a:avLst/>
          </a:prstGeom>
          <a:noFill/>
        </p:spPr>
        <p:txBody>
          <a:bodyPr wrap="square" rtlCol="0">
            <a:spAutoFit/>
          </a:bodyPr>
          <a:lstStyle/>
          <a:p>
            <a:pPr algn="ctr"/>
            <a:r>
              <a:rPr lang="en-US" sz="2600" dirty="0">
                <a:solidFill>
                  <a:srgbClr val="357A5B"/>
                </a:solidFill>
                <a:latin typeface="UTM Alexander" panose="02040603050506020204" pitchFamily="18"/>
              </a:rPr>
              <a:t>CẢM ƠN THẦY VÀ CÁC BẠN ĐÃ LẮNG NGHE</a:t>
            </a:r>
          </a:p>
        </p:txBody>
      </p:sp>
      <p:sp>
        <p:nvSpPr>
          <p:cNvPr id="14" name="TextBox 13">
            <a:extLst>
              <a:ext uri="{FF2B5EF4-FFF2-40B4-BE49-F238E27FC236}">
                <a16:creationId xmlns:a16="http://schemas.microsoft.com/office/drawing/2014/main" id="{C1F083C3-55CD-4726-B54D-09DC8237E796}"/>
              </a:ext>
            </a:extLst>
          </p:cNvPr>
          <p:cNvSpPr txBox="1"/>
          <p:nvPr/>
        </p:nvSpPr>
        <p:spPr>
          <a:xfrm>
            <a:off x="3128905" y="4780860"/>
            <a:ext cx="5905758" cy="400110"/>
          </a:xfrm>
          <a:prstGeom prst="rect">
            <a:avLst/>
          </a:prstGeom>
          <a:noFill/>
        </p:spPr>
        <p:txBody>
          <a:bodyPr wrap="square" rtlCol="0">
            <a:spAutoFit/>
          </a:bodyPr>
          <a:lstStyle/>
          <a:p>
            <a:pPr algn="ctr"/>
            <a:r>
              <a:rPr lang="en-US" sz="2000" b="1" dirty="0"/>
              <a:t>Học phần: 2021COMP131001 – Hệ Tư Vấn Thông Tin</a:t>
            </a:r>
            <a:endParaRPr lang="en-US" sz="2000" dirty="0"/>
          </a:p>
        </p:txBody>
      </p:sp>
    </p:spTree>
    <p:extLst>
      <p:ext uri="{BB962C8B-B14F-4D97-AF65-F5344CB8AC3E}">
        <p14:creationId xmlns:p14="http://schemas.microsoft.com/office/powerpoint/2010/main" val="274604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20831F-EF11-4B9E-BB43-793E84A5DA5B}"/>
              </a:ext>
            </a:extLst>
          </p:cNvPr>
          <p:cNvSpPr txBox="1"/>
          <p:nvPr/>
        </p:nvSpPr>
        <p:spPr>
          <a:xfrm>
            <a:off x="2338612" y="362184"/>
            <a:ext cx="7486345" cy="830997"/>
          </a:xfrm>
          <a:prstGeom prst="rect">
            <a:avLst/>
          </a:prstGeom>
          <a:noFill/>
        </p:spPr>
        <p:txBody>
          <a:bodyPr wrap="none" rtlCol="0">
            <a:spAutoFit/>
          </a:bodyPr>
          <a:lstStyle/>
          <a:p>
            <a:pPr algn="ctr"/>
            <a:r>
              <a:rPr lang="en-US" sz="2400" dirty="0">
                <a:solidFill>
                  <a:srgbClr val="357A5B"/>
                </a:solidFill>
                <a:latin typeface="UTM Alexander" panose="02040603050506020204" pitchFamily="18"/>
              </a:rPr>
              <a:t>TRƯỜNG ĐẠI HỌC SƯ PHẠM THÀNH PHỐ HỒ CHÍ MINH</a:t>
            </a:r>
          </a:p>
          <a:p>
            <a:pPr algn="ctr"/>
            <a:r>
              <a:rPr lang="en-US" sz="2400" dirty="0">
                <a:solidFill>
                  <a:srgbClr val="357A5B"/>
                </a:solidFill>
                <a:latin typeface="UTM Alexander" panose="02040603050506020204" pitchFamily="18"/>
              </a:rPr>
              <a:t>KHOA CÔNG NGHỆ THÔNG TIN</a:t>
            </a:r>
          </a:p>
        </p:txBody>
      </p:sp>
      <p:grpSp>
        <p:nvGrpSpPr>
          <p:cNvPr id="5" name="Group 4">
            <a:extLst>
              <a:ext uri="{FF2B5EF4-FFF2-40B4-BE49-F238E27FC236}">
                <a16:creationId xmlns:a16="http://schemas.microsoft.com/office/drawing/2014/main" id="{0058EDA4-615B-4C4C-A72A-353BDB40C4A8}"/>
              </a:ext>
            </a:extLst>
          </p:cNvPr>
          <p:cNvGrpSpPr/>
          <p:nvPr/>
        </p:nvGrpSpPr>
        <p:grpSpPr>
          <a:xfrm>
            <a:off x="781050" y="1369254"/>
            <a:ext cx="10629900" cy="45719"/>
            <a:chOff x="400889" y="1463039"/>
            <a:chExt cx="8588806" cy="46979"/>
          </a:xfrm>
        </p:grpSpPr>
        <p:sp>
          <p:nvSpPr>
            <p:cNvPr id="6" name="Rectangle: Rounded Corners 5">
              <a:extLst>
                <a:ext uri="{FF2B5EF4-FFF2-40B4-BE49-F238E27FC236}">
                  <a16:creationId xmlns:a16="http://schemas.microsoft.com/office/drawing/2014/main" id="{61E21DC5-3216-47EB-A261-BB571F83820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7" name="Rectangle: Rounded Corners 6">
              <a:extLst>
                <a:ext uri="{FF2B5EF4-FFF2-40B4-BE49-F238E27FC236}">
                  <a16:creationId xmlns:a16="http://schemas.microsoft.com/office/drawing/2014/main" id="{069DCC5D-F3F1-4B8A-AF22-3F11A46E926E}"/>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EE5D6B34-DFB0-4F54-A882-1A00589A5F61}"/>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9" name="Rectangle: Rounded Corners 8">
              <a:extLst>
                <a:ext uri="{FF2B5EF4-FFF2-40B4-BE49-F238E27FC236}">
                  <a16:creationId xmlns:a16="http://schemas.microsoft.com/office/drawing/2014/main" id="{92EEF682-975F-484D-A52C-C0321544FD82}"/>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pic>
        <p:nvPicPr>
          <p:cNvPr id="10" name="Picture 9" descr="Logo&#10;&#10;Description automatically generated">
            <a:extLst>
              <a:ext uri="{FF2B5EF4-FFF2-40B4-BE49-F238E27FC236}">
                <a16:creationId xmlns:a16="http://schemas.microsoft.com/office/drawing/2014/main" id="{7F8B7ED0-786D-4F1A-961D-AD651AB5C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9355" y="361375"/>
            <a:ext cx="613174" cy="654244"/>
          </a:xfrm>
          <a:prstGeom prst="rect">
            <a:avLst/>
          </a:prstGeom>
        </p:spPr>
      </p:pic>
      <p:pic>
        <p:nvPicPr>
          <p:cNvPr id="11" name="Picture 10" descr="A picture containing text, sign&#10;&#10;Description automatically generated">
            <a:extLst>
              <a:ext uri="{FF2B5EF4-FFF2-40B4-BE49-F238E27FC236}">
                <a16:creationId xmlns:a16="http://schemas.microsoft.com/office/drawing/2014/main" id="{8510FDA1-D2C8-4B24-8FC8-AA9368274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471" y="508537"/>
            <a:ext cx="955472" cy="475872"/>
          </a:xfrm>
          <a:prstGeom prst="rect">
            <a:avLst/>
          </a:prstGeom>
        </p:spPr>
      </p:pic>
      <p:sp>
        <p:nvSpPr>
          <p:cNvPr id="12" name="TextBox 11">
            <a:extLst>
              <a:ext uri="{FF2B5EF4-FFF2-40B4-BE49-F238E27FC236}">
                <a16:creationId xmlns:a16="http://schemas.microsoft.com/office/drawing/2014/main" id="{6BA5C69E-C614-4040-B30E-0E0CB5FEC66E}"/>
              </a:ext>
            </a:extLst>
          </p:cNvPr>
          <p:cNvSpPr txBox="1"/>
          <p:nvPr/>
        </p:nvSpPr>
        <p:spPr>
          <a:xfrm>
            <a:off x="2338612" y="2650517"/>
            <a:ext cx="7486345" cy="1292662"/>
          </a:xfrm>
          <a:prstGeom prst="rect">
            <a:avLst/>
          </a:prstGeom>
          <a:noFill/>
        </p:spPr>
        <p:txBody>
          <a:bodyPr wrap="square" rtlCol="0">
            <a:spAutoFit/>
          </a:bodyPr>
          <a:lstStyle/>
          <a:p>
            <a:pPr algn="ctr"/>
            <a:r>
              <a:rPr lang="en-US" sz="2600" dirty="0">
                <a:solidFill>
                  <a:srgbClr val="357A5B"/>
                </a:solidFill>
                <a:latin typeface="UTM Alexander" panose="02040603050506020204" pitchFamily="18"/>
              </a:rPr>
              <a:t>BÁO CÁO GIỮA KỲ</a:t>
            </a:r>
            <a:br>
              <a:rPr lang="en-US" sz="2600" dirty="0">
                <a:solidFill>
                  <a:srgbClr val="357A5B"/>
                </a:solidFill>
                <a:latin typeface="UTM Alexander" panose="02040603050506020204" pitchFamily="18"/>
              </a:rPr>
            </a:br>
            <a:br>
              <a:rPr lang="en-US" sz="2600" dirty="0">
                <a:solidFill>
                  <a:srgbClr val="357A5B"/>
                </a:solidFill>
                <a:latin typeface="UTM Alexander" panose="02040603050506020204" pitchFamily="18"/>
              </a:rPr>
            </a:br>
            <a:r>
              <a:rPr lang="en-US" sz="2600" dirty="0">
                <a:solidFill>
                  <a:srgbClr val="357A5B"/>
                </a:solidFill>
                <a:latin typeface="UTM Alexander" panose="02040603050506020204" pitchFamily="18"/>
              </a:rPr>
              <a:t>”CÁC KỸ THUẬT CHÍNH TRONG RS”</a:t>
            </a:r>
          </a:p>
        </p:txBody>
      </p:sp>
      <p:sp>
        <p:nvSpPr>
          <p:cNvPr id="14" name="TextBox 13">
            <a:extLst>
              <a:ext uri="{FF2B5EF4-FFF2-40B4-BE49-F238E27FC236}">
                <a16:creationId xmlns:a16="http://schemas.microsoft.com/office/drawing/2014/main" id="{C1F083C3-55CD-4726-B54D-09DC8237E796}"/>
              </a:ext>
            </a:extLst>
          </p:cNvPr>
          <p:cNvSpPr txBox="1"/>
          <p:nvPr/>
        </p:nvSpPr>
        <p:spPr>
          <a:xfrm>
            <a:off x="3128905" y="4780860"/>
            <a:ext cx="5905758" cy="400110"/>
          </a:xfrm>
          <a:prstGeom prst="rect">
            <a:avLst/>
          </a:prstGeom>
          <a:noFill/>
        </p:spPr>
        <p:txBody>
          <a:bodyPr wrap="square" rtlCol="0">
            <a:spAutoFit/>
          </a:bodyPr>
          <a:lstStyle/>
          <a:p>
            <a:pPr algn="ctr"/>
            <a:r>
              <a:rPr lang="en-US" sz="2000" b="1" dirty="0"/>
              <a:t>Học phần: 2021COMP131001 – Hệ Tư Vấn Thông Tin</a:t>
            </a:r>
            <a:endParaRPr lang="en-US" sz="2000" dirty="0"/>
          </a:p>
        </p:txBody>
      </p:sp>
    </p:spTree>
    <p:extLst>
      <p:ext uri="{BB962C8B-B14F-4D97-AF65-F5344CB8AC3E}">
        <p14:creationId xmlns:p14="http://schemas.microsoft.com/office/powerpoint/2010/main" val="3986654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128743" y="302613"/>
            <a:ext cx="5359842" cy="492443"/>
          </a:xfrm>
          <a:prstGeom prst="rect">
            <a:avLst/>
          </a:prstGeom>
          <a:noFill/>
        </p:spPr>
        <p:txBody>
          <a:bodyPr wrap="square" rtlCol="0">
            <a:spAutoFit/>
          </a:bodyPr>
          <a:lstStyle/>
          <a:p>
            <a:pPr algn="ctr"/>
            <a:r>
              <a:rPr lang="en-US" sz="2600" dirty="0" err="1">
                <a:solidFill>
                  <a:srgbClr val="357A5B"/>
                </a:solidFill>
                <a:latin typeface="UTM HelvetIns" panose="02040603050506020204" pitchFamily="18"/>
              </a:rPr>
              <a:t>Nhóm</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sinh</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viên</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thực</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hiện</a:t>
            </a:r>
            <a:r>
              <a:rPr lang="en-US" sz="2600" dirty="0">
                <a:solidFill>
                  <a:srgbClr val="357A5B"/>
                </a:solidFill>
                <a:latin typeface="UTM HelvetIns" panose="02040603050506020204" pitchFamily="18"/>
              </a:rPr>
              <a:t>:</a:t>
            </a:r>
          </a:p>
        </p:txBody>
      </p:sp>
      <p:sp>
        <p:nvSpPr>
          <p:cNvPr id="3" name="TextBox 2">
            <a:extLst>
              <a:ext uri="{FF2B5EF4-FFF2-40B4-BE49-F238E27FC236}">
                <a16:creationId xmlns:a16="http://schemas.microsoft.com/office/drawing/2014/main" id="{14C4860E-9C89-5C43-A456-3D952461EB4F}"/>
              </a:ext>
            </a:extLst>
          </p:cNvPr>
          <p:cNvSpPr txBox="1"/>
          <p:nvPr/>
        </p:nvSpPr>
        <p:spPr>
          <a:xfrm>
            <a:off x="781050" y="2173571"/>
            <a:ext cx="5124560" cy="2336089"/>
          </a:xfrm>
          <a:prstGeom prst="rect">
            <a:avLst/>
          </a:prstGeom>
          <a:noFill/>
        </p:spPr>
        <p:txBody>
          <a:bodyPr wrap="square" rtlCol="0">
            <a:spAutoFit/>
          </a:bodyPr>
          <a:lstStyle/>
          <a:p>
            <a:pPr marL="342900" indent="-342900">
              <a:lnSpc>
                <a:spcPct val="150000"/>
              </a:lnSpc>
              <a:buAutoNum type="arabicPeriod"/>
            </a:pPr>
            <a:r>
              <a:rPr lang="en-VN" sz="2000" dirty="0">
                <a:latin typeface="UTM Swiss 721 Black Condensed" panose="02000500000000000000" pitchFamily="2" charset="77"/>
              </a:rPr>
              <a:t>Nguyễn </a:t>
            </a:r>
            <a:r>
              <a:rPr lang="en-US" sz="2000" dirty="0">
                <a:latin typeface="UTM Swiss 721 Black Condensed" panose="02000500000000000000" pitchFamily="2" charset="77"/>
              </a:rPr>
              <a:t>Hoàng Cát </a:t>
            </a:r>
            <a:r>
              <a:rPr lang="en-VN" sz="2000" dirty="0">
                <a:latin typeface="UTM Swiss 721 Black Condensed" panose="02000500000000000000" pitchFamily="2" charset="77"/>
              </a:rPr>
              <a:t>– MSSV: 45011040</a:t>
            </a:r>
            <a:r>
              <a:rPr lang="en-US" sz="2000" dirty="0">
                <a:latin typeface="UTM Swiss 721 Black Condensed" panose="02000500000000000000" pitchFamily="2" charset="77"/>
              </a:rPr>
              <a:t>2</a:t>
            </a:r>
            <a:r>
              <a:rPr lang="en-VN" sz="2000" dirty="0">
                <a:latin typeface="UTM Swiss 721 Black Condensed" panose="02000500000000000000" pitchFamily="2" charset="77"/>
              </a:rPr>
              <a:t>1</a:t>
            </a:r>
          </a:p>
          <a:p>
            <a:pPr marL="342900" indent="-342900">
              <a:lnSpc>
                <a:spcPct val="150000"/>
              </a:lnSpc>
              <a:buAutoNum type="arabicPeriod"/>
            </a:pPr>
            <a:r>
              <a:rPr lang="en-VN" sz="2000" dirty="0">
                <a:latin typeface="UTM Swiss 721 Black Condensed" panose="02000500000000000000" pitchFamily="2" charset="77"/>
              </a:rPr>
              <a:t>Huỳnh Anh Dự – MSSV: 4501104041</a:t>
            </a:r>
          </a:p>
          <a:p>
            <a:pPr marL="342900" indent="-342900">
              <a:lnSpc>
                <a:spcPct val="150000"/>
              </a:lnSpc>
              <a:buAutoNum type="arabicPeriod"/>
            </a:pPr>
            <a:r>
              <a:rPr lang="en-US" sz="2000" dirty="0">
                <a:latin typeface="UTM Swiss 721 Black Condensed" panose="02000500000000000000" pitchFamily="2" charset="77"/>
              </a:rPr>
              <a:t>Nguyễn Văn Giàu </a:t>
            </a:r>
            <a:r>
              <a:rPr lang="en-VN" sz="2000" dirty="0">
                <a:latin typeface="UTM Swiss 721 Black Condensed" panose="02000500000000000000" pitchFamily="2" charset="77"/>
              </a:rPr>
              <a:t>– MSSV: 45011040</a:t>
            </a:r>
            <a:r>
              <a:rPr lang="en-US" sz="2000" dirty="0">
                <a:latin typeface="UTM Swiss 721 Black Condensed" panose="02000500000000000000" pitchFamily="2" charset="77"/>
              </a:rPr>
              <a:t>6</a:t>
            </a:r>
            <a:r>
              <a:rPr lang="en-VN" sz="2000" dirty="0">
                <a:latin typeface="UTM Swiss 721 Black Condensed" panose="02000500000000000000" pitchFamily="2" charset="77"/>
              </a:rPr>
              <a:t>1</a:t>
            </a:r>
          </a:p>
          <a:p>
            <a:pPr marL="342900" indent="-342900">
              <a:lnSpc>
                <a:spcPct val="150000"/>
              </a:lnSpc>
              <a:buAutoNum type="arabicPeriod"/>
            </a:pPr>
            <a:r>
              <a:rPr lang="en-US" sz="2000" dirty="0">
                <a:latin typeface="UTM Swiss 721 Black Condensed" panose="02000500000000000000" pitchFamily="2" charset="77"/>
              </a:rPr>
              <a:t>Lý Hoàng Long </a:t>
            </a:r>
            <a:r>
              <a:rPr lang="en-VN" sz="2000" dirty="0">
                <a:latin typeface="UTM Swiss 721 Black Condensed" panose="02000500000000000000" pitchFamily="2" charset="77"/>
              </a:rPr>
              <a:t>– MSSV: 45011041</a:t>
            </a:r>
            <a:r>
              <a:rPr lang="en-US" sz="2000" dirty="0">
                <a:latin typeface="UTM Swiss 721 Black Condensed" panose="02000500000000000000" pitchFamily="2" charset="77"/>
              </a:rPr>
              <a:t>29</a:t>
            </a:r>
          </a:p>
          <a:p>
            <a:pPr marL="342900" indent="-342900">
              <a:lnSpc>
                <a:spcPct val="150000"/>
              </a:lnSpc>
              <a:buAutoNum type="arabicPeriod"/>
            </a:pPr>
            <a:r>
              <a:rPr lang="en-US" sz="2000" dirty="0">
                <a:latin typeface="UTM Swiss 721 Black Condensed" panose="02000500000000000000" pitchFamily="2" charset="77"/>
              </a:rPr>
              <a:t>Võ Thành Quang </a:t>
            </a:r>
            <a:r>
              <a:rPr lang="en-VN" sz="2000" dirty="0">
                <a:latin typeface="UTM Swiss 721 Black Condensed" panose="02000500000000000000" pitchFamily="2" charset="77"/>
              </a:rPr>
              <a:t>–</a:t>
            </a:r>
            <a:r>
              <a:rPr lang="en-US" sz="2000" dirty="0">
                <a:latin typeface="UTM Swiss 721 Black Condensed" panose="02000500000000000000" pitchFamily="2" charset="77"/>
              </a:rPr>
              <a:t> MSSV: 4501104189</a:t>
            </a:r>
            <a:endParaRPr lang="en-VN" sz="2000" dirty="0">
              <a:latin typeface="UTM Swiss 721 Black Condensed" panose="02000500000000000000" pitchFamily="2" charset="77"/>
            </a:endParaRPr>
          </a:p>
        </p:txBody>
      </p:sp>
    </p:spTree>
    <p:extLst>
      <p:ext uri="{BB962C8B-B14F-4D97-AF65-F5344CB8AC3E}">
        <p14:creationId xmlns:p14="http://schemas.microsoft.com/office/powerpoint/2010/main" val="52721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83889" y="374458"/>
            <a:ext cx="3108684" cy="492443"/>
          </a:xfrm>
          <a:prstGeom prst="rect">
            <a:avLst/>
          </a:prstGeom>
          <a:noFill/>
        </p:spPr>
        <p:txBody>
          <a:bodyPr wrap="square" rtlCol="0">
            <a:spAutoFit/>
          </a:bodyPr>
          <a:lstStyle/>
          <a:p>
            <a:pPr algn="ctr"/>
            <a:r>
              <a:rPr lang="en-US" sz="2600" dirty="0">
                <a:solidFill>
                  <a:srgbClr val="357A5B"/>
                </a:solidFill>
                <a:latin typeface="UTM HelvetIns" panose="02040603050506020204" pitchFamily="18"/>
              </a:rPr>
              <a:t>Danh mục</a:t>
            </a:r>
          </a:p>
        </p:txBody>
      </p:sp>
      <p:sp>
        <p:nvSpPr>
          <p:cNvPr id="3" name="TextBox 2">
            <a:extLst>
              <a:ext uri="{FF2B5EF4-FFF2-40B4-BE49-F238E27FC236}">
                <a16:creationId xmlns:a16="http://schemas.microsoft.com/office/drawing/2014/main" id="{14C4860E-9C89-5C43-A456-3D952461EB4F}"/>
              </a:ext>
            </a:extLst>
          </p:cNvPr>
          <p:cNvSpPr txBox="1"/>
          <p:nvPr/>
        </p:nvSpPr>
        <p:spPr>
          <a:xfrm>
            <a:off x="781050" y="1424958"/>
            <a:ext cx="5124560" cy="1429622"/>
          </a:xfrm>
          <a:prstGeom prst="rect">
            <a:avLst/>
          </a:prstGeom>
          <a:noFill/>
        </p:spPr>
        <p:txBody>
          <a:bodyPr wrap="square" rtlCol="0">
            <a:spAutoFit/>
          </a:bodyPr>
          <a:lstStyle/>
          <a:p>
            <a:pPr marL="342900" indent="-342900">
              <a:lnSpc>
                <a:spcPct val="150000"/>
              </a:lnSpc>
              <a:buAutoNum type="arabicPeriod"/>
            </a:pPr>
            <a:r>
              <a:rPr lang="en-US" sz="2000" dirty="0"/>
              <a:t>Nhóm giải thuật </a:t>
            </a:r>
            <a:r>
              <a:rPr lang="en-US" sz="2000" b="1" dirty="0"/>
              <a:t>lọc cộng tác (CF)</a:t>
            </a:r>
          </a:p>
          <a:p>
            <a:pPr marL="342900" indent="-342900">
              <a:lnSpc>
                <a:spcPct val="150000"/>
              </a:lnSpc>
              <a:buAutoNum type="arabicPeriod"/>
            </a:pPr>
            <a:r>
              <a:rPr lang="en-US" sz="2000" dirty="0"/>
              <a:t>Nhóm giải thuật </a:t>
            </a:r>
            <a:r>
              <a:rPr lang="en-US" sz="2000" b="1" dirty="0"/>
              <a:t>lọc trên nội dung ( Content-based Filtering)</a:t>
            </a:r>
          </a:p>
        </p:txBody>
      </p:sp>
    </p:spTree>
    <p:extLst>
      <p:ext uri="{BB962C8B-B14F-4D97-AF65-F5344CB8AC3E}">
        <p14:creationId xmlns:p14="http://schemas.microsoft.com/office/powerpoint/2010/main" val="387442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186523" y="301199"/>
            <a:ext cx="5359842" cy="492443"/>
          </a:xfrm>
          <a:prstGeom prst="rect">
            <a:avLst/>
          </a:prstGeom>
          <a:noFill/>
        </p:spPr>
        <p:txBody>
          <a:bodyPr wrap="square" rtlCol="0">
            <a:spAutoFit/>
          </a:bodyPr>
          <a:lstStyle/>
          <a:p>
            <a:pPr algn="ctr"/>
            <a:r>
              <a:rPr lang="en-US" sz="2600" dirty="0">
                <a:solidFill>
                  <a:srgbClr val="357A5B"/>
                </a:solidFill>
                <a:latin typeface="UTM HelvetIns" panose="02040603050506020204" pitchFamily="18"/>
              </a:rPr>
              <a:t>1. Nhóm giải thuật lọc cộng tác</a:t>
            </a:r>
          </a:p>
        </p:txBody>
      </p:sp>
      <p:sp>
        <p:nvSpPr>
          <p:cNvPr id="2" name="TextBox 1">
            <a:extLst>
              <a:ext uri="{FF2B5EF4-FFF2-40B4-BE49-F238E27FC236}">
                <a16:creationId xmlns:a16="http://schemas.microsoft.com/office/drawing/2014/main" id="{489C9BCD-A5A3-6F43-9B80-34A9D5BDEE55}"/>
              </a:ext>
            </a:extLst>
          </p:cNvPr>
          <p:cNvSpPr txBox="1"/>
          <p:nvPr/>
        </p:nvSpPr>
        <p:spPr>
          <a:xfrm>
            <a:off x="781050" y="2070553"/>
            <a:ext cx="10181029" cy="3970318"/>
          </a:xfrm>
          <a:prstGeom prst="rect">
            <a:avLst/>
          </a:prstGeom>
          <a:noFill/>
        </p:spPr>
        <p:txBody>
          <a:bodyPr wrap="square" rtlCol="0">
            <a:spAutoFit/>
          </a:bodyPr>
          <a:lstStyle/>
          <a:p>
            <a:pPr>
              <a:lnSpc>
                <a:spcPct val="150000"/>
              </a:lnSpc>
            </a:pPr>
            <a:r>
              <a:rPr lang="en-US" dirty="0"/>
              <a:t>Trong nhóm này, các giải thuật chủ yếu sử </a:t>
            </a:r>
            <a:r>
              <a:rPr lang="en-US" dirty="0" err="1"/>
              <a:t>dụng</a:t>
            </a:r>
            <a:r>
              <a:rPr lang="en-US" dirty="0"/>
              <a:t>:</a:t>
            </a:r>
          </a:p>
          <a:p>
            <a:pPr marL="285750" indent="-285750">
              <a:lnSpc>
                <a:spcPct val="150000"/>
              </a:lnSpc>
              <a:buFont typeface="Wingdings" pitchFamily="2" charset="2"/>
              <a:buChar char="q"/>
            </a:pPr>
            <a:r>
              <a:rPr lang="en-US" b="1" dirty="0"/>
              <a:t>Phương pháp </a:t>
            </a:r>
            <a:r>
              <a:rPr lang="en-US" b="1" dirty="0" err="1"/>
              <a:t>láng</a:t>
            </a:r>
            <a:r>
              <a:rPr lang="en-US" b="1" dirty="0"/>
              <a:t> </a:t>
            </a:r>
            <a:r>
              <a:rPr lang="en-US" b="1" dirty="0" err="1"/>
              <a:t>giềng</a:t>
            </a:r>
            <a:r>
              <a:rPr lang="en-US" b="1" dirty="0"/>
              <a:t> (</a:t>
            </a:r>
            <a:r>
              <a:rPr lang="en-US" sz="1800" b="1" dirty="0">
                <a:effectLst/>
                <a:latin typeface="Times New Roman" panose="02020603050405020304" pitchFamily="18" charset="0"/>
                <a:ea typeface="Times New Roman" panose="02020603050405020304" pitchFamily="18" charset="0"/>
              </a:rPr>
              <a:t>Neighborhood-based</a:t>
            </a:r>
            <a:r>
              <a:rPr lang="en-US" b="1" dirty="0"/>
              <a:t>)</a:t>
            </a:r>
            <a:r>
              <a:rPr lang="en-VN" b="1" dirty="0"/>
              <a:t>:</a:t>
            </a:r>
          </a:p>
          <a:p>
            <a:pPr marL="742950" lvl="1" indent="-285750" algn="just">
              <a:lnSpc>
                <a:spcPct val="150000"/>
              </a:lnSpc>
              <a:buFont typeface="Wingdings" pitchFamily="2" charset="2"/>
              <a:buChar char="ü"/>
            </a:pPr>
            <a:r>
              <a:rPr lang="en-US" dirty="0"/>
              <a:t>Dựa trên dữ liệu quá khứ của người dùng tương tự</a:t>
            </a:r>
          </a:p>
          <a:p>
            <a:pPr marL="742950" lvl="1" indent="-285750" algn="just">
              <a:lnSpc>
                <a:spcPct val="150000"/>
              </a:lnSpc>
              <a:buFont typeface="Wingdings" pitchFamily="2" charset="2"/>
              <a:buChar char="ü"/>
            </a:pPr>
            <a:r>
              <a:rPr lang="en-US" dirty="0"/>
              <a:t>Hoặc dựa trên dữ liệu quá khứ của những item tương tự</a:t>
            </a:r>
            <a:endParaRPr lang="en-VN" dirty="0"/>
          </a:p>
          <a:p>
            <a:pPr marL="285750" indent="-285750" algn="just">
              <a:lnSpc>
                <a:spcPct val="150000"/>
              </a:lnSpc>
              <a:buFont typeface="Wingdings" pitchFamily="2" charset="2"/>
              <a:buChar char="q"/>
            </a:pPr>
            <a:r>
              <a:rPr lang="en-US" b="1" dirty="0"/>
              <a:t>Dựa trên mô hình ( Model-based)</a:t>
            </a:r>
          </a:p>
          <a:p>
            <a:pPr marL="742950" lvl="1" indent="-285750" algn="just">
              <a:lnSpc>
                <a:spcPct val="150000"/>
              </a:lnSpc>
              <a:buFont typeface="Wingdings" pitchFamily="2" charset="2"/>
              <a:buChar char="ü"/>
            </a:pPr>
            <a:r>
              <a:rPr lang="en-US" dirty="0">
                <a:latin typeface="Calibri" panose="020F0502020204030204" pitchFamily="34" charset="0"/>
                <a:cs typeface="Calibri" panose="020F0502020204030204" pitchFamily="34" charset="0"/>
              </a:rPr>
              <a:t>Liên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đến việc xây dựng các mô hình dự đoán dựa trên dữ liệu </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thập</a:t>
            </a:r>
            <a:r>
              <a:rPr lang="en-US" dirty="0">
                <a:latin typeface="Calibri" panose="020F0502020204030204" pitchFamily="34" charset="0"/>
                <a:cs typeface="Calibri" panose="020F0502020204030204" pitchFamily="34" charset="0"/>
              </a:rPr>
              <a:t> trong quá khứ</a:t>
            </a:r>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spTree>
    <p:extLst>
      <p:ext uri="{BB962C8B-B14F-4D97-AF65-F5344CB8AC3E}">
        <p14:creationId xmlns:p14="http://schemas.microsoft.com/office/powerpoint/2010/main" val="82725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186522" y="301199"/>
            <a:ext cx="11150261" cy="492443"/>
          </a:xfrm>
          <a:prstGeom prst="rect">
            <a:avLst/>
          </a:prstGeom>
          <a:noFill/>
        </p:spPr>
        <p:txBody>
          <a:bodyPr wrap="square" rtlCol="0">
            <a:spAutoFit/>
          </a:bodyPr>
          <a:lstStyle/>
          <a:p>
            <a:pPr algn="ctr"/>
            <a:r>
              <a:rPr lang="en-US" sz="2600" dirty="0">
                <a:solidFill>
                  <a:srgbClr val="357A5B"/>
                </a:solidFill>
                <a:latin typeface="UTM HelvetIns" panose="02040603050506020204" pitchFamily="18"/>
              </a:rPr>
              <a:t>1.1. </a:t>
            </a:r>
            <a:r>
              <a:rPr lang="en-US" sz="2600" dirty="0" err="1">
                <a:solidFill>
                  <a:srgbClr val="357A5B"/>
                </a:solidFill>
                <a:latin typeface="UTM HelvetIns" panose="02040603050506020204" pitchFamily="18"/>
              </a:rPr>
              <a:t>Kỹ</a:t>
            </a:r>
            <a:r>
              <a:rPr lang="en-US" sz="2600" dirty="0">
                <a:solidFill>
                  <a:srgbClr val="357A5B"/>
                </a:solidFill>
                <a:latin typeface="UTM HelvetIns" panose="02040603050506020204" pitchFamily="18"/>
              </a:rPr>
              <a:t> thuật k </a:t>
            </a:r>
            <a:r>
              <a:rPr lang="en-US" sz="2600" dirty="0" err="1">
                <a:solidFill>
                  <a:srgbClr val="357A5B"/>
                </a:solidFill>
                <a:latin typeface="UTM HelvetIns" panose="02040603050506020204" pitchFamily="18"/>
              </a:rPr>
              <a:t>láng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giềng</a:t>
            </a:r>
            <a:r>
              <a:rPr lang="en-US" sz="2600" dirty="0">
                <a:solidFill>
                  <a:srgbClr val="357A5B"/>
                </a:solidFill>
                <a:latin typeface="UTM HelvetIns" panose="02040603050506020204" pitchFamily="18"/>
              </a:rPr>
              <a:t> dựa trên người dùng / mục tin ( User/Item </a:t>
            </a:r>
            <a:r>
              <a:rPr lang="en-US" sz="2600" dirty="0" err="1">
                <a:solidFill>
                  <a:srgbClr val="357A5B"/>
                </a:solidFill>
                <a:latin typeface="UTM HelvetIns" panose="02040603050506020204" pitchFamily="18"/>
              </a:rPr>
              <a:t>kNNs</a:t>
            </a:r>
            <a:r>
              <a:rPr lang="en-US" sz="2600" dirty="0">
                <a:solidFill>
                  <a:srgbClr val="357A5B"/>
                </a:solidFill>
                <a:latin typeface="UTM HelvetIns" panose="02040603050506020204" pitchFamily="18"/>
              </a:rPr>
              <a:t>)</a:t>
            </a:r>
          </a:p>
        </p:txBody>
      </p:sp>
      <p:sp>
        <p:nvSpPr>
          <p:cNvPr id="2" name="TextBox 1">
            <a:extLst>
              <a:ext uri="{FF2B5EF4-FFF2-40B4-BE49-F238E27FC236}">
                <a16:creationId xmlns:a16="http://schemas.microsoft.com/office/drawing/2014/main" id="{489C9BCD-A5A3-6F43-9B80-34A9D5BDEE55}"/>
              </a:ext>
            </a:extLst>
          </p:cNvPr>
          <p:cNvSpPr txBox="1"/>
          <p:nvPr/>
        </p:nvSpPr>
        <p:spPr>
          <a:xfrm>
            <a:off x="781051" y="1168789"/>
            <a:ext cx="6161287" cy="4662815"/>
          </a:xfrm>
          <a:prstGeom prst="rect">
            <a:avLst/>
          </a:prstGeom>
          <a:noFill/>
        </p:spPr>
        <p:txBody>
          <a:bodyPr wrap="square" rtlCol="0">
            <a:spAutoFit/>
          </a:bodyPr>
          <a:lstStyle/>
          <a:p>
            <a:pPr>
              <a:lnSpc>
                <a:spcPct val="150000"/>
              </a:lnSpc>
            </a:pPr>
            <a:endParaRPr lang="en-US" dirty="0"/>
          </a:p>
          <a:p>
            <a:pPr marL="742950" lvl="1" indent="-285750">
              <a:buFont typeface="Wingdings" panose="05000000000000000000" pitchFamily="2" charset="2"/>
              <a:buChar char="q"/>
            </a:pPr>
            <a:r>
              <a:rPr lang="en-US" b="1" dirty="0">
                <a:latin typeface="Calibri" panose="020F0502020204030204" pitchFamily="34" charset="0"/>
                <a:cs typeface="Calibri" panose="020F0502020204030204" pitchFamily="34" charset="0"/>
              </a:rPr>
              <a:t>Cách tiếp cận:</a:t>
            </a:r>
            <a:endParaRPr lang="vi-VN" b="1" dirty="0">
              <a:latin typeface="Calibri" panose="020F0502020204030204" pitchFamily="34" charset="0"/>
              <a:cs typeface="Calibri" panose="020F0502020204030204" pitchFamily="34" charset="0"/>
            </a:endParaRPr>
          </a:p>
          <a:p>
            <a:pPr marL="1200150" lvl="2" indent="-285750">
              <a:buFont typeface="Wingdings" pitchFamily="2" charset="2"/>
              <a:buChar char="ü"/>
            </a:pPr>
            <a:r>
              <a:rPr lang="en-US" dirty="0"/>
              <a:t>Dự  đoán dựa trên người dùng ( User </a:t>
            </a:r>
            <a:r>
              <a:rPr lang="en-US" dirty="0" err="1"/>
              <a:t>kNN</a:t>
            </a:r>
            <a:r>
              <a:rPr lang="en-US" dirty="0"/>
              <a:t>)</a:t>
            </a:r>
          </a:p>
          <a:p>
            <a:pPr marL="1200150" lvl="2" indent="-285750">
              <a:buFont typeface="Wingdings" pitchFamily="2" charset="2"/>
              <a:buChar char="ü"/>
            </a:pPr>
            <a:r>
              <a:rPr lang="en-US" dirty="0"/>
              <a:t>Dự đoán dựa trên sự tương tự giữa các người dùng và dựa trên mục tin (Item </a:t>
            </a:r>
            <a:r>
              <a:rPr lang="en-US" dirty="0" err="1"/>
              <a:t>kNN</a:t>
            </a:r>
            <a:r>
              <a:rPr lang="en-US" dirty="0"/>
              <a:t>)</a:t>
            </a:r>
          </a:p>
          <a:p>
            <a:pPr marL="1200150" lvl="2" indent="-285750">
              <a:buFont typeface="Wingdings" pitchFamily="2" charset="2"/>
              <a:buChar char="ü"/>
            </a:pPr>
            <a:r>
              <a:rPr lang="en-US" dirty="0"/>
              <a:t>Dựa đoán dựa trên sự tương tự giữa các mục tin</a:t>
            </a:r>
          </a:p>
          <a:p>
            <a:pPr marL="1200150" lvl="2" indent="-285750">
              <a:buFont typeface="Wingdings" pitchFamily="2" charset="2"/>
              <a:buChar char="ü"/>
            </a:pPr>
            <a:endParaRPr lang="en-US" dirty="0"/>
          </a:p>
          <a:p>
            <a:pPr marL="742950" lvl="1" indent="-285750">
              <a:buFont typeface="Wingdings" panose="05000000000000000000" pitchFamily="2" charset="2"/>
              <a:buChar char="q"/>
            </a:pPr>
            <a:r>
              <a:rPr lang="en-US" b="1" dirty="0" err="1"/>
              <a:t>Kỹ</a:t>
            </a:r>
            <a:r>
              <a:rPr lang="en-US" b="1" dirty="0"/>
              <a:t> thuật dự đoán dựa trên người dùng:</a:t>
            </a:r>
          </a:p>
          <a:p>
            <a:pPr marL="1200150" lvl="2" indent="-285750">
              <a:buFont typeface="Wingdings" panose="05000000000000000000" pitchFamily="2" charset="2"/>
              <a:buChar char="ü"/>
            </a:pPr>
            <a:r>
              <a:rPr lang="en-US" dirty="0"/>
              <a:t>Dựa trên người dùng xác định độ tương tự giữa 2 người dùng qua so sánh đánh giá của họ trên sản phẩm</a:t>
            </a:r>
          </a:p>
          <a:p>
            <a:pPr marL="1200150" lvl="2" indent="-285750">
              <a:buFont typeface="Wingdings" panose="05000000000000000000" pitchFamily="2" charset="2"/>
              <a:buChar char="ü"/>
            </a:pPr>
            <a:r>
              <a:rPr lang="en-US" dirty="0"/>
              <a:t>Dự đoán xếp </a:t>
            </a:r>
            <a:r>
              <a:rPr lang="en-US" dirty="0" err="1"/>
              <a:t>hạng</a:t>
            </a:r>
            <a:endParaRPr lang="en-US" dirty="0"/>
          </a:p>
          <a:p>
            <a:pPr marL="1200150" lvl="2" indent="-285750">
              <a:buFont typeface="Wingdings" panose="05000000000000000000" pitchFamily="2" charset="2"/>
              <a:buChar char="ü"/>
            </a:pPr>
            <a:r>
              <a:rPr lang="en-US" dirty="0"/>
              <a:t>Sử </a:t>
            </a:r>
            <a:r>
              <a:rPr lang="en-US" dirty="0" err="1"/>
              <a:t>dụng</a:t>
            </a:r>
            <a:r>
              <a:rPr lang="en-US" dirty="0"/>
              <a:t> Cosine hoặc Pearson để </a:t>
            </a:r>
            <a:r>
              <a:rPr lang="en-US" dirty="0" err="1"/>
              <a:t>đo</a:t>
            </a:r>
            <a:r>
              <a:rPr lang="en-US" dirty="0"/>
              <a:t> độ tương tự</a:t>
            </a:r>
            <a:endParaRPr lang="en-VN"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3" name="Picture 2" descr="Text, letter&#10;&#10;Description automatically generated">
            <a:extLst>
              <a:ext uri="{FF2B5EF4-FFF2-40B4-BE49-F238E27FC236}">
                <a16:creationId xmlns:a16="http://schemas.microsoft.com/office/drawing/2014/main" id="{57DE1053-0EA4-EDA8-B545-B30B6BAF88A0}"/>
              </a:ext>
            </a:extLst>
          </p:cNvPr>
          <p:cNvPicPr>
            <a:picLocks noChangeAspect="1"/>
          </p:cNvPicPr>
          <p:nvPr/>
        </p:nvPicPr>
        <p:blipFill>
          <a:blip r:embed="rId3"/>
          <a:srcRect/>
          <a:stretch>
            <a:fillRect/>
          </a:stretch>
        </p:blipFill>
        <p:spPr bwMode="auto">
          <a:xfrm>
            <a:off x="2503747" y="5029446"/>
            <a:ext cx="3940810" cy="1319530"/>
          </a:xfrm>
          <a:prstGeom prst="rect">
            <a:avLst/>
          </a:prstGeom>
          <a:noFill/>
        </p:spPr>
      </p:pic>
      <p:sp>
        <p:nvSpPr>
          <p:cNvPr id="10" name="TextBox 9">
            <a:extLst>
              <a:ext uri="{FF2B5EF4-FFF2-40B4-BE49-F238E27FC236}">
                <a16:creationId xmlns:a16="http://schemas.microsoft.com/office/drawing/2014/main" id="{7EF53290-C433-D931-FEEC-4A167216B09A}"/>
              </a:ext>
            </a:extLst>
          </p:cNvPr>
          <p:cNvSpPr txBox="1"/>
          <p:nvPr/>
        </p:nvSpPr>
        <p:spPr>
          <a:xfrm>
            <a:off x="6727039" y="5277158"/>
            <a:ext cx="4989250" cy="1200329"/>
          </a:xfrm>
          <a:prstGeom prst="rect">
            <a:avLst/>
          </a:prstGeom>
          <a:noFill/>
        </p:spPr>
        <p:txBody>
          <a:bodyPr wrap="square" rtlCol="0">
            <a:spAutoFit/>
          </a:bodyPr>
          <a:lstStyle/>
          <a:p>
            <a:r>
              <a:rPr lang="en-US" dirty="0"/>
              <a:t>Trong đó:</a:t>
            </a:r>
          </a:p>
          <a:p>
            <a:r>
              <a:rPr lang="en-US" sz="1800" dirty="0" err="1">
                <a:effectLst/>
                <a:ea typeface="Times New Roman" panose="02020603050405020304" pitchFamily="18" charset="0"/>
              </a:rPr>
              <a:t>r</a:t>
            </a:r>
            <a:r>
              <a:rPr lang="en-US" sz="1800" baseline="-25000" dirty="0" err="1">
                <a:effectLst/>
                <a:ea typeface="Times New Roman" panose="02020603050405020304" pitchFamily="18" charset="0"/>
              </a:rPr>
              <a:t>ui</a:t>
            </a:r>
            <a:r>
              <a:rPr lang="en-US" sz="1800" dirty="0">
                <a:effectLst/>
                <a:ea typeface="Times New Roman" panose="02020603050405020304" pitchFamily="18" charset="0"/>
              </a:rPr>
              <a:t> và </a:t>
            </a:r>
            <a:r>
              <a:rPr lang="en-US" sz="1800" dirty="0" err="1">
                <a:effectLst/>
                <a:ea typeface="Times New Roman" panose="02020603050405020304" pitchFamily="18" charset="0"/>
              </a:rPr>
              <a:t>r</a:t>
            </a:r>
            <a:r>
              <a:rPr lang="en-US" sz="1800" baseline="-25000" dirty="0" err="1">
                <a:effectLst/>
                <a:ea typeface="Times New Roman" panose="02020603050405020304" pitchFamily="18" charset="0"/>
              </a:rPr>
              <a:t>u’i</a:t>
            </a:r>
            <a:r>
              <a:rPr lang="en-US" sz="1800" dirty="0">
                <a:effectLst/>
                <a:ea typeface="Times New Roman" panose="02020603050405020304" pitchFamily="18" charset="0"/>
              </a:rPr>
              <a:t> là đánh giá của người dùng u và u’ trên item </a:t>
            </a:r>
            <a:r>
              <a:rPr lang="en-US" sz="1800" dirty="0" err="1">
                <a:effectLst/>
                <a:ea typeface="Times New Roman" panose="02020603050405020304" pitchFamily="18" charset="0"/>
              </a:rPr>
              <a:t>i</a:t>
            </a:r>
            <a:r>
              <a:rPr lang="en-US" sz="1800" dirty="0">
                <a:effectLst/>
                <a:ea typeface="Times New Roman" panose="02020603050405020304" pitchFamily="18" charset="0"/>
              </a:rPr>
              <a:t> tương ứng</a:t>
            </a:r>
          </a:p>
          <a:p>
            <a:endParaRPr lang="en-US" dirty="0"/>
          </a:p>
        </p:txBody>
      </p:sp>
      <p:pic>
        <p:nvPicPr>
          <p:cNvPr id="1026" name="Picture 2">
            <a:extLst>
              <a:ext uri="{FF2B5EF4-FFF2-40B4-BE49-F238E27FC236}">
                <a16:creationId xmlns:a16="http://schemas.microsoft.com/office/drawing/2014/main" id="{11A7E85C-AA28-57AB-D750-3C72F3E76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990" y="2194129"/>
            <a:ext cx="4786024" cy="186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71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186522" y="301199"/>
            <a:ext cx="11150261" cy="492443"/>
          </a:xfrm>
          <a:prstGeom prst="rect">
            <a:avLst/>
          </a:prstGeom>
          <a:noFill/>
        </p:spPr>
        <p:txBody>
          <a:bodyPr wrap="square" rtlCol="0">
            <a:spAutoFit/>
          </a:bodyPr>
          <a:lstStyle/>
          <a:p>
            <a:pPr algn="ctr"/>
            <a:r>
              <a:rPr lang="en-US" sz="2600" dirty="0">
                <a:solidFill>
                  <a:srgbClr val="357A5B"/>
                </a:solidFill>
                <a:latin typeface="UTM HelvetIns" panose="02040603050506020204" pitchFamily="18"/>
              </a:rPr>
              <a:t>1.1. </a:t>
            </a:r>
            <a:r>
              <a:rPr lang="en-US" sz="2600" dirty="0" err="1">
                <a:solidFill>
                  <a:srgbClr val="357A5B"/>
                </a:solidFill>
                <a:latin typeface="UTM HelvetIns" panose="02040603050506020204" pitchFamily="18"/>
              </a:rPr>
              <a:t>Kỹ</a:t>
            </a:r>
            <a:r>
              <a:rPr lang="en-US" sz="2600" dirty="0">
                <a:solidFill>
                  <a:srgbClr val="357A5B"/>
                </a:solidFill>
                <a:latin typeface="UTM HelvetIns" panose="02040603050506020204" pitchFamily="18"/>
              </a:rPr>
              <a:t> thuật k </a:t>
            </a:r>
            <a:r>
              <a:rPr lang="en-US" sz="2600" dirty="0" err="1">
                <a:solidFill>
                  <a:srgbClr val="357A5B"/>
                </a:solidFill>
                <a:latin typeface="UTM HelvetIns" panose="02040603050506020204" pitchFamily="18"/>
              </a:rPr>
              <a:t>láng</a:t>
            </a:r>
            <a:r>
              <a:rPr lang="en-US" sz="2600" dirty="0">
                <a:solidFill>
                  <a:srgbClr val="357A5B"/>
                </a:solidFill>
                <a:latin typeface="UTM HelvetIns" panose="02040603050506020204" pitchFamily="18"/>
              </a:rPr>
              <a:t> </a:t>
            </a:r>
            <a:r>
              <a:rPr lang="en-US" sz="2600" dirty="0" err="1">
                <a:solidFill>
                  <a:srgbClr val="357A5B"/>
                </a:solidFill>
                <a:latin typeface="UTM HelvetIns" panose="02040603050506020204" pitchFamily="18"/>
              </a:rPr>
              <a:t>giềng</a:t>
            </a:r>
            <a:r>
              <a:rPr lang="en-US" sz="2600" dirty="0">
                <a:solidFill>
                  <a:srgbClr val="357A5B"/>
                </a:solidFill>
                <a:latin typeface="UTM HelvetIns" panose="02040603050506020204" pitchFamily="18"/>
              </a:rPr>
              <a:t> dựa trên người dùng / mục tin ( User/Item </a:t>
            </a:r>
            <a:r>
              <a:rPr lang="en-US" sz="2600" dirty="0" err="1">
                <a:solidFill>
                  <a:srgbClr val="357A5B"/>
                </a:solidFill>
                <a:latin typeface="UTM HelvetIns" panose="02040603050506020204" pitchFamily="18"/>
              </a:rPr>
              <a:t>kNNs</a:t>
            </a:r>
            <a:r>
              <a:rPr lang="en-US" sz="2600" dirty="0">
                <a:solidFill>
                  <a:srgbClr val="357A5B"/>
                </a:solidFill>
                <a:latin typeface="UTM HelvetIns" panose="02040603050506020204" pitchFamily="18"/>
              </a:rPr>
              <a:t>)</a:t>
            </a:r>
          </a:p>
        </p:txBody>
      </p:sp>
      <p:sp>
        <p:nvSpPr>
          <p:cNvPr id="2" name="TextBox 1">
            <a:extLst>
              <a:ext uri="{FF2B5EF4-FFF2-40B4-BE49-F238E27FC236}">
                <a16:creationId xmlns:a16="http://schemas.microsoft.com/office/drawing/2014/main" id="{489C9BCD-A5A3-6F43-9B80-34A9D5BDEE55}"/>
              </a:ext>
            </a:extLst>
          </p:cNvPr>
          <p:cNvSpPr txBox="1"/>
          <p:nvPr/>
        </p:nvSpPr>
        <p:spPr>
          <a:xfrm>
            <a:off x="781050" y="1168789"/>
            <a:ext cx="10181029" cy="2031325"/>
          </a:xfrm>
          <a:prstGeom prst="rect">
            <a:avLst/>
          </a:prstGeom>
          <a:noFill/>
        </p:spPr>
        <p:txBody>
          <a:bodyPr wrap="square" rtlCol="0">
            <a:spAutoFit/>
          </a:bodyPr>
          <a:lstStyle/>
          <a:p>
            <a:pPr lvl="2"/>
            <a:endParaRPr lang="en-US" dirty="0"/>
          </a:p>
          <a:p>
            <a:pPr marL="742950" lvl="1" indent="-285750">
              <a:buFont typeface="Wingdings" panose="05000000000000000000" pitchFamily="2" charset="2"/>
              <a:buChar char="q"/>
            </a:pPr>
            <a:r>
              <a:rPr lang="en-US" b="1" dirty="0" err="1"/>
              <a:t>Kỹ</a:t>
            </a:r>
            <a:r>
              <a:rPr lang="en-US" b="1" dirty="0"/>
              <a:t> thuật dự đoán dựa trên mục tin:</a:t>
            </a:r>
          </a:p>
          <a:p>
            <a:pPr marL="1200150" lvl="2" indent="-285750">
              <a:buFont typeface="Wingdings" panose="05000000000000000000" pitchFamily="2" charset="2"/>
              <a:buChar char="ü"/>
            </a:pPr>
            <a:r>
              <a:rPr lang="en-US" dirty="0" err="1"/>
              <a:t>Kỹ</a:t>
            </a:r>
            <a:r>
              <a:rPr lang="en-US" dirty="0"/>
              <a:t> thuật k làng </a:t>
            </a:r>
            <a:r>
              <a:rPr lang="en-US" dirty="0" err="1"/>
              <a:t>giếng</a:t>
            </a:r>
            <a:r>
              <a:rPr lang="en-US" dirty="0"/>
              <a:t> dựa trên mục tin (</a:t>
            </a:r>
            <a:r>
              <a:rPr lang="en-US" dirty="0" err="1"/>
              <a:t>Item_kNN</a:t>
            </a:r>
            <a:r>
              <a:rPr lang="en-US" dirty="0"/>
              <a:t>) cũng xác định độ tương tự dựa trên các mục tin bằng phương pháp Cosine hoặc </a:t>
            </a:r>
            <a:r>
              <a:rPr lang="en-US" dirty="0" err="1"/>
              <a:t>Peason</a:t>
            </a:r>
            <a:endParaRPr lang="en-US" dirty="0"/>
          </a:p>
          <a:p>
            <a:pPr lvl="1"/>
            <a:endParaRPr lang="vi-VN" dirty="0">
              <a:latin typeface="Calibri" panose="020F0502020204030204" pitchFamily="34" charset="0"/>
              <a:cs typeface="Calibri" panose="020F0502020204030204" pitchFamily="34" charset="0"/>
            </a:endParaRPr>
          </a:p>
          <a:p>
            <a:pPr lvl="1"/>
            <a:endParaRPr lang="vi-VN" dirty="0">
              <a:latin typeface="Calibri" panose="020F0502020204030204" pitchFamily="34" charset="0"/>
              <a:cs typeface="Calibri" panose="020F0502020204030204" pitchFamily="34" charset="0"/>
            </a:endParaRPr>
          </a:p>
          <a:p>
            <a:pPr marL="742950" lvl="1" indent="-285750">
              <a:buFont typeface="Wingdings" pitchFamily="2" charset="2"/>
              <a:buChar char="ü"/>
            </a:pPr>
            <a:endParaRPr lang="en-VN" dirty="0"/>
          </a:p>
        </p:txBody>
      </p:sp>
      <p:pic>
        <p:nvPicPr>
          <p:cNvPr id="10" name="Picture 9" descr="Text, letter&#10;&#10;Description automatically generated">
            <a:extLst>
              <a:ext uri="{FF2B5EF4-FFF2-40B4-BE49-F238E27FC236}">
                <a16:creationId xmlns:a16="http://schemas.microsoft.com/office/drawing/2014/main" id="{E193BE3B-011C-B2D1-D2BB-52EE8B40648E}"/>
              </a:ext>
            </a:extLst>
          </p:cNvPr>
          <p:cNvPicPr>
            <a:picLocks noChangeAspect="1"/>
          </p:cNvPicPr>
          <p:nvPr/>
        </p:nvPicPr>
        <p:blipFill>
          <a:blip r:embed="rId3"/>
          <a:srcRect/>
          <a:stretch>
            <a:fillRect/>
          </a:stretch>
        </p:blipFill>
        <p:spPr bwMode="auto">
          <a:xfrm>
            <a:off x="4184564" y="2682388"/>
            <a:ext cx="3947160" cy="1280160"/>
          </a:xfrm>
          <a:prstGeom prst="rect">
            <a:avLst/>
          </a:prstGeom>
          <a:noFill/>
        </p:spPr>
      </p:pic>
      <p:sp>
        <p:nvSpPr>
          <p:cNvPr id="11" name="TextBox 10">
            <a:extLst>
              <a:ext uri="{FF2B5EF4-FFF2-40B4-BE49-F238E27FC236}">
                <a16:creationId xmlns:a16="http://schemas.microsoft.com/office/drawing/2014/main" id="{079625D4-061A-25F2-5C70-862C484E80CC}"/>
              </a:ext>
            </a:extLst>
          </p:cNvPr>
          <p:cNvSpPr txBox="1"/>
          <p:nvPr/>
        </p:nvSpPr>
        <p:spPr>
          <a:xfrm>
            <a:off x="3444536" y="4252404"/>
            <a:ext cx="5779363" cy="923330"/>
          </a:xfrm>
          <a:prstGeom prst="rect">
            <a:avLst/>
          </a:prstGeom>
          <a:noFill/>
        </p:spPr>
        <p:txBody>
          <a:bodyPr wrap="square" rtlCol="0">
            <a:spAutoFit/>
          </a:bodyPr>
          <a:lstStyle/>
          <a:p>
            <a:r>
              <a:rPr lang="en-US" dirty="0"/>
              <a:t>Trong đó: </a:t>
            </a:r>
            <a:r>
              <a:rPr lang="en-US" sz="1800" i="1" dirty="0" err="1">
                <a:effectLst/>
                <a:ea typeface="Times New Roman" panose="02020603050405020304" pitchFamily="18" charset="0"/>
              </a:rPr>
              <a:t>U</a:t>
            </a:r>
            <a:r>
              <a:rPr lang="en-US" sz="1800" i="1" baseline="-25000" dirty="0" err="1">
                <a:effectLst/>
                <a:ea typeface="Times New Roman" panose="02020603050405020304" pitchFamily="18" charset="0"/>
              </a:rPr>
              <a:t>ii</a:t>
            </a:r>
            <a:r>
              <a:rPr lang="en-US" sz="1800" i="1" baseline="-25000" dirty="0">
                <a:effectLst/>
                <a:ea typeface="Times New Roman" panose="02020603050405020304" pitchFamily="18" charset="0"/>
              </a:rPr>
              <a:t>'</a:t>
            </a:r>
            <a:r>
              <a:rPr lang="en-US" sz="1800" dirty="0">
                <a:effectLst/>
                <a:ea typeface="Times New Roman" panose="02020603050405020304" pitchFamily="18" charset="0"/>
              </a:rPr>
              <a:t> là tập các người dùng có đánh trên cả </a:t>
            </a:r>
            <a:r>
              <a:rPr lang="en-US" sz="1800" dirty="0" err="1">
                <a:effectLst/>
                <a:ea typeface="Times New Roman" panose="02020603050405020304" pitchFamily="18" charset="0"/>
              </a:rPr>
              <a:t>hai</a:t>
            </a:r>
            <a:r>
              <a:rPr lang="en-US" sz="1800" dirty="0">
                <a:effectLst/>
                <a:ea typeface="Times New Roman" panose="02020603050405020304" pitchFamily="18" charset="0"/>
              </a:rPr>
              <a:t> mục tin </a:t>
            </a:r>
            <a:r>
              <a:rPr lang="en-US" sz="1800" dirty="0" err="1">
                <a:effectLst/>
                <a:ea typeface="Times New Roman" panose="02020603050405020304" pitchFamily="18" charset="0"/>
              </a:rPr>
              <a:t>i</a:t>
            </a:r>
            <a:r>
              <a:rPr lang="en-US" sz="1800" dirty="0">
                <a:effectLst/>
                <a:ea typeface="Times New Roman" panose="02020603050405020304" pitchFamily="18" charset="0"/>
              </a:rPr>
              <a:t> và </a:t>
            </a:r>
            <a:r>
              <a:rPr lang="en-US" sz="1800" dirty="0" err="1">
                <a:effectLst/>
                <a:ea typeface="Times New Roman" panose="02020603050405020304" pitchFamily="18" charset="0"/>
              </a:rPr>
              <a:t>i</a:t>
            </a:r>
            <a:r>
              <a:rPr lang="en-US" sz="1800" dirty="0">
                <a:effectLst/>
                <a:ea typeface="Times New Roman" panose="02020603050405020304" pitchFamily="18" charset="0"/>
              </a:rPr>
              <a:t>’</a:t>
            </a:r>
          </a:p>
          <a:p>
            <a:endParaRPr lang="en-US" dirty="0"/>
          </a:p>
        </p:txBody>
      </p:sp>
    </p:spTree>
    <p:extLst>
      <p:ext uri="{BB962C8B-B14F-4D97-AF65-F5344CB8AC3E}">
        <p14:creationId xmlns:p14="http://schemas.microsoft.com/office/powerpoint/2010/main" val="415714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EF57CF8B-F794-6DDE-3640-B5A27A462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1609912"/>
            <a:ext cx="6001307" cy="4134436"/>
          </a:xfrm>
          <a:prstGeom prst="rect">
            <a:avLst/>
          </a:prstGeom>
        </p:spPr>
      </p:pic>
      <p:sp>
        <p:nvSpPr>
          <p:cNvPr id="12" name="TextBox 11">
            <a:extLst>
              <a:ext uri="{FF2B5EF4-FFF2-40B4-BE49-F238E27FC236}">
                <a16:creationId xmlns:a16="http://schemas.microsoft.com/office/drawing/2014/main" id="{FD9C883B-BC2C-7EB7-2468-CDE5FB6B40DD}"/>
              </a:ext>
            </a:extLst>
          </p:cNvPr>
          <p:cNvSpPr txBox="1"/>
          <p:nvPr/>
        </p:nvSpPr>
        <p:spPr>
          <a:xfrm>
            <a:off x="6951966" y="2967335"/>
            <a:ext cx="4458984" cy="923330"/>
          </a:xfrm>
          <a:prstGeom prst="rect">
            <a:avLst/>
          </a:prstGeom>
          <a:noFill/>
        </p:spPr>
        <p:txBody>
          <a:bodyPr wrap="square" rtlCol="0">
            <a:spAutoFit/>
          </a:bodyPr>
          <a:lstStyle/>
          <a:p>
            <a:r>
              <a:rPr lang="en-US" b="0" i="0" dirty="0">
                <a:solidFill>
                  <a:srgbClr val="1B1B1B"/>
                </a:solidFill>
                <a:effectLst/>
              </a:rPr>
              <a:t>Để có thể sử </a:t>
            </a:r>
            <a:r>
              <a:rPr lang="en-US" b="0" i="0" dirty="0" err="1">
                <a:solidFill>
                  <a:srgbClr val="1B1B1B"/>
                </a:solidFill>
                <a:effectLst/>
              </a:rPr>
              <a:t>dụng</a:t>
            </a:r>
            <a:r>
              <a:rPr lang="en-US" b="0" i="0" dirty="0">
                <a:solidFill>
                  <a:srgbClr val="1B1B1B"/>
                </a:solidFill>
                <a:effectLst/>
              </a:rPr>
              <a:t> ma trận này vào việc tính toán, chúng ta cần thay những dấu ‘?’ </a:t>
            </a:r>
            <a:r>
              <a:rPr lang="en-US" b="0" i="0" dirty="0" err="1">
                <a:solidFill>
                  <a:srgbClr val="1B1B1B"/>
                </a:solidFill>
                <a:effectLst/>
              </a:rPr>
              <a:t>bởi</a:t>
            </a:r>
            <a:r>
              <a:rPr lang="en-US" b="0" i="0" dirty="0">
                <a:solidFill>
                  <a:srgbClr val="1B1B1B"/>
                </a:solidFill>
                <a:effectLst/>
              </a:rPr>
              <a:t> một giá trị</a:t>
            </a:r>
            <a:endParaRPr lang="en-US" dirty="0"/>
          </a:p>
        </p:txBody>
      </p:sp>
    </p:spTree>
    <p:extLst>
      <p:ext uri="{BB962C8B-B14F-4D97-AF65-F5344CB8AC3E}">
        <p14:creationId xmlns:p14="http://schemas.microsoft.com/office/powerpoint/2010/main" val="78149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59E77D2-010F-4B3B-941A-72229B3FDDAD}"/>
              </a:ext>
            </a:extLst>
          </p:cNvPr>
          <p:cNvGrpSpPr/>
          <p:nvPr/>
        </p:nvGrpSpPr>
        <p:grpSpPr>
          <a:xfrm>
            <a:off x="781050" y="1123070"/>
            <a:ext cx="10629900" cy="45719"/>
            <a:chOff x="400889" y="1463039"/>
            <a:chExt cx="8588806" cy="46979"/>
          </a:xfrm>
        </p:grpSpPr>
        <p:sp>
          <p:nvSpPr>
            <p:cNvPr id="5" name="Rectangle: Rounded Corners 4">
              <a:extLst>
                <a:ext uri="{FF2B5EF4-FFF2-40B4-BE49-F238E27FC236}">
                  <a16:creationId xmlns:a16="http://schemas.microsoft.com/office/drawing/2014/main" id="{A8ACD6FA-194D-4353-BDFB-0E9DD44CE9AA}"/>
                </a:ext>
              </a:extLst>
            </p:cNvPr>
            <p:cNvSpPr/>
            <p:nvPr/>
          </p:nvSpPr>
          <p:spPr>
            <a:xfrm>
              <a:off x="400889" y="1463039"/>
              <a:ext cx="437312" cy="46979"/>
            </a:xfrm>
            <a:prstGeom prst="roundRect">
              <a:avLst>
                <a:gd name="adj" fmla="val 50000"/>
              </a:avLst>
            </a:prstGeom>
            <a:solidFill>
              <a:srgbClr val="357A5B"/>
            </a:solidFill>
            <a:ln>
              <a:solidFill>
                <a:srgbClr val="357A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CF62C"/>
                </a:solidFill>
                <a:highlight>
                  <a:srgbClr val="D68438"/>
                </a:highlight>
              </a:endParaRPr>
            </a:p>
          </p:txBody>
        </p:sp>
        <p:sp>
          <p:nvSpPr>
            <p:cNvPr id="6" name="Rectangle: Rounded Corners 5">
              <a:extLst>
                <a:ext uri="{FF2B5EF4-FFF2-40B4-BE49-F238E27FC236}">
                  <a16:creationId xmlns:a16="http://schemas.microsoft.com/office/drawing/2014/main" id="{4541AB2C-EF4E-493C-8087-F3F0C639A871}"/>
                </a:ext>
              </a:extLst>
            </p:cNvPr>
            <p:cNvSpPr/>
            <p:nvPr/>
          </p:nvSpPr>
          <p:spPr>
            <a:xfrm>
              <a:off x="877140" y="1463039"/>
              <a:ext cx="437312" cy="46979"/>
            </a:xfrm>
            <a:prstGeom prst="roundRect">
              <a:avLst>
                <a:gd name="adj" fmla="val 50000"/>
              </a:avLst>
            </a:prstGeom>
            <a:solidFill>
              <a:srgbClr val="60A261"/>
            </a:solidFill>
            <a:ln>
              <a:solidFill>
                <a:srgbClr val="60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7" name="Rectangle: Rounded Corners 6">
              <a:extLst>
                <a:ext uri="{FF2B5EF4-FFF2-40B4-BE49-F238E27FC236}">
                  <a16:creationId xmlns:a16="http://schemas.microsoft.com/office/drawing/2014/main" id="{D7E00A17-8833-4565-9EA3-7C6A99B3F64E}"/>
                </a:ext>
              </a:extLst>
            </p:cNvPr>
            <p:cNvSpPr/>
            <p:nvPr/>
          </p:nvSpPr>
          <p:spPr>
            <a:xfrm>
              <a:off x="1353391" y="1463039"/>
              <a:ext cx="955472" cy="46979"/>
            </a:xfrm>
            <a:prstGeom prst="roundRect">
              <a:avLst>
                <a:gd name="adj" fmla="val 50000"/>
              </a:avLst>
            </a:prstGeom>
            <a:solidFill>
              <a:srgbClr val="98C74E"/>
            </a:solidFill>
            <a:ln>
              <a:solidFill>
                <a:srgbClr val="98C7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sp>
          <p:nvSpPr>
            <p:cNvPr id="8" name="Rectangle: Rounded Corners 7">
              <a:extLst>
                <a:ext uri="{FF2B5EF4-FFF2-40B4-BE49-F238E27FC236}">
                  <a16:creationId xmlns:a16="http://schemas.microsoft.com/office/drawing/2014/main" id="{79C9A095-2D12-4019-A3FC-8B64E2DCC68E}"/>
                </a:ext>
              </a:extLst>
            </p:cNvPr>
            <p:cNvSpPr/>
            <p:nvPr/>
          </p:nvSpPr>
          <p:spPr>
            <a:xfrm>
              <a:off x="2347801" y="1463039"/>
              <a:ext cx="6641894" cy="46979"/>
            </a:xfrm>
            <a:prstGeom prst="roundRect">
              <a:avLst>
                <a:gd name="adj" fmla="val 50000"/>
              </a:avLst>
            </a:prstGeom>
            <a:solidFill>
              <a:srgbClr val="CCF62C"/>
            </a:solidFill>
            <a:ln>
              <a:solidFill>
                <a:srgbClr val="CCF6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D68438"/>
                </a:highlight>
              </a:endParaRPr>
            </a:p>
          </p:txBody>
        </p:sp>
      </p:grpSp>
      <p:sp>
        <p:nvSpPr>
          <p:cNvPr id="9" name="TextBox 8">
            <a:extLst>
              <a:ext uri="{FF2B5EF4-FFF2-40B4-BE49-F238E27FC236}">
                <a16:creationId xmlns:a16="http://schemas.microsoft.com/office/drawing/2014/main" id="{01F9EFF2-25A9-4182-9F48-02C8E5AC8866}"/>
              </a:ext>
            </a:extLst>
          </p:cNvPr>
          <p:cNvSpPr txBox="1"/>
          <p:nvPr/>
        </p:nvSpPr>
        <p:spPr>
          <a:xfrm>
            <a:off x="583013" y="285197"/>
            <a:ext cx="11150261" cy="492443"/>
          </a:xfrm>
          <a:prstGeom prst="rect">
            <a:avLst/>
          </a:prstGeom>
          <a:noFill/>
        </p:spPr>
        <p:txBody>
          <a:bodyPr wrap="square" rtlCol="0">
            <a:spAutoFit/>
          </a:bodyPr>
          <a:lstStyle/>
          <a:p>
            <a:r>
              <a:rPr lang="en-US" sz="2600" dirty="0">
                <a:solidFill>
                  <a:srgbClr val="357A5B"/>
                </a:solidFill>
                <a:latin typeface="UTM HelvetIns" panose="02040603050506020204" pitchFamily="18"/>
              </a:rPr>
              <a:t>Ví dụ</a:t>
            </a:r>
          </a:p>
        </p:txBody>
      </p:sp>
      <p:sp>
        <p:nvSpPr>
          <p:cNvPr id="3" name="AutoShape 2">
            <a:extLst>
              <a:ext uri="{FF2B5EF4-FFF2-40B4-BE49-F238E27FC236}">
                <a16:creationId xmlns:a16="http://schemas.microsoft.com/office/drawing/2014/main" id="{C40A0DB6-1F6B-862C-35E1-03A86154D7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47E0B4C9-FE9A-6E72-353B-7709854E0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41" y="1514219"/>
            <a:ext cx="6334125"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027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2102</Words>
  <Application>Microsoft Office PowerPoint</Application>
  <PresentationFormat>Widescreen</PresentationFormat>
  <Paragraphs>117</Paragraphs>
  <Slides>19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Open Sans</vt:lpstr>
      <vt:lpstr>UTM Swiss 721 Black Condensed</vt:lpstr>
      <vt:lpstr>Arial</vt:lpstr>
      <vt:lpstr>UTM Alexander</vt:lpstr>
      <vt:lpstr>Calibri Light</vt:lpstr>
      <vt:lpstr>Calibri</vt:lpstr>
      <vt:lpstr>UTM HelvetIns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THANH THOAI</dc:creator>
  <cp:lastModifiedBy>HUYNH ANH DU</cp:lastModifiedBy>
  <cp:revision>12</cp:revision>
  <dcterms:created xsi:type="dcterms:W3CDTF">2021-09-07T01:31:24Z</dcterms:created>
  <dcterms:modified xsi:type="dcterms:W3CDTF">2022-11-16T03:58:18Z</dcterms:modified>
</cp:coreProperties>
</file>