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2" r:id="rId4"/>
    <p:sldId id="263" r:id="rId5"/>
    <p:sldId id="265" r:id="rId6"/>
    <p:sldId id="266" r:id="rId7"/>
    <p:sldId id="264" r:id="rId8"/>
    <p:sldId id="267" r:id="rId9"/>
    <p:sldId id="268" r:id="rId10"/>
    <p:sldId id="269" r:id="rId11"/>
    <p:sldId id="270" r:id="rId12"/>
    <p:sldId id="271" r:id="rId13"/>
    <p:sldId id="273" r:id="rId14"/>
    <p:sldId id="272"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UTM Alexander" panose="02040603050506020204" pitchFamily="18"/>
      <p:regular r:id="rId49"/>
    </p:embeddedFont>
    <p:embeddedFont>
      <p:font typeface="UTM HelvetIns" panose="02040603050506020204" pitchFamily="18"/>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6" autoAdjust="0"/>
    <p:restoredTop sz="94660"/>
  </p:normalViewPr>
  <p:slideViewPr>
    <p:cSldViewPr snapToGrid="0">
      <p:cViewPr varScale="1">
        <p:scale>
          <a:sx n="146" d="100"/>
          <a:sy n="146" d="100"/>
        </p:scale>
        <p:origin x="1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222A-6716-47C5-B847-DAE570EAD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BC2DB1-4846-45B4-B4FF-D37AFA40A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98F04-90DC-4D62-B15D-E5CC4624880F}"/>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5" name="Footer Placeholder 4">
            <a:extLst>
              <a:ext uri="{FF2B5EF4-FFF2-40B4-BE49-F238E27FC236}">
                <a16:creationId xmlns:a16="http://schemas.microsoft.com/office/drawing/2014/main" id="{63114A79-A459-449F-AE0F-EC048E5DD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EEA69-4EE0-4475-AFD0-F8BD9C9794DD}"/>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4906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AB80-7F0E-4444-85FC-1287518E1E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56AA4-E0F2-4953-80A6-F720701B5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DDF7D-E920-4066-B277-36CC8E40F99C}"/>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5" name="Footer Placeholder 4">
            <a:extLst>
              <a:ext uri="{FF2B5EF4-FFF2-40B4-BE49-F238E27FC236}">
                <a16:creationId xmlns:a16="http://schemas.microsoft.com/office/drawing/2014/main" id="{ED7E62E0-99A8-4500-9F60-F5316F6E2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1BDFC-8C87-4431-BE8F-2C0FDDA760D1}"/>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78224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2DCC8-0FA9-45C9-AC11-88C24528CA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DD21F-5479-42DE-819B-FD3E2B81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774AE-FD7F-4366-B05A-54A2FB67F7A7}"/>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5" name="Footer Placeholder 4">
            <a:extLst>
              <a:ext uri="{FF2B5EF4-FFF2-40B4-BE49-F238E27FC236}">
                <a16:creationId xmlns:a16="http://schemas.microsoft.com/office/drawing/2014/main" id="{317CF550-0075-4CF1-8366-E6487AED9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A3AC0-A260-4DB1-8C3E-1BC2E0F7A3A4}"/>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319229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DB9-47DB-4BD4-B76C-5FAAE8B3D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224A2-D3C8-4417-BB6E-C1CE1F73FE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33E75-6D0A-4310-9444-B3C0B269505F}"/>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5" name="Footer Placeholder 4">
            <a:extLst>
              <a:ext uri="{FF2B5EF4-FFF2-40B4-BE49-F238E27FC236}">
                <a16:creationId xmlns:a16="http://schemas.microsoft.com/office/drawing/2014/main" id="{72B0C702-243E-4EB5-87F8-D1937EFFC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091A7-4120-4F2A-89DE-EA25254E2BC3}"/>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374507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19EA-DC3A-491B-A3AC-D6A04AA09D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F1D12D-1174-4CDD-A0BE-9FDC5ECC6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1A06D-B507-4A94-BE1E-191DE220CD16}"/>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5" name="Footer Placeholder 4">
            <a:extLst>
              <a:ext uri="{FF2B5EF4-FFF2-40B4-BE49-F238E27FC236}">
                <a16:creationId xmlns:a16="http://schemas.microsoft.com/office/drawing/2014/main" id="{609D77FA-2542-4F29-9426-CC6FD3D2D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543F6-7A60-439B-9948-4968E0349CB5}"/>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53833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8AAA-13ED-4663-8E6A-1B81743144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B9BF0-A44F-421F-B2BA-8C04B8DEE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0DE251-C389-4196-8395-EA55FCDC38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A29A59-D4D2-472B-91FC-AA6818056DCC}"/>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6" name="Footer Placeholder 5">
            <a:extLst>
              <a:ext uri="{FF2B5EF4-FFF2-40B4-BE49-F238E27FC236}">
                <a16:creationId xmlns:a16="http://schemas.microsoft.com/office/drawing/2014/main" id="{8132296D-F6FD-44E9-A963-1AA508E63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C2E50-6D25-4D26-8813-C48558ECDD69}"/>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70236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63A0-5366-4255-90BB-561770B1A2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A81BD3-0C2D-4A3A-BF00-1273CFA7F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FF1E9-57ED-4F8B-839A-5CC5C1F51A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E24ACF-16ED-48D3-BB70-26DCA1538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238D8-30CA-4BFA-A63E-016B07DFA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FBF290-745B-4828-A178-28B27590A5E4}"/>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8" name="Footer Placeholder 7">
            <a:extLst>
              <a:ext uri="{FF2B5EF4-FFF2-40B4-BE49-F238E27FC236}">
                <a16:creationId xmlns:a16="http://schemas.microsoft.com/office/drawing/2014/main" id="{8A20F8BD-0A73-434A-8777-B51BAB8F05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3DE5E-B19A-4EF2-A5F3-F9C1C9A73E24}"/>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0451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F97F-48EF-4744-A049-E2338C30CC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C84754-6263-477C-B7E1-C7F0951E535D}"/>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4" name="Footer Placeholder 3">
            <a:extLst>
              <a:ext uri="{FF2B5EF4-FFF2-40B4-BE49-F238E27FC236}">
                <a16:creationId xmlns:a16="http://schemas.microsoft.com/office/drawing/2014/main" id="{ACF29703-7314-4510-9640-C2B03406D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6B88F6-37AE-49F9-8955-2F543D7BCDFE}"/>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41410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65909-ED7C-4F8D-9F2F-0D924F45D55A}"/>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3" name="Footer Placeholder 2">
            <a:extLst>
              <a:ext uri="{FF2B5EF4-FFF2-40B4-BE49-F238E27FC236}">
                <a16:creationId xmlns:a16="http://schemas.microsoft.com/office/drawing/2014/main" id="{F70BD3DE-5B90-4426-962A-CA19E3B345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112CC6-3F63-42C8-B271-FC2B4AD3D085}"/>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67922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5931-D8AF-487E-9791-C8088B328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9C0BE-88AA-4542-8A64-619CB8B7F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BA6EC4-A3F1-4A8F-92D4-50566B9F1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50C8E-20FB-4EB1-AF0F-A2CCEE535FB6}"/>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6" name="Footer Placeholder 5">
            <a:extLst>
              <a:ext uri="{FF2B5EF4-FFF2-40B4-BE49-F238E27FC236}">
                <a16:creationId xmlns:a16="http://schemas.microsoft.com/office/drawing/2014/main" id="{625AC21B-9063-49BC-A06F-2E749BDF3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FED89-03CD-4474-8E1A-1531CA52643E}"/>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7786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7D1F-9E38-404C-ACB9-68C18DF64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83EC8C-9E7D-448F-9CC0-EF97EEAB2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7024C3-6429-41BF-A126-FBAC82432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C6941-45EB-43CA-9360-9E1FC3FCEF29}"/>
              </a:ext>
            </a:extLst>
          </p:cNvPr>
          <p:cNvSpPr>
            <a:spLocks noGrp="1"/>
          </p:cNvSpPr>
          <p:nvPr>
            <p:ph type="dt" sz="half" idx="10"/>
          </p:nvPr>
        </p:nvSpPr>
        <p:spPr/>
        <p:txBody>
          <a:bodyPr/>
          <a:lstStyle/>
          <a:p>
            <a:fld id="{F9815042-6446-4053-9B7A-B8F30A50F56F}" type="datetimeFigureOut">
              <a:rPr lang="en-US" smtClean="0"/>
              <a:t>9/16/21</a:t>
            </a:fld>
            <a:endParaRPr lang="en-US"/>
          </a:p>
        </p:txBody>
      </p:sp>
      <p:sp>
        <p:nvSpPr>
          <p:cNvPr id="6" name="Footer Placeholder 5">
            <a:extLst>
              <a:ext uri="{FF2B5EF4-FFF2-40B4-BE49-F238E27FC236}">
                <a16:creationId xmlns:a16="http://schemas.microsoft.com/office/drawing/2014/main" id="{5FDDABBF-20EF-4328-AAF3-04824AF28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7C38F-9EB0-4A40-B366-94D6F751756D}"/>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95601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6DD81-75D8-4F9B-AE36-F235A36E9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8079A3-C1E6-422C-B1D7-4CE34F3D6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3E516-0E06-4463-9A40-B5D02C2AA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15042-6446-4053-9B7A-B8F30A50F56F}" type="datetimeFigureOut">
              <a:rPr lang="en-US" smtClean="0"/>
              <a:t>9/16/21</a:t>
            </a:fld>
            <a:endParaRPr lang="en-US"/>
          </a:p>
        </p:txBody>
      </p:sp>
      <p:sp>
        <p:nvSpPr>
          <p:cNvPr id="5" name="Footer Placeholder 4">
            <a:extLst>
              <a:ext uri="{FF2B5EF4-FFF2-40B4-BE49-F238E27FC236}">
                <a16:creationId xmlns:a16="http://schemas.microsoft.com/office/drawing/2014/main" id="{D7D39061-6B88-4FC6-A532-6199F4702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D4ECAF-24B2-423E-A3D9-E1EEFCA4D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E04BC-D297-4252-9DC9-CD6D8924F942}" type="slidenum">
              <a:rPr lang="en-US" smtClean="0"/>
              <a:t>‹#›</a:t>
            </a:fld>
            <a:endParaRPr lang="en-US"/>
          </a:p>
        </p:txBody>
      </p:sp>
    </p:spTree>
    <p:extLst>
      <p:ext uri="{BB962C8B-B14F-4D97-AF65-F5344CB8AC3E}">
        <p14:creationId xmlns:p14="http://schemas.microsoft.com/office/powerpoint/2010/main" val="4086755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duha2001/TL-CNPM-Demo-Code.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vangiaurecca/ToDoList.g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facebook.github.io/reactjs"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s://viblo.asia/"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0831F-EF11-4B9E-BB43-793E84A5DA5B}"/>
              </a:ext>
            </a:extLst>
          </p:cNvPr>
          <p:cNvSpPr txBox="1"/>
          <p:nvPr/>
        </p:nvSpPr>
        <p:spPr>
          <a:xfrm>
            <a:off x="2338612" y="362184"/>
            <a:ext cx="7486345" cy="830997"/>
          </a:xfrm>
          <a:prstGeom prst="rect">
            <a:avLst/>
          </a:prstGeom>
          <a:noFill/>
        </p:spPr>
        <p:txBody>
          <a:bodyPr wrap="none" rtlCol="0">
            <a:spAutoFit/>
          </a:bodyPr>
          <a:lstStyle/>
          <a:p>
            <a:pPr algn="ctr"/>
            <a:r>
              <a:rPr lang="en-US" sz="2400" dirty="0">
                <a:solidFill>
                  <a:srgbClr val="357A5B"/>
                </a:solidFill>
                <a:latin typeface="UTM Alexander" panose="02040603050506020204" pitchFamily="18"/>
              </a:rPr>
              <a:t>TRƯỜNG ĐẠI HỌC SƯ PHẠM THÀNH PHỐ HỒ CHÍ MINH</a:t>
            </a:r>
          </a:p>
          <a:p>
            <a:pPr algn="ctr"/>
            <a:r>
              <a:rPr lang="en-US" sz="2400" dirty="0">
                <a:solidFill>
                  <a:srgbClr val="357A5B"/>
                </a:solidFill>
                <a:latin typeface="UTM Alexander" panose="02040603050506020204" pitchFamily="18"/>
              </a:rPr>
              <a:t>KHOA CÔNG NGHỆ THÔNG TIN</a:t>
            </a:r>
          </a:p>
        </p:txBody>
      </p:sp>
      <p:grpSp>
        <p:nvGrpSpPr>
          <p:cNvPr id="5" name="Group 4">
            <a:extLst>
              <a:ext uri="{FF2B5EF4-FFF2-40B4-BE49-F238E27FC236}">
                <a16:creationId xmlns:a16="http://schemas.microsoft.com/office/drawing/2014/main" id="{0058EDA4-615B-4C4C-A72A-353BDB40C4A8}"/>
              </a:ext>
            </a:extLst>
          </p:cNvPr>
          <p:cNvGrpSpPr/>
          <p:nvPr/>
        </p:nvGrpSpPr>
        <p:grpSpPr>
          <a:xfrm>
            <a:off x="781050" y="1369254"/>
            <a:ext cx="10629900" cy="45719"/>
            <a:chOff x="400889" y="1463039"/>
            <a:chExt cx="8588806" cy="46979"/>
          </a:xfrm>
        </p:grpSpPr>
        <p:sp>
          <p:nvSpPr>
            <p:cNvPr id="6" name="Rectangle: Rounded Corners 5">
              <a:extLst>
                <a:ext uri="{FF2B5EF4-FFF2-40B4-BE49-F238E27FC236}">
                  <a16:creationId xmlns:a16="http://schemas.microsoft.com/office/drawing/2014/main" id="{61E21DC5-3216-47EB-A261-BB571F83820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7" name="Rectangle: Rounded Corners 6">
              <a:extLst>
                <a:ext uri="{FF2B5EF4-FFF2-40B4-BE49-F238E27FC236}">
                  <a16:creationId xmlns:a16="http://schemas.microsoft.com/office/drawing/2014/main" id="{069DCC5D-F3F1-4B8A-AF22-3F11A46E926E}"/>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EE5D6B34-DFB0-4F54-A882-1A00589A5F61}"/>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9" name="Rectangle: Rounded Corners 8">
              <a:extLst>
                <a:ext uri="{FF2B5EF4-FFF2-40B4-BE49-F238E27FC236}">
                  <a16:creationId xmlns:a16="http://schemas.microsoft.com/office/drawing/2014/main" id="{92EEF682-975F-484D-A52C-C0321544FD82}"/>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pic>
        <p:nvPicPr>
          <p:cNvPr id="10" name="Picture 9" descr="Logo&#10;&#10;Description automatically generated">
            <a:extLst>
              <a:ext uri="{FF2B5EF4-FFF2-40B4-BE49-F238E27FC236}">
                <a16:creationId xmlns:a16="http://schemas.microsoft.com/office/drawing/2014/main" id="{7F8B7ED0-786D-4F1A-961D-AD651AB5C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355" y="361375"/>
            <a:ext cx="613174" cy="654244"/>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8510FDA1-D2C8-4B24-8FC8-AA9368274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471" y="508537"/>
            <a:ext cx="955472" cy="475872"/>
          </a:xfrm>
          <a:prstGeom prst="rect">
            <a:avLst/>
          </a:prstGeom>
        </p:spPr>
      </p:pic>
      <p:sp>
        <p:nvSpPr>
          <p:cNvPr id="12" name="TextBox 11">
            <a:extLst>
              <a:ext uri="{FF2B5EF4-FFF2-40B4-BE49-F238E27FC236}">
                <a16:creationId xmlns:a16="http://schemas.microsoft.com/office/drawing/2014/main" id="{6BA5C69E-C614-4040-B30E-0E0CB5FEC66E}"/>
              </a:ext>
            </a:extLst>
          </p:cNvPr>
          <p:cNvSpPr txBox="1"/>
          <p:nvPr/>
        </p:nvSpPr>
        <p:spPr>
          <a:xfrm>
            <a:off x="2338612" y="2650517"/>
            <a:ext cx="7486345" cy="1692771"/>
          </a:xfrm>
          <a:prstGeom prst="rect">
            <a:avLst/>
          </a:prstGeom>
          <a:noFill/>
        </p:spPr>
        <p:txBody>
          <a:bodyPr wrap="square" rtlCol="0">
            <a:spAutoFit/>
          </a:bodyPr>
          <a:lstStyle/>
          <a:p>
            <a:pPr algn="ctr"/>
            <a:r>
              <a:rPr lang="en-US" sz="2600" dirty="0">
                <a:solidFill>
                  <a:srgbClr val="357A5B"/>
                </a:solidFill>
                <a:latin typeface="UTM Alexander" panose="02040603050506020204" pitchFamily="18"/>
              </a:rPr>
              <a:t>TIỂU LUẬN</a:t>
            </a:r>
            <a:br>
              <a:rPr lang="en-US" sz="2600" dirty="0">
                <a:solidFill>
                  <a:srgbClr val="357A5B"/>
                </a:solidFill>
                <a:latin typeface="UTM Alexander" panose="02040603050506020204" pitchFamily="18"/>
              </a:rPr>
            </a:br>
            <a:br>
              <a:rPr lang="en-US" sz="2600" dirty="0">
                <a:solidFill>
                  <a:srgbClr val="357A5B"/>
                </a:solidFill>
                <a:latin typeface="UTM Alexander" panose="02040603050506020204" pitchFamily="18"/>
              </a:rPr>
            </a:br>
            <a:r>
              <a:rPr lang="en-US" sz="2600" dirty="0">
                <a:solidFill>
                  <a:srgbClr val="357A5B"/>
                </a:solidFill>
                <a:latin typeface="UTM Alexander" panose="02040603050506020204" pitchFamily="18"/>
              </a:rPr>
              <a:t>”TÌM HIỂU VỀ REACT JS VÀ XÂY DỰNG WEBSITE THƯƠNG MẠI ĐIỆN TỬ”</a:t>
            </a:r>
          </a:p>
        </p:txBody>
      </p:sp>
      <p:sp>
        <p:nvSpPr>
          <p:cNvPr id="14" name="TextBox 13">
            <a:extLst>
              <a:ext uri="{FF2B5EF4-FFF2-40B4-BE49-F238E27FC236}">
                <a16:creationId xmlns:a16="http://schemas.microsoft.com/office/drawing/2014/main" id="{C1F083C3-55CD-4726-B54D-09DC8237E796}"/>
              </a:ext>
            </a:extLst>
          </p:cNvPr>
          <p:cNvSpPr txBox="1"/>
          <p:nvPr/>
        </p:nvSpPr>
        <p:spPr>
          <a:xfrm>
            <a:off x="3128905" y="4780860"/>
            <a:ext cx="5905758" cy="707886"/>
          </a:xfrm>
          <a:prstGeom prst="rect">
            <a:avLst/>
          </a:prstGeom>
          <a:noFill/>
        </p:spPr>
        <p:txBody>
          <a:bodyPr wrap="square" rtlCol="0">
            <a:spAutoFit/>
          </a:bodyPr>
          <a:lstStyle/>
          <a:p>
            <a:pPr algn="ctr"/>
            <a:r>
              <a:rPr lang="en-US" sz="2000" b="1" dirty="0" err="1"/>
              <a:t>Học</a:t>
            </a:r>
            <a:r>
              <a:rPr lang="en-US" sz="2000" b="1" dirty="0"/>
              <a:t> </a:t>
            </a:r>
            <a:r>
              <a:rPr lang="en-US" sz="2000" b="1" dirty="0" err="1"/>
              <a:t>phần</a:t>
            </a:r>
            <a:r>
              <a:rPr lang="en-US" sz="2000" b="1" dirty="0"/>
              <a:t>: 2021COMP104403 – </a:t>
            </a:r>
            <a:r>
              <a:rPr lang="en-US" sz="2000" b="1" dirty="0" err="1"/>
              <a:t>Nhập</a:t>
            </a:r>
            <a:r>
              <a:rPr lang="en-US" sz="2000" b="1" dirty="0"/>
              <a:t> </a:t>
            </a:r>
            <a:r>
              <a:rPr lang="en-US" sz="2000" b="1" dirty="0" err="1"/>
              <a:t>Môn</a:t>
            </a:r>
            <a:r>
              <a:rPr lang="en-US" sz="2000" b="1" dirty="0"/>
              <a:t> </a:t>
            </a:r>
            <a:br>
              <a:rPr lang="en-US" sz="2000" b="1" dirty="0"/>
            </a:br>
            <a:r>
              <a:rPr lang="en-US" sz="2000" b="1" dirty="0" err="1"/>
              <a:t>Công</a:t>
            </a:r>
            <a:r>
              <a:rPr lang="en-US" sz="2000" b="1" dirty="0"/>
              <a:t> </a:t>
            </a:r>
            <a:r>
              <a:rPr lang="en-US" sz="2000" b="1" dirty="0" err="1"/>
              <a:t>Nghệ</a:t>
            </a:r>
            <a:r>
              <a:rPr lang="en-US" sz="2000" b="1" dirty="0"/>
              <a:t> </a:t>
            </a:r>
            <a:r>
              <a:rPr lang="en-US" sz="2000" b="1" dirty="0" err="1"/>
              <a:t>Phần</a:t>
            </a:r>
            <a:r>
              <a:rPr lang="en-US" sz="2000" b="1" dirty="0"/>
              <a:t> </a:t>
            </a:r>
            <a:r>
              <a:rPr lang="en-US" sz="2000" b="1" dirty="0" err="1"/>
              <a:t>Mềm</a:t>
            </a:r>
            <a:endParaRPr lang="en-US" sz="2000" dirty="0"/>
          </a:p>
        </p:txBody>
      </p:sp>
    </p:spTree>
    <p:extLst>
      <p:ext uri="{BB962C8B-B14F-4D97-AF65-F5344CB8AC3E}">
        <p14:creationId xmlns:p14="http://schemas.microsoft.com/office/powerpoint/2010/main" val="111043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3970318"/>
          </a:xfrm>
          <a:prstGeom prst="rect">
            <a:avLst/>
          </a:prstGeom>
          <a:noFill/>
        </p:spPr>
        <p:txBody>
          <a:bodyPr wrap="square" rtlCol="0">
            <a:spAutoFit/>
          </a:bodyPr>
          <a:lstStyle/>
          <a:p>
            <a:pPr marL="285750" indent="-285750">
              <a:lnSpc>
                <a:spcPct val="150000"/>
              </a:lnSpc>
              <a:buFont typeface="Wingdings" pitchFamily="2" charset="2"/>
              <a:buChar char="q"/>
            </a:pPr>
            <a:r>
              <a:rPr lang="en-US" b="1" dirty="0"/>
              <a:t>State</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Một component trong React có 2 cách để lấy thông tin props và state </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Không như props, state của 1 component không được truyền từ bên ngoài vào </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Để tạo ra state cho component, ta sẽ phải khai báo nó trong hàm constructor</a:t>
            </a:r>
            <a:r>
              <a:rPr lang="vi-VN" dirty="0"/>
              <a:t> </a:t>
            </a:r>
          </a:p>
          <a:p>
            <a:pPr lvl="1" algn="just">
              <a:lnSpc>
                <a:spcPct val="150000"/>
              </a:lnSpc>
            </a:pPr>
            <a:r>
              <a:rPr lang="vi-VN" dirty="0">
                <a:latin typeface="Calibri" panose="020F0502020204030204" pitchFamily="34" charset="0"/>
                <a:cs typeface="Calibri" panose="020F0502020204030204" pitchFamily="34" charset="0"/>
              </a:rPr>
              <a:t> </a:t>
            </a:r>
          </a:p>
          <a:p>
            <a:pPr lvl="1" algn="just">
              <a:lnSpc>
                <a:spcPct val="150000"/>
              </a:lnSpc>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10241" name="Picture 1" descr="page13image58939280">
            <a:extLst>
              <a:ext uri="{FF2B5EF4-FFF2-40B4-BE49-F238E27FC236}">
                <a16:creationId xmlns:a16="http://schemas.microsoft.com/office/drawing/2014/main" id="{9497D2ED-A231-5441-B7F6-39D7C31A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350" y="3748911"/>
            <a:ext cx="4779621" cy="304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12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4801314"/>
          </a:xfrm>
          <a:prstGeom prst="rect">
            <a:avLst/>
          </a:prstGeom>
          <a:noFill/>
        </p:spPr>
        <p:txBody>
          <a:bodyPr wrap="square" rtlCol="0">
            <a:spAutoFit/>
          </a:bodyPr>
          <a:lstStyle/>
          <a:p>
            <a:pPr marL="285750" indent="-285750">
              <a:lnSpc>
                <a:spcPct val="150000"/>
              </a:lnSpc>
              <a:buFont typeface="Wingdings" pitchFamily="2" charset="2"/>
              <a:buChar char="q"/>
            </a:pPr>
            <a:r>
              <a:rPr lang="en-US" b="1" dirty="0" err="1"/>
              <a:t>Sự</a:t>
            </a:r>
            <a:r>
              <a:rPr lang="en-US" b="1" dirty="0"/>
              <a:t> </a:t>
            </a:r>
            <a:r>
              <a:rPr lang="en-US" b="1" dirty="0" err="1"/>
              <a:t>giống</a:t>
            </a:r>
            <a:r>
              <a:rPr lang="en-US" b="1" dirty="0"/>
              <a:t> </a:t>
            </a:r>
            <a:r>
              <a:rPr lang="en-US" b="1" dirty="0" err="1"/>
              <a:t>nhau</a:t>
            </a:r>
            <a:r>
              <a:rPr lang="en-US" b="1" dirty="0"/>
              <a:t> </a:t>
            </a:r>
            <a:r>
              <a:rPr lang="en-US" b="1" dirty="0" err="1"/>
              <a:t>và</a:t>
            </a:r>
            <a:r>
              <a:rPr lang="en-US" b="1" dirty="0"/>
              <a:t> </a:t>
            </a:r>
            <a:r>
              <a:rPr lang="en-US" b="1" dirty="0" err="1"/>
              <a:t>khác</a:t>
            </a:r>
            <a:r>
              <a:rPr lang="en-US" b="1" dirty="0"/>
              <a:t> </a:t>
            </a:r>
            <a:r>
              <a:rPr lang="en-US" b="1" dirty="0" err="1"/>
              <a:t>nhau</a:t>
            </a:r>
            <a:r>
              <a:rPr lang="en-US" b="1" dirty="0"/>
              <a:t> </a:t>
            </a:r>
            <a:r>
              <a:rPr lang="en-US" b="1" dirty="0" err="1"/>
              <a:t>giữa</a:t>
            </a:r>
            <a:r>
              <a:rPr lang="en-US" b="1" dirty="0"/>
              <a:t> Prop </a:t>
            </a:r>
            <a:r>
              <a:rPr lang="en-US" b="1" dirty="0" err="1"/>
              <a:t>và</a:t>
            </a:r>
            <a:r>
              <a:rPr lang="en-US" b="1" dirty="0"/>
              <a:t> State</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Giống nhau:</a:t>
            </a:r>
          </a:p>
          <a:p>
            <a:pPr marL="1200150" lvl="2" indent="-285750" algn="just">
              <a:lnSpc>
                <a:spcPct val="150000"/>
              </a:lnSpc>
              <a:buFont typeface="Wingdings" pitchFamily="2" charset="2"/>
              <a:buChar char="§"/>
            </a:pPr>
            <a:r>
              <a:rPr lang="vi-VN" dirty="0">
                <a:latin typeface="Calibri" panose="020F0502020204030204" pitchFamily="34" charset="0"/>
                <a:cs typeface="Calibri" panose="020F0502020204030204" pitchFamily="34" charset="0"/>
              </a:rPr>
              <a:t>Props và state đều là plain JS Object</a:t>
            </a:r>
          </a:p>
          <a:p>
            <a:pPr marL="1200150" lvl="2" indent="-285750" algn="just">
              <a:lnSpc>
                <a:spcPct val="150000"/>
              </a:lnSpc>
              <a:buFont typeface="Wingdings" pitchFamily="2" charset="2"/>
              <a:buChar char="§"/>
            </a:pPr>
            <a:r>
              <a:rPr lang="vi-VN" dirty="0">
                <a:latin typeface="Calibri" panose="020F0502020204030204" pitchFamily="34" charset="0"/>
                <a:cs typeface="Calibri" panose="020F0502020204030204" pitchFamily="34" charset="0"/>
              </a:rPr>
              <a:t>Props và state đều trigger render update khi thay đổi</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Khác nhau:</a:t>
            </a:r>
          </a:p>
          <a:p>
            <a:pPr marL="1200150" lvl="2"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13" name="Picture 12" descr="Table&#10;&#10;Description automatically generated">
            <a:extLst>
              <a:ext uri="{FF2B5EF4-FFF2-40B4-BE49-F238E27FC236}">
                <a16:creationId xmlns:a16="http://schemas.microsoft.com/office/drawing/2014/main" id="{BBACCFD3-7EA6-C64C-B8BE-03EBC09A1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164" y="4096706"/>
            <a:ext cx="8493252" cy="2238250"/>
          </a:xfrm>
          <a:prstGeom prst="rect">
            <a:avLst/>
          </a:prstGeom>
        </p:spPr>
      </p:pic>
    </p:spTree>
    <p:extLst>
      <p:ext uri="{BB962C8B-B14F-4D97-AF65-F5344CB8AC3E}">
        <p14:creationId xmlns:p14="http://schemas.microsoft.com/office/powerpoint/2010/main" val="121070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709803"/>
          </a:xfrm>
          <a:prstGeom prst="rect">
            <a:avLst/>
          </a:prstGeom>
          <a:noFill/>
        </p:spPr>
        <p:txBody>
          <a:bodyPr wrap="square" rtlCol="0">
            <a:spAutoFit/>
          </a:bodyPr>
          <a:lstStyle/>
          <a:p>
            <a:pPr marL="285750" indent="-285750">
              <a:lnSpc>
                <a:spcPct val="150000"/>
              </a:lnSpc>
              <a:buFont typeface="Wingdings" pitchFamily="2" charset="2"/>
              <a:buChar char="q"/>
            </a:pPr>
            <a:r>
              <a:rPr lang="en-US" b="1" dirty="0" err="1"/>
              <a:t>Kiến</a:t>
            </a:r>
            <a:r>
              <a:rPr lang="en-US" b="1" dirty="0"/>
              <a:t> </a:t>
            </a:r>
            <a:r>
              <a:rPr lang="en-US" b="1" dirty="0" err="1"/>
              <a:t>thức</a:t>
            </a:r>
            <a:r>
              <a:rPr lang="en-US" b="1" dirty="0"/>
              <a:t> </a:t>
            </a:r>
            <a:r>
              <a:rPr lang="en-US" b="1" dirty="0" err="1"/>
              <a:t>cần</a:t>
            </a:r>
            <a:r>
              <a:rPr lang="en-US" b="1" dirty="0"/>
              <a:t> </a:t>
            </a:r>
            <a:r>
              <a:rPr lang="en-US" b="1" dirty="0" err="1"/>
              <a:t>có</a:t>
            </a:r>
            <a:r>
              <a:rPr lang="en-US" b="1" dirty="0"/>
              <a:t> </a:t>
            </a:r>
            <a:r>
              <a:rPr lang="en-US" b="1" dirty="0" err="1"/>
              <a:t>trước</a:t>
            </a:r>
            <a:r>
              <a:rPr lang="en-US" b="1" dirty="0"/>
              <a:t> </a:t>
            </a:r>
            <a:r>
              <a:rPr lang="en-US" b="1" dirty="0" err="1"/>
              <a:t>khi</a:t>
            </a:r>
            <a:r>
              <a:rPr lang="en-US" b="1" dirty="0"/>
              <a:t> </a:t>
            </a:r>
            <a:r>
              <a:rPr lang="en-US" b="1" dirty="0" err="1"/>
              <a:t>nghiên</a:t>
            </a:r>
            <a:r>
              <a:rPr lang="en-US" b="1" dirty="0"/>
              <a:t> </a:t>
            </a:r>
            <a:r>
              <a:rPr lang="en-US" b="1" dirty="0" err="1"/>
              <a:t>cứu</a:t>
            </a:r>
            <a:r>
              <a:rPr lang="en-US" b="1" dirty="0"/>
              <a:t> </a:t>
            </a:r>
            <a:r>
              <a:rPr lang="en-US" b="1" dirty="0" err="1"/>
              <a:t>về</a:t>
            </a:r>
            <a:r>
              <a:rPr lang="en-US" b="1" dirty="0"/>
              <a:t> ReactJS</a:t>
            </a:r>
          </a:p>
          <a:p>
            <a:pPr marL="742950" lvl="1" indent="-285750">
              <a:lnSpc>
                <a:spcPct val="150000"/>
              </a:lnSpc>
              <a:buFont typeface="Wingdings" pitchFamily="2" charset="2"/>
              <a:buChar char="Ø"/>
            </a:pPr>
            <a:r>
              <a:rPr lang="en-US" dirty="0" err="1">
                <a:latin typeface="Calibri" panose="020F0502020204030204" pitchFamily="34" charset="0"/>
                <a:cs typeface="Calibri" panose="020F0502020204030204" pitchFamily="34" charset="0"/>
              </a:rPr>
              <a:t>Javascript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Các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niệm</a:t>
            </a:r>
            <a:r>
              <a:rPr lang="en-US" dirty="0">
                <a:latin typeface="Calibri" panose="020F0502020204030204" pitchFamily="34" charset="0"/>
                <a:cs typeface="Calibri" panose="020F0502020204030204" pitchFamily="34" charset="0"/>
              </a:rPr>
              <a:t> “object”, “prototype”, “callback” là </a:t>
            </a:r>
            <a:r>
              <a:rPr lang="en-US" dirty="0" err="1">
                <a:latin typeface="Calibri" panose="020F0502020204030204" pitchFamily="34" charset="0"/>
                <a:cs typeface="Calibri" panose="020F0502020204030204" pitchFamily="34" charset="0"/>
              </a:rPr>
              <a:t>bắt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buộc</a:t>
            </a:r>
            <a:r>
              <a:rPr lang="en-US" dirty="0">
                <a:latin typeface="Calibri" panose="020F0502020204030204" pitchFamily="34" charset="0"/>
                <a:cs typeface="Calibri" panose="020F0502020204030204" pitchFamily="34" charset="0"/>
              </a:rPr>
              <a:t>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NPM: Công cụ quản lý package của Node.js </a:t>
            </a:r>
          </a:p>
          <a:p>
            <a:pPr marL="742950" lvl="1" indent="-285750" algn="just">
              <a:lnSpc>
                <a:spcPct val="150000"/>
              </a:lnSpc>
              <a:buFont typeface="Wingdings" pitchFamily="2" charset="2"/>
              <a:buChar char="Ø"/>
            </a:pPr>
            <a:r>
              <a:rPr lang="en-US" dirty="0">
                <a:latin typeface="Calibri" panose="020F0502020204030204" pitchFamily="34" charset="0"/>
                <a:cs typeface="Calibri" panose="020F0502020204030204" pitchFamily="34" charset="0"/>
              </a:rPr>
              <a:t>JavaScript “bundlers” (hay </a:t>
            </a:r>
            <a:r>
              <a:rPr lang="en-US" dirty="0" err="1">
                <a:latin typeface="Calibri" panose="020F0502020204030204" pitchFamily="34" charset="0"/>
                <a:cs typeface="Calibri" panose="020F0502020204030204" pitchFamily="34" charset="0"/>
              </a:rPr>
              <a:t>còn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gọi</a:t>
            </a:r>
            <a:r>
              <a:rPr lang="en-US" dirty="0">
                <a:latin typeface="Calibri" panose="020F0502020204030204" pitchFamily="34" charset="0"/>
                <a:cs typeface="Calibri" panose="020F0502020204030204" pitchFamily="34" charset="0"/>
              </a:rPr>
              <a:t> là </a:t>
            </a:r>
            <a:r>
              <a:rPr lang="en-US" dirty="0" err="1">
                <a:latin typeface="Calibri" panose="020F0502020204030204" pitchFamily="34" charset="0"/>
                <a:cs typeface="Calibri" panose="020F0502020204030204" pitchFamily="34" charset="0"/>
              </a:rPr>
              <a:t>các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công</a:t>
            </a:r>
            <a:r>
              <a:rPr lang="en-US" dirty="0">
                <a:latin typeface="Calibri" panose="020F0502020204030204" pitchFamily="34" charset="0"/>
                <a:cs typeface="Calibri" panose="020F0502020204030204" pitchFamily="34" charset="0"/>
              </a:rPr>
              <a:t> cụ </a:t>
            </a:r>
            <a:r>
              <a:rPr lang="en-US" dirty="0" err="1">
                <a:latin typeface="Calibri" panose="020F0502020204030204" pitchFamily="34" charset="0"/>
                <a:cs typeface="Calibri" panose="020F0502020204030204" pitchFamily="34" charset="0"/>
              </a:rPr>
              <a:t>đóng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gói</a:t>
            </a:r>
            <a:r>
              <a:rPr lang="en-US" dirty="0">
                <a:latin typeface="Calibri" panose="020F0502020204030204" pitchFamily="34" charset="0"/>
                <a:cs typeface="Calibri" panose="020F0502020204030204" pitchFamily="34" charset="0"/>
              </a:rPr>
              <a:t> JavaScript). </a:t>
            </a:r>
          </a:p>
          <a:p>
            <a:pPr marL="742950" lvl="1" indent="-285750" algn="just">
              <a:lnSpc>
                <a:spcPct val="150000"/>
              </a:lnSpc>
              <a:buFont typeface="Wingdings" pitchFamily="2" charset="2"/>
              <a:buChar char="Ø"/>
            </a:pPr>
            <a:r>
              <a:rPr lang="en-US" dirty="0">
                <a:latin typeface="Calibri" panose="020F0502020204030204" pitchFamily="34" charset="0"/>
                <a:cs typeface="Calibri" panose="020F0502020204030204" pitchFamily="34" charset="0"/>
              </a:rPr>
              <a:t>ES6: </a:t>
            </a:r>
            <a:r>
              <a:rPr lang="vi-VN" dirty="0">
                <a:latin typeface="Calibri" panose="020F0502020204030204" pitchFamily="34" charset="0"/>
                <a:cs typeface="Calibri" panose="020F0502020204030204" pitchFamily="34" charset="0"/>
              </a:rPr>
              <a:t>Là phiên bản mới nhất của Javascript</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Routing </a:t>
            </a:r>
          </a:p>
          <a:p>
            <a:pPr marL="742950" lvl="1" indent="-285750" algn="just">
              <a:lnSpc>
                <a:spcPct val="150000"/>
              </a:lnSpc>
              <a:buFont typeface="Wingdings" pitchFamily="2" charset="2"/>
              <a:buChar char="Ø"/>
            </a:pPr>
            <a:r>
              <a:rPr lang="en-US" dirty="0"/>
              <a:t>Server Rendering: </a:t>
            </a:r>
            <a:r>
              <a:rPr lang="vi-VN" dirty="0">
                <a:latin typeface="Calibri" panose="020F0502020204030204" pitchFamily="34" charset="0"/>
                <a:cs typeface="Calibri" panose="020F0502020204030204" pitchFamily="34" charset="0"/>
              </a:rPr>
              <a:t>Server rendering thường được gọi là “toàn bộ” hay “đồng bộ” JS </a:t>
            </a:r>
          </a:p>
          <a:p>
            <a:pPr marL="742950" lvl="1" indent="-285750" algn="just">
              <a:lnSpc>
                <a:spcPct val="150000"/>
              </a:lnSpc>
              <a:buFont typeface="Wingdings" pitchFamily="2" charset="2"/>
              <a:buChar char="Ø"/>
            </a:pPr>
            <a:endParaRPr lang="en-US"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dirty="0"/>
          </a:p>
          <a:p>
            <a:pPr marL="742950" lvl="1" indent="-285750" algn="just">
              <a:lnSpc>
                <a:spcPct val="150000"/>
              </a:lnSpc>
              <a:buFont typeface="Wingdings" pitchFamily="2" charset="2"/>
              <a:buChar char="Ø"/>
            </a:pPr>
            <a:endParaRPr lang="vi-VN"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spTree>
    <p:extLst>
      <p:ext uri="{BB962C8B-B14F-4D97-AF65-F5344CB8AC3E}">
        <p14:creationId xmlns:p14="http://schemas.microsoft.com/office/powerpoint/2010/main" val="31679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Môi trường xây dựng web bằng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4991862" cy="9371796"/>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Meteor </a:t>
            </a:r>
            <a:r>
              <a:rPr lang="en-US" b="1" dirty="0" err="1"/>
              <a:t>là</a:t>
            </a:r>
            <a:r>
              <a:rPr lang="en-US" b="1" dirty="0"/>
              <a:t> </a:t>
            </a:r>
            <a:r>
              <a:rPr lang="en-US" b="1" dirty="0" err="1"/>
              <a:t>gì</a:t>
            </a:r>
            <a:r>
              <a:rPr lang="en-US" b="1" dirty="0"/>
              <a:t>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Meteor là một nền tảng được xây dựng dựa trên môi trường node.js cho phép tạo ra các ứng dụng web theo thời gian thực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Được xây dựng trên nền Node.js nên Meteor sử dụng JavaScript trên cả máy khách và máy chủ</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Meteor không chỉ là 1 Javascript framework mà là cả </a:t>
            </a:r>
            <a:r>
              <a:rPr lang="vi-VN" b="1" dirty="0">
                <a:latin typeface="Calibri" panose="020F0502020204030204" pitchFamily="34" charset="0"/>
                <a:cs typeface="Calibri" panose="020F0502020204030204" pitchFamily="34" charset="0"/>
              </a:rPr>
              <a:t>1 hệ sinh thái </a:t>
            </a:r>
            <a:r>
              <a:rPr lang="vi-VN" dirty="0">
                <a:latin typeface="Calibri" panose="020F0502020204030204" pitchFamily="34" charset="0"/>
                <a:cs typeface="Calibri" panose="020F0502020204030204" pitchFamily="34" charset="0"/>
              </a:rPr>
              <a:t>(ecosystem) </a:t>
            </a:r>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dirty="0"/>
          </a:p>
          <a:p>
            <a:pPr marL="742950" lvl="1" indent="-285750" algn="just">
              <a:lnSpc>
                <a:spcPct val="150000"/>
              </a:lnSpc>
              <a:buFont typeface="Wingdings" pitchFamily="2" charset="2"/>
              <a:buChar char="Ø"/>
            </a:pPr>
            <a:endParaRPr lang="vi-VN"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12289" name="Picture 1" descr="page16image58768832">
            <a:extLst>
              <a:ext uri="{FF2B5EF4-FFF2-40B4-BE49-F238E27FC236}">
                <a16:creationId xmlns:a16="http://schemas.microsoft.com/office/drawing/2014/main" id="{F78233E0-5BA4-3348-98EC-8AEF0FEB5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088" y="1904811"/>
            <a:ext cx="4991862" cy="383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49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Môi trường xây dựng web bằng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10181028" cy="1020279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Khởi</a:t>
            </a:r>
            <a:r>
              <a:rPr lang="en-US" b="1" dirty="0"/>
              <a:t> </a:t>
            </a:r>
            <a:r>
              <a:rPr lang="en-US" b="1" dirty="0" err="1"/>
              <a:t>chạy</a:t>
            </a:r>
            <a:r>
              <a:rPr lang="en-US" b="1" dirty="0"/>
              <a:t> </a:t>
            </a:r>
            <a:r>
              <a:rPr lang="en-US" b="1" dirty="0" err="1"/>
              <a:t>ứng</a:t>
            </a:r>
            <a:r>
              <a:rPr lang="en-US" b="1" dirty="0"/>
              <a:t> </a:t>
            </a:r>
            <a:r>
              <a:rPr lang="en-US" b="1" dirty="0" err="1"/>
              <a:t>dụng</a:t>
            </a:r>
            <a:r>
              <a:rPr lang="en-US" b="1" dirty="0"/>
              <a:t> </a:t>
            </a:r>
            <a:r>
              <a:rPr lang="en-US" b="1" dirty="0" err="1"/>
              <a:t>đầu</a:t>
            </a:r>
            <a:r>
              <a:rPr lang="en-US" b="1" dirty="0"/>
              <a:t> </a:t>
            </a:r>
            <a:r>
              <a:rPr lang="en-US" b="1" dirty="0" err="1"/>
              <a:t>tiên</a:t>
            </a:r>
            <a:r>
              <a:rPr lang="en-US" b="1" dirty="0"/>
              <a:t> “Hello World”</a:t>
            </a:r>
          </a:p>
          <a:p>
            <a:pPr marL="800100" lvl="1" indent="-342900" algn="just">
              <a:lnSpc>
                <a:spcPct val="150000"/>
              </a:lnSpc>
              <a:buFont typeface="+mj-lt"/>
              <a:buAutoNum type="arabicPeriod"/>
            </a:pPr>
            <a:r>
              <a:rPr lang="vi-VN" dirty="0"/>
              <a:t>Đầu tiên các bạn cần cài đặt </a:t>
            </a:r>
            <a:r>
              <a:rPr lang="vi-VN" dirty="0">
                <a:hlinkClick r:id="rId2"/>
              </a:rPr>
              <a:t>Node.js</a:t>
            </a:r>
            <a:r>
              <a:rPr lang="vi-VN" dirty="0"/>
              <a:t> để tạo môi trường chạy React, việc cài đặt rất đơn giản và nhanh chóng.</a:t>
            </a:r>
          </a:p>
          <a:p>
            <a:pPr marL="800100" lvl="1" indent="-342900" algn="just">
              <a:lnSpc>
                <a:spcPct val="150000"/>
              </a:lnSpc>
              <a:buFont typeface="+mj-lt"/>
              <a:buAutoNum type="arabicPeriod"/>
            </a:pPr>
            <a:r>
              <a:rPr lang="en-US" dirty="0" err="1"/>
              <a:t>Tạo</a:t>
            </a:r>
            <a:r>
              <a:rPr lang="en-US" dirty="0"/>
              <a:t> 1 folder </a:t>
            </a:r>
            <a:r>
              <a:rPr lang="en-US" dirty="0" err="1"/>
              <a:t>để</a:t>
            </a:r>
            <a:r>
              <a:rPr lang="en-US" dirty="0"/>
              <a:t> </a:t>
            </a:r>
            <a:r>
              <a:rPr lang="en-US" dirty="0" err="1"/>
              <a:t>chứa</a:t>
            </a:r>
            <a:r>
              <a:rPr lang="en-US" dirty="0"/>
              <a:t> project React</a:t>
            </a:r>
          </a:p>
          <a:p>
            <a:pPr marL="800100" lvl="1" indent="-342900">
              <a:lnSpc>
                <a:spcPct val="150000"/>
              </a:lnSpc>
              <a:buFont typeface="+mj-lt"/>
              <a:buAutoNum type="arabicPeriod"/>
            </a:pPr>
            <a:r>
              <a:rPr lang="en-US" dirty="0" err="1"/>
              <a:t>Tiếp</a:t>
            </a:r>
            <a:r>
              <a:rPr lang="en-US" dirty="0"/>
              <a:t> </a:t>
            </a:r>
            <a:r>
              <a:rPr lang="en-US" dirty="0" err="1"/>
              <a:t>theo</a:t>
            </a:r>
            <a:r>
              <a:rPr lang="en-US" dirty="0"/>
              <a:t> </a:t>
            </a:r>
            <a:r>
              <a:rPr lang="en-US" dirty="0" err="1"/>
              <a:t>gõ</a:t>
            </a:r>
            <a:r>
              <a:rPr lang="en-US" dirty="0"/>
              <a:t> </a:t>
            </a:r>
            <a:r>
              <a:rPr lang="en-US" dirty="0" err="1"/>
              <a:t>các</a:t>
            </a:r>
            <a:r>
              <a:rPr lang="en-US" dirty="0"/>
              <a:t> </a:t>
            </a:r>
            <a:r>
              <a:rPr lang="en-US" dirty="0" err="1"/>
              <a:t>dòng</a:t>
            </a:r>
            <a:r>
              <a:rPr lang="en-US" dirty="0"/>
              <a:t> </a:t>
            </a:r>
            <a:r>
              <a:rPr lang="en-US" dirty="0" err="1"/>
              <a:t>lệnh</a:t>
            </a:r>
            <a:r>
              <a:rPr lang="en-US" dirty="0"/>
              <a:t> </a:t>
            </a:r>
            <a:r>
              <a:rPr lang="en-US" dirty="0" err="1"/>
              <a:t>sau</a:t>
            </a:r>
            <a:r>
              <a:rPr lang="en-US" dirty="0"/>
              <a:t> </a:t>
            </a:r>
            <a:r>
              <a:rPr lang="en-US" dirty="0" err="1"/>
              <a:t>để</a:t>
            </a:r>
            <a:r>
              <a:rPr lang="en-US" dirty="0"/>
              <a:t> </a:t>
            </a:r>
            <a:r>
              <a:rPr lang="en-US" dirty="0" err="1"/>
              <a:t>tạo</a:t>
            </a:r>
            <a:r>
              <a:rPr lang="en-US" dirty="0"/>
              <a:t> project</a:t>
            </a:r>
            <a:br>
              <a:rPr lang="en-US" dirty="0"/>
            </a:br>
            <a:br>
              <a:rPr lang="en-US" dirty="0"/>
            </a:br>
            <a:endParaRPr lang="en-US" dirty="0"/>
          </a:p>
          <a:p>
            <a:pPr marL="800100" lvl="1" indent="-342900">
              <a:lnSpc>
                <a:spcPct val="150000"/>
              </a:lnSpc>
              <a:buFont typeface="+mj-lt"/>
              <a:buAutoNum type="arabicPeriod"/>
            </a:pPr>
            <a:r>
              <a:rPr lang="vi-VN" dirty="0">
                <a:latin typeface="Calibri" panose="020F0502020204030204" pitchFamily="34" charset="0"/>
                <a:cs typeface="Calibri" panose="020F0502020204030204" pitchFamily="34" charset="0"/>
              </a:rPr>
              <a:t>Vào thư mục src xóa hết các file trong đây, lưu ý không xóa cả thư src mà chỉ xóa các file ở trong đó</a:t>
            </a:r>
          </a:p>
          <a:p>
            <a:pPr marL="800100" lvl="1" indent="-342900">
              <a:lnSpc>
                <a:spcPct val="150000"/>
              </a:lnSpc>
              <a:buFont typeface="+mj-lt"/>
              <a:buAutoNum type="arabicPeriod"/>
            </a:pPr>
            <a:r>
              <a:rPr lang="en-US" dirty="0"/>
              <a:t>Sau </a:t>
            </a:r>
            <a:r>
              <a:rPr lang="en-US" dirty="0" err="1"/>
              <a:t>đó</a:t>
            </a:r>
            <a:r>
              <a:rPr lang="en-US" dirty="0"/>
              <a:t> </a:t>
            </a:r>
            <a:r>
              <a:rPr lang="en-US" dirty="0" err="1"/>
              <a:t>tạo</a:t>
            </a:r>
            <a:r>
              <a:rPr lang="en-US" dirty="0"/>
              <a:t> </a:t>
            </a:r>
            <a:r>
              <a:rPr lang="en-US" dirty="0" err="1"/>
              <a:t>mới</a:t>
            </a:r>
            <a:r>
              <a:rPr lang="en-US" dirty="0"/>
              <a:t> 2 file </a:t>
            </a:r>
            <a:r>
              <a:rPr lang="en-US" b="1" dirty="0" err="1"/>
              <a:t>Index.js</a:t>
            </a:r>
            <a:r>
              <a:rPr lang="en-US" dirty="0"/>
              <a:t> </a:t>
            </a:r>
            <a:r>
              <a:rPr lang="en-US" dirty="0" err="1"/>
              <a:t>và</a:t>
            </a:r>
            <a:r>
              <a:rPr lang="en-US" dirty="0"/>
              <a:t> </a:t>
            </a:r>
            <a:r>
              <a:rPr lang="en-US" b="1" dirty="0" err="1"/>
              <a:t>App.jsx</a:t>
            </a:r>
            <a:r>
              <a:rPr lang="en-US" dirty="0"/>
              <a:t>.</a:t>
            </a: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dirty="0"/>
          </a:p>
          <a:p>
            <a:pPr marL="742950" lvl="1" indent="-285750" algn="just">
              <a:lnSpc>
                <a:spcPct val="150000"/>
              </a:lnSpc>
              <a:buFont typeface="Wingdings" pitchFamily="2" charset="2"/>
              <a:buChar char="Ø"/>
            </a:pPr>
            <a:endParaRPr lang="vi-VN"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
        <p:nvSpPr>
          <p:cNvPr id="11" name="Rounded Rectangle 10">
            <a:extLst>
              <a:ext uri="{FF2B5EF4-FFF2-40B4-BE49-F238E27FC236}">
                <a16:creationId xmlns:a16="http://schemas.microsoft.com/office/drawing/2014/main" id="{BEB35705-A511-4C41-9A17-E8740E669CB2}"/>
              </a:ext>
            </a:extLst>
          </p:cNvPr>
          <p:cNvSpPr/>
          <p:nvPr/>
        </p:nvSpPr>
        <p:spPr>
          <a:xfrm>
            <a:off x="2103120" y="3931920"/>
            <a:ext cx="3127248" cy="3474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npm</a:t>
            </a:r>
            <a:r>
              <a:rPr lang="en-US" dirty="0"/>
              <a:t> install -g create-react-app</a:t>
            </a:r>
            <a:endParaRPr lang="en-VN" dirty="0"/>
          </a:p>
        </p:txBody>
      </p:sp>
      <p:sp>
        <p:nvSpPr>
          <p:cNvPr id="15" name="Rounded Rectangle 14">
            <a:extLst>
              <a:ext uri="{FF2B5EF4-FFF2-40B4-BE49-F238E27FC236}">
                <a16:creationId xmlns:a16="http://schemas.microsoft.com/office/drawing/2014/main" id="{C855759F-5C4C-2545-8274-1243D8D87DF1}"/>
              </a:ext>
            </a:extLst>
          </p:cNvPr>
          <p:cNvSpPr/>
          <p:nvPr/>
        </p:nvSpPr>
        <p:spPr>
          <a:xfrm>
            <a:off x="2103120" y="4374440"/>
            <a:ext cx="3127248" cy="3474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create-react-app my-app</a:t>
            </a:r>
            <a:endParaRPr lang="en-VN" dirty="0"/>
          </a:p>
        </p:txBody>
      </p:sp>
    </p:spTree>
    <p:extLst>
      <p:ext uri="{BB962C8B-B14F-4D97-AF65-F5344CB8AC3E}">
        <p14:creationId xmlns:p14="http://schemas.microsoft.com/office/powerpoint/2010/main" val="126369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Môi trường xây dựng web bằng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10181028" cy="6878806"/>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Khởi</a:t>
            </a:r>
            <a:r>
              <a:rPr lang="en-US" b="1" dirty="0"/>
              <a:t> </a:t>
            </a:r>
            <a:r>
              <a:rPr lang="en-US" b="1" dirty="0" err="1"/>
              <a:t>chạy</a:t>
            </a:r>
            <a:r>
              <a:rPr lang="en-US" b="1" dirty="0"/>
              <a:t> </a:t>
            </a:r>
            <a:r>
              <a:rPr lang="en-US" b="1" dirty="0" err="1"/>
              <a:t>ứng</a:t>
            </a:r>
            <a:r>
              <a:rPr lang="en-US" b="1" dirty="0"/>
              <a:t> </a:t>
            </a:r>
            <a:r>
              <a:rPr lang="en-US" b="1" dirty="0" err="1"/>
              <a:t>dụng</a:t>
            </a:r>
            <a:r>
              <a:rPr lang="en-US" b="1" dirty="0"/>
              <a:t> </a:t>
            </a:r>
            <a:r>
              <a:rPr lang="en-US" b="1" dirty="0" err="1"/>
              <a:t>đầu</a:t>
            </a:r>
            <a:r>
              <a:rPr lang="en-US" b="1" dirty="0"/>
              <a:t> </a:t>
            </a:r>
            <a:r>
              <a:rPr lang="en-US" b="1" dirty="0" err="1"/>
              <a:t>tiên</a:t>
            </a:r>
            <a:r>
              <a:rPr lang="en-US" b="1" dirty="0"/>
              <a:t> “Hello World”</a:t>
            </a:r>
          </a:p>
          <a:p>
            <a:pPr lvl="1">
              <a:lnSpc>
                <a:spcPct val="150000"/>
              </a:lnSpc>
            </a:pPr>
            <a:r>
              <a:rPr lang="vi-VN" dirty="0">
                <a:latin typeface="Calibri" panose="020F0502020204030204" pitchFamily="34" charset="0"/>
                <a:cs typeface="Calibri" panose="020F0502020204030204" pitchFamily="34" charset="0"/>
              </a:rPr>
              <a:t>Trong </a:t>
            </a:r>
            <a:r>
              <a:rPr lang="vi-VN" b="1" dirty="0">
                <a:latin typeface="Calibri" panose="020F0502020204030204" pitchFamily="34" charset="0"/>
                <a:cs typeface="Calibri" panose="020F0502020204030204" pitchFamily="34" charset="0"/>
              </a:rPr>
              <a:t>App.jsx</a:t>
            </a:r>
            <a:r>
              <a:rPr lang="vi-VN" dirty="0">
                <a:latin typeface="Calibri" panose="020F0502020204030204" pitchFamily="34" charset="0"/>
                <a:cs typeface="Calibri" panose="020F0502020204030204" pitchFamily="34" charset="0"/>
              </a:rPr>
              <a:t> các bạn code như sau: </a:t>
            </a:r>
            <a:r>
              <a:rPr lang="vi-VN" b="1" dirty="0">
                <a:latin typeface="Calibri" panose="020F0502020204030204" pitchFamily="34" charset="0"/>
                <a:cs typeface="Calibri" panose="020F0502020204030204" pitchFamily="34" charset="0"/>
              </a:rPr>
              <a:t>import React from 'react' </a:t>
            </a:r>
            <a:r>
              <a:rPr lang="en-US" dirty="0"/>
              <a:t>	</a:t>
            </a: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r>
              <a:rPr lang="en-US" dirty="0" err="1"/>
              <a:t>Đây</a:t>
            </a:r>
            <a:r>
              <a:rPr lang="en-US" dirty="0"/>
              <a:t> </a:t>
            </a:r>
            <a:r>
              <a:rPr lang="en-US" dirty="0" err="1"/>
              <a:t>là</a:t>
            </a:r>
            <a:r>
              <a:rPr lang="en-US" dirty="0"/>
              <a:t> React component </a:t>
            </a:r>
            <a:r>
              <a:rPr lang="en-US" dirty="0" err="1"/>
              <a:t>đầu</a:t>
            </a:r>
            <a:r>
              <a:rPr lang="en-US" dirty="0"/>
              <a:t> </a:t>
            </a:r>
            <a:r>
              <a:rPr lang="en-US" dirty="0" err="1"/>
              <a:t>tiên</a:t>
            </a:r>
            <a:r>
              <a:rPr lang="en-US" dirty="0"/>
              <a:t> </a:t>
            </a:r>
            <a:r>
              <a:rPr lang="en-US" dirty="0" err="1"/>
              <a:t>của</a:t>
            </a:r>
            <a:r>
              <a:rPr lang="en-US" dirty="0"/>
              <a:t> </a:t>
            </a:r>
            <a:r>
              <a:rPr lang="en-US" dirty="0" err="1"/>
              <a:t>chúng</a:t>
            </a:r>
            <a:r>
              <a:rPr lang="en-US" dirty="0"/>
              <a:t> ta, </a:t>
            </a:r>
            <a:r>
              <a:rPr lang="en-US" dirty="0" err="1"/>
              <a:t>chúng</a:t>
            </a:r>
            <a:r>
              <a:rPr lang="en-US" dirty="0"/>
              <a:t> ta </a:t>
            </a:r>
            <a:r>
              <a:rPr lang="en-US" dirty="0" err="1"/>
              <a:t>sẽ</a:t>
            </a:r>
            <a:r>
              <a:rPr lang="en-US" dirty="0"/>
              <a:t> </a:t>
            </a:r>
            <a:r>
              <a:rPr lang="en-US" dirty="0" err="1"/>
              <a:t>tìm</a:t>
            </a:r>
            <a:r>
              <a:rPr lang="en-US" dirty="0"/>
              <a:t> </a:t>
            </a:r>
            <a:r>
              <a:rPr lang="en-US" dirty="0" err="1"/>
              <a:t>hiểu</a:t>
            </a:r>
            <a:r>
              <a:rPr lang="en-US" dirty="0"/>
              <a:t> component </a:t>
            </a:r>
            <a:r>
              <a:rPr lang="en-US" dirty="0" err="1"/>
              <a:t>là</a:t>
            </a:r>
            <a:r>
              <a:rPr lang="en-US" dirty="0"/>
              <a:t> </a:t>
            </a:r>
            <a:r>
              <a:rPr lang="en-US" dirty="0" err="1"/>
              <a:t>gì</a:t>
            </a:r>
            <a:r>
              <a:rPr lang="en-US" dirty="0"/>
              <a:t> </a:t>
            </a:r>
            <a:r>
              <a:rPr lang="en-US" dirty="0" err="1"/>
              <a:t>ở</a:t>
            </a:r>
            <a:r>
              <a:rPr lang="en-US" dirty="0"/>
              <a:t> </a:t>
            </a:r>
            <a:r>
              <a:rPr lang="en-US" dirty="0" err="1"/>
              <a:t>các</a:t>
            </a:r>
            <a:r>
              <a:rPr lang="en-US" dirty="0"/>
              <a:t> </a:t>
            </a:r>
            <a:r>
              <a:rPr lang="en-US" dirty="0" err="1"/>
              <a:t>bài</a:t>
            </a:r>
            <a:r>
              <a:rPr lang="en-US" dirty="0"/>
              <a:t> </a:t>
            </a:r>
            <a:r>
              <a:rPr lang="en-US" dirty="0" err="1"/>
              <a:t>sau</a:t>
            </a:r>
            <a:r>
              <a:rPr lang="en-US" dirty="0"/>
              <a:t>, component </a:t>
            </a:r>
            <a:r>
              <a:rPr lang="en-US" dirty="0" err="1"/>
              <a:t>này</a:t>
            </a:r>
            <a:r>
              <a:rPr lang="en-US" dirty="0"/>
              <a:t> </a:t>
            </a:r>
            <a:r>
              <a:rPr lang="en-US" dirty="0" err="1"/>
              <a:t>là</a:t>
            </a:r>
            <a:r>
              <a:rPr lang="en-US" dirty="0"/>
              <a:t> App </a:t>
            </a:r>
            <a:r>
              <a:rPr lang="en-US" dirty="0" err="1"/>
              <a:t>sẽ</a:t>
            </a:r>
            <a:r>
              <a:rPr lang="en-US" dirty="0"/>
              <a:t> render Hello World ra </a:t>
            </a:r>
            <a:r>
              <a:rPr lang="en-US" dirty="0" err="1"/>
              <a:t>màn</a:t>
            </a:r>
            <a:r>
              <a:rPr lang="en-US" dirty="0"/>
              <a:t> </a:t>
            </a:r>
            <a:r>
              <a:rPr lang="en-US" dirty="0" err="1"/>
              <a:t>hình</a:t>
            </a:r>
            <a:r>
              <a:rPr lang="en-US" dirty="0"/>
              <a:t>. </a:t>
            </a:r>
            <a:r>
              <a:rPr lang="en-US" dirty="0" err="1"/>
              <a:t>Tiếp</a:t>
            </a:r>
            <a:r>
              <a:rPr lang="en-US" dirty="0"/>
              <a:t> </a:t>
            </a:r>
            <a:r>
              <a:rPr lang="en-US" dirty="0" err="1"/>
              <a:t>theo</a:t>
            </a:r>
            <a:r>
              <a:rPr lang="en-US" dirty="0"/>
              <a:t> </a:t>
            </a:r>
            <a:r>
              <a:rPr lang="en-US" dirty="0" err="1"/>
              <a:t>trong</a:t>
            </a:r>
            <a:r>
              <a:rPr lang="en-US" dirty="0"/>
              <a:t> </a:t>
            </a:r>
            <a:r>
              <a:rPr lang="en-US" b="1" dirty="0" err="1"/>
              <a:t>index.js</a:t>
            </a:r>
            <a:r>
              <a:rPr lang="en-US" dirty="0"/>
              <a:t> ta code:</a:t>
            </a:r>
          </a:p>
          <a:p>
            <a:pPr marL="742950" lvl="1" indent="-285750" algn="just">
              <a:lnSpc>
                <a:spcPct val="150000"/>
              </a:lnSpc>
              <a:buFont typeface="Wingdings" pitchFamily="2" charset="2"/>
              <a:buChar char="Ø"/>
            </a:pPr>
            <a:endParaRPr lang="vi-VN"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12" name="Picture 11" descr="Graphical user interface&#10;&#10;Description automatically generated with low confidence">
            <a:extLst>
              <a:ext uri="{FF2B5EF4-FFF2-40B4-BE49-F238E27FC236}">
                <a16:creationId xmlns:a16="http://schemas.microsoft.com/office/drawing/2014/main" id="{5383369E-F4C8-4C45-B91E-D57468FD3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836" y="2760417"/>
            <a:ext cx="6070093" cy="1635912"/>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F52F5566-5F1D-9843-8E61-A5CD941D3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836" y="5274794"/>
            <a:ext cx="9070528" cy="1418614"/>
          </a:xfrm>
          <a:prstGeom prst="rect">
            <a:avLst/>
          </a:prstGeom>
        </p:spPr>
      </p:pic>
    </p:spTree>
    <p:extLst>
      <p:ext uri="{BB962C8B-B14F-4D97-AF65-F5344CB8AC3E}">
        <p14:creationId xmlns:p14="http://schemas.microsoft.com/office/powerpoint/2010/main" val="397881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Môi trường xây dựng web bằng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10181028" cy="6878806"/>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Khởi</a:t>
            </a:r>
            <a:r>
              <a:rPr lang="en-US" b="1" dirty="0"/>
              <a:t> </a:t>
            </a:r>
            <a:r>
              <a:rPr lang="en-US" b="1" dirty="0" err="1"/>
              <a:t>chạy</a:t>
            </a:r>
            <a:r>
              <a:rPr lang="en-US" b="1" dirty="0"/>
              <a:t> </a:t>
            </a:r>
            <a:r>
              <a:rPr lang="en-US" b="1" dirty="0" err="1"/>
              <a:t>ứng</a:t>
            </a:r>
            <a:r>
              <a:rPr lang="en-US" b="1" dirty="0"/>
              <a:t> </a:t>
            </a:r>
            <a:r>
              <a:rPr lang="en-US" b="1" dirty="0" err="1"/>
              <a:t>dụng</a:t>
            </a:r>
            <a:r>
              <a:rPr lang="en-US" b="1" dirty="0"/>
              <a:t> </a:t>
            </a:r>
            <a:r>
              <a:rPr lang="en-US" b="1" dirty="0" err="1"/>
              <a:t>đầu</a:t>
            </a:r>
            <a:r>
              <a:rPr lang="en-US" b="1" dirty="0"/>
              <a:t> </a:t>
            </a:r>
            <a:r>
              <a:rPr lang="en-US" b="1" dirty="0" err="1"/>
              <a:t>tiên</a:t>
            </a:r>
            <a:r>
              <a:rPr lang="en-US" b="1" dirty="0"/>
              <a:t> “Hello World”</a:t>
            </a:r>
          </a:p>
          <a:p>
            <a:pPr lvl="1">
              <a:lnSpc>
                <a:spcPct val="150000"/>
              </a:lnSpc>
            </a:pPr>
            <a:r>
              <a:rPr lang="vi-VN" dirty="0">
                <a:latin typeface="Calibri" panose="020F0502020204030204" pitchFamily="34" charset="0"/>
                <a:cs typeface="Calibri" panose="020F0502020204030204" pitchFamily="34" charset="0"/>
              </a:rPr>
              <a:t>6.	</a:t>
            </a:r>
            <a:r>
              <a:rPr lang="vi-VN" b="1" dirty="0">
                <a:latin typeface="Calibri" panose="020F0502020204030204" pitchFamily="34" charset="0"/>
                <a:cs typeface="Calibri" panose="020F0502020204030204" pitchFamily="34" charset="0"/>
              </a:rPr>
              <a:t> </a:t>
            </a:r>
            <a:r>
              <a:rPr lang="en-US" dirty="0"/>
              <a:t>Running the Server:</a:t>
            </a:r>
          </a:p>
          <a:p>
            <a:pPr lvl="1">
              <a:lnSpc>
                <a:spcPct val="150000"/>
              </a:lnSpc>
            </a:pPr>
            <a:r>
              <a:rPr lang="en-US" dirty="0"/>
              <a:t>	</a:t>
            </a: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r>
              <a:rPr lang="en-US" b="1" dirty="0" err="1">
                <a:sym typeface="Wingdings" pitchFamily="2" charset="2"/>
              </a:rPr>
              <a:t>Kết</a:t>
            </a:r>
            <a:r>
              <a:rPr lang="en-US" b="1" dirty="0">
                <a:sym typeface="Wingdings" pitchFamily="2" charset="2"/>
              </a:rPr>
              <a:t> </a:t>
            </a:r>
            <a:r>
              <a:rPr lang="en-US" b="1" dirty="0" err="1">
                <a:sym typeface="Wingdings" pitchFamily="2" charset="2"/>
              </a:rPr>
              <a:t>quả</a:t>
            </a:r>
            <a:r>
              <a:rPr lang="en-US" b="1" dirty="0">
                <a:sym typeface="Wingdings" pitchFamily="2" charset="2"/>
              </a:rPr>
              <a:t> </a:t>
            </a:r>
            <a:r>
              <a:rPr lang="en-US" b="1" dirty="0" err="1">
                <a:sym typeface="Wingdings" pitchFamily="2" charset="2"/>
              </a:rPr>
              <a:t>đạt</a:t>
            </a:r>
            <a:r>
              <a:rPr lang="en-US" b="1" dirty="0">
                <a:sym typeface="Wingdings" pitchFamily="2" charset="2"/>
              </a:rPr>
              <a:t> </a:t>
            </a:r>
            <a:r>
              <a:rPr lang="en-US" b="1" dirty="0" err="1">
                <a:sym typeface="Wingdings" pitchFamily="2" charset="2"/>
              </a:rPr>
              <a:t>được</a:t>
            </a:r>
            <a:r>
              <a:rPr lang="en-US" dirty="0">
                <a:sym typeface="Wingdings" pitchFamily="2" charset="2"/>
              </a:rPr>
              <a:t> </a:t>
            </a:r>
            <a:endParaRPr lang="en-US" dirty="0"/>
          </a:p>
          <a:p>
            <a:pPr marL="742950" lvl="1" indent="-285750" algn="just">
              <a:lnSpc>
                <a:spcPct val="150000"/>
              </a:lnSpc>
              <a:buFont typeface="Wingdings" pitchFamily="2" charset="2"/>
              <a:buChar char="Ø"/>
            </a:pPr>
            <a:endParaRPr lang="vi-VN" dirty="0"/>
          </a:p>
          <a:p>
            <a:pPr marL="742950" lvl="1"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Link tham khảo chi tiết hơn tại: </a:t>
            </a:r>
            <a:r>
              <a:rPr lang="vi-VN" dirty="0">
                <a:latin typeface="Calibri" panose="020F0502020204030204" pitchFamily="34" charset="0"/>
                <a:cs typeface="Calibri" panose="020F0502020204030204" pitchFamily="34" charset="0"/>
                <a:hlinkClick r:id="rId2"/>
              </a:rPr>
              <a:t>https://github.com/duha2001/TL-CNPM-Demo-Code.git</a:t>
            </a: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
        <p:nvSpPr>
          <p:cNvPr id="13" name="Rounded Rectangle 12">
            <a:extLst>
              <a:ext uri="{FF2B5EF4-FFF2-40B4-BE49-F238E27FC236}">
                <a16:creationId xmlns:a16="http://schemas.microsoft.com/office/drawing/2014/main" id="{BE364E29-CC92-2F4E-9A7D-EDD7A4E88FE3}"/>
              </a:ext>
            </a:extLst>
          </p:cNvPr>
          <p:cNvSpPr/>
          <p:nvPr/>
        </p:nvSpPr>
        <p:spPr>
          <a:xfrm>
            <a:off x="2339363" y="2860144"/>
            <a:ext cx="1560530" cy="3474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cd my-app</a:t>
            </a:r>
            <a:endParaRPr lang="en-VN" dirty="0"/>
          </a:p>
        </p:txBody>
      </p:sp>
      <p:sp>
        <p:nvSpPr>
          <p:cNvPr id="15" name="Rounded Rectangle 14">
            <a:extLst>
              <a:ext uri="{FF2B5EF4-FFF2-40B4-BE49-F238E27FC236}">
                <a16:creationId xmlns:a16="http://schemas.microsoft.com/office/drawing/2014/main" id="{4E9E8D7C-B9E1-7F4D-B139-658BBA632192}"/>
              </a:ext>
            </a:extLst>
          </p:cNvPr>
          <p:cNvSpPr/>
          <p:nvPr/>
        </p:nvSpPr>
        <p:spPr>
          <a:xfrm>
            <a:off x="2339363" y="3497736"/>
            <a:ext cx="1560530" cy="3474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npm</a:t>
            </a:r>
            <a:r>
              <a:rPr lang="en-US" dirty="0"/>
              <a:t> start</a:t>
            </a:r>
            <a:endParaRPr lang="en-VN" dirty="0"/>
          </a:p>
        </p:txBody>
      </p:sp>
      <p:pic>
        <p:nvPicPr>
          <p:cNvPr id="15362" name="Picture 2" descr="Screen Shot 2021-09-15 at 10 23 33">
            <a:extLst>
              <a:ext uri="{FF2B5EF4-FFF2-40B4-BE49-F238E27FC236}">
                <a16:creationId xmlns:a16="http://schemas.microsoft.com/office/drawing/2014/main" id="{EF6BEC50-9F19-1A4B-9AE3-52B28FB49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193" y="2454718"/>
            <a:ext cx="6039893" cy="3397441"/>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a:extLst>
              <a:ext uri="{FF2B5EF4-FFF2-40B4-BE49-F238E27FC236}">
                <a16:creationId xmlns:a16="http://schemas.microsoft.com/office/drawing/2014/main" id="{FB99770E-300D-9B43-8A7C-22E29D235F10}"/>
              </a:ext>
            </a:extLst>
          </p:cNvPr>
          <p:cNvSpPr/>
          <p:nvPr/>
        </p:nvSpPr>
        <p:spPr>
          <a:xfrm>
            <a:off x="3520440" y="4920999"/>
            <a:ext cx="978408" cy="24688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chemeClr val="tx1"/>
              </a:solidFill>
              <a:highlight>
                <a:srgbClr val="FFFF00"/>
              </a:highlight>
            </a:endParaRPr>
          </a:p>
        </p:txBody>
      </p:sp>
    </p:spTree>
    <p:extLst>
      <p:ext uri="{BB962C8B-B14F-4D97-AF65-F5344CB8AC3E}">
        <p14:creationId xmlns:p14="http://schemas.microsoft.com/office/powerpoint/2010/main" val="338453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Môi trường xây dựng web bằng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10181028" cy="8540800"/>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Áp</a:t>
            </a:r>
            <a:r>
              <a:rPr lang="en-US" b="1" dirty="0"/>
              <a:t> </a:t>
            </a:r>
            <a:r>
              <a:rPr lang="en-US" b="1" dirty="0" err="1"/>
              <a:t>dụng</a:t>
            </a:r>
            <a:r>
              <a:rPr lang="en-US" b="1" dirty="0"/>
              <a:t> </a:t>
            </a:r>
            <a:r>
              <a:rPr lang="en-US" b="1" dirty="0" err="1"/>
              <a:t>kiến</a:t>
            </a:r>
            <a:r>
              <a:rPr lang="en-US" b="1" dirty="0"/>
              <a:t> </a:t>
            </a:r>
            <a:r>
              <a:rPr lang="en-US" b="1" dirty="0" err="1"/>
              <a:t>thức</a:t>
            </a:r>
            <a:r>
              <a:rPr lang="en-US" b="1" dirty="0"/>
              <a:t> </a:t>
            </a:r>
            <a:r>
              <a:rPr lang="en-US" b="1" dirty="0" err="1"/>
              <a:t>để</a:t>
            </a:r>
            <a:r>
              <a:rPr lang="en-US" b="1" dirty="0"/>
              <a:t> </a:t>
            </a:r>
            <a:r>
              <a:rPr lang="en-US" b="1" dirty="0" err="1"/>
              <a:t>làm</a:t>
            </a:r>
            <a:r>
              <a:rPr lang="en-US" b="1" dirty="0"/>
              <a:t> ra Project To-Do-List App</a:t>
            </a:r>
          </a:p>
          <a:p>
            <a:pPr marL="742950" lvl="1" indent="-285750">
              <a:lnSpc>
                <a:spcPct val="150000"/>
              </a:lnSpc>
              <a:buFont typeface="Arial" panose="020B0604020202020204" pitchFamily="34" charset="0"/>
              <a:buChar char="•"/>
            </a:pPr>
            <a:r>
              <a:rPr lang="en-US" dirty="0"/>
              <a:t>	</a:t>
            </a:r>
            <a:r>
              <a:rPr lang="vi-VN" dirty="0">
                <a:latin typeface="Calibri" panose="020F0502020204030204" pitchFamily="34" charset="0"/>
                <a:cs typeface="Calibri" panose="020F0502020204030204" pitchFamily="34" charset="0"/>
              </a:rPr>
              <a:t>To-do-list app là một ví dụ điển hình về cách hoạt động của Meteor và React </a:t>
            </a:r>
          </a:p>
          <a:p>
            <a:pPr lvl="1">
              <a:lnSpc>
                <a:spcPct val="150000"/>
              </a:lnSpc>
            </a:pPr>
            <a:r>
              <a:rPr lang="en-US" b="1" dirty="0"/>
              <a:t>Giao </a:t>
            </a:r>
            <a:r>
              <a:rPr lang="en-US" b="1" dirty="0" err="1"/>
              <a:t>diện</a:t>
            </a:r>
            <a:r>
              <a:rPr lang="en-US" b="1" dirty="0"/>
              <a:t>:</a:t>
            </a:r>
            <a:r>
              <a:rPr lang="en-US" dirty="0"/>
              <a:t> </a:t>
            </a: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r>
              <a:rPr lang="en-US" b="1" dirty="0" err="1"/>
              <a:t>Phân</a:t>
            </a:r>
            <a:r>
              <a:rPr lang="en-US" b="1" dirty="0"/>
              <a:t> </a:t>
            </a:r>
            <a:r>
              <a:rPr lang="en-US" b="1" dirty="0" err="1"/>
              <a:t>tích</a:t>
            </a:r>
            <a:r>
              <a:rPr lang="en-US" b="1" dirty="0"/>
              <a:t> code:</a:t>
            </a:r>
          </a:p>
          <a:p>
            <a:pPr lvl="1">
              <a:lnSpc>
                <a:spcPct val="150000"/>
              </a:lnSpc>
            </a:pPr>
            <a:r>
              <a:rPr lang="vi-VN" dirty="0">
                <a:latin typeface="Calibri" panose="020F0502020204030204" pitchFamily="34" charset="0"/>
                <a:cs typeface="Calibri" panose="020F0502020204030204" pitchFamily="34" charset="0"/>
              </a:rPr>
              <a:t>Các component được phân chia nhỏ để thuận lợi cho việc quản lý cũng như tối ưu được tối độ chạy của web mỗi khi render </a:t>
            </a: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Ø"/>
            </a:pPr>
            <a:endParaRPr lang="vi-VN" dirty="0">
              <a:latin typeface="Calibri" panose="020F0502020204030204" pitchFamily="34" charset="0"/>
              <a:cs typeface="Calibri" panose="020F0502020204030204" pitchFamily="34" charset="0"/>
            </a:endParaRPr>
          </a:p>
          <a:p>
            <a:pPr marL="1200150" lvl="2" indent="-285750" algn="just">
              <a:lnSpc>
                <a:spcPct val="150000"/>
              </a:lnSpc>
              <a:buFont typeface="Wingdings" pitchFamily="2" charset="2"/>
              <a:buChar char="§"/>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16386" name="Picture 2" descr="page19image58935744">
            <a:extLst>
              <a:ext uri="{FF2B5EF4-FFF2-40B4-BE49-F238E27FC236}">
                <a16:creationId xmlns:a16="http://schemas.microsoft.com/office/drawing/2014/main" id="{310FCFF0-B1CF-AF45-9C40-4298EFF09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218" y="3260680"/>
            <a:ext cx="4977638" cy="192500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page19image58943856">
            <a:extLst>
              <a:ext uri="{FF2B5EF4-FFF2-40B4-BE49-F238E27FC236}">
                <a16:creationId xmlns:a16="http://schemas.microsoft.com/office/drawing/2014/main" id="{6EF96826-CEA4-E144-A56E-D0ED6F3E4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36" y="3262720"/>
            <a:ext cx="4935364" cy="192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00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Môi trường xây dựng web bằng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10181028" cy="7294305"/>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Áp</a:t>
            </a:r>
            <a:r>
              <a:rPr lang="en-US" b="1" dirty="0"/>
              <a:t> </a:t>
            </a:r>
            <a:r>
              <a:rPr lang="en-US" b="1" dirty="0" err="1"/>
              <a:t>dụng</a:t>
            </a:r>
            <a:r>
              <a:rPr lang="en-US" b="1" dirty="0"/>
              <a:t> </a:t>
            </a:r>
            <a:r>
              <a:rPr lang="en-US" b="1" dirty="0" err="1"/>
              <a:t>kiến</a:t>
            </a:r>
            <a:r>
              <a:rPr lang="en-US" b="1" dirty="0"/>
              <a:t> </a:t>
            </a:r>
            <a:r>
              <a:rPr lang="en-US" b="1" dirty="0" err="1"/>
              <a:t>thức</a:t>
            </a:r>
            <a:r>
              <a:rPr lang="en-US" b="1" dirty="0"/>
              <a:t> </a:t>
            </a:r>
            <a:r>
              <a:rPr lang="en-US" b="1" dirty="0" err="1"/>
              <a:t>để</a:t>
            </a:r>
            <a:r>
              <a:rPr lang="en-US" b="1" dirty="0"/>
              <a:t> </a:t>
            </a:r>
            <a:r>
              <a:rPr lang="en-US" b="1" dirty="0" err="1"/>
              <a:t>làm</a:t>
            </a:r>
            <a:r>
              <a:rPr lang="en-US" b="1" dirty="0"/>
              <a:t> ra Project To-Do-List App</a:t>
            </a:r>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r>
              <a:rPr lang="en-US" dirty="0" err="1"/>
              <a:t>Sourcecode</a:t>
            </a:r>
            <a:r>
              <a:rPr lang="en-US" dirty="0"/>
              <a:t> To-do-list app: </a:t>
            </a:r>
            <a:r>
              <a:rPr lang="en-US" dirty="0">
                <a:hlinkClick r:id="rId2"/>
              </a:rPr>
              <a:t>https://github.com/vangiaurecca/ToDoList.git </a:t>
            </a:r>
            <a:endParaRPr lang="en-US" dirty="0"/>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19459" name="Picture 3" descr="page20image58891376">
            <a:extLst>
              <a:ext uri="{FF2B5EF4-FFF2-40B4-BE49-F238E27FC236}">
                <a16:creationId xmlns:a16="http://schemas.microsoft.com/office/drawing/2014/main" id="{04EB2305-DD00-0048-B3C9-7776C95D9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045" y="2332321"/>
            <a:ext cx="5796675" cy="404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35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693280" y="427881"/>
            <a:ext cx="8558021"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Môi trường xây dựng web bằng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10181028" cy="11033790"/>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Render </a:t>
            </a:r>
            <a:r>
              <a:rPr lang="en-US" b="1" dirty="0" err="1"/>
              <a:t>trong</a:t>
            </a:r>
            <a:r>
              <a:rPr lang="en-US" b="1" dirty="0"/>
              <a:t> React</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Render trong React có thể hiểu là phần giao diện mà component đó chạy trên trang web đó</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Một trang web react có thể import nhiều component, mỗi component sẽ hiển thị 1 phần nhỏ trong giao diện được hiện lên ấy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Trở lại ví dụ trên, ở trang chính của To-do-list app ta đã “import” các file như Item.jsx, ItemProgress.jsx... và bản thân từng file này sẽ render cho người dùng đúng chức năng của nó, không render cả trang web </a:t>
            </a:r>
          </a:p>
          <a:p>
            <a:pPr marL="742950" lvl="1" indent="-285750" algn="just">
              <a:lnSpc>
                <a:spcPct val="150000"/>
              </a:lnSpc>
              <a:buFont typeface="Wingdings" pitchFamily="2" charset="2"/>
              <a:buChar char="Ø"/>
            </a:pPr>
            <a:endParaRPr lang="vi-VN" dirty="0"/>
          </a:p>
          <a:p>
            <a:pPr lvl="1" algn="just">
              <a:lnSpc>
                <a:spcPct val="150000"/>
              </a:lnSpc>
            </a:pPr>
            <a:r>
              <a:rPr lang="vi-VN" dirty="0">
                <a:latin typeface="Calibri" panose="020F0502020204030204" pitchFamily="34" charset="0"/>
                <a:cs typeface="Calibri" panose="020F0502020204030204" pitchFamily="34" charset="0"/>
              </a:rPr>
              <a:t>Ví dụ như file </a:t>
            </a:r>
            <a:r>
              <a:rPr lang="vi-VN" b="1" dirty="0">
                <a:latin typeface="Calibri" panose="020F0502020204030204" pitchFamily="34" charset="0"/>
                <a:cs typeface="Calibri" panose="020F0502020204030204" pitchFamily="34" charset="0"/>
              </a:rPr>
              <a:t>ItemProgress.jsx </a:t>
            </a:r>
            <a:r>
              <a:rPr lang="vi-VN" dirty="0">
                <a:latin typeface="Calibri" panose="020F0502020204030204" pitchFamily="34" charset="0"/>
                <a:cs typeface="Calibri" panose="020F0502020204030204" pitchFamily="34" charset="0"/>
              </a:rPr>
              <a:t>sẽ render thanh tiến trình hình dưới:</a:t>
            </a:r>
          </a:p>
          <a:p>
            <a:pPr lvl="1" algn="just">
              <a:lnSpc>
                <a:spcPct val="150000"/>
              </a:lnSpc>
            </a:pPr>
            <a:r>
              <a:rPr lang="vi-VN" dirty="0"/>
              <a:t> </a:t>
            </a:r>
          </a:p>
          <a:p>
            <a:pPr lvl="1" algn="just">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22529" name="Picture 1" descr="page22image58863808">
            <a:extLst>
              <a:ext uri="{FF2B5EF4-FFF2-40B4-BE49-F238E27FC236}">
                <a16:creationId xmlns:a16="http://schemas.microsoft.com/office/drawing/2014/main" id="{4665182D-A42F-4D49-8D8E-94275BCEC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910" y="5734930"/>
            <a:ext cx="5735133" cy="53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29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128743" y="302613"/>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Nhóm</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sinh</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viên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thực</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hiện</a:t>
            </a:r>
            <a:r>
              <a:rPr lang="en-US" sz="2600" dirty="0">
                <a:solidFill>
                  <a:srgbClr val="357A5B"/>
                </a:solidFill>
                <a:latin typeface="UTM HelvetIns" panose="02040603050506020204" pitchFamily="18"/>
              </a:rPr>
              <a:t>:</a:t>
            </a:r>
          </a:p>
        </p:txBody>
      </p:sp>
      <p:sp>
        <p:nvSpPr>
          <p:cNvPr id="3" name="TextBox 2">
            <a:extLst>
              <a:ext uri="{FF2B5EF4-FFF2-40B4-BE49-F238E27FC236}">
                <a16:creationId xmlns:a16="http://schemas.microsoft.com/office/drawing/2014/main" id="{14C4860E-9C89-5C43-A456-3D952461EB4F}"/>
              </a:ext>
            </a:extLst>
          </p:cNvPr>
          <p:cNvSpPr txBox="1"/>
          <p:nvPr/>
        </p:nvSpPr>
        <p:spPr>
          <a:xfrm>
            <a:off x="781050" y="2173571"/>
            <a:ext cx="5124560" cy="1881925"/>
          </a:xfrm>
          <a:prstGeom prst="rect">
            <a:avLst/>
          </a:prstGeom>
          <a:noFill/>
        </p:spPr>
        <p:txBody>
          <a:bodyPr wrap="square" rtlCol="0">
            <a:spAutoFit/>
          </a:bodyPr>
          <a:lstStyle/>
          <a:p>
            <a:pPr marL="342900" indent="-342900">
              <a:lnSpc>
                <a:spcPct val="150000"/>
              </a:lnSpc>
              <a:buAutoNum type="arabicPeriod"/>
            </a:pPr>
            <a:r>
              <a:rPr lang="en-VN" sz="2000" dirty="0">
                <a:latin typeface="UTM Swiss 721 Black Condensed" panose="02000500000000000000" pitchFamily="2" charset="77"/>
              </a:rPr>
              <a:t>Nguyễn Văn Giàu – MSSV: 4501104061</a:t>
            </a:r>
          </a:p>
          <a:p>
            <a:pPr marL="342900" indent="-342900">
              <a:lnSpc>
                <a:spcPct val="150000"/>
              </a:lnSpc>
              <a:buAutoNum type="arabicPeriod"/>
            </a:pPr>
            <a:r>
              <a:rPr lang="en-VN" sz="2000" dirty="0">
                <a:latin typeface="UTM Swiss 721 Black Condensed" panose="02000500000000000000" pitchFamily="2" charset="77"/>
              </a:rPr>
              <a:t>Huỳnh Anh Dự – MSSV: 4501104041</a:t>
            </a:r>
          </a:p>
          <a:p>
            <a:pPr marL="342900" indent="-342900">
              <a:lnSpc>
                <a:spcPct val="150000"/>
              </a:lnSpc>
              <a:buAutoNum type="arabicPeriod"/>
            </a:pPr>
            <a:r>
              <a:rPr lang="en-VN" sz="2000" dirty="0">
                <a:latin typeface="UTM Swiss 721 Black Condensed" panose="02000500000000000000" pitchFamily="2" charset="77"/>
              </a:rPr>
              <a:t>Trương Quốc Hiệp – MSSV: 4501104081</a:t>
            </a:r>
          </a:p>
          <a:p>
            <a:pPr marL="342900" indent="-342900">
              <a:lnSpc>
                <a:spcPct val="150000"/>
              </a:lnSpc>
              <a:buAutoNum type="arabicPeriod"/>
            </a:pPr>
            <a:r>
              <a:rPr lang="en-VN" sz="2000" dirty="0">
                <a:latin typeface="UTM Swiss 721 Black Condensed" panose="02000500000000000000" pitchFamily="2" charset="77"/>
              </a:rPr>
              <a:t>Huỳnh Bảo Lộc – MSSV: 4501104134</a:t>
            </a:r>
          </a:p>
        </p:txBody>
      </p:sp>
    </p:spTree>
    <p:extLst>
      <p:ext uri="{BB962C8B-B14F-4D97-AF65-F5344CB8AC3E}">
        <p14:creationId xmlns:p14="http://schemas.microsoft.com/office/powerpoint/2010/main" val="52721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Kết luận về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2" y="1835391"/>
            <a:ext cx="10181028" cy="12280285"/>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Ưu</a:t>
            </a:r>
            <a:r>
              <a:rPr lang="en-US" b="1" dirty="0"/>
              <a:t> </a:t>
            </a:r>
            <a:r>
              <a:rPr lang="en-US" b="1" dirty="0" err="1"/>
              <a:t>điểm</a:t>
            </a:r>
            <a:r>
              <a:rPr lang="en-US" b="1" dirty="0"/>
              <a:t>:</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Reactjs cực kì hiệu quả </a:t>
            </a:r>
          </a:p>
          <a:p>
            <a:pPr marL="742950" lvl="1" indent="-285750" algn="just">
              <a:lnSpc>
                <a:spcPct val="150000"/>
              </a:lnSpc>
              <a:buFont typeface="Wingdings" pitchFamily="2" charset="2"/>
              <a:buChar char="Ø"/>
            </a:pPr>
            <a:r>
              <a:rPr lang="en-US" dirty="0" err="1">
                <a:latin typeface="Calibri" panose="020F0502020204030204" pitchFamily="34" charset="0"/>
                <a:cs typeface="Calibri" panose="020F0502020204030204" pitchFamily="34" charset="0"/>
              </a:rPr>
              <a:t>Reactjs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giúp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việc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viết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các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đoạn</a:t>
            </a:r>
            <a:r>
              <a:rPr lang="en-US" dirty="0">
                <a:latin typeface="Calibri" panose="020F0502020204030204" pitchFamily="34" charset="0"/>
                <a:cs typeface="Calibri" panose="020F0502020204030204" pitchFamily="34" charset="0"/>
              </a:rPr>
              <a:t> code JS </a:t>
            </a:r>
            <a:r>
              <a:rPr lang="en-US" dirty="0" err="1">
                <a:latin typeface="Calibri" panose="020F0502020204030204" pitchFamily="34" charset="0"/>
                <a:cs typeface="Calibri" panose="020F0502020204030204" pitchFamily="34" charset="0"/>
              </a:rPr>
              <a:t>dê</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hơn</a:t>
            </a:r>
            <a:r>
              <a:rPr lang="en-US" dirty="0">
                <a:latin typeface="Calibri" panose="020F0502020204030204" pitchFamily="34" charset="0"/>
                <a:cs typeface="Calibri" panose="020F0502020204030204" pitchFamily="34" charset="0"/>
              </a:rPr>
              <a:t>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Nó có nhiều công cụ phát triển </a:t>
            </a:r>
          </a:p>
          <a:p>
            <a:pPr marL="742950" lvl="1" indent="-285750" algn="just">
              <a:lnSpc>
                <a:spcPct val="150000"/>
              </a:lnSpc>
              <a:buFont typeface="Wingdings" pitchFamily="2" charset="2"/>
              <a:buChar char="Ø"/>
            </a:pPr>
            <a:r>
              <a:rPr lang="en-US" dirty="0">
                <a:latin typeface="Calibri" panose="020F0502020204030204" pitchFamily="34" charset="0"/>
                <a:cs typeface="Calibri" panose="020F0502020204030204" pitchFamily="34" charset="0"/>
              </a:rPr>
              <a:t>Render </a:t>
            </a:r>
            <a:r>
              <a:rPr lang="en-US" dirty="0" err="1">
                <a:latin typeface="Calibri" panose="020F0502020204030204" pitchFamily="34" charset="0"/>
                <a:cs typeface="Calibri" panose="020F0502020204030204" pitchFamily="34" charset="0"/>
              </a:rPr>
              <a:t>tầng</a:t>
            </a:r>
            <a:r>
              <a:rPr lang="en-US" dirty="0">
                <a:latin typeface="Calibri" panose="020F0502020204030204" pitchFamily="34" charset="0"/>
                <a:cs typeface="Calibri" panose="020F0502020204030204" pitchFamily="34" charset="0"/>
              </a:rPr>
              <a:t> server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Làm việc với vấn đề test giao diện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Hiệu năng cao đối với các ứng dụng có dữ liệu thay đổi liên tục, dễ dàng cho bảo trì và sửa lỗi </a:t>
            </a:r>
            <a:r>
              <a:rPr lang="en-US" b="1" dirty="0"/>
              <a:t> </a:t>
            </a:r>
          </a:p>
          <a:p>
            <a:pPr marL="285750" indent="-285750" algn="just">
              <a:lnSpc>
                <a:spcPct val="150000"/>
              </a:lnSpc>
              <a:buFont typeface="Wingdings" pitchFamily="2" charset="2"/>
              <a:buChar char="q"/>
            </a:pPr>
            <a:r>
              <a:rPr lang="en-US" b="1" dirty="0" err="1"/>
              <a:t>Nhược</a:t>
            </a:r>
            <a:r>
              <a:rPr lang="en-US" b="1" dirty="0"/>
              <a:t> </a:t>
            </a:r>
            <a:r>
              <a:rPr lang="en-US" b="1" dirty="0" err="1"/>
              <a:t>điểm</a:t>
            </a:r>
            <a:r>
              <a:rPr lang="en-US" b="1" dirty="0"/>
              <a:t>:</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Reactjs chỉ phục vụ cho tầng View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Tích hợp Reactjs vào các framework MVC truyền thống yêu cầu cần phải cấu hình lại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React khá nặng nếu so với các framework khác </a:t>
            </a:r>
          </a:p>
          <a:p>
            <a:pPr marL="742950" lvl="1" indent="-285750" algn="just">
              <a:lnSpc>
                <a:spcPct val="150000"/>
              </a:lnSpc>
              <a:buFont typeface="Wingdings" pitchFamily="2" charset="2"/>
              <a:buChar char="Ø"/>
            </a:pPr>
            <a:r>
              <a:rPr lang="vi-VN" dirty="0">
                <a:latin typeface="Calibri" panose="020F0502020204030204" pitchFamily="34" charset="0"/>
                <a:cs typeface="Calibri" panose="020F0502020204030204" pitchFamily="34" charset="0"/>
              </a:rPr>
              <a:t>Khó tiếp cận cho người mới học Web </a:t>
            </a:r>
          </a:p>
          <a:p>
            <a:pPr marL="742950" lvl="1" indent="-285750" algn="just">
              <a:lnSpc>
                <a:spcPct val="150000"/>
              </a:lnSpc>
              <a:buFont typeface="Wingdings" pitchFamily="2" charset="2"/>
              <a:buChar char="Ø"/>
            </a:pPr>
            <a:endParaRPr lang="vi-VN" dirty="0"/>
          </a:p>
          <a:p>
            <a:pPr lvl="1" algn="just">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Tree>
    <p:extLst>
      <p:ext uri="{BB962C8B-B14F-4D97-AF65-F5344CB8AC3E}">
        <p14:creationId xmlns:p14="http://schemas.microsoft.com/office/powerpoint/2010/main" val="201765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2: </a:t>
            </a:r>
            <a:r>
              <a:rPr lang="en-US" sz="2600" dirty="0" err="1">
                <a:solidFill>
                  <a:srgbClr val="357A5B"/>
                </a:solidFill>
                <a:latin typeface="UTM HelvetIns" panose="02040603050506020204" pitchFamily="18"/>
              </a:rPr>
              <a:t>Phân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tích</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1. Xác định yêu cầu:</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4369171" cy="9371796"/>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Khách</a:t>
            </a:r>
            <a:r>
              <a:rPr lang="en-US" b="1" dirty="0"/>
              <a:t> </a:t>
            </a:r>
            <a:r>
              <a:rPr lang="en-US" b="1" dirty="0" err="1"/>
              <a:t>hàng</a:t>
            </a:r>
            <a:r>
              <a:rPr lang="en-US" b="1" dirty="0"/>
              <a:t>:</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Chọn lựa sản phẩm </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Xem giá </a:t>
            </a:r>
          </a:p>
          <a:p>
            <a:pPr marL="742950" lvl="1" indent="-285750" algn="just">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Mua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Cung cấp thông tin</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Thanh toán sản phẩm</a:t>
            </a:r>
          </a:p>
          <a:p>
            <a:pPr lvl="1" algn="just">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
        <p:nvSpPr>
          <p:cNvPr id="3" name="TextBox 2">
            <a:extLst>
              <a:ext uri="{FF2B5EF4-FFF2-40B4-BE49-F238E27FC236}">
                <a16:creationId xmlns:a16="http://schemas.microsoft.com/office/drawing/2014/main" id="{769B2337-681C-EF41-8CD8-E4A16BDF231F}"/>
              </a:ext>
            </a:extLst>
          </p:cNvPr>
          <p:cNvSpPr txBox="1"/>
          <p:nvPr/>
        </p:nvSpPr>
        <p:spPr>
          <a:xfrm>
            <a:off x="6592908" y="1997839"/>
            <a:ext cx="4818042" cy="2862322"/>
          </a:xfrm>
          <a:prstGeom prst="rect">
            <a:avLst/>
          </a:prstGeom>
          <a:noFill/>
        </p:spPr>
        <p:txBody>
          <a:bodyPr wrap="square" rtlCol="0">
            <a:spAutoFit/>
          </a:bodyPr>
          <a:lstStyle/>
          <a:p>
            <a:pPr marL="285750" indent="-285750">
              <a:buFont typeface="Wingdings" pitchFamily="2" charset="2"/>
              <a:buChar char="q"/>
            </a:pPr>
            <a:r>
              <a:rPr lang="en-VN" b="1" dirty="0"/>
              <a:t>Cửa hàng:</a:t>
            </a:r>
          </a:p>
          <a:p>
            <a:pPr marL="742950" lvl="1" indent="-285750">
              <a:buFont typeface="Arial" panose="020B0604020202020204" pitchFamily="34" charset="0"/>
              <a:buChar char="•"/>
            </a:pPr>
            <a:r>
              <a:rPr lang="en-VN" dirty="0"/>
              <a:t>Tùy chỉnh website</a:t>
            </a:r>
          </a:p>
          <a:p>
            <a:pPr marL="742950" lvl="1" indent="-285750">
              <a:buFont typeface="Arial" panose="020B0604020202020204" pitchFamily="34" charset="0"/>
              <a:buChar char="•"/>
            </a:pPr>
            <a:r>
              <a:rPr lang="en-VN" dirty="0"/>
              <a:t>Thêm xóa sửa sản phẩm</a:t>
            </a:r>
          </a:p>
          <a:p>
            <a:pPr marL="742950" lvl="1" indent="-285750">
              <a:buFont typeface="Arial" panose="020B0604020202020204" pitchFamily="34" charset="0"/>
              <a:buChar char="•"/>
            </a:pPr>
            <a:r>
              <a:rPr lang="en-VN" dirty="0"/>
              <a:t>Cập nhập sản phẩm nổi bật, sản phẩm mới</a:t>
            </a:r>
          </a:p>
          <a:p>
            <a:pPr marL="742950" lvl="1" indent="-285750">
              <a:buFont typeface="Arial" panose="020B0604020202020204" pitchFamily="34" charset="0"/>
              <a:buChar char="•"/>
            </a:pPr>
            <a:r>
              <a:rPr lang="en-VN" dirty="0"/>
              <a:t>Thay đổi banner, slideshow hình ảnh trang web</a:t>
            </a:r>
          </a:p>
          <a:p>
            <a:pPr marL="742950" lvl="1" indent="-285750">
              <a:buFont typeface="Arial" panose="020B0604020202020204" pitchFamily="34" charset="0"/>
              <a:buChar char="•"/>
            </a:pPr>
            <a:r>
              <a:rPr lang="en-VN" dirty="0"/>
              <a:t>Đăng thông tin về cửa hàng, thông báo,…</a:t>
            </a:r>
          </a:p>
          <a:p>
            <a:pPr marL="742950" lvl="1" indent="-285750">
              <a:buFont typeface="Arial" panose="020B0604020202020204" pitchFamily="34" charset="0"/>
              <a:buChar char="•"/>
            </a:pPr>
            <a:r>
              <a:rPr lang="en-VN" dirty="0"/>
              <a:t>Quản lý hóa đơn khách hàng</a:t>
            </a:r>
          </a:p>
          <a:p>
            <a:pPr marL="742950" lvl="1" indent="-285750">
              <a:buFont typeface="Arial" panose="020B0604020202020204" pitchFamily="34" charset="0"/>
              <a:buChar char="•"/>
            </a:pPr>
            <a:r>
              <a:rPr lang="en-VN" dirty="0"/>
              <a:t>Xem thống kê các hóa đơn đã lập</a:t>
            </a:r>
          </a:p>
        </p:txBody>
      </p:sp>
      <p:cxnSp>
        <p:nvCxnSpPr>
          <p:cNvPr id="12" name="Straight Connector 11">
            <a:extLst>
              <a:ext uri="{FF2B5EF4-FFF2-40B4-BE49-F238E27FC236}">
                <a16:creationId xmlns:a16="http://schemas.microsoft.com/office/drawing/2014/main" id="{EAD2FE07-F48F-4A47-868D-F4BF5E03A5A7}"/>
              </a:ext>
            </a:extLst>
          </p:cNvPr>
          <p:cNvCxnSpPr>
            <a:stCxn id="10" idx="2"/>
          </p:cNvCxnSpPr>
          <p:nvPr/>
        </p:nvCxnSpPr>
        <p:spPr>
          <a:xfrm>
            <a:off x="6093263" y="1868466"/>
            <a:ext cx="2737" cy="391054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731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2: </a:t>
            </a:r>
            <a:r>
              <a:rPr lang="en-US" sz="2600" dirty="0" err="1">
                <a:solidFill>
                  <a:srgbClr val="357A5B"/>
                </a:solidFill>
                <a:latin typeface="UTM HelvetIns" panose="02040603050506020204" pitchFamily="18"/>
              </a:rPr>
              <a:t>Phân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tích</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Phân tích yêu cầu:</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4369255" cy="11033790"/>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Khách</a:t>
            </a:r>
            <a:r>
              <a:rPr lang="en-US" b="1" dirty="0"/>
              <a:t> </a:t>
            </a:r>
            <a:r>
              <a:rPr lang="en-US" b="1" dirty="0" err="1"/>
              <a:t>hàng</a:t>
            </a:r>
            <a:r>
              <a:rPr lang="en-US" b="1" dirty="0"/>
              <a:t>:</a:t>
            </a:r>
          </a:p>
          <a:p>
            <a:pPr marL="742950" lvl="1" indent="-285750">
              <a:buFont typeface="Arial" panose="020B0604020202020204" pitchFamily="34" charset="0"/>
              <a:buChar char="•"/>
            </a:pPr>
            <a:r>
              <a:rPr lang="vi-VN" dirty="0">
                <a:latin typeface="Calibri" panose="020F0502020204030204" pitchFamily="34" charset="0"/>
                <a:cs typeface="Calibri" panose="020F0502020204030204" pitchFamily="34" charset="0"/>
              </a:rPr>
              <a:t>Quản lý hóa đơn: Xem những hóa đơn mà khách hàng đã gửi. Chỉnh sửa nếu có nhu cầu thay đổi từ khách hàng. Xóa nếu khách hàng hủy đơn hàng. </a:t>
            </a:r>
          </a:p>
          <a:p>
            <a:pPr marL="742950" lvl="1" indent="-285750">
              <a:buFont typeface="Arial" panose="020B0604020202020204" pitchFamily="34" charset="0"/>
              <a:buChar char="•"/>
            </a:pPr>
            <a:r>
              <a:rPr lang="vi-VN" dirty="0">
                <a:latin typeface="Calibri" panose="020F0502020204030204" pitchFamily="34" charset="0"/>
                <a:cs typeface="Calibri" panose="020F0502020204030204" pitchFamily="34" charset="0"/>
              </a:rPr>
              <a:t>Tiến hành mua hàng, khách hàng cho sản phẩm vào giỏ, chỉnh số lượng mặt hàng </a:t>
            </a:r>
          </a:p>
          <a:p>
            <a:pPr marL="742950" lvl="1" indent="-285750">
              <a:buFont typeface="Arial" panose="020B0604020202020204" pitchFamily="34" charset="0"/>
              <a:buChar char="•"/>
            </a:pPr>
            <a:r>
              <a:rPr lang="vi-VN" dirty="0">
                <a:latin typeface="Calibri" panose="020F0502020204030204" pitchFamily="34" charset="0"/>
                <a:cs typeface="Calibri" panose="020F0502020204030204" pitchFamily="34" charset="0"/>
              </a:rPr>
              <a:t>Cung cấp thông tin cho cửa hàng </a:t>
            </a:r>
          </a:p>
          <a:p>
            <a:pPr marL="742950" lvl="1" indent="-285750">
              <a:buFont typeface="Arial" panose="020B0604020202020204" pitchFamily="34" charset="0"/>
              <a:buChar char="•"/>
            </a:pPr>
            <a:r>
              <a:rPr lang="vi-VN" dirty="0">
                <a:latin typeface="Calibri" panose="020F0502020204030204" pitchFamily="34" charset="0"/>
                <a:cs typeface="Calibri" panose="020F0502020204030204" pitchFamily="34" charset="0"/>
              </a:rPr>
              <a:t>Sau khi gửi đơn hàng, cửa hàng sẽ gọi điện xác nhận và giao tận nhà cho khách qua hình thức COD</a:t>
            </a:r>
            <a:r>
              <a:rPr lang="vi-VN" dirty="0"/>
              <a:t> </a:t>
            </a:r>
          </a:p>
          <a:p>
            <a:pPr lvl="1" algn="just">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
        <p:nvSpPr>
          <p:cNvPr id="3" name="TextBox 2">
            <a:extLst>
              <a:ext uri="{FF2B5EF4-FFF2-40B4-BE49-F238E27FC236}">
                <a16:creationId xmlns:a16="http://schemas.microsoft.com/office/drawing/2014/main" id="{769B2337-681C-EF41-8CD8-E4A16BDF231F}"/>
              </a:ext>
            </a:extLst>
          </p:cNvPr>
          <p:cNvSpPr txBox="1"/>
          <p:nvPr/>
        </p:nvSpPr>
        <p:spPr>
          <a:xfrm>
            <a:off x="6592824" y="1997839"/>
            <a:ext cx="4818126" cy="4247317"/>
          </a:xfrm>
          <a:prstGeom prst="rect">
            <a:avLst/>
          </a:prstGeom>
          <a:noFill/>
        </p:spPr>
        <p:txBody>
          <a:bodyPr wrap="square" rtlCol="0">
            <a:spAutoFit/>
          </a:bodyPr>
          <a:lstStyle/>
          <a:p>
            <a:pPr marL="285750" indent="-285750">
              <a:buFont typeface="Wingdings" pitchFamily="2" charset="2"/>
              <a:buChar char="q"/>
            </a:pPr>
            <a:r>
              <a:rPr lang="en-VN" b="1" dirty="0"/>
              <a:t>Cửa hàng:</a:t>
            </a:r>
          </a:p>
          <a:p>
            <a:pPr marL="742950" lvl="1" indent="-285750" algn="just">
              <a:buFont typeface="Arial" panose="020B0604020202020204" pitchFamily="34" charset="0"/>
              <a:buChar char="•"/>
            </a:pPr>
            <a:r>
              <a:rPr lang="vi-VN" dirty="0">
                <a:latin typeface="Calibri" panose="020F0502020204030204" pitchFamily="34" charset="0"/>
                <a:cs typeface="Calibri" panose="020F0502020204030204" pitchFamily="34" charset="0"/>
              </a:rPr>
              <a:t>Cung cấp sản phẩm: Cung cấp các sản phẩm đồ chơi theo chủng loại. Các mặt hàng được chia theo từng chủng loại khác nhau </a:t>
            </a:r>
          </a:p>
          <a:p>
            <a:pPr marL="742950" lvl="1" indent="-285750" algn="just">
              <a:buFont typeface="Arial" panose="020B0604020202020204" pitchFamily="34" charset="0"/>
              <a:buChar char="•"/>
            </a:pPr>
            <a:r>
              <a:rPr lang="vi-VN" dirty="0">
                <a:latin typeface="Calibri" panose="020F0502020204030204" pitchFamily="34" charset="0"/>
                <a:cs typeface="Calibri" panose="020F0502020204030204" pitchFamily="34" charset="0"/>
              </a:rPr>
              <a:t>Chỉnh sửa giao diện: Chủ cửa hàng có thể tùy chỉnh giao diện trang web, thay đổi banner, slide show hình ảnh. Thêm sản phẩm nổi bật cũng như post những bài thông báo, hướng dẫn mua hàng.</a:t>
            </a:r>
            <a:r>
              <a:rPr lang="vi-VN" dirty="0"/>
              <a:t> </a:t>
            </a:r>
          </a:p>
          <a:p>
            <a:pPr marL="742950" lvl="1" indent="-285750" algn="just">
              <a:buFont typeface="Arial" panose="020B0604020202020204" pitchFamily="34" charset="0"/>
              <a:buChar char="•"/>
            </a:pPr>
            <a:r>
              <a:rPr lang="vi-VN" dirty="0">
                <a:latin typeface="Calibri" panose="020F0502020204030204" pitchFamily="34" charset="0"/>
                <a:cs typeface="Calibri" panose="020F0502020204030204" pitchFamily="34" charset="0"/>
              </a:rPr>
              <a:t>Quản lý hóa đơn: Xem những hóa đơn mà khách hàng đã gửi. Chỉnh sửa nếu có nhu cầu thay đổi từ khách hàng. Xóa nếu khách hàng hủy đơn hàng.</a:t>
            </a:r>
            <a:r>
              <a:rPr lang="vi-VN" dirty="0"/>
              <a:t> </a:t>
            </a:r>
          </a:p>
          <a:p>
            <a:pPr marL="742950" lvl="1" indent="-285750">
              <a:buFont typeface="Arial" panose="020B0604020202020204" pitchFamily="34" charset="0"/>
              <a:buChar char="•"/>
            </a:pPr>
            <a:endParaRPr lang="en-VN" dirty="0"/>
          </a:p>
        </p:txBody>
      </p:sp>
      <p:cxnSp>
        <p:nvCxnSpPr>
          <p:cNvPr id="11" name="Straight Connector 10">
            <a:extLst>
              <a:ext uri="{FF2B5EF4-FFF2-40B4-BE49-F238E27FC236}">
                <a16:creationId xmlns:a16="http://schemas.microsoft.com/office/drawing/2014/main" id="{4292F001-9932-B64E-841E-2E79A5D69895}"/>
              </a:ext>
            </a:extLst>
          </p:cNvPr>
          <p:cNvCxnSpPr>
            <a:cxnSpLocks/>
          </p:cNvCxnSpPr>
          <p:nvPr/>
        </p:nvCxnSpPr>
        <p:spPr>
          <a:xfrm>
            <a:off x="6093263" y="1868466"/>
            <a:ext cx="0" cy="452319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8818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2: </a:t>
            </a:r>
            <a:r>
              <a:rPr lang="en-US" sz="2600" dirty="0" err="1">
                <a:solidFill>
                  <a:srgbClr val="357A5B"/>
                </a:solidFill>
                <a:latin typeface="UTM HelvetIns" panose="02040603050506020204" pitchFamily="18"/>
              </a:rPr>
              <a:t>Phân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tích</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3. Mô hình hóa yêu cầu:</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294305"/>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Mô</a:t>
            </a:r>
            <a:r>
              <a:rPr lang="en-US" b="1" dirty="0"/>
              <a:t> </a:t>
            </a:r>
            <a:r>
              <a:rPr lang="en-US" b="1" dirty="0" err="1"/>
              <a:t>hình</a:t>
            </a:r>
            <a:r>
              <a:rPr lang="en-US" b="1" dirty="0"/>
              <a:t> </a:t>
            </a:r>
            <a:r>
              <a:rPr lang="en-US" b="1" dirty="0" err="1"/>
              <a:t>mua</a:t>
            </a:r>
            <a:r>
              <a:rPr lang="en-US" b="1" dirty="0"/>
              <a:t> </a:t>
            </a:r>
            <a:r>
              <a:rPr lang="en-US" b="1" dirty="0" err="1"/>
              <a:t>hàng</a:t>
            </a:r>
            <a:r>
              <a:rPr lang="en-US" b="1" dirty="0"/>
              <a:t>:</a:t>
            </a:r>
          </a:p>
          <a:p>
            <a:pPr lvl="1" algn="just">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24577" name="Picture 1" descr="page25image58944272">
            <a:extLst>
              <a:ext uri="{FF2B5EF4-FFF2-40B4-BE49-F238E27FC236}">
                <a16:creationId xmlns:a16="http://schemas.microsoft.com/office/drawing/2014/main" id="{08B2661D-D36F-9940-85E2-4B5AD82B9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69" y="2348860"/>
            <a:ext cx="5178856" cy="2640676"/>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5image42812624">
            <a:extLst>
              <a:ext uri="{FF2B5EF4-FFF2-40B4-BE49-F238E27FC236}">
                <a16:creationId xmlns:a16="http://schemas.microsoft.com/office/drawing/2014/main" id="{16207234-0C62-E541-96FC-E72ECF725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214" y="2348858"/>
            <a:ext cx="5189910" cy="259495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B5C227AA-A8A7-904B-B96D-E9D416E26D1E}"/>
              </a:ext>
            </a:extLst>
          </p:cNvPr>
          <p:cNvCxnSpPr>
            <a:cxnSpLocks/>
          </p:cNvCxnSpPr>
          <p:nvPr/>
        </p:nvCxnSpPr>
        <p:spPr>
          <a:xfrm>
            <a:off x="6303677" y="1993391"/>
            <a:ext cx="0" cy="401421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619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2: </a:t>
            </a:r>
            <a:r>
              <a:rPr lang="en-US" sz="2600" dirty="0" err="1">
                <a:solidFill>
                  <a:srgbClr val="357A5B"/>
                </a:solidFill>
                <a:latin typeface="UTM HelvetIns" panose="02040603050506020204" pitchFamily="18"/>
              </a:rPr>
              <a:t>Phân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tích</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Phân tích cơ sở dữ liệu:</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294305"/>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Mô</a:t>
            </a:r>
            <a:r>
              <a:rPr lang="en-US" b="1" dirty="0"/>
              <a:t> </a:t>
            </a:r>
            <a:r>
              <a:rPr lang="en-US" b="1" dirty="0" err="1"/>
              <a:t>hình</a:t>
            </a:r>
            <a:r>
              <a:rPr lang="en-US" b="1" dirty="0"/>
              <a:t> </a:t>
            </a:r>
            <a:r>
              <a:rPr lang="en-US" b="1" dirty="0" err="1"/>
              <a:t>thực</a:t>
            </a:r>
            <a:r>
              <a:rPr lang="en-US" b="1" dirty="0"/>
              <a:t> </a:t>
            </a:r>
            <a:r>
              <a:rPr lang="en-US" b="1" dirty="0" err="1"/>
              <a:t>thể</a:t>
            </a:r>
            <a:r>
              <a:rPr lang="en-US" b="1" dirty="0"/>
              <a:t> </a:t>
            </a:r>
            <a:r>
              <a:rPr lang="en-US" b="1" dirty="0" err="1"/>
              <a:t>kết</a:t>
            </a:r>
            <a:r>
              <a:rPr lang="en-US" b="1" dirty="0"/>
              <a:t> </a:t>
            </a:r>
            <a:r>
              <a:rPr lang="en-US" b="1" dirty="0" err="1"/>
              <a:t>hợp</a:t>
            </a:r>
            <a:r>
              <a:rPr lang="en-US" b="1" dirty="0"/>
              <a:t>:</a:t>
            </a:r>
          </a:p>
          <a:p>
            <a:pPr lvl="1" algn="just">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11" name="Picture 10" descr="Diagram&#10;&#10;Description automatically generated">
            <a:extLst>
              <a:ext uri="{FF2B5EF4-FFF2-40B4-BE49-F238E27FC236}">
                <a16:creationId xmlns:a16="http://schemas.microsoft.com/office/drawing/2014/main" id="{DDA54850-07C6-BA4E-B39D-C2A40221A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717" y="2331946"/>
            <a:ext cx="6237328" cy="4379622"/>
          </a:xfrm>
          <a:prstGeom prst="rect">
            <a:avLst/>
          </a:prstGeom>
        </p:spPr>
      </p:pic>
    </p:spTree>
    <p:extLst>
      <p:ext uri="{BB962C8B-B14F-4D97-AF65-F5344CB8AC3E}">
        <p14:creationId xmlns:p14="http://schemas.microsoft.com/office/powerpoint/2010/main" val="65488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2: </a:t>
            </a:r>
            <a:r>
              <a:rPr lang="en-US" sz="2600" dirty="0" err="1">
                <a:solidFill>
                  <a:srgbClr val="357A5B"/>
                </a:solidFill>
                <a:latin typeface="UTM HelvetIns" panose="02040603050506020204" pitchFamily="18"/>
              </a:rPr>
              <a:t>Phân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tích</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Phân tích cơ sở dữ liệu:</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9371796"/>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Mô</a:t>
            </a:r>
            <a:r>
              <a:rPr lang="en-US" b="1" dirty="0"/>
              <a:t> </a:t>
            </a:r>
            <a:r>
              <a:rPr lang="en-US" b="1" dirty="0" err="1"/>
              <a:t>tả</a:t>
            </a:r>
            <a:r>
              <a:rPr lang="en-US" b="1" dirty="0"/>
              <a:t> </a:t>
            </a:r>
            <a:r>
              <a:rPr lang="en-US" b="1" dirty="0" err="1"/>
              <a:t>các</a:t>
            </a:r>
            <a:r>
              <a:rPr lang="en-US" b="1" dirty="0"/>
              <a:t> </a:t>
            </a:r>
            <a:r>
              <a:rPr lang="en-US" b="1" dirty="0" err="1"/>
              <a:t>thực</a:t>
            </a:r>
            <a:r>
              <a:rPr lang="en-US" b="1" dirty="0"/>
              <a:t> </a:t>
            </a:r>
            <a:r>
              <a:rPr lang="en-US" b="1" dirty="0" err="1"/>
              <a:t>thể</a:t>
            </a:r>
            <a:r>
              <a:rPr lang="en-US" b="1" dirty="0"/>
              <a:t>:</a:t>
            </a:r>
          </a:p>
          <a:p>
            <a:pPr lvl="1">
              <a:lnSpc>
                <a:spcPct val="150000"/>
              </a:lnSpc>
            </a:pPr>
            <a:r>
              <a:rPr lang="en-US" dirty="0"/>
              <a:t>ADMIN (</a:t>
            </a:r>
            <a:r>
              <a:rPr lang="en-US" b="1" dirty="0"/>
              <a:t>IDADMIN</a:t>
            </a:r>
            <a:r>
              <a:rPr lang="en-US" dirty="0"/>
              <a:t>, TENUSER, TEN, MATKHAU);</a:t>
            </a:r>
            <a:br>
              <a:rPr lang="en-US" dirty="0"/>
            </a:br>
            <a:r>
              <a:rPr lang="en-US" dirty="0"/>
              <a:t>KHACHHANG (</a:t>
            </a:r>
            <a:r>
              <a:rPr lang="en-US" b="1" dirty="0"/>
              <a:t>IDKHACHHANG</a:t>
            </a:r>
            <a:r>
              <a:rPr lang="en-US" dirty="0"/>
              <a:t>, TENKHACHHANG, EMAIL, DIACHI, SDT) </a:t>
            </a:r>
          </a:p>
          <a:p>
            <a:pPr lvl="1">
              <a:lnSpc>
                <a:spcPct val="150000"/>
              </a:lnSpc>
            </a:pPr>
            <a:r>
              <a:rPr lang="en-US" dirty="0"/>
              <a:t>CHUNGLOAI (</a:t>
            </a:r>
            <a:r>
              <a:rPr lang="en-US" b="1" dirty="0"/>
              <a:t>IDCHUNGLOAI</a:t>
            </a:r>
            <a:r>
              <a:rPr lang="en-US" dirty="0"/>
              <a:t>, TENCHUNGLOAI, MOTA, NHASX) </a:t>
            </a:r>
          </a:p>
          <a:p>
            <a:pPr lvl="1">
              <a:lnSpc>
                <a:spcPct val="150000"/>
              </a:lnSpc>
            </a:pPr>
            <a:r>
              <a:rPr lang="en-US" dirty="0"/>
              <a:t>SANPHAM(</a:t>
            </a:r>
            <a:r>
              <a:rPr lang="en-US" b="1" dirty="0"/>
              <a:t>IDSANPHAM</a:t>
            </a:r>
            <a:r>
              <a:rPr lang="en-US" dirty="0"/>
              <a:t>, TENSANPHAM, GIA, MOTA, </a:t>
            </a:r>
            <a:r>
              <a:rPr lang="en-US" b="1" i="1" dirty="0"/>
              <a:t>IDCHUNGLOAI</a:t>
            </a:r>
            <a:r>
              <a:rPr lang="en-US" dirty="0"/>
              <a:t>) </a:t>
            </a:r>
          </a:p>
          <a:p>
            <a:pPr lvl="1">
              <a:lnSpc>
                <a:spcPct val="150000"/>
              </a:lnSpc>
            </a:pPr>
            <a:r>
              <a:rPr lang="en-US" dirty="0"/>
              <a:t>HOADON(</a:t>
            </a:r>
            <a:r>
              <a:rPr lang="en-US" b="1" i="1" dirty="0"/>
              <a:t>IDKHACHHANG</a:t>
            </a:r>
            <a:r>
              <a:rPr lang="en-US" i="1" dirty="0"/>
              <a:t>, </a:t>
            </a:r>
            <a:r>
              <a:rPr lang="en-US" b="1" i="1" dirty="0"/>
              <a:t>IDSANPHAM</a:t>
            </a:r>
            <a:r>
              <a:rPr lang="en-US" dirty="0"/>
              <a:t>, NOIDUNG) </a:t>
            </a:r>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Tree>
    <p:extLst>
      <p:ext uri="{BB962C8B-B14F-4D97-AF65-F5344CB8AC3E}">
        <p14:creationId xmlns:p14="http://schemas.microsoft.com/office/powerpoint/2010/main" val="1232099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2: </a:t>
            </a:r>
            <a:r>
              <a:rPr lang="en-US" sz="2600" dirty="0" err="1">
                <a:solidFill>
                  <a:srgbClr val="357A5B"/>
                </a:solidFill>
                <a:latin typeface="UTM HelvetIns" panose="02040603050506020204" pitchFamily="18"/>
              </a:rPr>
              <a:t>Phân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tích</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Phân tích cơ sở dữ liệu:</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của</a:t>
            </a:r>
            <a:r>
              <a:rPr lang="en-US" b="1" dirty="0"/>
              <a:t> </a:t>
            </a:r>
            <a:r>
              <a:rPr lang="en-US" b="1" dirty="0" err="1"/>
              <a:t>các</a:t>
            </a:r>
            <a:r>
              <a:rPr lang="en-US" b="1" dirty="0"/>
              <a:t> </a:t>
            </a:r>
            <a:r>
              <a:rPr lang="en-US" b="1" dirty="0" err="1"/>
              <a:t>thực</a:t>
            </a:r>
            <a:r>
              <a:rPr lang="en-US" b="1" dirty="0"/>
              <a:t> </a:t>
            </a:r>
            <a:r>
              <a:rPr lang="en-US" b="1" dirty="0" err="1"/>
              <a:t>thể</a:t>
            </a:r>
            <a:r>
              <a:rPr lang="en-US" b="1" dirty="0"/>
              <a:t>:</a:t>
            </a:r>
          </a:p>
          <a:p>
            <a:pPr algn="just">
              <a:lnSpc>
                <a:spcPct val="150000"/>
              </a:lnSpc>
            </a:pP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11" name="Picture 10" descr="Table&#10;&#10;Description automatically generated">
            <a:extLst>
              <a:ext uri="{FF2B5EF4-FFF2-40B4-BE49-F238E27FC236}">
                <a16:creationId xmlns:a16="http://schemas.microsoft.com/office/drawing/2014/main" id="{1D7A3A4C-ADDE-2745-A863-D737EB02D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5" y="2348859"/>
            <a:ext cx="5707520" cy="1883431"/>
          </a:xfrm>
          <a:prstGeom prst="rect">
            <a:avLst/>
          </a:prstGeom>
        </p:spPr>
      </p:pic>
      <p:pic>
        <p:nvPicPr>
          <p:cNvPr id="13" name="Picture 12" descr="Table&#10;&#10;Description automatically generated">
            <a:extLst>
              <a:ext uri="{FF2B5EF4-FFF2-40B4-BE49-F238E27FC236}">
                <a16:creationId xmlns:a16="http://schemas.microsoft.com/office/drawing/2014/main" id="{3E6A28E3-D5C5-4546-9539-D9CB6C89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512" y="2286602"/>
            <a:ext cx="5705788" cy="1883431"/>
          </a:xfrm>
          <a:prstGeom prst="rect">
            <a:avLst/>
          </a:prstGeom>
        </p:spPr>
      </p:pic>
      <p:pic>
        <p:nvPicPr>
          <p:cNvPr id="15" name="Picture 14" descr="Table&#10;&#10;Description automatically generated">
            <a:extLst>
              <a:ext uri="{FF2B5EF4-FFF2-40B4-BE49-F238E27FC236}">
                <a16:creationId xmlns:a16="http://schemas.microsoft.com/office/drawing/2014/main" id="{E36899A3-D662-C845-ABFE-B0FAB1416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446" y="4384188"/>
            <a:ext cx="6991733" cy="1807316"/>
          </a:xfrm>
          <a:prstGeom prst="rect">
            <a:avLst/>
          </a:prstGeom>
        </p:spPr>
      </p:pic>
    </p:spTree>
    <p:extLst>
      <p:ext uri="{BB962C8B-B14F-4D97-AF65-F5344CB8AC3E}">
        <p14:creationId xmlns:p14="http://schemas.microsoft.com/office/powerpoint/2010/main" val="2280052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2: </a:t>
            </a:r>
            <a:r>
              <a:rPr lang="en-US" sz="2600" dirty="0" err="1">
                <a:solidFill>
                  <a:srgbClr val="357A5B"/>
                </a:solidFill>
                <a:latin typeface="UTM HelvetIns" panose="02040603050506020204" pitchFamily="18"/>
              </a:rPr>
              <a:t>Phân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tích</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Phân tích cơ sở dữ liệu:</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của</a:t>
            </a:r>
            <a:r>
              <a:rPr lang="en-US" b="1" dirty="0"/>
              <a:t> </a:t>
            </a:r>
            <a:r>
              <a:rPr lang="en-US" b="1" dirty="0" err="1"/>
              <a:t>các</a:t>
            </a:r>
            <a:r>
              <a:rPr lang="en-US" b="1" dirty="0"/>
              <a:t> </a:t>
            </a:r>
            <a:r>
              <a:rPr lang="en-US" b="1" dirty="0" err="1"/>
              <a:t>thực</a:t>
            </a:r>
            <a:r>
              <a:rPr lang="en-US" b="1" dirty="0"/>
              <a:t> </a:t>
            </a:r>
            <a:r>
              <a:rPr lang="en-US" b="1" dirty="0" err="1"/>
              <a:t>thể</a:t>
            </a:r>
            <a:r>
              <a:rPr lang="en-US" b="1" dirty="0"/>
              <a:t>:</a:t>
            </a:r>
          </a:p>
          <a:p>
            <a:pPr algn="just">
              <a:lnSpc>
                <a:spcPct val="150000"/>
              </a:lnSpc>
            </a:pP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12" name="Picture 11" descr="Table&#10;&#10;Description automatically generated">
            <a:extLst>
              <a:ext uri="{FF2B5EF4-FFF2-40B4-BE49-F238E27FC236}">
                <a16:creationId xmlns:a16="http://schemas.microsoft.com/office/drawing/2014/main" id="{D4824802-1B98-F242-A2B9-A7A7D3B4A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097" y="2442880"/>
            <a:ext cx="6866729" cy="2001104"/>
          </a:xfrm>
          <a:prstGeom prst="rect">
            <a:avLst/>
          </a:prstGeom>
        </p:spPr>
      </p:pic>
      <p:pic>
        <p:nvPicPr>
          <p:cNvPr id="16" name="Picture 15" descr="Table&#10;&#10;Description automatically generated with medium confidence">
            <a:extLst>
              <a:ext uri="{FF2B5EF4-FFF2-40B4-BE49-F238E27FC236}">
                <a16:creationId xmlns:a16="http://schemas.microsoft.com/office/drawing/2014/main" id="{8B7D034A-0B77-5A49-9B73-52D63943B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097" y="4774046"/>
            <a:ext cx="7641291" cy="1498738"/>
          </a:xfrm>
          <a:prstGeom prst="rect">
            <a:avLst/>
          </a:prstGeom>
        </p:spPr>
      </p:pic>
    </p:spTree>
    <p:extLst>
      <p:ext uri="{BB962C8B-B14F-4D97-AF65-F5344CB8AC3E}">
        <p14:creationId xmlns:p14="http://schemas.microsoft.com/office/powerpoint/2010/main" val="3346156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Sơ đồ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Sơ</a:t>
            </a:r>
            <a:r>
              <a:rPr lang="en-US" b="1" dirty="0"/>
              <a:t> </a:t>
            </a:r>
            <a:r>
              <a:rPr lang="en-US" b="1" dirty="0" err="1"/>
              <a:t>đồ</a:t>
            </a:r>
            <a:r>
              <a:rPr lang="en-US" b="1" dirty="0"/>
              <a:t> </a:t>
            </a:r>
            <a:r>
              <a:rPr lang="en-US" b="1" dirty="0" err="1"/>
              <a:t>giao</a:t>
            </a:r>
            <a:r>
              <a:rPr lang="en-US" b="1" dirty="0"/>
              <a:t> </a:t>
            </a:r>
            <a:r>
              <a:rPr lang="en-US" b="1" dirty="0" err="1"/>
              <a:t>diện</a:t>
            </a:r>
            <a:r>
              <a:rPr lang="en-US" b="1" dirty="0"/>
              <a:t> </a:t>
            </a:r>
            <a:r>
              <a:rPr lang="en-US" b="1" dirty="0" err="1"/>
              <a:t>phía</a:t>
            </a:r>
            <a:r>
              <a:rPr lang="en-US" b="1" dirty="0"/>
              <a:t> Client</a:t>
            </a:r>
          </a:p>
          <a:p>
            <a:pPr algn="just">
              <a:lnSpc>
                <a:spcPct val="150000"/>
              </a:lnSpc>
            </a:pP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0721" name="Picture 1" descr="page28image58884096">
            <a:extLst>
              <a:ext uri="{FF2B5EF4-FFF2-40B4-BE49-F238E27FC236}">
                <a16:creationId xmlns:a16="http://schemas.microsoft.com/office/drawing/2014/main" id="{63651A1D-EA06-0E4C-85C6-D719A1A7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68" y="2459736"/>
            <a:ext cx="8970450" cy="382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Sơ đồ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11033790"/>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Mô</a:t>
            </a:r>
            <a:r>
              <a:rPr lang="en-US" b="1" dirty="0"/>
              <a:t> </a:t>
            </a:r>
            <a:r>
              <a:rPr lang="en-US" b="1" dirty="0" err="1"/>
              <a:t>tả</a:t>
            </a:r>
            <a:r>
              <a:rPr lang="en-US" b="1" dirty="0"/>
              <a:t> </a:t>
            </a:r>
            <a:r>
              <a:rPr lang="en-US" b="1" dirty="0" err="1"/>
              <a:t>sơ</a:t>
            </a:r>
            <a:r>
              <a:rPr lang="en-US" b="1" dirty="0"/>
              <a:t> </a:t>
            </a:r>
            <a:r>
              <a:rPr lang="en-US" b="1" dirty="0" err="1"/>
              <a:t>đồ</a:t>
            </a:r>
            <a:r>
              <a:rPr lang="en-US" b="1" dirty="0"/>
              <a:t> </a:t>
            </a:r>
            <a:r>
              <a:rPr lang="en-US" b="1" dirty="0" err="1"/>
              <a:t>giao</a:t>
            </a:r>
            <a:r>
              <a:rPr lang="en-US" b="1" dirty="0"/>
              <a:t> </a:t>
            </a:r>
            <a:r>
              <a:rPr lang="en-US" b="1" dirty="0" err="1"/>
              <a:t>diện</a:t>
            </a:r>
            <a:r>
              <a:rPr lang="en-US" b="1" dirty="0"/>
              <a:t> </a:t>
            </a:r>
            <a:r>
              <a:rPr lang="en-US" b="1" dirty="0" err="1"/>
              <a:t>phía</a:t>
            </a:r>
            <a:r>
              <a:rPr lang="en-US" b="1" dirty="0"/>
              <a:t> Client</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Khách hàng khi đến với trang web có thể lựa chọn sản phẩm ở ngay “Trang Chủ” hoặc vào danh mục “Sản Phẩm” để tìm món đồ chơi mình muốn mua. </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Ngoài ra, khu vực những “Sản Phẩm Nổi Bật” cho phép khách hàng truy cập nhanh vào sản phẩm đó </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Website còn có danh mục sản phẩm được lọc theo chủng loại (Thương hiệu). Bằng cách chọn vào “Thương Hiệu” những sản phẩm của dòng thương hiệu đã chọn sẽ xuất hiện.</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Phần “Hướng Dẫn” và “Cách Mua Hàng” là 2 trang thông tin hướng dẩn khách hàng cách thức chọn mua, gửi đơn hàng và cách thanh toán đơn hàng </a:t>
            </a:r>
          </a:p>
          <a:p>
            <a:pPr marL="742950" lvl="1" indent="-285750" algn="just">
              <a:lnSpc>
                <a:spcPct val="150000"/>
              </a:lnSpc>
              <a:buFont typeface="Arial" panose="020B0604020202020204" pitchFamily="34" charset="0"/>
              <a:buChar char="•"/>
            </a:pP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Tree>
    <p:extLst>
      <p:ext uri="{BB962C8B-B14F-4D97-AF65-F5344CB8AC3E}">
        <p14:creationId xmlns:p14="http://schemas.microsoft.com/office/powerpoint/2010/main" val="357098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324103" y="311321"/>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Mục</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tiêu</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và</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nhiệm</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vụ</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nghiên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cứu</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81050" y="2292040"/>
            <a:ext cx="10200459" cy="28052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VN" sz="2000" dirty="0">
                <a:cs typeface="Arial" panose="020B0604020202020204" pitchFamily="34" charset="0"/>
              </a:rPr>
              <a:t>Tìm hiểu lý thuyết về ReactJS</a:t>
            </a:r>
          </a:p>
          <a:p>
            <a:pPr marL="342900" indent="-342900">
              <a:lnSpc>
                <a:spcPct val="150000"/>
              </a:lnSpc>
              <a:buFont typeface="Arial" panose="020B0604020202020204" pitchFamily="34" charset="0"/>
              <a:buChar char="•"/>
            </a:pPr>
            <a:r>
              <a:rPr lang="en-VN" sz="2000" dirty="0">
                <a:cs typeface="Arial" panose="020B0604020202020204" pitchFamily="34" charset="0"/>
              </a:rPr>
              <a:t>Xác định cấu trúc, các thành phần chính trong React</a:t>
            </a:r>
          </a:p>
          <a:p>
            <a:pPr marL="342900" indent="-342900">
              <a:lnSpc>
                <a:spcPct val="150000"/>
              </a:lnSpc>
              <a:buFont typeface="Arial" panose="020B0604020202020204" pitchFamily="34" charset="0"/>
              <a:buChar char="•"/>
            </a:pPr>
            <a:r>
              <a:rPr lang="en-VN" sz="2000" dirty="0">
                <a:cs typeface="Arial" panose="020B0604020202020204" pitchFamily="34" charset="0"/>
              </a:rPr>
              <a:t>Hệ thống hóa các kiến thức đã tìm hiểu được thành sơ đồ tư duy</a:t>
            </a:r>
          </a:p>
          <a:p>
            <a:pPr marL="342900" indent="-342900">
              <a:lnSpc>
                <a:spcPct val="150000"/>
              </a:lnSpc>
              <a:buFont typeface="Arial" panose="020B0604020202020204" pitchFamily="34" charset="0"/>
              <a:buChar char="•"/>
            </a:pPr>
            <a:r>
              <a:rPr lang="en-VN" sz="2000" dirty="0">
                <a:cs typeface="Arial" panose="020B0604020202020204" pitchFamily="34" charset="0"/>
              </a:rPr>
              <a:t>Xây dựng, thực thi và chạy được phần mềm ReactJS</a:t>
            </a:r>
          </a:p>
          <a:p>
            <a:pPr marL="342900" indent="-342900">
              <a:lnSpc>
                <a:spcPct val="150000"/>
              </a:lnSpc>
              <a:buFont typeface="Arial" panose="020B0604020202020204" pitchFamily="34" charset="0"/>
              <a:buChar char="•"/>
            </a:pPr>
            <a:r>
              <a:rPr lang="en-VN" sz="2000" dirty="0">
                <a:cs typeface="Arial" panose="020B0604020202020204" pitchFamily="34" charset="0"/>
              </a:rPr>
              <a:t>Áp dụng những kiến thức nghiên cứu được để ứng dụng vào thực tế</a:t>
            </a:r>
          </a:p>
          <a:p>
            <a:pPr marL="342900" indent="-342900">
              <a:lnSpc>
                <a:spcPct val="150000"/>
              </a:lnSpc>
              <a:buFont typeface="Arial" panose="020B0604020202020204" pitchFamily="34" charset="0"/>
              <a:buChar char="•"/>
            </a:pPr>
            <a:r>
              <a:rPr lang="en-VN" sz="2000" dirty="0">
                <a:cs typeface="Arial" panose="020B0604020202020204" pitchFamily="34" charset="0"/>
              </a:rPr>
              <a:t>Biết được cách thức để xây dựng 1 website thương mại điện tử</a:t>
            </a:r>
          </a:p>
        </p:txBody>
      </p:sp>
    </p:spTree>
    <p:extLst>
      <p:ext uri="{BB962C8B-B14F-4D97-AF65-F5344CB8AC3E}">
        <p14:creationId xmlns:p14="http://schemas.microsoft.com/office/powerpoint/2010/main" val="1053900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Sơ đồ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Sơ</a:t>
            </a:r>
            <a:r>
              <a:rPr lang="en-US" b="1" dirty="0"/>
              <a:t> </a:t>
            </a:r>
            <a:r>
              <a:rPr lang="en-US" b="1" dirty="0" err="1"/>
              <a:t>đồ</a:t>
            </a:r>
            <a:r>
              <a:rPr lang="en-US" b="1" dirty="0"/>
              <a:t> </a:t>
            </a:r>
            <a:r>
              <a:rPr lang="en-US" b="1" dirty="0" err="1"/>
              <a:t>giao</a:t>
            </a:r>
            <a:r>
              <a:rPr lang="en-US" b="1" dirty="0"/>
              <a:t> </a:t>
            </a:r>
            <a:r>
              <a:rPr lang="en-US" b="1" dirty="0" err="1"/>
              <a:t>diện</a:t>
            </a:r>
            <a:r>
              <a:rPr lang="en-US" b="1" dirty="0"/>
              <a:t> </a:t>
            </a:r>
            <a:r>
              <a:rPr lang="en-US" b="1" dirty="0" err="1"/>
              <a:t>phía</a:t>
            </a:r>
            <a:r>
              <a:rPr lang="en-US" b="1" dirty="0"/>
              <a:t> Admin</a:t>
            </a:r>
          </a:p>
          <a:p>
            <a:pPr marL="742950" lvl="1" indent="-285750" algn="just">
              <a:lnSpc>
                <a:spcPct val="150000"/>
              </a:lnSpc>
              <a:buFont typeface="Arial" panose="020B0604020202020204" pitchFamily="34" charset="0"/>
              <a:buChar char="•"/>
            </a:pP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2771" name="Picture 3" descr="page29image58950256">
            <a:extLst>
              <a:ext uri="{FF2B5EF4-FFF2-40B4-BE49-F238E27FC236}">
                <a16:creationId xmlns:a16="http://schemas.microsoft.com/office/drawing/2014/main" id="{88885C2A-31F8-444D-B66F-A801A1949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68" y="2386843"/>
            <a:ext cx="8860428" cy="415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826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Sơ đồ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1020279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err="1"/>
              <a:t>Mô</a:t>
            </a:r>
            <a:r>
              <a:rPr lang="en-US" b="1" dirty="0"/>
              <a:t> </a:t>
            </a:r>
            <a:r>
              <a:rPr lang="en-US" b="1" dirty="0" err="1"/>
              <a:t>tả</a:t>
            </a:r>
            <a:r>
              <a:rPr lang="en-US" b="1" dirty="0"/>
              <a:t> </a:t>
            </a:r>
            <a:r>
              <a:rPr lang="en-US" b="1" dirty="0" err="1"/>
              <a:t>sơ</a:t>
            </a:r>
            <a:r>
              <a:rPr lang="en-US" b="1" dirty="0"/>
              <a:t> </a:t>
            </a:r>
            <a:r>
              <a:rPr lang="en-US" b="1" dirty="0" err="1"/>
              <a:t>đồ</a:t>
            </a:r>
            <a:r>
              <a:rPr lang="en-US" b="1" dirty="0"/>
              <a:t> </a:t>
            </a:r>
            <a:r>
              <a:rPr lang="en-US" b="1" dirty="0" err="1"/>
              <a:t>giao</a:t>
            </a:r>
            <a:r>
              <a:rPr lang="en-US" b="1" dirty="0"/>
              <a:t> </a:t>
            </a:r>
            <a:r>
              <a:rPr lang="en-US" b="1" dirty="0" err="1"/>
              <a:t>diện</a:t>
            </a:r>
            <a:r>
              <a:rPr lang="en-US" b="1" dirty="0"/>
              <a:t> </a:t>
            </a:r>
            <a:r>
              <a:rPr lang="en-US" b="1" dirty="0" err="1"/>
              <a:t>phía</a:t>
            </a:r>
            <a:r>
              <a:rPr lang="en-US" b="1" dirty="0"/>
              <a:t> Admin</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Để vào được trang quản trị cần có một tài khoản của admin, đã có 1 tài khoản mặc định với User: Admin, Pass: admin. </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Tại trang Menu của quản trị, admin có thể thay đổi, chỉnh sửa trang web của mình, cũng như có thể thêm xóa sửa sản phẩm đang có. </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Tùy chỉnh banner hình ảnh slideshow. </a:t>
            </a:r>
          </a:p>
          <a:p>
            <a:pPr marL="742950" lvl="1" indent="-285750" algn="just">
              <a:lnSpc>
                <a:spcPct val="150000"/>
              </a:lnSpc>
              <a:buFont typeface="Arial" panose="020B0604020202020204" pitchFamily="34" charset="0"/>
              <a:buChar char="•"/>
            </a:pPr>
            <a:r>
              <a:rPr lang="vi-VN" dirty="0">
                <a:latin typeface="Calibri" panose="020F0502020204030204" pitchFamily="34" charset="0"/>
                <a:cs typeface="Calibri" panose="020F0502020204030204" pitchFamily="34" charset="0"/>
              </a:rPr>
              <a:t>Tất cả các thao tác sau khi hoàn tất xong đều được thay đổi trong database. </a:t>
            </a:r>
          </a:p>
          <a:p>
            <a:pPr marL="742950" lvl="1" indent="-285750" algn="just">
              <a:lnSpc>
                <a:spcPct val="150000"/>
              </a:lnSpc>
              <a:buFont typeface="Arial" panose="020B0604020202020204" pitchFamily="34" charset="0"/>
              <a:buChar char="•"/>
            </a:pP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Tree>
    <p:extLst>
      <p:ext uri="{BB962C8B-B14F-4D97-AF65-F5344CB8AC3E}">
        <p14:creationId xmlns:p14="http://schemas.microsoft.com/office/powerpoint/2010/main" val="307476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Thiết kế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5070295"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Giao </a:t>
            </a:r>
            <a:r>
              <a:rPr lang="en-US" b="1" dirty="0" err="1"/>
              <a:t>diện</a:t>
            </a:r>
            <a:r>
              <a:rPr lang="en-US" b="1" dirty="0"/>
              <a:t> </a:t>
            </a:r>
            <a:r>
              <a:rPr lang="en-US" b="1" dirty="0" err="1"/>
              <a:t>phía</a:t>
            </a:r>
            <a:r>
              <a:rPr lang="en-US" b="1" dirty="0"/>
              <a:t> </a:t>
            </a:r>
            <a:r>
              <a:rPr lang="en-US" b="1" dirty="0" err="1"/>
              <a:t>người</a:t>
            </a:r>
            <a:r>
              <a:rPr lang="en-US" b="1" dirty="0"/>
              <a:t> </a:t>
            </a:r>
            <a:r>
              <a:rPr lang="en-US" b="1" dirty="0" err="1"/>
              <a:t>dùng</a:t>
            </a:r>
            <a:endParaRPr lang="en-US" b="1" dirty="0"/>
          </a:p>
          <a:p>
            <a:pPr marL="742950" lvl="1" indent="-285750" algn="just">
              <a:lnSpc>
                <a:spcPct val="150000"/>
              </a:lnSpc>
              <a:buFont typeface="Wingdings" pitchFamily="2" charset="2"/>
              <a:buChar char="q"/>
            </a:pPr>
            <a:r>
              <a:rPr lang="en-US" b="1" dirty="0" err="1"/>
              <a:t>Phần</a:t>
            </a:r>
            <a:r>
              <a:rPr lang="en-US" b="1" dirty="0"/>
              <a:t> Main Layout </a:t>
            </a:r>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6" name="Picture 2" descr="page30image58901728">
            <a:extLst>
              <a:ext uri="{FF2B5EF4-FFF2-40B4-BE49-F238E27FC236}">
                <a16:creationId xmlns:a16="http://schemas.microsoft.com/office/drawing/2014/main" id="{1F88BE85-2D55-BB44-9D7B-E4EF524EB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921" y="3034813"/>
            <a:ext cx="5030213" cy="2552171"/>
          </a:xfrm>
          <a:prstGeom prst="rect">
            <a:avLst/>
          </a:prstGeom>
          <a:noFill/>
          <a:extLst>
            <a:ext uri="{909E8E84-426E-40DD-AFC4-6F175D3DCCD1}">
              <a14:hiddenFill xmlns:a14="http://schemas.microsoft.com/office/drawing/2010/main">
                <a:solidFill>
                  <a:srgbClr val="FFFFFF"/>
                </a:solidFill>
              </a14:hiddenFill>
            </a:ext>
          </a:extLst>
        </p:spPr>
      </p:pic>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14D45F3-BAE2-7A4E-87D2-8A665A0386B7}"/>
              </a:ext>
            </a:extLst>
          </p:cNvPr>
          <p:cNvSpPr txBox="1"/>
          <p:nvPr/>
        </p:nvSpPr>
        <p:spPr>
          <a:xfrm>
            <a:off x="7885605" y="2380104"/>
            <a:ext cx="1939955" cy="369332"/>
          </a:xfrm>
          <a:prstGeom prst="rect">
            <a:avLst/>
          </a:prstGeom>
          <a:noFill/>
        </p:spPr>
        <p:txBody>
          <a:bodyPr wrap="none" rtlCol="0">
            <a:spAutoFit/>
          </a:bodyPr>
          <a:lstStyle/>
          <a:p>
            <a:pPr marL="285750" indent="-285750">
              <a:buFont typeface="Wingdings" pitchFamily="2" charset="2"/>
              <a:buChar char="q"/>
            </a:pPr>
            <a:r>
              <a:rPr lang="en-VN" b="1" dirty="0"/>
              <a:t>Phần trang chủ</a:t>
            </a:r>
          </a:p>
        </p:txBody>
      </p:sp>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70" name="Picture 6" descr="page30image58902768">
            <a:extLst>
              <a:ext uri="{FF2B5EF4-FFF2-40B4-BE49-F238E27FC236}">
                <a16:creationId xmlns:a16="http://schemas.microsoft.com/office/drawing/2014/main" id="{20E92DF5-2024-F946-87B6-78070082E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867" y="3034813"/>
            <a:ext cx="4744699" cy="255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877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Thiết kế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Giao </a:t>
            </a:r>
            <a:r>
              <a:rPr lang="en-US" b="1" dirty="0" err="1"/>
              <a:t>diện</a:t>
            </a:r>
            <a:r>
              <a:rPr lang="en-US" b="1" dirty="0"/>
              <a:t> </a:t>
            </a:r>
            <a:r>
              <a:rPr lang="en-US" b="1" dirty="0" err="1"/>
              <a:t>phía</a:t>
            </a:r>
            <a:r>
              <a:rPr lang="en-US" b="1" dirty="0"/>
              <a:t> </a:t>
            </a:r>
            <a:r>
              <a:rPr lang="en-US" b="1" dirty="0" err="1"/>
              <a:t>người</a:t>
            </a:r>
            <a:r>
              <a:rPr lang="en-US" b="1" dirty="0"/>
              <a:t> </a:t>
            </a:r>
            <a:r>
              <a:rPr lang="en-US" b="1" dirty="0" err="1"/>
              <a:t>dùng</a:t>
            </a:r>
            <a:endParaRPr lang="en-US" b="1" dirty="0"/>
          </a:p>
          <a:p>
            <a:pPr marL="742950" lvl="1" indent="-285750" algn="just">
              <a:lnSpc>
                <a:spcPct val="150000"/>
              </a:lnSpc>
              <a:buFont typeface="Wingdings" pitchFamily="2" charset="2"/>
              <a:buChar char="q"/>
            </a:pPr>
            <a:r>
              <a:rPr lang="en-US" b="1" dirty="0" err="1"/>
              <a:t>Phần</a:t>
            </a:r>
            <a:r>
              <a:rPr lang="en-US" b="1" dirty="0"/>
              <a:t> </a:t>
            </a:r>
            <a:r>
              <a:rPr lang="en-US" b="1" dirty="0" err="1"/>
              <a:t>giới</a:t>
            </a:r>
            <a:r>
              <a:rPr lang="en-US" b="1" dirty="0"/>
              <a:t> </a:t>
            </a:r>
            <a:r>
              <a:rPr lang="en-US" b="1" dirty="0" err="1"/>
              <a:t>thiệu</a:t>
            </a:r>
            <a:r>
              <a:rPr lang="en-US" b="1" dirty="0"/>
              <a:t>, </a:t>
            </a:r>
            <a:r>
              <a:rPr lang="en-US" b="1" dirty="0" err="1"/>
              <a:t>hướng</a:t>
            </a:r>
            <a:r>
              <a:rPr lang="en-US" b="1" dirty="0"/>
              <a:t> </a:t>
            </a:r>
            <a:r>
              <a:rPr lang="en-US" b="1" dirty="0" err="1"/>
              <a:t>dẫn</a:t>
            </a:r>
            <a:r>
              <a:rPr lang="en-US" b="1" dirty="0"/>
              <a:t>, </a:t>
            </a:r>
            <a:r>
              <a:rPr lang="en-US" b="1" dirty="0" err="1"/>
              <a:t>cách</a:t>
            </a:r>
            <a:r>
              <a:rPr lang="en-US" b="1" dirty="0"/>
              <a:t> </a:t>
            </a:r>
            <a:r>
              <a:rPr lang="en-US" b="1" dirty="0" err="1"/>
              <a:t>mua</a:t>
            </a:r>
            <a:r>
              <a:rPr lang="en-US" b="1" dirty="0"/>
              <a:t> </a:t>
            </a:r>
            <a:r>
              <a:rPr lang="en-US" b="1" dirty="0" err="1"/>
              <a:t>hàng</a:t>
            </a:r>
            <a:r>
              <a:rPr lang="en-US" b="1" dirty="0"/>
              <a:t>, </a:t>
            </a:r>
            <a:r>
              <a:rPr lang="en-US" b="1" dirty="0" err="1"/>
              <a:t>thanh</a:t>
            </a:r>
            <a:r>
              <a:rPr lang="en-US" b="1" dirty="0"/>
              <a:t> </a:t>
            </a:r>
            <a:r>
              <a:rPr lang="en-US" b="1" dirty="0" err="1"/>
              <a:t>toán</a:t>
            </a: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7891" name="Picture 3" descr="page31image58904016">
            <a:extLst>
              <a:ext uri="{FF2B5EF4-FFF2-40B4-BE49-F238E27FC236}">
                <a16:creationId xmlns:a16="http://schemas.microsoft.com/office/drawing/2014/main" id="{21D8FFAC-68A9-9148-ADB8-AF066DF76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241" y="3207176"/>
            <a:ext cx="5116208" cy="2754882"/>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page31image58904224">
            <a:extLst>
              <a:ext uri="{FF2B5EF4-FFF2-40B4-BE49-F238E27FC236}">
                <a16:creationId xmlns:a16="http://schemas.microsoft.com/office/drawing/2014/main" id="{87D856B2-625B-B144-926D-CAFA22189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682" y="3207176"/>
            <a:ext cx="5116208" cy="275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73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Thiết kế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5070295"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Giao </a:t>
            </a:r>
            <a:r>
              <a:rPr lang="en-US" b="1" dirty="0" err="1"/>
              <a:t>diện</a:t>
            </a:r>
            <a:r>
              <a:rPr lang="en-US" b="1" dirty="0"/>
              <a:t> </a:t>
            </a:r>
            <a:r>
              <a:rPr lang="en-US" b="1" dirty="0" err="1"/>
              <a:t>phía</a:t>
            </a:r>
            <a:r>
              <a:rPr lang="en-US" b="1" dirty="0"/>
              <a:t> </a:t>
            </a:r>
            <a:r>
              <a:rPr lang="en-US" b="1" dirty="0" err="1"/>
              <a:t>người</a:t>
            </a:r>
            <a:r>
              <a:rPr lang="en-US" b="1" dirty="0"/>
              <a:t> </a:t>
            </a:r>
            <a:r>
              <a:rPr lang="en-US" b="1" dirty="0" err="1"/>
              <a:t>dùng</a:t>
            </a:r>
            <a:endParaRPr lang="en-US" b="1" dirty="0"/>
          </a:p>
          <a:p>
            <a:pPr marL="742950" lvl="1" indent="-285750" algn="just">
              <a:lnSpc>
                <a:spcPct val="150000"/>
              </a:lnSpc>
              <a:buFont typeface="Wingdings" pitchFamily="2" charset="2"/>
              <a:buChar char="q"/>
            </a:pPr>
            <a:r>
              <a:rPr lang="en-US" b="1" dirty="0"/>
              <a:t>Trang </a:t>
            </a:r>
            <a:r>
              <a:rPr lang="en-US" b="1" dirty="0" err="1"/>
              <a:t>sản</a:t>
            </a:r>
            <a:r>
              <a:rPr lang="en-US" b="1" dirty="0"/>
              <a:t> </a:t>
            </a:r>
            <a:r>
              <a:rPr lang="en-US" b="1" dirty="0" err="1"/>
              <a:t>phẩm</a:t>
            </a: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14D45F3-BAE2-7A4E-87D2-8A665A0386B7}"/>
              </a:ext>
            </a:extLst>
          </p:cNvPr>
          <p:cNvSpPr txBox="1"/>
          <p:nvPr/>
        </p:nvSpPr>
        <p:spPr>
          <a:xfrm>
            <a:off x="7885605" y="2380104"/>
            <a:ext cx="2746265" cy="369332"/>
          </a:xfrm>
          <a:prstGeom prst="rect">
            <a:avLst/>
          </a:prstGeom>
          <a:noFill/>
        </p:spPr>
        <p:txBody>
          <a:bodyPr wrap="none" rtlCol="0">
            <a:spAutoFit/>
          </a:bodyPr>
          <a:lstStyle/>
          <a:p>
            <a:pPr marL="285750" indent="-285750">
              <a:buFont typeface="Wingdings" pitchFamily="2" charset="2"/>
              <a:buChar char="q"/>
            </a:pPr>
            <a:r>
              <a:rPr lang="en-VN" b="1" dirty="0"/>
              <a:t>Trang chi tiết sản phẩm</a:t>
            </a:r>
          </a:p>
        </p:txBody>
      </p:sp>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44034" name="Picture 2" descr="page32image58949056">
            <a:extLst>
              <a:ext uri="{FF2B5EF4-FFF2-40B4-BE49-F238E27FC236}">
                <a16:creationId xmlns:a16="http://schemas.microsoft.com/office/drawing/2014/main" id="{49EB5074-3B47-2649-AB2C-7D98003E6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640" y="3034813"/>
            <a:ext cx="4734360" cy="2566613"/>
          </a:xfrm>
          <a:prstGeom prst="rect">
            <a:avLst/>
          </a:prstGeom>
          <a:noFill/>
          <a:extLst>
            <a:ext uri="{909E8E84-426E-40DD-AFC4-6F175D3DCCD1}">
              <a14:hiddenFill xmlns:a14="http://schemas.microsoft.com/office/drawing/2010/main">
                <a:solidFill>
                  <a:srgbClr val="FFFFFF"/>
                </a:solidFill>
              </a14:hiddenFill>
            </a:ext>
          </a:extLst>
        </p:spPr>
      </p:pic>
      <p:pic>
        <p:nvPicPr>
          <p:cNvPr id="44036" name="Picture 4" descr="page32image58955456">
            <a:extLst>
              <a:ext uri="{FF2B5EF4-FFF2-40B4-BE49-F238E27FC236}">
                <a16:creationId xmlns:a16="http://schemas.microsoft.com/office/drawing/2014/main" id="{AD786451-8171-E54C-9B1D-9E2938B1E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558" y="3034813"/>
            <a:ext cx="4788392" cy="256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397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Thiết kế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5070295"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Giao </a:t>
            </a:r>
            <a:r>
              <a:rPr lang="en-US" b="1" dirty="0" err="1"/>
              <a:t>diện</a:t>
            </a:r>
            <a:r>
              <a:rPr lang="en-US" b="1" dirty="0"/>
              <a:t> </a:t>
            </a:r>
            <a:r>
              <a:rPr lang="en-US" b="1" dirty="0" err="1"/>
              <a:t>phía</a:t>
            </a:r>
            <a:r>
              <a:rPr lang="en-US" b="1" dirty="0"/>
              <a:t> </a:t>
            </a:r>
            <a:r>
              <a:rPr lang="en-US" b="1" dirty="0" err="1"/>
              <a:t>người</a:t>
            </a:r>
            <a:r>
              <a:rPr lang="en-US" b="1" dirty="0"/>
              <a:t> </a:t>
            </a:r>
            <a:r>
              <a:rPr lang="en-US" b="1" dirty="0" err="1"/>
              <a:t>dùng</a:t>
            </a:r>
            <a:endParaRPr lang="en-US" b="1" dirty="0"/>
          </a:p>
          <a:p>
            <a:pPr marL="742950" lvl="1" indent="-285750" algn="just">
              <a:lnSpc>
                <a:spcPct val="150000"/>
              </a:lnSpc>
              <a:buFont typeface="Wingdings" pitchFamily="2" charset="2"/>
              <a:buChar char="q"/>
            </a:pPr>
            <a:r>
              <a:rPr lang="en-US" b="1" dirty="0"/>
              <a:t>Trang </a:t>
            </a:r>
            <a:r>
              <a:rPr lang="en-US" b="1" dirty="0" err="1"/>
              <a:t>giỏ</a:t>
            </a:r>
            <a:r>
              <a:rPr lang="en-US" b="1" dirty="0"/>
              <a:t> </a:t>
            </a:r>
            <a:r>
              <a:rPr lang="en-US" b="1" dirty="0" err="1"/>
              <a:t>hàng</a:t>
            </a: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46082" name="Picture 2" descr="page33image58956080">
            <a:extLst>
              <a:ext uri="{FF2B5EF4-FFF2-40B4-BE49-F238E27FC236}">
                <a16:creationId xmlns:a16="http://schemas.microsoft.com/office/drawing/2014/main" id="{693AFEEB-B9D7-8B43-A9AA-57BA87712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909" y="3012770"/>
            <a:ext cx="6197437" cy="334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39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Thiết kế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5070295"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Giao </a:t>
            </a:r>
            <a:r>
              <a:rPr lang="en-US" b="1" dirty="0" err="1"/>
              <a:t>diện</a:t>
            </a:r>
            <a:r>
              <a:rPr lang="en-US" b="1" dirty="0"/>
              <a:t> </a:t>
            </a:r>
            <a:r>
              <a:rPr lang="en-US" b="1" dirty="0" err="1"/>
              <a:t>phía</a:t>
            </a:r>
            <a:r>
              <a:rPr lang="en-US" b="1" dirty="0"/>
              <a:t> Admin</a:t>
            </a:r>
          </a:p>
          <a:p>
            <a:pPr marL="742950" lvl="1" indent="-285750" algn="just">
              <a:lnSpc>
                <a:spcPct val="150000"/>
              </a:lnSpc>
              <a:buFont typeface="Wingdings" pitchFamily="2" charset="2"/>
              <a:buChar char="q"/>
            </a:pPr>
            <a:r>
              <a:rPr lang="en-US" b="1" dirty="0"/>
              <a:t>Form </a:t>
            </a:r>
            <a:r>
              <a:rPr lang="en-US" b="1" dirty="0" err="1"/>
              <a:t>đăng</a:t>
            </a:r>
            <a:r>
              <a:rPr lang="en-US" b="1" dirty="0"/>
              <a:t> </a:t>
            </a:r>
            <a:r>
              <a:rPr lang="en-US" b="1" dirty="0" err="1"/>
              <a:t>nhập</a:t>
            </a: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49153" name="Picture 1" descr="page33image58959616">
            <a:extLst>
              <a:ext uri="{FF2B5EF4-FFF2-40B4-BE49-F238E27FC236}">
                <a16:creationId xmlns:a16="http://schemas.microsoft.com/office/drawing/2014/main" id="{C90E5BE3-EE5B-CB4E-AEBC-AFD7E231C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098" y="3209468"/>
            <a:ext cx="9198646" cy="278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33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Thiết kế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5070295"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Giao </a:t>
            </a:r>
            <a:r>
              <a:rPr lang="en-US" b="1" dirty="0" err="1"/>
              <a:t>diện</a:t>
            </a:r>
            <a:r>
              <a:rPr lang="en-US" b="1" dirty="0"/>
              <a:t> </a:t>
            </a:r>
            <a:r>
              <a:rPr lang="en-US" b="1" dirty="0" err="1"/>
              <a:t>phía</a:t>
            </a:r>
            <a:r>
              <a:rPr lang="en-US" b="1" dirty="0"/>
              <a:t> Admin</a:t>
            </a:r>
          </a:p>
          <a:p>
            <a:pPr marL="742950" lvl="1" indent="-285750" algn="just">
              <a:lnSpc>
                <a:spcPct val="150000"/>
              </a:lnSpc>
              <a:buFont typeface="Wingdings" pitchFamily="2" charset="2"/>
              <a:buChar char="q"/>
            </a:pPr>
            <a:r>
              <a:rPr lang="en-US" b="1" dirty="0"/>
              <a:t>Trang menu </a:t>
            </a:r>
            <a:r>
              <a:rPr lang="en-US" b="1" dirty="0" err="1"/>
              <a:t>chức</a:t>
            </a:r>
            <a:r>
              <a:rPr lang="en-US" b="1" dirty="0"/>
              <a:t> </a:t>
            </a:r>
            <a:r>
              <a:rPr lang="en-US" b="1" dirty="0" err="1"/>
              <a:t>năng</a:t>
            </a:r>
            <a:endParaRPr lang="en-US" b="1" dirty="0"/>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50178" name="Picture 2" descr="page34image58961904">
            <a:extLst>
              <a:ext uri="{FF2B5EF4-FFF2-40B4-BE49-F238E27FC236}">
                <a16:creationId xmlns:a16="http://schemas.microsoft.com/office/drawing/2014/main" id="{E818CDFB-60C2-2844-8E78-010A65A8B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480" y="3034812"/>
            <a:ext cx="4795975" cy="2566613"/>
          </a:xfrm>
          <a:prstGeom prst="rect">
            <a:avLst/>
          </a:prstGeom>
          <a:noFill/>
          <a:extLst>
            <a:ext uri="{909E8E84-426E-40DD-AFC4-6F175D3DCCD1}">
              <a14:hiddenFill xmlns:a14="http://schemas.microsoft.com/office/drawing/2010/main">
                <a:solidFill>
                  <a:srgbClr val="FFFFFF"/>
                </a:solidFill>
              </a14:hiddenFill>
            </a:ext>
          </a:extLst>
        </p:spPr>
      </p:pic>
      <p:pic>
        <p:nvPicPr>
          <p:cNvPr id="50179" name="Picture 3" descr="page34image58963360">
            <a:extLst>
              <a:ext uri="{FF2B5EF4-FFF2-40B4-BE49-F238E27FC236}">
                <a16:creationId xmlns:a16="http://schemas.microsoft.com/office/drawing/2014/main" id="{55681A7E-8A47-1941-BA91-C542DC2E2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774" y="1446192"/>
            <a:ext cx="4749106" cy="2566613"/>
          </a:xfrm>
          <a:prstGeom prst="rect">
            <a:avLst/>
          </a:prstGeom>
          <a:noFill/>
          <a:extLst>
            <a:ext uri="{909E8E84-426E-40DD-AFC4-6F175D3DCCD1}">
              <a14:hiddenFill xmlns:a14="http://schemas.microsoft.com/office/drawing/2010/main">
                <a:solidFill>
                  <a:srgbClr val="FFFFFF"/>
                </a:solidFill>
              </a14:hiddenFill>
            </a:ext>
          </a:extLst>
        </p:spPr>
      </p:pic>
      <p:pic>
        <p:nvPicPr>
          <p:cNvPr id="50181" name="Picture 5" descr="page35image58949840">
            <a:extLst>
              <a:ext uri="{FF2B5EF4-FFF2-40B4-BE49-F238E27FC236}">
                <a16:creationId xmlns:a16="http://schemas.microsoft.com/office/drawing/2014/main" id="{22B7EB5C-AA35-E840-BBE8-4D8CB82D5B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775" y="4161658"/>
            <a:ext cx="4749105" cy="258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25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3: </a:t>
            </a:r>
            <a:r>
              <a:rPr lang="en-US" sz="2600" dirty="0" err="1">
                <a:solidFill>
                  <a:srgbClr val="357A5B"/>
                </a:solidFill>
                <a:latin typeface="UTM HelvetIns" panose="02040603050506020204" pitchFamily="18"/>
              </a:rPr>
              <a:t>Thiết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a:t>
            </a:r>
            <a:r>
              <a:rPr lang="en-US" sz="2600" dirty="0">
                <a:solidFill>
                  <a:srgbClr val="357A5B"/>
                </a:solidFill>
                <a:latin typeface="UTM HelvetIns" panose="02040603050506020204" pitchFamily="18"/>
              </a:rPr>
              <a:t> website </a:t>
            </a:r>
            <a:r>
              <a:rPr lang="en-US" sz="2600" dirty="0" err="1">
                <a:solidFill>
                  <a:srgbClr val="357A5B"/>
                </a:solidFill>
                <a:latin typeface="UTM HelvetIns" panose="02040603050506020204" pitchFamily="18"/>
              </a:rPr>
              <a:t>thương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mại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điện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tử</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4. Thiết kế giao diện:</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5070295" cy="7709803"/>
          </a:xfrm>
          <a:prstGeom prst="rect">
            <a:avLst/>
          </a:prstGeom>
          <a:noFill/>
        </p:spPr>
        <p:txBody>
          <a:bodyPr wrap="square" rtlCol="0">
            <a:spAutoFit/>
          </a:bodyPr>
          <a:lstStyle/>
          <a:p>
            <a:pPr marL="285750" indent="-285750" algn="just">
              <a:lnSpc>
                <a:spcPct val="150000"/>
              </a:lnSpc>
              <a:buFont typeface="Wingdings" pitchFamily="2" charset="2"/>
              <a:buChar char="q"/>
            </a:pPr>
            <a:r>
              <a:rPr lang="en-US" b="1" dirty="0"/>
              <a:t>Giao </a:t>
            </a:r>
            <a:r>
              <a:rPr lang="en-US" b="1" dirty="0" err="1"/>
              <a:t>diện</a:t>
            </a:r>
            <a:r>
              <a:rPr lang="en-US" b="1" dirty="0"/>
              <a:t> </a:t>
            </a:r>
            <a:r>
              <a:rPr lang="en-US" b="1" dirty="0" err="1"/>
              <a:t>phía</a:t>
            </a:r>
            <a:r>
              <a:rPr lang="en-US" b="1" dirty="0"/>
              <a:t> Admin</a:t>
            </a:r>
          </a:p>
          <a:p>
            <a:pPr marL="742950" lvl="1" indent="-285750" algn="just">
              <a:lnSpc>
                <a:spcPct val="150000"/>
              </a:lnSpc>
              <a:buFont typeface="Wingdings" pitchFamily="2" charset="2"/>
              <a:buChar char="q"/>
            </a:pPr>
            <a:r>
              <a:rPr lang="en-US" b="1" dirty="0" err="1"/>
              <a:t>Tùy</a:t>
            </a:r>
            <a:r>
              <a:rPr lang="en-US" b="1" dirty="0"/>
              <a:t> </a:t>
            </a:r>
            <a:r>
              <a:rPr lang="en-US" b="1" dirty="0" err="1"/>
              <a:t>chỉnh</a:t>
            </a:r>
            <a:r>
              <a:rPr lang="en-US" b="1" dirty="0"/>
              <a:t> </a:t>
            </a:r>
            <a:r>
              <a:rPr lang="en-US" b="1" dirty="0" err="1"/>
              <a:t>giao</a:t>
            </a:r>
            <a:r>
              <a:rPr lang="en-US" b="1" dirty="0"/>
              <a:t> </a:t>
            </a:r>
            <a:r>
              <a:rPr lang="en-US" b="1" dirty="0" err="1"/>
              <a:t>diện</a:t>
            </a:r>
            <a:r>
              <a:rPr lang="en-US" b="1" dirty="0"/>
              <a:t> website</a:t>
            </a:r>
          </a:p>
          <a:p>
            <a:pPr lvl="1">
              <a:lnSpc>
                <a:spcPct val="150000"/>
              </a:lnSpc>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52228" name="Picture 4" descr="page35image58958368">
            <a:extLst>
              <a:ext uri="{FF2B5EF4-FFF2-40B4-BE49-F238E27FC236}">
                <a16:creationId xmlns:a16="http://schemas.microsoft.com/office/drawing/2014/main" id="{ED8EA8EF-0F69-6944-8918-45254429E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43" y="3004772"/>
            <a:ext cx="4883621" cy="2629642"/>
          </a:xfrm>
          <a:prstGeom prst="rect">
            <a:avLst/>
          </a:prstGeom>
          <a:noFill/>
          <a:extLst>
            <a:ext uri="{909E8E84-426E-40DD-AFC4-6F175D3DCCD1}">
              <a14:hiddenFill xmlns:a14="http://schemas.microsoft.com/office/drawing/2010/main">
                <a:solidFill>
                  <a:srgbClr val="FFFFFF"/>
                </a:solidFill>
              </a14:hiddenFill>
            </a:ext>
          </a:extLst>
        </p:spPr>
      </p:pic>
      <p:pic>
        <p:nvPicPr>
          <p:cNvPr id="52229" name="Picture 5" descr="page36image58943024">
            <a:extLst>
              <a:ext uri="{FF2B5EF4-FFF2-40B4-BE49-F238E27FC236}">
                <a16:creationId xmlns:a16="http://schemas.microsoft.com/office/drawing/2014/main" id="{2010602E-A412-474E-B26A-6A2603E03A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682" y="3004772"/>
            <a:ext cx="4772730" cy="260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89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4: </a:t>
            </a:r>
            <a:r>
              <a:rPr lang="en-US" sz="2600" dirty="0" err="1">
                <a:solidFill>
                  <a:srgbClr val="357A5B"/>
                </a:solidFill>
                <a:latin typeface="UTM HelvetIns" panose="02040603050506020204" pitchFamily="18"/>
              </a:rPr>
              <a:t>Tổng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1. Kết quả đạt được:</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1835391"/>
            <a:ext cx="10181029" cy="9094797"/>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Tạo ra giao diện thân thiện với người dùng </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Tạo được phần front-end lẫn back-end </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Quản lý được sản phẩm, chủng loại sản phẩm, hóa đơn </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Xử lý được yêu cầu đặt mua hàng từ người dùng </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Xử lý các form thông tin từ người dùng gửi lên hệ thống </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Ngoài ra, chúng em còn củng cố thêm kiến thức về </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React JS, thư viện hỗ trợ tạo giao diện người dùng </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Meteor, framework tạo real-time web application </a:t>
            </a:r>
          </a:p>
          <a:p>
            <a:pPr marL="742950" lvl="1" indent="-285750">
              <a:lnSpc>
                <a:spcPct val="150000"/>
              </a:lnSpc>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377E1E9-DCEB-D24E-9B10-1070F3F0738A}"/>
              </a:ext>
            </a:extLst>
          </p:cNvPr>
          <p:cNvSpPr txBox="1"/>
          <p:nvPr/>
        </p:nvSpPr>
        <p:spPr>
          <a:xfrm>
            <a:off x="775576" y="4056823"/>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Hướng phát triển:</a:t>
            </a:r>
          </a:p>
        </p:txBody>
      </p:sp>
      <p:sp>
        <p:nvSpPr>
          <p:cNvPr id="22" name="TextBox 21">
            <a:extLst>
              <a:ext uri="{FF2B5EF4-FFF2-40B4-BE49-F238E27FC236}">
                <a16:creationId xmlns:a16="http://schemas.microsoft.com/office/drawing/2014/main" id="{AA1814CA-4E24-7444-A311-52D0E76898B7}"/>
              </a:ext>
            </a:extLst>
          </p:cNvPr>
          <p:cNvSpPr txBox="1"/>
          <p:nvPr/>
        </p:nvSpPr>
        <p:spPr>
          <a:xfrm>
            <a:off x="1229921" y="4516029"/>
            <a:ext cx="10181029" cy="7986802"/>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Tạo Đăng ký, đăng nhập cho người dùng</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Lọc sản phẩm một cách tốt hơn</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Áp dụng thêm các kỹ thuật về ReactJS để trang web được tối ưu hơn</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Thống kê sản phẩm đa dạng hơn, xuất hóa đơn</a:t>
            </a:r>
          </a:p>
          <a:p>
            <a:pPr marL="742950" lvl="1" indent="-285750">
              <a:lnSpc>
                <a:spcPct val="150000"/>
              </a:lnSpc>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742950" lvl="1" indent="-285750" algn="just">
              <a:lnSpc>
                <a:spcPct val="150000"/>
              </a:lnSpc>
              <a:buFont typeface="Wingdings" pitchFamily="2" charset="2"/>
              <a:buChar char="Ø"/>
            </a:pPr>
            <a:endParaRPr lang="en-US" b="1" dirty="0"/>
          </a:p>
          <a:p>
            <a:pPr lvl="1">
              <a:lnSpc>
                <a:spcPct val="150000"/>
              </a:lnSpc>
            </a:pPr>
            <a:r>
              <a:rPr lang="en-US" dirty="0"/>
              <a:t>	</a:t>
            </a:r>
            <a:endParaRPr lang="vi-VN" dirty="0">
              <a:latin typeface="Calibri" panose="020F0502020204030204" pitchFamily="34" charset="0"/>
              <a:cs typeface="Calibri" panose="020F0502020204030204" pitchFamily="34" charset="0"/>
            </a:endParaRPr>
          </a:p>
          <a:p>
            <a:pPr lvl="1">
              <a:lnSpc>
                <a:spcPct val="150000"/>
              </a:lnSpc>
            </a:pPr>
            <a:br>
              <a:rPr lang="en-US" dirty="0"/>
            </a:br>
            <a:endParaRPr lang="en-US" dirty="0"/>
          </a:p>
          <a:p>
            <a:pPr marL="800100" lvl="1" indent="-342900">
              <a:lnSpc>
                <a:spcPct val="150000"/>
              </a:lnSpc>
              <a:buFont typeface="+mj-lt"/>
              <a:buAutoNum type="arabicPeriod"/>
            </a:pPr>
            <a:endParaRPr lang="en-US" dirty="0"/>
          </a:p>
          <a:p>
            <a:pPr marL="800100" lvl="1" indent="-342900" algn="just">
              <a:lnSpc>
                <a:spcPct val="150000"/>
              </a:lnSpc>
              <a:buFont typeface="+mj-lt"/>
              <a:buAutoNum type="arabicPeriod"/>
            </a:pPr>
            <a:endParaRPr lang="en-US"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nSpc>
                <a:spcPct val="150000"/>
              </a:lnSpc>
            </a:pPr>
            <a:br>
              <a:rPr lang="en-US" b="1" dirty="0"/>
            </a:br>
            <a:endParaRPr lang="en-US" b="1" dirty="0"/>
          </a:p>
          <a:p>
            <a:pPr lvl="1" algn="just">
              <a:lnSpc>
                <a:spcPct val="150000"/>
              </a:lnSpc>
            </a:pPr>
            <a:endParaRPr lang="vi-VN" dirty="0">
              <a:latin typeface="Calibri" panose="020F0502020204030204" pitchFamily="34" charset="0"/>
              <a:cs typeface="Calibri" panose="020F0502020204030204" pitchFamily="34" charset="0"/>
            </a:endParaRPr>
          </a:p>
          <a:p>
            <a:pPr lvl="2" algn="just">
              <a:lnSpc>
                <a:spcPct val="150000"/>
              </a:lnSpc>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a:p>
            <a:pPr lvl="1" algn="just"/>
            <a:endParaRPr lang="vi-VN" dirty="0">
              <a:latin typeface="Calibri" panose="020F0502020204030204" pitchFamily="34" charset="0"/>
              <a:cs typeface="Calibri" panose="020F0502020204030204" pitchFamily="34" charset="0"/>
            </a:endParaRPr>
          </a:p>
          <a:p>
            <a:pPr lvl="1" algn="just"/>
            <a:endParaRPr lang="vi-VN" dirty="0">
              <a:latin typeface="Calibri" panose="020F0502020204030204" pitchFamily="34" charset="0"/>
              <a:cs typeface="Calibri" panose="020F0502020204030204" pitchFamily="34" charset="0"/>
            </a:endParaRPr>
          </a:p>
          <a:p>
            <a:pPr marL="742950" lvl="1" indent="-285750" algn="just">
              <a:buFont typeface="Wingdings" pitchFamily="2" charset="2"/>
              <a:buChar char="ü"/>
            </a:pPr>
            <a:endParaRPr lang="en-VN" dirty="0"/>
          </a:p>
        </p:txBody>
      </p:sp>
    </p:spTree>
    <p:extLst>
      <p:ext uri="{BB962C8B-B14F-4D97-AF65-F5344CB8AC3E}">
        <p14:creationId xmlns:p14="http://schemas.microsoft.com/office/powerpoint/2010/main" val="101874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1. Giới thiệu về ReactJS</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2034880"/>
            <a:ext cx="10181029" cy="5909310"/>
          </a:xfrm>
          <a:prstGeom prst="rect">
            <a:avLst/>
          </a:prstGeom>
          <a:noFill/>
        </p:spPr>
        <p:txBody>
          <a:bodyPr wrap="square" rtlCol="0">
            <a:spAutoFit/>
          </a:bodyPr>
          <a:lstStyle/>
          <a:p>
            <a:pPr marL="285750" indent="-285750">
              <a:lnSpc>
                <a:spcPct val="150000"/>
              </a:lnSpc>
              <a:buFont typeface="Wingdings" pitchFamily="2" charset="2"/>
              <a:buChar char="q"/>
            </a:pPr>
            <a:r>
              <a:rPr lang="en-VN" b="1" dirty="0"/>
              <a:t>Đặc tính của ReactJS:</a:t>
            </a:r>
          </a:p>
          <a:p>
            <a:pPr marL="742950" lvl="1" indent="-285750" algn="just">
              <a:lnSpc>
                <a:spcPct val="150000"/>
              </a:lnSpc>
              <a:buFont typeface="Wingdings" pitchFamily="2" charset="2"/>
              <a:buChar char="ü"/>
            </a:pPr>
            <a:r>
              <a:rPr lang="en-VN" dirty="0"/>
              <a:t>Xây dựng lên các </a:t>
            </a:r>
            <a:r>
              <a:rPr lang="en-VN" b="1" dirty="0"/>
              <a:t>components </a:t>
            </a:r>
            <a:r>
              <a:rPr lang="en-VN" dirty="0"/>
              <a:t>có tính tái sử dụng dễ dàng cho việc chia nhỏ vấn đề, testing</a:t>
            </a:r>
          </a:p>
          <a:p>
            <a:pPr marL="742950" lvl="1" indent="-285750" algn="just">
              <a:lnSpc>
                <a:spcPct val="150000"/>
              </a:lnSpc>
              <a:buFont typeface="Wingdings" pitchFamily="2" charset="2"/>
              <a:buChar char="ü"/>
            </a:pPr>
            <a:r>
              <a:rPr lang="en-VN" dirty="0"/>
              <a:t>Giúp chúng ta dễ dàng quản lý, mở rộng hệ thống </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React JS luôn giữ các components ở trạng thái stateless (nhiều nhất có thể) khiến ta dễ dàng quản lý bởi nó chẳng khác gì một trang static HTML </a:t>
            </a:r>
            <a:endParaRPr lang="en-VN" dirty="0"/>
          </a:p>
          <a:p>
            <a:pPr marL="285750" indent="-285750" algn="just">
              <a:lnSpc>
                <a:spcPct val="150000"/>
              </a:lnSpc>
              <a:buFont typeface="Wingdings" pitchFamily="2" charset="2"/>
              <a:buChar char="q"/>
            </a:pPr>
            <a:r>
              <a:rPr lang="en-US" b="1" dirty="0" err="1"/>
              <a:t>Thế</a:t>
            </a:r>
            <a:r>
              <a:rPr lang="en-US" b="1" dirty="0"/>
              <a:t> </a:t>
            </a:r>
            <a:r>
              <a:rPr lang="en-US" b="1" dirty="0" err="1"/>
              <a:t>mạnh</a:t>
            </a:r>
            <a:r>
              <a:rPr lang="en-US" b="1" dirty="0"/>
              <a:t> </a:t>
            </a:r>
            <a:r>
              <a:rPr lang="en-US" b="1" dirty="0" err="1"/>
              <a:t>của</a:t>
            </a:r>
            <a:r>
              <a:rPr lang="en-US" b="1" dirty="0"/>
              <a:t> ReactJS</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React JS là một framework hiển thị view chú ý đến hiệu năng (performance- minded) </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React JS là virtual DOM - thứ nằm ẩn bên trong mỗi view và là lí do khiến cho React đạt được hiệu năng tốt </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Khi một view yêu cầu gọi, tất cả mọi thứ sẽ được đưa vào trong một bản sao ảo của DOM </a:t>
            </a:r>
          </a:p>
          <a:p>
            <a:pPr marL="742950" lvl="1" indent="-285750">
              <a:buFont typeface="Wingdings" pitchFamily="2" charset="2"/>
              <a:buChar char="ü"/>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spTree>
    <p:extLst>
      <p:ext uri="{BB962C8B-B14F-4D97-AF65-F5344CB8AC3E}">
        <p14:creationId xmlns:p14="http://schemas.microsoft.com/office/powerpoint/2010/main" val="827256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Tài</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liệu</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tham</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khảo</a:t>
            </a:r>
            <a:endParaRPr lang="en-US" sz="2600" dirty="0">
              <a:solidFill>
                <a:srgbClr val="357A5B"/>
              </a:solidFill>
              <a:latin typeface="UTM HelvetIns" panose="02040603050506020204" pitchFamily="18"/>
            </a:endParaRPr>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C53318F-B4AF-7945-A2E5-B5BAE632C84E}"/>
              </a:ext>
            </a:extLst>
          </p:cNvPr>
          <p:cNvSpPr/>
          <p:nvPr/>
        </p:nvSpPr>
        <p:spPr>
          <a:xfrm>
            <a:off x="778313" y="1905292"/>
            <a:ext cx="10635374" cy="2862322"/>
          </a:xfrm>
          <a:prstGeom prst="rect">
            <a:avLst/>
          </a:prstGeom>
        </p:spPr>
        <p:txBody>
          <a:bodyPr wrap="square">
            <a:spAutoFit/>
          </a:bodyPr>
          <a:lstStyle/>
          <a:p>
            <a:pPr>
              <a:lnSpc>
                <a:spcPct val="150000"/>
              </a:lnSpc>
            </a:pPr>
            <a:r>
              <a:rPr lang="vi-VN" dirty="0">
                <a:latin typeface="Calibri" panose="020F0502020204030204" pitchFamily="34" charset="0"/>
                <a:cs typeface="Calibri" panose="020F0502020204030204" pitchFamily="34" charset="0"/>
              </a:rPr>
              <a:t>[1]. Thạc sĩ (DEA) Phạm Nguyễn Cương, Giáo trình Phân tích Thiết kế Hệ Thống Thông Tin, Nhà xuất bản Giáo Dục, 2014. </a:t>
            </a:r>
          </a:p>
          <a:p>
            <a:pPr>
              <a:lnSpc>
                <a:spcPct val="150000"/>
              </a:lnSpc>
            </a:pPr>
            <a:r>
              <a:rPr lang="vi-VN" dirty="0">
                <a:latin typeface="Calibri" panose="020F0502020204030204" pitchFamily="34" charset="0"/>
                <a:cs typeface="Calibri" panose="020F0502020204030204" pitchFamily="34" charset="0"/>
              </a:rPr>
              <a:t>[2]. Ken Rogers, Meteor + React, Ft. Collins, Colorado, March 2016 </a:t>
            </a:r>
          </a:p>
          <a:p>
            <a:pPr>
              <a:lnSpc>
                <a:spcPct val="150000"/>
              </a:lnSpc>
            </a:pPr>
            <a:r>
              <a:rPr lang="vi-VN" dirty="0">
                <a:latin typeface="Calibri" panose="020F0502020204030204" pitchFamily="34" charset="0"/>
                <a:cs typeface="Calibri" panose="020F0502020204030204" pitchFamily="34" charset="0"/>
              </a:rPr>
              <a:t>[3] Tham khảo thông tin ở một số trang web: </a:t>
            </a:r>
          </a:p>
          <a:p>
            <a:pPr>
              <a:lnSpc>
                <a:spcPct val="150000"/>
              </a:lnSpc>
            </a:pPr>
            <a:r>
              <a:rPr lang="vi-VN" dirty="0">
                <a:latin typeface="Calibri" panose="020F0502020204030204" pitchFamily="34" charset="0"/>
                <a:cs typeface="Calibri" panose="020F0502020204030204" pitchFamily="34" charset="0"/>
              </a:rPr>
              <a:t>	+ </a:t>
            </a:r>
            <a:r>
              <a:rPr lang="en-US" dirty="0">
                <a:hlinkClick r:id="rId3"/>
              </a:rPr>
              <a:t>https://facebook.github.io/reactjs</a:t>
            </a:r>
            <a:endParaRPr lang="en-US" dirty="0"/>
          </a:p>
          <a:p>
            <a:pPr>
              <a:lnSpc>
                <a:spcPct val="150000"/>
              </a:lnSpc>
            </a:pPr>
            <a:r>
              <a:rPr lang="en-US" dirty="0">
                <a:latin typeface="Calibri" panose="020F0502020204030204" pitchFamily="34" charset="0"/>
                <a:cs typeface="Calibri" panose="020F0502020204030204" pitchFamily="34" charset="0"/>
              </a:rPr>
              <a:t>	+ </a:t>
            </a:r>
            <a:r>
              <a:rPr lang="en-US" dirty="0">
                <a:hlinkClick r:id="rId4"/>
              </a:rPr>
              <a:t>https://</a:t>
            </a:r>
            <a:r>
              <a:rPr lang="en-US" dirty="0" err="1">
                <a:hlinkClick r:id="rId4"/>
              </a:rPr>
              <a:t>viblo.asia</a:t>
            </a:r>
            <a:r>
              <a:rPr lang="en-US" dirty="0">
                <a:hlinkClick r:id="rId4"/>
              </a:rPr>
              <a:t>/</a:t>
            </a:r>
            <a:endParaRPr lang="vi-VN" dirty="0">
              <a:latin typeface="Calibri" panose="020F0502020204030204" pitchFamily="34" charset="0"/>
              <a:cs typeface="Calibri" panose="020F0502020204030204" pitchFamily="34" charset="0"/>
            </a:endParaRPr>
          </a:p>
          <a:p>
            <a:endParaRPr lang="vi-VN" dirty="0"/>
          </a:p>
        </p:txBody>
      </p:sp>
    </p:spTree>
    <p:extLst>
      <p:ext uri="{BB962C8B-B14F-4D97-AF65-F5344CB8AC3E}">
        <p14:creationId xmlns:p14="http://schemas.microsoft.com/office/powerpoint/2010/main" val="1166592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775576" y="398699"/>
            <a:ext cx="9858896" cy="492443"/>
          </a:xfrm>
          <a:prstGeom prst="rect">
            <a:avLst/>
          </a:prstGeom>
          <a:noFill/>
        </p:spPr>
        <p:txBody>
          <a:bodyPr wrap="square" rtlCol="0">
            <a:spAutoFit/>
          </a:bodyPr>
          <a:lstStyle/>
          <a:p>
            <a:r>
              <a:rPr lang="en-US" sz="2600" dirty="0" err="1">
                <a:solidFill>
                  <a:srgbClr val="357A5B"/>
                </a:solidFill>
                <a:latin typeface="UTM HelvetIns" panose="02040603050506020204" pitchFamily="18"/>
              </a:rPr>
              <a:t>Kết</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thúc</a:t>
            </a:r>
            <a:endParaRPr lang="en-US" sz="2600" dirty="0">
              <a:solidFill>
                <a:srgbClr val="357A5B"/>
              </a:solidFill>
              <a:latin typeface="UTM HelvetIns" panose="02040603050506020204" pitchFamily="18"/>
            </a:endParaRPr>
          </a:p>
        </p:txBody>
      </p:sp>
      <p:pic>
        <p:nvPicPr>
          <p:cNvPr id="36867" name="Picture 3" descr="page30image56912960">
            <a:extLst>
              <a:ext uri="{FF2B5EF4-FFF2-40B4-BE49-F238E27FC236}">
                <a16:creationId xmlns:a16="http://schemas.microsoft.com/office/drawing/2014/main" id="{B985EC31-432F-2144-A7E5-FB5473D8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1441700"/>
            <a:ext cx="7452197" cy="45719"/>
          </a:xfrm>
          <a:prstGeom prst="rect">
            <a:avLst/>
          </a:prstGeom>
          <a:noFill/>
          <a:extLst>
            <a:ext uri="{909E8E84-426E-40DD-AFC4-6F175D3DCCD1}">
              <a14:hiddenFill xmlns:a14="http://schemas.microsoft.com/office/drawing/2010/main">
                <a:solidFill>
                  <a:srgbClr val="FFFFFF"/>
                </a:solidFill>
              </a14:hiddenFill>
            </a:ext>
          </a:extLst>
        </p:spPr>
      </p:pic>
      <p:pic>
        <p:nvPicPr>
          <p:cNvPr id="36869" name="Picture 5" descr="page30image56912960">
            <a:extLst>
              <a:ext uri="{FF2B5EF4-FFF2-40B4-BE49-F238E27FC236}">
                <a16:creationId xmlns:a16="http://schemas.microsoft.com/office/drawing/2014/main" id="{B41647EA-72B8-2543-98DC-E556EE1B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682" y="-1572210"/>
            <a:ext cx="7452197" cy="4571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D153C5E-9389-8946-A627-6B435698454A}"/>
              </a:ext>
            </a:extLst>
          </p:cNvPr>
          <p:cNvSpPr txBox="1"/>
          <p:nvPr/>
        </p:nvSpPr>
        <p:spPr>
          <a:xfrm>
            <a:off x="2352827" y="3410193"/>
            <a:ext cx="7486345" cy="1200329"/>
          </a:xfrm>
          <a:prstGeom prst="rect">
            <a:avLst/>
          </a:prstGeom>
          <a:noFill/>
        </p:spPr>
        <p:txBody>
          <a:bodyPr wrap="square" rtlCol="0">
            <a:spAutoFit/>
          </a:bodyPr>
          <a:lstStyle/>
          <a:p>
            <a:pPr algn="ctr"/>
            <a:r>
              <a:rPr lang="en-US" sz="3600" dirty="0">
                <a:solidFill>
                  <a:srgbClr val="357A5B"/>
                </a:solidFill>
                <a:latin typeface="UTM Alexander" panose="02040603050506020204" pitchFamily="18"/>
              </a:rPr>
              <a:t>CẢM ƠN THẦY THEO DÕI BÀI THUYẾT TRÌNH</a:t>
            </a:r>
          </a:p>
        </p:txBody>
      </p:sp>
    </p:spTree>
    <p:extLst>
      <p:ext uri="{BB962C8B-B14F-4D97-AF65-F5344CB8AC3E}">
        <p14:creationId xmlns:p14="http://schemas.microsoft.com/office/powerpoint/2010/main" val="416252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2034880"/>
            <a:ext cx="10181029" cy="4385816"/>
          </a:xfrm>
          <a:prstGeom prst="rect">
            <a:avLst/>
          </a:prstGeom>
          <a:noFill/>
        </p:spPr>
        <p:txBody>
          <a:bodyPr wrap="square" rtlCol="0">
            <a:spAutoFit/>
          </a:bodyPr>
          <a:lstStyle/>
          <a:p>
            <a:pPr marL="285750" indent="-285750">
              <a:lnSpc>
                <a:spcPct val="150000"/>
              </a:lnSpc>
              <a:buFont typeface="Wingdings" pitchFamily="2" charset="2"/>
              <a:buChar char="q"/>
            </a:pPr>
            <a:r>
              <a:rPr lang="en-VN" b="1" dirty="0"/>
              <a:t>Component</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React được xây dựng xung quanh các component, chứ không dùng template như các framework khác </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Phương thức quan trọng nhất là render, phương thức này được trigger khi component đã sẵn sàng để được render lên trên page </a:t>
            </a:r>
            <a:r>
              <a:rPr lang="en-VN" dirty="0">
                <a:latin typeface="Calibri" panose="020F0502020204030204" pitchFamily="34" charset="0"/>
                <a:cs typeface="Calibri" panose="020F0502020204030204" pitchFamily="34" charset="0"/>
              </a:rPr>
              <a:t> </a:t>
            </a:r>
          </a:p>
          <a:p>
            <a:pPr marL="742950" lvl="1" indent="-285750" algn="just">
              <a:lnSpc>
                <a:spcPct val="150000"/>
              </a:lnSpc>
              <a:buFont typeface="Wingdings" pitchFamily="2" charset="2"/>
              <a:buChar char="ü"/>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2052" name="Picture 4" descr="page10image58874784">
            <a:extLst>
              <a:ext uri="{FF2B5EF4-FFF2-40B4-BE49-F238E27FC236}">
                <a16:creationId xmlns:a16="http://schemas.microsoft.com/office/drawing/2014/main" id="{D275D147-864A-944E-A5E0-DEDDD094D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641" y="4314287"/>
            <a:ext cx="7697243" cy="220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8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2034880"/>
            <a:ext cx="10181029" cy="3139321"/>
          </a:xfrm>
          <a:prstGeom prst="rect">
            <a:avLst/>
          </a:prstGeom>
          <a:noFill/>
        </p:spPr>
        <p:txBody>
          <a:bodyPr wrap="square" rtlCol="0">
            <a:spAutoFit/>
          </a:bodyPr>
          <a:lstStyle/>
          <a:p>
            <a:pPr marL="285750" indent="-285750">
              <a:lnSpc>
                <a:spcPct val="150000"/>
              </a:lnSpc>
              <a:buFont typeface="Wingdings" pitchFamily="2" charset="2"/>
              <a:buChar char="q"/>
            </a:pPr>
            <a:r>
              <a:rPr lang="en-US" b="1" dirty="0"/>
              <a:t>Multiple Components</a:t>
            </a:r>
          </a:p>
          <a:p>
            <a:pPr marL="742950" lvl="1" indent="-285750">
              <a:lnSpc>
                <a:spcPct val="150000"/>
              </a:lnSpc>
              <a:buFont typeface="Wingdings" pitchFamily="2" charset="2"/>
              <a:buChar char="ü"/>
            </a:pPr>
            <a:r>
              <a:rPr lang="vi-VN" dirty="0">
                <a:latin typeface="Calibri" panose="020F0502020204030204" pitchFamily="34" charset="0"/>
                <a:cs typeface="Calibri" panose="020F0502020204030204" pitchFamily="34" charset="0"/>
              </a:rPr>
              <a:t>Nếu muốn lồng nhiều component vào nhau, ta sẽ làm điều này trong lệnh return của phương thức render.</a:t>
            </a:r>
          </a:p>
          <a:p>
            <a:pPr lvl="1" algn="just">
              <a:lnSpc>
                <a:spcPct val="150000"/>
              </a:lnSpc>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4101" name="Picture 5" descr="page11image58881648">
            <a:extLst>
              <a:ext uri="{FF2B5EF4-FFF2-40B4-BE49-F238E27FC236}">
                <a16:creationId xmlns:a16="http://schemas.microsoft.com/office/drawing/2014/main" id="{7A8E6D0F-9A68-9C41-A928-AA42B22FD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910" y="3337560"/>
            <a:ext cx="5612812" cy="344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66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229921" y="2034880"/>
            <a:ext cx="10181029" cy="3554819"/>
          </a:xfrm>
          <a:prstGeom prst="rect">
            <a:avLst/>
          </a:prstGeom>
          <a:noFill/>
        </p:spPr>
        <p:txBody>
          <a:bodyPr wrap="square" rtlCol="0">
            <a:spAutoFit/>
          </a:bodyPr>
          <a:lstStyle/>
          <a:p>
            <a:pPr marL="285750" indent="-285750">
              <a:lnSpc>
                <a:spcPct val="150000"/>
              </a:lnSpc>
              <a:buFont typeface="Wingdings" pitchFamily="2" charset="2"/>
              <a:buChar char="q"/>
            </a:pPr>
            <a:r>
              <a:rPr lang="en-US" b="1" dirty="0"/>
              <a:t>Prop</a:t>
            </a:r>
            <a:r>
              <a:rPr lang="en-US" dirty="0"/>
              <a:t> </a:t>
            </a:r>
          </a:p>
          <a:p>
            <a:pPr marL="742950" lvl="1" indent="-285750" algn="just">
              <a:lnSpc>
                <a:spcPct val="150000"/>
              </a:lnSpc>
              <a:buFont typeface="Wingdings" pitchFamily="2" charset="2"/>
              <a:buChar char="ü"/>
            </a:pPr>
            <a:r>
              <a:rPr lang="vi-VN" dirty="0">
                <a:latin typeface="Calibri" panose="020F0502020204030204" pitchFamily="34" charset="0"/>
                <a:cs typeface="Calibri" panose="020F0502020204030204" pitchFamily="34" charset="0"/>
              </a:rPr>
              <a:t> Là properties của một component, chúng ta có thể thay đổi props của component bằng cách truyền dữ liệu từ bên ngoài vào </a:t>
            </a:r>
          </a:p>
          <a:p>
            <a:pPr marL="742950" lvl="1" indent="-285750" algn="just">
              <a:lnSpc>
                <a:spcPct val="150000"/>
              </a:lnSpc>
              <a:buFont typeface="Wingdings" pitchFamily="2" charset="2"/>
              <a:buChar char="ü"/>
            </a:pPr>
            <a:endParaRPr lang="vi-VN" dirty="0">
              <a:latin typeface="Calibri" panose="020F0502020204030204" pitchFamily="34" charset="0"/>
              <a:cs typeface="Calibri" panose="020F0502020204030204" pitchFamily="34" charset="0"/>
            </a:endParaRPr>
          </a:p>
          <a:p>
            <a:pPr lvl="1" algn="just">
              <a:lnSpc>
                <a:spcPct val="150000"/>
              </a:lnSpc>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1030" name="Picture 6" descr="page11image58883312">
            <a:extLst>
              <a:ext uri="{FF2B5EF4-FFF2-40B4-BE49-F238E27FC236}">
                <a16:creationId xmlns:a16="http://schemas.microsoft.com/office/drawing/2014/main" id="{51FF6B11-F8B7-3949-A858-4030F584A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910" y="3429000"/>
            <a:ext cx="5519882" cy="337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979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1051668" y="2139517"/>
            <a:ext cx="10181029" cy="4016484"/>
          </a:xfrm>
          <a:prstGeom prst="rect">
            <a:avLst/>
          </a:prstGeom>
          <a:noFill/>
        </p:spPr>
        <p:txBody>
          <a:bodyPr wrap="square" rtlCol="0">
            <a:spAutoFit/>
          </a:bodyPr>
          <a:lstStyle/>
          <a:p>
            <a:pPr lvl="1" algn="just">
              <a:lnSpc>
                <a:spcPct val="150000"/>
              </a:lnSpc>
            </a:pPr>
            <a:r>
              <a:rPr lang="vi-VN" sz="2000" b="1" i="1" dirty="0">
                <a:latin typeface="Calibri" panose="020F0502020204030204" pitchFamily="34" charset="0"/>
                <a:cs typeface="Calibri" panose="020F0502020204030204" pitchFamily="34" charset="0"/>
              </a:rPr>
              <a:t>Chú ý: </a:t>
            </a:r>
            <a:r>
              <a:rPr lang="vi-VN" dirty="0">
                <a:latin typeface="Calibri" panose="020F0502020204030204" pitchFamily="34" charset="0"/>
                <a:cs typeface="Calibri" panose="020F0502020204030204" pitchFamily="34" charset="0"/>
              </a:rPr>
              <a:t>Khi một props được truyền vào component thì nó là bất biến tức là dữ liệu của nó không được thay đổi kiểu như một "pure" function. </a:t>
            </a:r>
          </a:p>
          <a:p>
            <a:pPr lvl="1" algn="just">
              <a:lnSpc>
                <a:spcPct val="150000"/>
              </a:lnSpc>
            </a:pPr>
            <a:r>
              <a:rPr lang="en-US" dirty="0"/>
              <a:t>Ví dụ </a:t>
            </a:r>
            <a:r>
              <a:rPr lang="en-US" dirty="0" err="1"/>
              <a:t>vê</a:t>
            </a:r>
            <a:r>
              <a:rPr lang="en-US" dirty="0"/>
              <a:t>̀ “pure” function </a:t>
            </a:r>
            <a:r>
              <a:rPr lang="en-US" dirty="0" err="1"/>
              <a:t>va</a:t>
            </a:r>
            <a:r>
              <a:rPr lang="en-US" dirty="0"/>
              <a:t>̀ “not pure” function </a:t>
            </a:r>
          </a:p>
          <a:p>
            <a:pPr lvl="1" algn="just">
              <a:lnSpc>
                <a:spcPct val="150000"/>
              </a:lnSpc>
            </a:pP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r>
              <a:rPr lang="vi-VN" dirty="0">
                <a:latin typeface="Calibri" panose="020F0502020204030204" pitchFamily="34" charset="0"/>
                <a:cs typeface="Calibri" panose="020F0502020204030204" pitchFamily="34" charset="0"/>
              </a:rPr>
              <a:t>Function được gọi là "pure" vì nó không làm thay đổi giá trị đầu vào của nó và luôn trả về một kết quả tương tự cho các đầu vào như nhau</a:t>
            </a:r>
            <a:r>
              <a:rPr lang="vi-VN" dirty="0"/>
              <a:t> </a:t>
            </a: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6150" name="Picture 6" descr="page12image58846176">
            <a:extLst>
              <a:ext uri="{FF2B5EF4-FFF2-40B4-BE49-F238E27FC236}">
                <a16:creationId xmlns:a16="http://schemas.microsoft.com/office/drawing/2014/main" id="{A7C7B7DB-041C-074E-BA63-D768B5D11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098" y="3494918"/>
            <a:ext cx="6421205" cy="1305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3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224537" y="343065"/>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Chương</a:t>
            </a:r>
            <a:r>
              <a:rPr lang="en-US" sz="2600" dirty="0">
                <a:solidFill>
                  <a:srgbClr val="357A5B"/>
                </a:solidFill>
                <a:latin typeface="UTM HelvetIns" panose="02040603050506020204" pitchFamily="18"/>
              </a:rPr>
              <a:t> 1: </a:t>
            </a:r>
            <a:r>
              <a:rPr lang="en-US" sz="2600" dirty="0" err="1">
                <a:solidFill>
                  <a:srgbClr val="357A5B"/>
                </a:solidFill>
                <a:latin typeface="UTM HelvetIns" panose="02040603050506020204" pitchFamily="18"/>
              </a:rPr>
              <a:t>Cơ</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sở</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lý</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thuyết</a:t>
            </a:r>
            <a:endParaRPr lang="en-US" sz="2600" dirty="0">
              <a:solidFill>
                <a:srgbClr val="357A5B"/>
              </a:solidFill>
              <a:latin typeface="UTM HelvetIns" panose="02040603050506020204" pitchFamily="18"/>
            </a:endParaRPr>
          </a:p>
        </p:txBody>
      </p:sp>
      <p:sp>
        <p:nvSpPr>
          <p:cNvPr id="10" name="TextBox 9">
            <a:extLst>
              <a:ext uri="{FF2B5EF4-FFF2-40B4-BE49-F238E27FC236}">
                <a16:creationId xmlns:a16="http://schemas.microsoft.com/office/drawing/2014/main" id="{8A74AEB7-12B7-FF49-957A-27939C14A6D4}"/>
              </a:ext>
            </a:extLst>
          </p:cNvPr>
          <p:cNvSpPr txBox="1"/>
          <p:nvPr/>
        </p:nvSpPr>
        <p:spPr>
          <a:xfrm>
            <a:off x="775576" y="1371535"/>
            <a:ext cx="10635374" cy="496931"/>
          </a:xfrm>
          <a:prstGeom prst="rect">
            <a:avLst/>
          </a:prstGeom>
          <a:noFill/>
        </p:spPr>
        <p:txBody>
          <a:bodyPr wrap="square" rtlCol="0">
            <a:spAutoFit/>
          </a:bodyPr>
          <a:lstStyle/>
          <a:p>
            <a:pPr>
              <a:lnSpc>
                <a:spcPct val="150000"/>
              </a:lnSpc>
            </a:pPr>
            <a:r>
              <a:rPr lang="en-VN" sz="2000" dirty="0">
                <a:latin typeface="UTM HelvetIns" panose="02040603050506020204" pitchFamily="18"/>
                <a:cs typeface="Arial" panose="020B0604020202020204" pitchFamily="34" charset="0"/>
              </a:rPr>
              <a:t>2. Một số khái niệm, kiến thức khi nghiên cứu React</a:t>
            </a:r>
          </a:p>
        </p:txBody>
      </p:sp>
      <p:sp>
        <p:nvSpPr>
          <p:cNvPr id="2" name="TextBox 1">
            <a:extLst>
              <a:ext uri="{FF2B5EF4-FFF2-40B4-BE49-F238E27FC236}">
                <a16:creationId xmlns:a16="http://schemas.microsoft.com/office/drawing/2014/main" id="{489C9BCD-A5A3-6F43-9B80-34A9D5BDEE55}"/>
              </a:ext>
            </a:extLst>
          </p:cNvPr>
          <p:cNvSpPr txBox="1"/>
          <p:nvPr/>
        </p:nvSpPr>
        <p:spPr>
          <a:xfrm>
            <a:off x="775576" y="2054956"/>
            <a:ext cx="10181029" cy="5493812"/>
          </a:xfrm>
          <a:prstGeom prst="rect">
            <a:avLst/>
          </a:prstGeom>
          <a:noFill/>
        </p:spPr>
        <p:txBody>
          <a:bodyPr wrap="square" rtlCol="0">
            <a:spAutoFit/>
          </a:bodyPr>
          <a:lstStyle/>
          <a:p>
            <a:pPr lvl="1" algn="just">
              <a:lnSpc>
                <a:spcPct val="150000"/>
              </a:lnSpc>
            </a:pPr>
            <a:endParaRPr lang="vi-VN" dirty="0">
              <a:latin typeface="Calibri" panose="020F0502020204030204" pitchFamily="34" charset="0"/>
              <a:cs typeface="Calibri" panose="020F0502020204030204" pitchFamily="34" charset="0"/>
            </a:endParaRPr>
          </a:p>
          <a:p>
            <a:pPr lvl="1"/>
            <a:r>
              <a:rPr lang="vi-VN" dirty="0">
                <a:latin typeface="Calibri" panose="020F0502020204030204" pitchFamily="34" charset="0"/>
                <a:cs typeface="Calibri" panose="020F0502020204030204" pitchFamily="34" charset="0"/>
              </a:rPr>
              <a:t>Ta xét function thứ 2 như hình dưới </a:t>
            </a:r>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r>
              <a:rPr lang="vi-VN" dirty="0">
                <a:latin typeface="Calibri" panose="020F0502020204030204" pitchFamily="34" charset="0"/>
                <a:cs typeface="Calibri" panose="020F0502020204030204" pitchFamily="34" charset="0"/>
              </a:rPr>
              <a:t>Ở đây function trên đã thay đổi chính giá trị sum đầu vào của nó và điều này khiến nó không là "pure" function </a:t>
            </a:r>
          </a:p>
          <a:p>
            <a:pPr lvl="1"/>
            <a:endParaRPr lang="vi-VN" dirty="0">
              <a:latin typeface="Calibri" panose="020F0502020204030204" pitchFamily="34" charset="0"/>
              <a:cs typeface="Calibri" panose="020F0502020204030204" pitchFamily="34" charset="0"/>
            </a:endParaRPr>
          </a:p>
          <a:p>
            <a:pPr lvl="1"/>
            <a:r>
              <a:rPr lang="vi-VN" dirty="0">
                <a:latin typeface="Calibri" panose="020F0502020204030204" pitchFamily="34" charset="0"/>
                <a:cs typeface="Calibri" panose="020F0502020204030204" pitchFamily="34" charset="0"/>
                <a:sym typeface="Wingdings" pitchFamily="2" charset="2"/>
              </a:rPr>
              <a:t> </a:t>
            </a:r>
            <a:r>
              <a:rPr lang="vi-VN" b="1" dirty="0">
                <a:latin typeface="Calibri" panose="020F0502020204030204" pitchFamily="34" charset="0"/>
                <a:cs typeface="Calibri" panose="020F0502020204030204" pitchFamily="34" charset="0"/>
              </a:rPr>
              <a:t>Tất cả các component của react phải hoạt động như "pure" function </a:t>
            </a: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9219" name="Picture 3" descr="page12image58850960">
            <a:extLst>
              <a:ext uri="{FF2B5EF4-FFF2-40B4-BE49-F238E27FC236}">
                <a16:creationId xmlns:a16="http://schemas.microsoft.com/office/drawing/2014/main" id="{3D1F358A-B686-F34F-9BBE-5DB11768B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287" y="3008140"/>
            <a:ext cx="7077387" cy="136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865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3233</Words>
  <Application>Microsoft Macintosh PowerPoint</Application>
  <PresentationFormat>Widescreen</PresentationFormat>
  <Paragraphs>700</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UTM HelvetIns</vt:lpstr>
      <vt:lpstr>Calibri</vt:lpstr>
      <vt:lpstr>UTM Alexander</vt:lpstr>
      <vt:lpstr>Wingdings</vt:lpstr>
      <vt:lpstr>Arial</vt:lpstr>
      <vt:lpstr>UTM Swiss 721 Black Condensed</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THANH THOAI</dc:creator>
  <cp:lastModifiedBy>HUYNH ANH DU</cp:lastModifiedBy>
  <cp:revision>10</cp:revision>
  <dcterms:created xsi:type="dcterms:W3CDTF">2021-09-07T01:31:24Z</dcterms:created>
  <dcterms:modified xsi:type="dcterms:W3CDTF">2021-09-16T16:12:09Z</dcterms:modified>
</cp:coreProperties>
</file>