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91" r:id="rId2"/>
    <p:sldId id="318" r:id="rId3"/>
    <p:sldId id="292" r:id="rId4"/>
    <p:sldId id="293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94" r:id="rId26"/>
    <p:sldId id="299" r:id="rId27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th Meeting" id="{2F4E765A-76DD-4016-A9E1-3B5C50EC7C20}">
          <p14:sldIdLst>
            <p14:sldId id="291"/>
            <p14:sldId id="318"/>
            <p14:sldId id="292"/>
            <p14:sldId id="293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9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7B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0" y="0"/>
            <a:ext cx="4036007" cy="344091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fld id="{FEC46774-4738-4B3D-AA91-86B86CA575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0325" y="857250"/>
            <a:ext cx="411321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2398" tIns="46200" rIns="92398" bIns="462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1"/>
            <a:ext cx="4036007" cy="344090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0" y="6513911"/>
            <a:ext cx="4036007" cy="344090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23D3BFFE-4231-4FE0-A43C-9A62ED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972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A37F5C-961A-4AEA-B4A9-7334F8F98223}"/>
              </a:ext>
            </a:extLst>
          </p:cNvPr>
          <p:cNvCxnSpPr>
            <a:cxnSpLocks/>
          </p:cNvCxnSpPr>
          <p:nvPr userDrawn="1"/>
        </p:nvCxnSpPr>
        <p:spPr>
          <a:xfrm>
            <a:off x="838200" y="3509963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B12546-9CF5-491A-B939-514C27F3ACD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0859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5DF-D825-4BB8-8F4F-A0C27A9F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176"/>
            <a:ext cx="10515600" cy="19317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975AB-B9F7-4CAC-B392-154F28B3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F809-B525-4AEB-ADF6-904D7379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A0EC3-A5D7-429F-A5CA-16540D5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ntered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9AC5D-DCAA-48B3-959F-975AA9F8CE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7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D0EE50-2AD9-45F6-AD08-61538AAF94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701925"/>
            <a:ext cx="10515599" cy="1962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sz="4000" dirty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9AC5D-DCAA-48B3-959F-975AA9F8CE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7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A79-3836-47F4-B9B2-3E38D1F7683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3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21107C-035D-4CDB-989F-AE9F87FDA1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54234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PSL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8E7B-1324-4679-A0C2-CCECCF4EA3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6216D2-945A-4A3A-ACB4-DBB5818D113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Alshukaili (</a:t>
            </a:r>
            <a:r>
              <a:rPr lang="en-US" dirty="0" err="1"/>
              <a:t>IT@IbriCT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1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brict.edu.om/academics/information-technolog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hai-alshukaili/FIR2019" TargetMode="External"/><Relationship Id="rId2" Type="http://schemas.openxmlformats.org/officeDocument/2006/relationships/hyperlink" Target="mailto:duhai.alshukaili@ibrict.edu.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53A0CE-039D-4383-A269-40B281A8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287" y="898351"/>
            <a:ext cx="10503017" cy="2496758"/>
          </a:xfrm>
        </p:spPr>
        <p:txBody>
          <a:bodyPr>
            <a:noAutofit/>
          </a:bodyPr>
          <a:lstStyle/>
          <a:p>
            <a:r>
              <a:rPr lang="en-US" sz="4000" b="1" dirty="0"/>
              <a:t>Introduction to Probabilistic Soft Logic</a:t>
            </a:r>
            <a:br>
              <a:rPr lang="en-US" sz="4800" dirty="0"/>
            </a:br>
            <a:br>
              <a:rPr lang="en-US" sz="4000" dirty="0"/>
            </a:br>
            <a:r>
              <a:rPr lang="en-US" sz="3200" dirty="0"/>
              <a:t>With a Vision of Using it on Internet of Things Applications</a:t>
            </a:r>
            <a:endParaRPr lang="en-US" sz="4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104722-EB8F-4B8F-9E0C-B45353B8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9" y="3266478"/>
            <a:ext cx="6858000" cy="30504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100" dirty="0" err="1"/>
              <a:t>Ibri</a:t>
            </a:r>
            <a:r>
              <a:rPr lang="en-US" sz="2100" dirty="0"/>
              <a:t> College of Technology</a:t>
            </a:r>
          </a:p>
          <a:p>
            <a:r>
              <a:rPr lang="en-US" sz="2100" dirty="0">
                <a:hlinkClick r:id="rId2"/>
              </a:rPr>
              <a:t>Information Technology Department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April 15, 2019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52F91-7CEF-4D41-8D2D-070B702DE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70" y="4489343"/>
            <a:ext cx="1942857" cy="733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B21A1C-6733-4536-A95B-D07C31D7E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43" y="146835"/>
            <a:ext cx="9525000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Relational Learning (SRL)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1" y="2419004"/>
            <a:ext cx="10515599" cy="270163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Statistical Relational Learning (SRL) is a </a:t>
            </a:r>
            <a:r>
              <a:rPr lang="en-US" dirty="0">
                <a:solidFill>
                  <a:srgbClr val="FF0000"/>
                </a:solidFill>
              </a:rPr>
              <a:t>subfield of machine learning </a:t>
            </a:r>
            <a:r>
              <a:rPr lang="en-US" dirty="0"/>
              <a:t>that seeks to build probabilistic models of </a:t>
            </a:r>
            <a:r>
              <a:rPr lang="en-US" dirty="0">
                <a:solidFill>
                  <a:srgbClr val="FF0000"/>
                </a:solidFill>
              </a:rPr>
              <a:t>relational data</a:t>
            </a:r>
            <a:r>
              <a:rPr lang="en-US" dirty="0"/>
              <a:t>, i.e., data that capture not just objects but also relationships between objects </a:t>
            </a:r>
            <a:r>
              <a:rPr lang="en-US" sz="2500" dirty="0"/>
              <a:t>[</a:t>
            </a:r>
            <a:r>
              <a:rPr lang="en-US" sz="2500" dirty="0" err="1"/>
              <a:t>Getoor</a:t>
            </a:r>
            <a:r>
              <a:rPr lang="en-US" sz="2500" dirty="0"/>
              <a:t> and </a:t>
            </a:r>
            <a:r>
              <a:rPr lang="en-US" sz="2500" dirty="0" err="1"/>
              <a:t>Taskar</a:t>
            </a:r>
            <a:r>
              <a:rPr lang="en-US" sz="2500" dirty="0"/>
              <a:t>,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Data (i.e., Tabular Data)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80944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852846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73813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47376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6400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 Lover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9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r>
                        <a:rPr lang="en-US" baseline="0" dirty="0"/>
                        <a:t> Barker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 Jack </a:t>
                      </a:r>
                      <a:r>
                        <a:rPr lang="en-US" dirty="0" err="1"/>
                        <a:t>Ressing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 Barker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 </a:t>
                      </a:r>
                      <a:r>
                        <a:rPr lang="en-US" dirty="0" err="1"/>
                        <a:t>Brasso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4122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(i.e., Graphs)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1833273"/>
            <a:ext cx="6057900" cy="4126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00" y="5249529"/>
            <a:ext cx="1650225" cy="705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42" y="4219166"/>
            <a:ext cx="1905000" cy="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Soft Logic (PSL)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SRL Framework for compactly defining Markov network </a:t>
            </a:r>
          </a:p>
          <a:p>
            <a:endParaRPr lang="en-US" dirty="0"/>
          </a:p>
          <a:p>
            <a:r>
              <a:rPr lang="en-US" dirty="0"/>
              <a:t>Comes with methods for efficient probabilistic inference </a:t>
            </a:r>
          </a:p>
          <a:p>
            <a:endParaRPr lang="en-US" dirty="0"/>
          </a:p>
          <a:p>
            <a:r>
              <a:rPr lang="en-US" dirty="0"/>
              <a:t>PSL Model: Weighted First Order Logic (FOL) rule</a:t>
            </a:r>
          </a:p>
          <a:p>
            <a:pPr lvl="1"/>
            <a:r>
              <a:rPr lang="en-US" dirty="0"/>
              <a:t>If/then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4E904-EF77-40B5-94D2-E3DD9AD1ED6E}"/>
              </a:ext>
            </a:extLst>
          </p:cNvPr>
          <p:cNvSpPr txBox="1"/>
          <p:nvPr/>
        </p:nvSpPr>
        <p:spPr>
          <a:xfrm>
            <a:off x="973123" y="5268286"/>
            <a:ext cx="987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See [Bach, </a:t>
            </a:r>
            <a:r>
              <a:rPr lang="en-US" i="1" dirty="0" err="1"/>
              <a:t>Broecheler</a:t>
            </a:r>
            <a:r>
              <a:rPr lang="en-US" i="1" dirty="0"/>
              <a:t>, Huang, &amp; </a:t>
            </a:r>
            <a:r>
              <a:rPr lang="en-US" i="1" dirty="0" err="1"/>
              <a:t>Getoor</a:t>
            </a:r>
            <a:r>
              <a:rPr lang="en-US" i="1" dirty="0"/>
              <a:t>, 2017] for more on PSL.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3817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" y="3167148"/>
                <a:ext cx="10515600" cy="5237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0.3: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𝑣𝑜𝑡𝑒𝑠𝐹𝑜𝑟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𝑓𝑟𝑖𝑒𝑛𝑑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𝑣𝑜𝑡𝑒𝑠𝐹𝑜𝑟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" y="3167148"/>
                <a:ext cx="10515600" cy="523703"/>
              </a:xfrm>
              <a:blipFill>
                <a:blip r:embed="rId2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54233" y="3690851"/>
            <a:ext cx="49045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8225" y="3690851"/>
            <a:ext cx="102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weight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84596" y="3675392"/>
            <a:ext cx="23137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44732" y="3690851"/>
            <a:ext cx="109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variable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15098" y="3682538"/>
            <a:ext cx="1036320" cy="277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8297" y="3690851"/>
            <a:ext cx="13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predicate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15098" y="3022053"/>
            <a:ext cx="4723450" cy="69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44429" y="2508318"/>
            <a:ext cx="13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body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94021" y="3015385"/>
            <a:ext cx="2261937" cy="63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8524" y="2475174"/>
            <a:ext cx="13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" y="3167148"/>
                <a:ext cx="10515600" cy="5237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0.3: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𝑣𝑜𝑡𝑒𝑠𝐹𝑜𝑟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𝑓𝑟𝑖𝑒𝑛𝑑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𝑣𝑜𝑡𝑒𝑠𝐹𝑜𝑟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" y="3167148"/>
                <a:ext cx="10515600" cy="523703"/>
              </a:xfrm>
              <a:blipFill>
                <a:blip r:embed="rId2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69621" y="3832484"/>
                <a:ext cx="2741815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𝑣𝑜𝑡𝑒𝑠𝐹𝑜𝑟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𝑗𝑜h𝑛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21" y="3832484"/>
                <a:ext cx="2741815" cy="523703"/>
              </a:xfrm>
              <a:prstGeom prst="rect">
                <a:avLst/>
              </a:prstGeom>
              <a:blipFill>
                <a:blip r:embed="rId3"/>
                <a:stretch>
                  <a:fillRect l="-88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urved Connector 12"/>
          <p:cNvCxnSpPr>
            <a:endCxn id="17" idx="1"/>
          </p:cNvCxnSpPr>
          <p:nvPr/>
        </p:nvCxnSpPr>
        <p:spPr>
          <a:xfrm rot="16200000" flipH="1">
            <a:off x="1743438" y="3668152"/>
            <a:ext cx="478297" cy="37406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455" y="3770409"/>
            <a:ext cx="12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grounding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53740" y="4229267"/>
            <a:ext cx="323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Soft-truth value 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</a:rPr>
              <a:t>ϵ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[0, 1]</a:t>
            </a:r>
          </a:p>
        </p:txBody>
      </p:sp>
    </p:spTree>
    <p:extLst>
      <p:ext uri="{BB962C8B-B14F-4D97-AF65-F5344CB8AC3E}">
        <p14:creationId xmlns:p14="http://schemas.microsoft.com/office/powerpoint/2010/main" val="13675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Weight PSL rules</a:t>
            </a:r>
          </a:p>
          <a:p>
            <a:pPr lvl="1"/>
            <a:r>
              <a:rPr lang="en-US" dirty="0"/>
              <a:t>Specification of</a:t>
            </a:r>
          </a:p>
          <a:p>
            <a:pPr lvl="2"/>
            <a:r>
              <a:rPr lang="en-US" dirty="0"/>
              <a:t>Query predicates</a:t>
            </a:r>
          </a:p>
          <a:p>
            <a:pPr lvl="2"/>
            <a:r>
              <a:rPr lang="en-US" dirty="0"/>
              <a:t>Evidence predicates</a:t>
            </a:r>
          </a:p>
          <a:p>
            <a:pPr lvl="1"/>
            <a:r>
              <a:rPr lang="en-US" dirty="0"/>
              <a:t>Data for evidence predicates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Most probable assignment of truth value to query predicate  (MPE inference)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9CFFD0A-8095-4A34-A318-4CD03E306B5B}"/>
              </a:ext>
            </a:extLst>
          </p:cNvPr>
          <p:cNvSpPr/>
          <p:nvPr/>
        </p:nvSpPr>
        <p:spPr>
          <a:xfrm>
            <a:off x="3361537" y="4162223"/>
            <a:ext cx="4114800" cy="21941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346BF52D-A510-4DE9-B815-9D4FA1751867}"/>
              </a:ext>
            </a:extLst>
          </p:cNvPr>
          <p:cNvSpPr/>
          <p:nvPr/>
        </p:nvSpPr>
        <p:spPr>
          <a:xfrm>
            <a:off x="669450" y="1699429"/>
            <a:ext cx="4333737" cy="240908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54DC1-52BF-42E8-9DCB-A5168F1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Waste Bins Management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574B-C7CE-4EB5-80B1-125E2F80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CC30-F07D-4A06-B8B2-59396C2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642E-5B12-452E-A4CA-3F664F2C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17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9194642-3E5F-4D56-90AC-27493939E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7" y="2114962"/>
            <a:ext cx="1588840" cy="1588840"/>
          </a:xfrm>
        </p:spPr>
      </p:pic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E7DE3E6E-FE82-44AE-AC05-4911E1A8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17" y="2046008"/>
            <a:ext cx="1597583" cy="1597583"/>
          </a:xfrm>
          <a:prstGeom prst="rect">
            <a:avLst/>
          </a:prstGeom>
        </p:spPr>
      </p:pic>
      <p:sp>
        <p:nvSpPr>
          <p:cNvPr id="23" name="Cloud 22">
            <a:extLst>
              <a:ext uri="{FF2B5EF4-FFF2-40B4-BE49-F238E27FC236}">
                <a16:creationId xmlns:a16="http://schemas.microsoft.com/office/drawing/2014/main" id="{28A88109-4AD4-4EB5-B623-C02D75EF0EF5}"/>
              </a:ext>
            </a:extLst>
          </p:cNvPr>
          <p:cNvSpPr/>
          <p:nvPr/>
        </p:nvSpPr>
        <p:spPr>
          <a:xfrm>
            <a:off x="5368953" y="1704512"/>
            <a:ext cx="4214769" cy="228057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9CA41A4B-4E36-48E5-B787-2AA2820A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12" y="1913922"/>
            <a:ext cx="1558376" cy="1558376"/>
          </a:xfrm>
          <a:prstGeom prst="rect">
            <a:avLst/>
          </a:prstGeom>
        </p:spPr>
      </p:pic>
      <p:pic>
        <p:nvPicPr>
          <p:cNvPr id="20" name="Content Placeholder 15">
            <a:extLst>
              <a:ext uri="{FF2B5EF4-FFF2-40B4-BE49-F238E27FC236}">
                <a16:creationId xmlns:a16="http://schemas.microsoft.com/office/drawing/2014/main" id="{5EE2D077-225C-4676-990C-2EFEB073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59" y="2065611"/>
            <a:ext cx="1558376" cy="1558376"/>
          </a:xfrm>
          <a:prstGeom prst="rect">
            <a:avLst/>
          </a:prstGeom>
        </p:spPr>
      </p:pic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542D1AF5-E997-4FC3-99E6-B6E59DF4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48" y="4478895"/>
            <a:ext cx="1665978" cy="16659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3759EB-45A0-4E0C-B30D-EDAE8734A9C7}"/>
              </a:ext>
            </a:extLst>
          </p:cNvPr>
          <p:cNvSpPr txBox="1"/>
          <p:nvPr/>
        </p:nvSpPr>
        <p:spPr>
          <a:xfrm>
            <a:off x="525149" y="2075725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R1</a:t>
            </a:r>
            <a:endParaRPr lang="en-GB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EE5B8-0C60-4514-855C-A4B67D47A7D4}"/>
              </a:ext>
            </a:extLst>
          </p:cNvPr>
          <p:cNvSpPr txBox="1"/>
          <p:nvPr/>
        </p:nvSpPr>
        <p:spPr>
          <a:xfrm>
            <a:off x="5308602" y="2116194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R2</a:t>
            </a:r>
            <a:endParaRPr lang="en-GB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1B978-05CA-4203-83B9-FA7C56A42B4C}"/>
              </a:ext>
            </a:extLst>
          </p:cNvPr>
          <p:cNvSpPr txBox="1"/>
          <p:nvPr/>
        </p:nvSpPr>
        <p:spPr>
          <a:xfrm>
            <a:off x="3227365" y="4507197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R3</a:t>
            </a:r>
            <a:endParaRPr lang="en-GB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A1477-C886-495F-BA8C-22A1B1F282D3}"/>
              </a:ext>
            </a:extLst>
          </p:cNvPr>
          <p:cNvSpPr txBox="1"/>
          <p:nvPr/>
        </p:nvSpPr>
        <p:spPr>
          <a:xfrm>
            <a:off x="1543574" y="2644744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60%</a:t>
            </a:r>
            <a:endParaRPr lang="en-GB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E1B78-01C8-4A28-88A0-58EAD739E759}"/>
              </a:ext>
            </a:extLst>
          </p:cNvPr>
          <p:cNvSpPr txBox="1"/>
          <p:nvPr/>
        </p:nvSpPr>
        <p:spPr>
          <a:xfrm>
            <a:off x="2871888" y="2644744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60%</a:t>
            </a:r>
            <a:endParaRPr lang="en-GB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AA7923-8C76-4C73-BD30-FCB4A4124822}"/>
              </a:ext>
            </a:extLst>
          </p:cNvPr>
          <p:cNvSpPr txBox="1"/>
          <p:nvPr/>
        </p:nvSpPr>
        <p:spPr>
          <a:xfrm>
            <a:off x="6457956" y="2576483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80%</a:t>
            </a:r>
            <a:endParaRPr lang="en-GB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16CEA-7D6E-4C91-ACE3-BC87C7593277}"/>
              </a:ext>
            </a:extLst>
          </p:cNvPr>
          <p:cNvSpPr txBox="1"/>
          <p:nvPr/>
        </p:nvSpPr>
        <p:spPr>
          <a:xfrm>
            <a:off x="7788309" y="2444689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50%</a:t>
            </a:r>
            <a:endParaRPr lang="en-GB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8C19E-8A25-49CC-BAD7-E6F203C2D0A3}"/>
              </a:ext>
            </a:extLst>
          </p:cNvPr>
          <p:cNvSpPr txBox="1"/>
          <p:nvPr/>
        </p:nvSpPr>
        <p:spPr>
          <a:xfrm>
            <a:off x="5003862" y="5035128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80%</a:t>
            </a:r>
            <a:endParaRPr lang="en-GB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3CF7-146F-46E4-B7F7-13C3C7D4548E}"/>
              </a:ext>
            </a:extLst>
          </p:cNvPr>
          <p:cNvSpPr txBox="1"/>
          <p:nvPr/>
        </p:nvSpPr>
        <p:spPr>
          <a:xfrm>
            <a:off x="1683519" y="3662732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B1</a:t>
            </a:r>
            <a:endParaRPr lang="en-GB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C9631F-E5C8-40CA-9C9A-7CF38D98761D}"/>
              </a:ext>
            </a:extLst>
          </p:cNvPr>
          <p:cNvSpPr txBox="1"/>
          <p:nvPr/>
        </p:nvSpPr>
        <p:spPr>
          <a:xfrm>
            <a:off x="3008749" y="3613092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B2</a:t>
            </a:r>
            <a:endParaRPr lang="en-GB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1C3ABF-76B6-498D-88BE-6DD60B3A8C72}"/>
              </a:ext>
            </a:extLst>
          </p:cNvPr>
          <p:cNvSpPr txBox="1"/>
          <p:nvPr/>
        </p:nvSpPr>
        <p:spPr>
          <a:xfrm>
            <a:off x="6316780" y="3535205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B3</a:t>
            </a:r>
            <a:endParaRPr lang="en-GB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29B44-FFEE-4996-819E-0CA7433E1A56}"/>
              </a:ext>
            </a:extLst>
          </p:cNvPr>
          <p:cNvSpPr txBox="1"/>
          <p:nvPr/>
        </p:nvSpPr>
        <p:spPr>
          <a:xfrm>
            <a:off x="7713183" y="3430264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B4</a:t>
            </a:r>
            <a:endParaRPr lang="en-GB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7A9F78-DC4C-4B9E-A112-5BF6E6856F5E}"/>
              </a:ext>
            </a:extLst>
          </p:cNvPr>
          <p:cNvSpPr txBox="1"/>
          <p:nvPr/>
        </p:nvSpPr>
        <p:spPr>
          <a:xfrm>
            <a:off x="5710662" y="5454683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B5</a:t>
            </a:r>
            <a:endParaRPr lang="en-GB" sz="20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BA43-B9D5-4111-AD7B-6ACB4379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153" y="3044854"/>
            <a:ext cx="2143125" cy="21431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891947-FCB6-44FA-90B4-E38DDAA184F6}"/>
              </a:ext>
            </a:extLst>
          </p:cNvPr>
          <p:cNvSpPr txBox="1"/>
          <p:nvPr/>
        </p:nvSpPr>
        <p:spPr>
          <a:xfrm rot="988204">
            <a:off x="7616085" y="4649904"/>
            <a:ext cx="287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send the truck to first?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9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EB1-713C-4AC3-A37D-442876A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PSL Approach: Predicates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51A4-96D3-4708-91B7-CF657B66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1"/>
            <a:ext cx="10515600" cy="4351338"/>
          </a:xfrm>
        </p:spPr>
        <p:txBody>
          <a:bodyPr/>
          <a:lstStyle/>
          <a:p>
            <a:r>
              <a:rPr lang="en-US" dirty="0"/>
              <a:t>Predicates:</a:t>
            </a:r>
          </a:p>
          <a:p>
            <a:pPr lvl="1"/>
            <a:r>
              <a:rPr lang="en-US" dirty="0"/>
              <a:t>Bin(bid, loc)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(bid)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SendTruck</a:t>
            </a:r>
            <a:r>
              <a:rPr lang="en-US" dirty="0"/>
              <a:t>(loc)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A51A-DF2C-4A03-B0B0-EC4F3DD5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6085-DE48-47E4-BBF3-E1B02EE9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88FF-482F-4CEA-A01D-584101EB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18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E465CD-B27A-47A8-9C1C-EC46850C9E94}"/>
              </a:ext>
            </a:extLst>
          </p:cNvPr>
          <p:cNvSpPr/>
          <p:nvPr/>
        </p:nvSpPr>
        <p:spPr>
          <a:xfrm>
            <a:off x="3573709" y="2231471"/>
            <a:ext cx="327171" cy="77178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F8BE1-2D1E-40B5-8D9C-4C75B8DFFCA4}"/>
              </a:ext>
            </a:extLst>
          </p:cNvPr>
          <p:cNvSpPr txBox="1"/>
          <p:nvPr/>
        </p:nvSpPr>
        <p:spPr>
          <a:xfrm>
            <a:off x="4144859" y="2386531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99C55-F126-4657-A9EA-75030DB78D70}"/>
              </a:ext>
            </a:extLst>
          </p:cNvPr>
          <p:cNvSpPr txBox="1"/>
          <p:nvPr/>
        </p:nvSpPr>
        <p:spPr>
          <a:xfrm>
            <a:off x="4640511" y="336105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8665957-6D02-4973-95CD-284D57893868}"/>
              </a:ext>
            </a:extLst>
          </p:cNvPr>
          <p:cNvSpPr/>
          <p:nvPr/>
        </p:nvSpPr>
        <p:spPr>
          <a:xfrm>
            <a:off x="3981273" y="3283520"/>
            <a:ext cx="327171" cy="61672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2AB0-7946-44E6-A1F8-26331D10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PSL Approach: Rules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5276-293A-44B9-BD8E-C9AF570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6318-1884-452C-BE8F-E2479A7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9CB5-A1F5-44B9-A987-F30114E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FDAD1-390D-442B-B62F-C4E929F84FED}"/>
                  </a:ext>
                </a:extLst>
              </p:cNvPr>
              <p:cNvSpPr/>
              <p:nvPr/>
            </p:nvSpPr>
            <p:spPr>
              <a:xfrm>
                <a:off x="771088" y="1920155"/>
                <a:ext cx="70407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𝑆𝑒𝑛𝑑𝑇𝑟𝑢𝑐𝑘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𝑏𝑖𝑑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𝐼𝑠𝐹𝑢𝑙𝑙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FDAD1-390D-442B-B62F-C4E929F8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8" y="1920155"/>
                <a:ext cx="7040774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5BD209-397B-44BD-8D19-0707CCF3A6C3}"/>
                  </a:ext>
                </a:extLst>
              </p:cNvPr>
              <p:cNvSpPr/>
              <p:nvPr/>
            </p:nvSpPr>
            <p:spPr>
              <a:xfrm>
                <a:off x="771088" y="3200899"/>
                <a:ext cx="76058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5.0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𝑆𝑒𝑛𝑑𝑇𝑟𝑢𝑐𝑘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𝑏𝑖𝑑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𝑏𝑖𝑑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𝐼𝑠𝐹𝑢𝑙𝑙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𝑏𝑖𝑑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𝐼𝑠𝐹𝑢𝑙𝑙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𝑏𝑖𝑑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𝑏𝑖𝑑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5BD209-397B-44BD-8D19-0707CCF3A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8" y="3200899"/>
                <a:ext cx="7605800" cy="1200329"/>
              </a:xfrm>
              <a:prstGeom prst="rect">
                <a:avLst/>
              </a:prstGeom>
              <a:blipFill>
                <a:blip r:embed="rId3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BBDB43-F8E1-4FE4-A134-A36FB32A277E}"/>
                  </a:ext>
                </a:extLst>
              </p:cNvPr>
              <p:cNvSpPr/>
              <p:nvPr/>
            </p:nvSpPr>
            <p:spPr>
              <a:xfrm>
                <a:off x="771088" y="4789824"/>
                <a:ext cx="3113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𝑆𝑒𝑛𝑑𝑇𝑟𝑢𝑐𝑘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BBDB43-F8E1-4FE4-A134-A36FB32A2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8" y="4789824"/>
                <a:ext cx="311348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24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62E3-073F-4C6E-985F-CC0029F4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Collaborate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EE43-3527-406D-87E9-CC07D9F4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duhai.alshukaili@ibrict.edu.om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Git-Hub Repo: </a:t>
            </a:r>
            <a:r>
              <a:rPr lang="en-US" dirty="0">
                <a:hlinkClick r:id="rId3"/>
              </a:rPr>
              <a:t>https://github.com/duhai-alshukaili/FIR2019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C8BF-8E00-434E-8063-56FBA520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8D18-DED0-43D3-9C8E-10294705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392C-FD42-4717-BD6A-51EFD1EE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08F3-19A0-485E-B801-FDFC470D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PSL Approach: Data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17A9-D25E-4EB1-B456-63A30E2F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F33C-C717-4E03-AA8C-3C1579D2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876C-187D-4BF8-BD9A-7B1398D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E13B66-252A-402A-982B-54DBD31E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11199"/>
              </p:ext>
            </p:extLst>
          </p:nvPr>
        </p:nvGraphicFramePr>
        <p:xfrm>
          <a:off x="838200" y="1868958"/>
          <a:ext cx="313818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122">
                  <a:extLst>
                    <a:ext uri="{9D8B030D-6E8A-4147-A177-3AD203B41FA5}">
                      <a16:colId xmlns:a16="http://schemas.microsoft.com/office/drawing/2014/main" val="1521664023"/>
                    </a:ext>
                  </a:extLst>
                </a:gridCol>
                <a:gridCol w="1046060">
                  <a:extLst>
                    <a:ext uri="{9D8B030D-6E8A-4147-A177-3AD203B41FA5}">
                      <a16:colId xmlns:a16="http://schemas.microsoft.com/office/drawing/2014/main" val="1721110920"/>
                    </a:ext>
                  </a:extLst>
                </a:gridCol>
              </a:tblGrid>
              <a:tr h="35618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Bin(bid, loc)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85402"/>
                  </a:ext>
                </a:extLst>
              </a:tr>
              <a:tr h="356188">
                <a:tc>
                  <a:txBody>
                    <a:bodyPr/>
                    <a:lstStyle/>
                    <a:p>
                      <a:r>
                        <a:rPr lang="en-US" dirty="0"/>
                        <a:t>Ground Predicate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57703"/>
                  </a:ext>
                </a:extLst>
              </a:tr>
              <a:tr h="356188">
                <a:tc>
                  <a:txBody>
                    <a:bodyPr/>
                    <a:lstStyle/>
                    <a:p>
                      <a:r>
                        <a:rPr lang="en-US" dirty="0"/>
                        <a:t>Bin(B1, 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1654"/>
                  </a:ext>
                </a:extLst>
              </a:tr>
              <a:tr h="356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Bin(B2, 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5550"/>
                  </a:ext>
                </a:extLst>
              </a:tr>
              <a:tr h="356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Bin(B3, R2)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70462"/>
                  </a:ext>
                </a:extLst>
              </a:tr>
              <a:tr h="356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Bin(B4, R2)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00077"/>
                  </a:ext>
                </a:extLst>
              </a:tr>
              <a:tr h="356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Bin(B5, R3)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12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5DC63C-5E7C-4A06-85AF-F7BC03AF2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26321"/>
              </p:ext>
            </p:extLst>
          </p:nvPr>
        </p:nvGraphicFramePr>
        <p:xfrm>
          <a:off x="4284678" y="1868958"/>
          <a:ext cx="3138181" cy="260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121">
                  <a:extLst>
                    <a:ext uri="{9D8B030D-6E8A-4147-A177-3AD203B41FA5}">
                      <a16:colId xmlns:a16="http://schemas.microsoft.com/office/drawing/2014/main" val="1521664023"/>
                    </a:ext>
                  </a:extLst>
                </a:gridCol>
                <a:gridCol w="1046060">
                  <a:extLst>
                    <a:ext uri="{9D8B030D-6E8A-4147-A177-3AD203B41FA5}">
                      <a16:colId xmlns:a16="http://schemas.microsoft.com/office/drawing/2014/main" val="1721110920"/>
                    </a:ext>
                  </a:extLst>
                </a:gridCol>
              </a:tblGrid>
              <a:tr h="3206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IsFull</a:t>
                      </a:r>
                      <a:r>
                        <a:rPr lang="en-US" dirty="0"/>
                        <a:t>(bid)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85402"/>
                  </a:ext>
                </a:extLst>
              </a:tr>
              <a:tr h="409601">
                <a:tc>
                  <a:txBody>
                    <a:bodyPr/>
                    <a:lstStyle/>
                    <a:p>
                      <a:r>
                        <a:rPr lang="en-US" dirty="0"/>
                        <a:t>Ground Predicate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57703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r>
                        <a:rPr lang="en-US" dirty="0" err="1"/>
                        <a:t>IsFull</a:t>
                      </a:r>
                      <a:r>
                        <a:rPr lang="en-US" dirty="0"/>
                        <a:t>(B1)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1654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IsFull</a:t>
                      </a:r>
                      <a:r>
                        <a:rPr lang="en-US" dirty="0"/>
                        <a:t>(B2)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5550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IsFull</a:t>
                      </a:r>
                      <a:r>
                        <a:rPr lang="en-US" dirty="0"/>
                        <a:t>(B3)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70462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IsFull</a:t>
                      </a:r>
                      <a:r>
                        <a:rPr lang="en-US" dirty="0"/>
                        <a:t>(B4)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00077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IsFull</a:t>
                      </a:r>
                      <a:r>
                        <a:rPr lang="en-US" dirty="0"/>
                        <a:t>(B5)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312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9CC483-F651-4B18-A901-B3D1F69C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80321"/>
              </p:ext>
            </p:extLst>
          </p:nvPr>
        </p:nvGraphicFramePr>
        <p:xfrm>
          <a:off x="7907323" y="1868958"/>
          <a:ext cx="3138181" cy="1872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2121">
                  <a:extLst>
                    <a:ext uri="{9D8B030D-6E8A-4147-A177-3AD203B41FA5}">
                      <a16:colId xmlns:a16="http://schemas.microsoft.com/office/drawing/2014/main" val="1521664023"/>
                    </a:ext>
                  </a:extLst>
                </a:gridCol>
                <a:gridCol w="1046060">
                  <a:extLst>
                    <a:ext uri="{9D8B030D-6E8A-4147-A177-3AD203B41FA5}">
                      <a16:colId xmlns:a16="http://schemas.microsoft.com/office/drawing/2014/main" val="1721110920"/>
                    </a:ext>
                  </a:extLst>
                </a:gridCol>
              </a:tblGrid>
              <a:tr h="3206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(loc)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85402"/>
                  </a:ext>
                </a:extLst>
              </a:tr>
              <a:tr h="409601">
                <a:tc>
                  <a:txBody>
                    <a:bodyPr/>
                    <a:lstStyle/>
                    <a:p>
                      <a:r>
                        <a:rPr lang="en-US" dirty="0"/>
                        <a:t>Ground Predicate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57703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1654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5550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704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4EAFB3-1178-452E-B8BE-1CD4FF00D00F}"/>
              </a:ext>
            </a:extLst>
          </p:cNvPr>
          <p:cNvSpPr txBox="1"/>
          <p:nvPr/>
        </p:nvSpPr>
        <p:spPr>
          <a:xfrm>
            <a:off x="931178" y="4473119"/>
            <a:ext cx="649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Evidence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81D5E-4781-40DA-AD5B-FC46B1339D1A}"/>
              </a:ext>
            </a:extLst>
          </p:cNvPr>
          <p:cNvSpPr txBox="1"/>
          <p:nvPr/>
        </p:nvSpPr>
        <p:spPr>
          <a:xfrm>
            <a:off x="8104812" y="374159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6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9CFFD0A-8095-4A34-A318-4CD03E306B5B}"/>
              </a:ext>
            </a:extLst>
          </p:cNvPr>
          <p:cNvSpPr/>
          <p:nvPr/>
        </p:nvSpPr>
        <p:spPr>
          <a:xfrm>
            <a:off x="3361537" y="4162223"/>
            <a:ext cx="4114800" cy="21941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346BF52D-A510-4DE9-B815-9D4FA1751867}"/>
              </a:ext>
            </a:extLst>
          </p:cNvPr>
          <p:cNvSpPr/>
          <p:nvPr/>
        </p:nvSpPr>
        <p:spPr>
          <a:xfrm>
            <a:off x="669450" y="1699429"/>
            <a:ext cx="4333737" cy="240908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54DC1-52BF-42E8-9DCB-A5168F1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PSL Approach: First 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574B-C7CE-4EB5-80B1-125E2F80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CC30-F07D-4A06-B8B2-59396C2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642E-5B12-452E-A4CA-3F664F2C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21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9194642-3E5F-4D56-90AC-27493939E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7" y="2114962"/>
            <a:ext cx="1588840" cy="1588840"/>
          </a:xfrm>
        </p:spPr>
      </p:pic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E7DE3E6E-FE82-44AE-AC05-4911E1A8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17" y="2046008"/>
            <a:ext cx="1597583" cy="1597583"/>
          </a:xfrm>
          <a:prstGeom prst="rect">
            <a:avLst/>
          </a:prstGeom>
        </p:spPr>
      </p:pic>
      <p:sp>
        <p:nvSpPr>
          <p:cNvPr id="23" name="Cloud 22">
            <a:extLst>
              <a:ext uri="{FF2B5EF4-FFF2-40B4-BE49-F238E27FC236}">
                <a16:creationId xmlns:a16="http://schemas.microsoft.com/office/drawing/2014/main" id="{28A88109-4AD4-4EB5-B623-C02D75EF0EF5}"/>
              </a:ext>
            </a:extLst>
          </p:cNvPr>
          <p:cNvSpPr/>
          <p:nvPr/>
        </p:nvSpPr>
        <p:spPr>
          <a:xfrm>
            <a:off x="5368953" y="1704512"/>
            <a:ext cx="4214769" cy="228057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9CA41A4B-4E36-48E5-B787-2AA2820A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12" y="1913922"/>
            <a:ext cx="1558376" cy="1558376"/>
          </a:xfrm>
          <a:prstGeom prst="rect">
            <a:avLst/>
          </a:prstGeom>
        </p:spPr>
      </p:pic>
      <p:pic>
        <p:nvPicPr>
          <p:cNvPr id="20" name="Content Placeholder 15">
            <a:extLst>
              <a:ext uri="{FF2B5EF4-FFF2-40B4-BE49-F238E27FC236}">
                <a16:creationId xmlns:a16="http://schemas.microsoft.com/office/drawing/2014/main" id="{5EE2D077-225C-4676-990C-2EFEB073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59" y="2065611"/>
            <a:ext cx="1558376" cy="1558376"/>
          </a:xfrm>
          <a:prstGeom prst="rect">
            <a:avLst/>
          </a:prstGeom>
        </p:spPr>
      </p:pic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542D1AF5-E997-4FC3-99E6-B6E59DF4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48" y="4478895"/>
            <a:ext cx="1665978" cy="16659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3759EB-45A0-4E0C-B30D-EDAE8734A9C7}"/>
              </a:ext>
            </a:extLst>
          </p:cNvPr>
          <p:cNvSpPr txBox="1"/>
          <p:nvPr/>
        </p:nvSpPr>
        <p:spPr>
          <a:xfrm>
            <a:off x="525149" y="2075725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R1</a:t>
            </a:r>
            <a:endParaRPr lang="en-GB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EE5B8-0C60-4514-855C-A4B67D47A7D4}"/>
              </a:ext>
            </a:extLst>
          </p:cNvPr>
          <p:cNvSpPr txBox="1"/>
          <p:nvPr/>
        </p:nvSpPr>
        <p:spPr>
          <a:xfrm>
            <a:off x="5308602" y="2116194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R2</a:t>
            </a:r>
            <a:endParaRPr lang="en-GB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1B978-05CA-4203-83B9-FA7C56A42B4C}"/>
              </a:ext>
            </a:extLst>
          </p:cNvPr>
          <p:cNvSpPr txBox="1"/>
          <p:nvPr/>
        </p:nvSpPr>
        <p:spPr>
          <a:xfrm>
            <a:off x="3227365" y="4507197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R3</a:t>
            </a:r>
            <a:endParaRPr lang="en-GB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A1477-C886-495F-BA8C-22A1B1F282D3}"/>
              </a:ext>
            </a:extLst>
          </p:cNvPr>
          <p:cNvSpPr txBox="1"/>
          <p:nvPr/>
        </p:nvSpPr>
        <p:spPr>
          <a:xfrm>
            <a:off x="1543574" y="2644744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60%</a:t>
            </a:r>
            <a:endParaRPr lang="en-GB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E1B78-01C8-4A28-88A0-58EAD739E759}"/>
              </a:ext>
            </a:extLst>
          </p:cNvPr>
          <p:cNvSpPr txBox="1"/>
          <p:nvPr/>
        </p:nvSpPr>
        <p:spPr>
          <a:xfrm>
            <a:off x="2871888" y="2644744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60%</a:t>
            </a:r>
            <a:endParaRPr lang="en-GB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AA7923-8C76-4C73-BD30-FCB4A4124822}"/>
              </a:ext>
            </a:extLst>
          </p:cNvPr>
          <p:cNvSpPr txBox="1"/>
          <p:nvPr/>
        </p:nvSpPr>
        <p:spPr>
          <a:xfrm>
            <a:off x="6457956" y="2576483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80%</a:t>
            </a:r>
            <a:endParaRPr lang="en-GB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16CEA-7D6E-4C91-ACE3-BC87C7593277}"/>
              </a:ext>
            </a:extLst>
          </p:cNvPr>
          <p:cNvSpPr txBox="1"/>
          <p:nvPr/>
        </p:nvSpPr>
        <p:spPr>
          <a:xfrm>
            <a:off x="7788309" y="2444689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50%</a:t>
            </a:r>
            <a:endParaRPr lang="en-GB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8C19E-8A25-49CC-BAD7-E6F203C2D0A3}"/>
              </a:ext>
            </a:extLst>
          </p:cNvPr>
          <p:cNvSpPr txBox="1"/>
          <p:nvPr/>
        </p:nvSpPr>
        <p:spPr>
          <a:xfrm>
            <a:off x="5003862" y="5035128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80%</a:t>
            </a:r>
            <a:endParaRPr lang="en-GB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3CF7-146F-46E4-B7F7-13C3C7D4548E}"/>
              </a:ext>
            </a:extLst>
          </p:cNvPr>
          <p:cNvSpPr txBox="1"/>
          <p:nvPr/>
        </p:nvSpPr>
        <p:spPr>
          <a:xfrm>
            <a:off x="1683519" y="3662732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B1</a:t>
            </a:r>
            <a:endParaRPr lang="en-GB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C9631F-E5C8-40CA-9C9A-7CF38D98761D}"/>
              </a:ext>
            </a:extLst>
          </p:cNvPr>
          <p:cNvSpPr txBox="1"/>
          <p:nvPr/>
        </p:nvSpPr>
        <p:spPr>
          <a:xfrm>
            <a:off x="3008749" y="3613092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B2</a:t>
            </a:r>
            <a:endParaRPr lang="en-GB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1C3ABF-76B6-498D-88BE-6DD60B3A8C72}"/>
              </a:ext>
            </a:extLst>
          </p:cNvPr>
          <p:cNvSpPr txBox="1"/>
          <p:nvPr/>
        </p:nvSpPr>
        <p:spPr>
          <a:xfrm>
            <a:off x="6316780" y="3535205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B3</a:t>
            </a:r>
            <a:endParaRPr lang="en-GB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29B44-FFEE-4996-819E-0CA7433E1A56}"/>
              </a:ext>
            </a:extLst>
          </p:cNvPr>
          <p:cNvSpPr txBox="1"/>
          <p:nvPr/>
        </p:nvSpPr>
        <p:spPr>
          <a:xfrm>
            <a:off x="7713183" y="3430264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B4</a:t>
            </a:r>
            <a:endParaRPr lang="en-GB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7A9F78-DC4C-4B9E-A112-5BF6E6856F5E}"/>
              </a:ext>
            </a:extLst>
          </p:cNvPr>
          <p:cNvSpPr txBox="1"/>
          <p:nvPr/>
        </p:nvSpPr>
        <p:spPr>
          <a:xfrm>
            <a:off x="5710662" y="5454683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B5</a:t>
            </a:r>
            <a:endParaRPr lang="en-GB" sz="20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BA43-B9D5-4111-AD7B-6ACB4379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370" y="1719662"/>
            <a:ext cx="2143125" cy="2143125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F360455-A2A0-4ADA-A7D5-4A70BA5E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6625"/>
              </p:ext>
            </p:extLst>
          </p:nvPr>
        </p:nvGraphicFramePr>
        <p:xfrm>
          <a:off x="8384369" y="3770048"/>
          <a:ext cx="3138181" cy="1872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2121">
                  <a:extLst>
                    <a:ext uri="{9D8B030D-6E8A-4147-A177-3AD203B41FA5}">
                      <a16:colId xmlns:a16="http://schemas.microsoft.com/office/drawing/2014/main" val="1521664023"/>
                    </a:ext>
                  </a:extLst>
                </a:gridCol>
                <a:gridCol w="1046060">
                  <a:extLst>
                    <a:ext uri="{9D8B030D-6E8A-4147-A177-3AD203B41FA5}">
                      <a16:colId xmlns:a16="http://schemas.microsoft.com/office/drawing/2014/main" val="1721110920"/>
                    </a:ext>
                  </a:extLst>
                </a:gridCol>
              </a:tblGrid>
              <a:tr h="3206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(loc)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85402"/>
                  </a:ext>
                </a:extLst>
              </a:tr>
              <a:tr h="409601">
                <a:tc>
                  <a:txBody>
                    <a:bodyPr/>
                    <a:lstStyle/>
                    <a:p>
                      <a:r>
                        <a:rPr lang="en-US" dirty="0"/>
                        <a:t>Ground Predicate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57703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r>
                        <a:rPr lang="en-US" i="1" dirty="0" err="1"/>
                        <a:t>SendTruck</a:t>
                      </a:r>
                      <a:r>
                        <a:rPr lang="en-US" i="1" dirty="0"/>
                        <a:t>(R2)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0.43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1654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5550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7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3A6A-A05C-4E1D-8306-5C1F9D55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PSL Approach: A modification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AC61-31C2-4B4C-A6ED-B66D78E9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A932-BEB7-4664-92DE-FE8A93D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8851-F556-4CB3-8E4A-F92D4339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55649B-1B6B-4F9A-B1CC-947A578BA822}"/>
                  </a:ext>
                </a:extLst>
              </p:cNvPr>
              <p:cNvSpPr/>
              <p:nvPr/>
            </p:nvSpPr>
            <p:spPr>
              <a:xfrm>
                <a:off x="763529" y="3183587"/>
                <a:ext cx="10590271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10.0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𝑆𝑒𝑛𝑑𝑇𝑟𝑢𝑐𝑘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𝑏𝑖𝑑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𝐼𝑠𝐹𝑢𝑙𝑙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𝑏𝑖𝑑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𝐹𝑢𝑙𝑙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𝑙𝑜𝑐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55649B-1B6B-4F9A-B1CC-947A578BA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9" y="3183587"/>
                <a:ext cx="10590271" cy="513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5644E35-7061-409E-9A03-062C5668A99E}"/>
              </a:ext>
            </a:extLst>
          </p:cNvPr>
          <p:cNvSpPr txBox="1"/>
          <p:nvPr/>
        </p:nvSpPr>
        <p:spPr>
          <a:xfrm>
            <a:off x="838200" y="2206305"/>
            <a:ext cx="942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give more emphasis to locations that are overall full.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694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9CFFD0A-8095-4A34-A318-4CD03E306B5B}"/>
              </a:ext>
            </a:extLst>
          </p:cNvPr>
          <p:cNvSpPr/>
          <p:nvPr/>
        </p:nvSpPr>
        <p:spPr>
          <a:xfrm>
            <a:off x="3361537" y="4162223"/>
            <a:ext cx="4114800" cy="21941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346BF52D-A510-4DE9-B815-9D4FA1751867}"/>
              </a:ext>
            </a:extLst>
          </p:cNvPr>
          <p:cNvSpPr/>
          <p:nvPr/>
        </p:nvSpPr>
        <p:spPr>
          <a:xfrm>
            <a:off x="669450" y="1699429"/>
            <a:ext cx="4333737" cy="240908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54DC1-52BF-42E8-9DCB-A5168F1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PSL Approach: First 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574B-C7CE-4EB5-80B1-125E2F80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CC30-F07D-4A06-B8B2-59396C2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642E-5B12-452E-A4CA-3F664F2C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23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9194642-3E5F-4D56-90AC-27493939E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7" y="2114962"/>
            <a:ext cx="1588840" cy="1588840"/>
          </a:xfrm>
        </p:spPr>
      </p:pic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E7DE3E6E-FE82-44AE-AC05-4911E1A8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17" y="2046008"/>
            <a:ext cx="1597583" cy="1597583"/>
          </a:xfrm>
          <a:prstGeom prst="rect">
            <a:avLst/>
          </a:prstGeom>
        </p:spPr>
      </p:pic>
      <p:sp>
        <p:nvSpPr>
          <p:cNvPr id="23" name="Cloud 22">
            <a:extLst>
              <a:ext uri="{FF2B5EF4-FFF2-40B4-BE49-F238E27FC236}">
                <a16:creationId xmlns:a16="http://schemas.microsoft.com/office/drawing/2014/main" id="{28A88109-4AD4-4EB5-B623-C02D75EF0EF5}"/>
              </a:ext>
            </a:extLst>
          </p:cNvPr>
          <p:cNvSpPr/>
          <p:nvPr/>
        </p:nvSpPr>
        <p:spPr>
          <a:xfrm>
            <a:off x="5368953" y="1704512"/>
            <a:ext cx="4214769" cy="228057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9CA41A4B-4E36-48E5-B787-2AA2820A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12" y="1913922"/>
            <a:ext cx="1558376" cy="1558376"/>
          </a:xfrm>
          <a:prstGeom prst="rect">
            <a:avLst/>
          </a:prstGeom>
        </p:spPr>
      </p:pic>
      <p:pic>
        <p:nvPicPr>
          <p:cNvPr id="20" name="Content Placeholder 15">
            <a:extLst>
              <a:ext uri="{FF2B5EF4-FFF2-40B4-BE49-F238E27FC236}">
                <a16:creationId xmlns:a16="http://schemas.microsoft.com/office/drawing/2014/main" id="{5EE2D077-225C-4676-990C-2EFEB073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59" y="2065611"/>
            <a:ext cx="1558376" cy="1558376"/>
          </a:xfrm>
          <a:prstGeom prst="rect">
            <a:avLst/>
          </a:prstGeom>
        </p:spPr>
      </p:pic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542D1AF5-E997-4FC3-99E6-B6E59DF4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48" y="4478895"/>
            <a:ext cx="1665978" cy="16659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3759EB-45A0-4E0C-B30D-EDAE8734A9C7}"/>
              </a:ext>
            </a:extLst>
          </p:cNvPr>
          <p:cNvSpPr txBox="1"/>
          <p:nvPr/>
        </p:nvSpPr>
        <p:spPr>
          <a:xfrm>
            <a:off x="525149" y="2075725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R1</a:t>
            </a:r>
            <a:endParaRPr lang="en-GB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EE5B8-0C60-4514-855C-A4B67D47A7D4}"/>
              </a:ext>
            </a:extLst>
          </p:cNvPr>
          <p:cNvSpPr txBox="1"/>
          <p:nvPr/>
        </p:nvSpPr>
        <p:spPr>
          <a:xfrm>
            <a:off x="5308602" y="2116194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R2</a:t>
            </a:r>
            <a:endParaRPr lang="en-GB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1B978-05CA-4203-83B9-FA7C56A42B4C}"/>
              </a:ext>
            </a:extLst>
          </p:cNvPr>
          <p:cNvSpPr txBox="1"/>
          <p:nvPr/>
        </p:nvSpPr>
        <p:spPr>
          <a:xfrm>
            <a:off x="3227365" y="4507197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R3</a:t>
            </a:r>
            <a:endParaRPr lang="en-GB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A1477-C886-495F-BA8C-22A1B1F282D3}"/>
              </a:ext>
            </a:extLst>
          </p:cNvPr>
          <p:cNvSpPr txBox="1"/>
          <p:nvPr/>
        </p:nvSpPr>
        <p:spPr>
          <a:xfrm>
            <a:off x="1543574" y="2644744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60%</a:t>
            </a:r>
            <a:endParaRPr lang="en-GB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E1B78-01C8-4A28-88A0-58EAD739E759}"/>
              </a:ext>
            </a:extLst>
          </p:cNvPr>
          <p:cNvSpPr txBox="1"/>
          <p:nvPr/>
        </p:nvSpPr>
        <p:spPr>
          <a:xfrm>
            <a:off x="2871888" y="2644744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60%</a:t>
            </a:r>
            <a:endParaRPr lang="en-GB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AA7923-8C76-4C73-BD30-FCB4A4124822}"/>
              </a:ext>
            </a:extLst>
          </p:cNvPr>
          <p:cNvSpPr txBox="1"/>
          <p:nvPr/>
        </p:nvSpPr>
        <p:spPr>
          <a:xfrm>
            <a:off x="6457956" y="2576483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80%</a:t>
            </a:r>
            <a:endParaRPr lang="en-GB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16CEA-7D6E-4C91-ACE3-BC87C7593277}"/>
              </a:ext>
            </a:extLst>
          </p:cNvPr>
          <p:cNvSpPr txBox="1"/>
          <p:nvPr/>
        </p:nvSpPr>
        <p:spPr>
          <a:xfrm>
            <a:off x="7788309" y="2444689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50%</a:t>
            </a:r>
            <a:endParaRPr lang="en-GB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8C19E-8A25-49CC-BAD7-E6F203C2D0A3}"/>
              </a:ext>
            </a:extLst>
          </p:cNvPr>
          <p:cNvSpPr txBox="1"/>
          <p:nvPr/>
        </p:nvSpPr>
        <p:spPr>
          <a:xfrm>
            <a:off x="5003862" y="5035128"/>
            <a:ext cx="7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80%</a:t>
            </a:r>
            <a:endParaRPr lang="en-GB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3CF7-146F-46E4-B7F7-13C3C7D4548E}"/>
              </a:ext>
            </a:extLst>
          </p:cNvPr>
          <p:cNvSpPr txBox="1"/>
          <p:nvPr/>
        </p:nvSpPr>
        <p:spPr>
          <a:xfrm>
            <a:off x="1683519" y="3662732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B1</a:t>
            </a:r>
            <a:endParaRPr lang="en-GB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C9631F-E5C8-40CA-9C9A-7CF38D98761D}"/>
              </a:ext>
            </a:extLst>
          </p:cNvPr>
          <p:cNvSpPr txBox="1"/>
          <p:nvPr/>
        </p:nvSpPr>
        <p:spPr>
          <a:xfrm>
            <a:off x="3008749" y="3613092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B2</a:t>
            </a:r>
            <a:endParaRPr lang="en-GB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1C3ABF-76B6-498D-88BE-6DD60B3A8C72}"/>
              </a:ext>
            </a:extLst>
          </p:cNvPr>
          <p:cNvSpPr txBox="1"/>
          <p:nvPr/>
        </p:nvSpPr>
        <p:spPr>
          <a:xfrm>
            <a:off x="6316780" y="3535205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B3</a:t>
            </a:r>
            <a:endParaRPr lang="en-GB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29B44-FFEE-4996-819E-0CA7433E1A56}"/>
              </a:ext>
            </a:extLst>
          </p:cNvPr>
          <p:cNvSpPr txBox="1"/>
          <p:nvPr/>
        </p:nvSpPr>
        <p:spPr>
          <a:xfrm>
            <a:off x="7713183" y="3430264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B4</a:t>
            </a:r>
            <a:endParaRPr lang="en-GB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7A9F78-DC4C-4B9E-A112-5BF6E6856F5E}"/>
              </a:ext>
            </a:extLst>
          </p:cNvPr>
          <p:cNvSpPr txBox="1"/>
          <p:nvPr/>
        </p:nvSpPr>
        <p:spPr>
          <a:xfrm>
            <a:off x="5710662" y="5454683"/>
            <a:ext cx="58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B5</a:t>
            </a:r>
            <a:endParaRPr lang="en-GB" sz="20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BA43-B9D5-4111-AD7B-6ACB4379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370" y="1719662"/>
            <a:ext cx="2143125" cy="2143125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F360455-A2A0-4ADA-A7D5-4A70BA5E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20077"/>
              </p:ext>
            </p:extLst>
          </p:nvPr>
        </p:nvGraphicFramePr>
        <p:xfrm>
          <a:off x="8384369" y="3770048"/>
          <a:ext cx="3138181" cy="1872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2121">
                  <a:extLst>
                    <a:ext uri="{9D8B030D-6E8A-4147-A177-3AD203B41FA5}">
                      <a16:colId xmlns:a16="http://schemas.microsoft.com/office/drawing/2014/main" val="1521664023"/>
                    </a:ext>
                  </a:extLst>
                </a:gridCol>
                <a:gridCol w="1046060">
                  <a:extLst>
                    <a:ext uri="{9D8B030D-6E8A-4147-A177-3AD203B41FA5}">
                      <a16:colId xmlns:a16="http://schemas.microsoft.com/office/drawing/2014/main" val="1721110920"/>
                    </a:ext>
                  </a:extLst>
                </a:gridCol>
              </a:tblGrid>
              <a:tr h="3206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(loc)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85402"/>
                  </a:ext>
                </a:extLst>
              </a:tr>
              <a:tr h="409601">
                <a:tc>
                  <a:txBody>
                    <a:bodyPr/>
                    <a:lstStyle/>
                    <a:p>
                      <a:r>
                        <a:rPr lang="en-US" dirty="0"/>
                        <a:t>Ground Predicate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57703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r>
                        <a:rPr lang="en-US" i="1" dirty="0" err="1"/>
                        <a:t>SendTruck</a:t>
                      </a:r>
                      <a:r>
                        <a:rPr lang="en-US" i="1" dirty="0"/>
                        <a:t>(R3)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0.56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1654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5550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SendTruck</a:t>
                      </a:r>
                      <a:r>
                        <a:rPr lang="en-US" dirty="0"/>
                        <a:t>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7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8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2C0E-57DA-4889-9F54-5A4C82A6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6134-1897-4C52-8394-2FC9268C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IoT system are inherently uncertain</a:t>
            </a:r>
          </a:p>
          <a:p>
            <a:endParaRPr lang="en-US" dirty="0"/>
          </a:p>
          <a:p>
            <a:r>
              <a:rPr lang="en-US" dirty="0"/>
              <a:t>PSL is an SRL framework of probabilistic inference that deals with uncertainties</a:t>
            </a:r>
          </a:p>
          <a:p>
            <a:endParaRPr lang="en-US" dirty="0"/>
          </a:p>
          <a:p>
            <a:r>
              <a:rPr lang="en-US" dirty="0"/>
              <a:t>There is a </a:t>
            </a:r>
            <a:r>
              <a:rPr lang="en-US" dirty="0" err="1"/>
              <a:t>potinal</a:t>
            </a:r>
            <a:r>
              <a:rPr lang="en-US" dirty="0"/>
              <a:t> to using PSL on large scale IoT deployment</a:t>
            </a:r>
          </a:p>
          <a:p>
            <a:endParaRPr lang="en-US" dirty="0"/>
          </a:p>
          <a:p>
            <a:r>
              <a:rPr lang="en-US" dirty="0"/>
              <a:t>Personal Goal: Collaborate with IoT researchers.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C9CB-BE16-42C7-B032-416737B1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25EF-5E2C-4E70-A87C-7DE51D04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3D7C-5863-4261-A8EC-303EC2F7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529B-33B4-46F6-B4C9-3F71D49B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206B-7DAB-4289-B681-6E9F1C26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Sun, </a:t>
            </a:r>
            <a:r>
              <a:rPr lang="en-US" sz="2000" dirty="0" err="1"/>
              <a:t>Yunchuan</a:t>
            </a:r>
            <a:r>
              <a:rPr lang="en-US" sz="2000" dirty="0"/>
              <a:t>, </a:t>
            </a:r>
            <a:r>
              <a:rPr lang="en-US" sz="2000" dirty="0" err="1"/>
              <a:t>Houbing</a:t>
            </a:r>
            <a:r>
              <a:rPr lang="en-US" sz="2000" dirty="0"/>
              <a:t> Song, Antonio J. </a:t>
            </a:r>
            <a:r>
              <a:rPr lang="en-US" sz="2000" dirty="0" err="1"/>
              <a:t>Jara</a:t>
            </a:r>
            <a:r>
              <a:rPr lang="en-US" sz="2000" dirty="0"/>
              <a:t>, and </a:t>
            </a:r>
            <a:r>
              <a:rPr lang="en-US" sz="2000" dirty="0" err="1"/>
              <a:t>Rongfang</a:t>
            </a:r>
            <a:r>
              <a:rPr lang="en-US" sz="2000" dirty="0"/>
              <a:t> </a:t>
            </a:r>
            <a:r>
              <a:rPr lang="en-US" sz="2000" dirty="0" err="1"/>
              <a:t>Bie</a:t>
            </a:r>
            <a:r>
              <a:rPr lang="en-US" sz="2000" dirty="0"/>
              <a:t>. 2016. “Internet of Things and Big Data Analytics for Smart and Connected Communities.” </a:t>
            </a:r>
            <a:r>
              <a:rPr lang="en-US" sz="2000" i="1" dirty="0"/>
              <a:t>IEEE Access</a:t>
            </a:r>
            <a:r>
              <a:rPr lang="en-US" sz="2000" dirty="0"/>
              <a:t> 4:766–73.</a:t>
            </a:r>
          </a:p>
          <a:p>
            <a:r>
              <a:rPr lang="en-US" sz="2000" dirty="0" err="1"/>
              <a:t>Jin</a:t>
            </a:r>
            <a:r>
              <a:rPr lang="en-US" sz="2000" dirty="0"/>
              <a:t>, T., Wang, P. and Huang, Q. (2006) ‘A practical MTBF estimate for PCB design considering component and non-component failures’, in </a:t>
            </a:r>
            <a:r>
              <a:rPr lang="en-US" sz="2000" i="1" dirty="0"/>
              <a:t>RAMS’06. Annual Reliability and Maintainability Symposium, 2006.</a:t>
            </a:r>
            <a:r>
              <a:rPr lang="en-US" sz="2000" dirty="0"/>
              <a:t>, pp. 604–610.</a:t>
            </a:r>
          </a:p>
          <a:p>
            <a:r>
              <a:rPr lang="en-US" sz="2000" dirty="0" err="1"/>
              <a:t>Schurgot</a:t>
            </a:r>
            <a:r>
              <a:rPr lang="en-US" sz="2000" dirty="0"/>
              <a:t>, M. R., </a:t>
            </a:r>
            <a:r>
              <a:rPr lang="en-US" sz="2000" dirty="0" err="1"/>
              <a:t>Shinberg</a:t>
            </a:r>
            <a:r>
              <a:rPr lang="en-US" sz="2000" dirty="0"/>
              <a:t>, D. A. and Greenwald, L. G. (2015) ‘Experiments with security and privacy in </a:t>
            </a:r>
            <a:r>
              <a:rPr lang="en-US" sz="2000" dirty="0" err="1"/>
              <a:t>IoT</a:t>
            </a:r>
            <a:r>
              <a:rPr lang="en-US" sz="2000" dirty="0"/>
              <a:t> networks’, in </a:t>
            </a:r>
            <a:r>
              <a:rPr lang="en-US" sz="2000" i="1" dirty="0"/>
              <a:t>2015 IEEE 16th International Symposium on A World of Wireless, Mobile and Multimedia Networks (</a:t>
            </a:r>
            <a:r>
              <a:rPr lang="en-US" sz="2000" i="1" dirty="0" err="1"/>
              <a:t>WoWMoM</a:t>
            </a:r>
            <a:r>
              <a:rPr lang="en-US" sz="2000" i="1" dirty="0"/>
              <a:t>)</a:t>
            </a:r>
            <a:r>
              <a:rPr lang="en-US" sz="2000" dirty="0"/>
              <a:t>, pp. 1–6.</a:t>
            </a:r>
          </a:p>
          <a:p>
            <a:r>
              <a:rPr lang="en-US" sz="2000" dirty="0" err="1"/>
              <a:t>Getoor</a:t>
            </a:r>
            <a:r>
              <a:rPr lang="en-US" sz="2000" dirty="0"/>
              <a:t>, L. and </a:t>
            </a:r>
            <a:r>
              <a:rPr lang="en-US" sz="2000" dirty="0" err="1"/>
              <a:t>Taskar</a:t>
            </a:r>
            <a:r>
              <a:rPr lang="en-US" sz="2000" dirty="0"/>
              <a:t>, B. (2007) </a:t>
            </a:r>
            <a:r>
              <a:rPr lang="en-US" sz="2000" i="1" dirty="0"/>
              <a:t>Introduction to statistical relational learning</a:t>
            </a:r>
            <a:r>
              <a:rPr lang="en-US" sz="2000" dirty="0"/>
              <a:t>. MIT press.</a:t>
            </a:r>
          </a:p>
          <a:p>
            <a:r>
              <a:rPr lang="en-US" sz="2000" dirty="0" err="1"/>
              <a:t>Domingos</a:t>
            </a:r>
            <a:r>
              <a:rPr lang="en-US" sz="2000" dirty="0"/>
              <a:t>, P. (2012) ‘A Few Useful Things to Know About Machine Learning’, </a:t>
            </a:r>
            <a:r>
              <a:rPr lang="en-US" sz="2000" i="1" dirty="0" err="1"/>
              <a:t>Commun</a:t>
            </a:r>
            <a:r>
              <a:rPr lang="en-US" sz="2000" i="1" dirty="0"/>
              <a:t>. ACM</a:t>
            </a:r>
            <a:r>
              <a:rPr lang="en-US" sz="2000" dirty="0"/>
              <a:t>. New York, NY, USA: ACM, 55(10), pp. 78–87. </a:t>
            </a:r>
            <a:r>
              <a:rPr lang="en-US" sz="2000" dirty="0" err="1"/>
              <a:t>doi</a:t>
            </a:r>
            <a:r>
              <a:rPr lang="en-US" sz="2000" dirty="0"/>
              <a:t>: 10.1145/2347736.2347755.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EE50-B648-4C17-850A-F67BCD62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B34D-16C6-4302-9E9E-9EF01B4E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20A0-C502-4445-8634-1C1F3F6D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Bach, S. H., </a:t>
            </a:r>
            <a:r>
              <a:rPr lang="en-US" sz="2000" dirty="0" err="1"/>
              <a:t>Broecheler</a:t>
            </a:r>
            <a:r>
              <a:rPr lang="en-US" sz="2000" dirty="0"/>
              <a:t>, M., Huang, B., &amp; </a:t>
            </a:r>
            <a:r>
              <a:rPr lang="en-US" sz="2000" dirty="0" err="1"/>
              <a:t>Getoor</a:t>
            </a:r>
            <a:r>
              <a:rPr lang="en-US" sz="2000" dirty="0"/>
              <a:t>, L. (2017). Hinge-Loss Markov Random Fields and Probabilistic Soft Logic. </a:t>
            </a:r>
            <a:r>
              <a:rPr lang="en-US" sz="2000" i="1" dirty="0"/>
              <a:t>Journal of Machine Learning Research</a:t>
            </a:r>
            <a:r>
              <a:rPr lang="en-US" sz="2000" dirty="0"/>
              <a:t>, </a:t>
            </a:r>
            <a:r>
              <a:rPr lang="en-US" sz="2000" i="1" dirty="0"/>
              <a:t>18</a:t>
            </a:r>
            <a:r>
              <a:rPr lang="en-US" sz="2000" dirty="0"/>
              <a:t>(109), 1–67. Retrieved from http://jmlr.org/papers/v18/15-631.html</a:t>
            </a:r>
            <a:endParaRPr lang="en-GB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6563-E741-438D-9B80-22B5149B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EA82-56B9-49FA-BB0D-A2DC14D4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3060-CB69-44A8-B01A-971CAA48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7998-6D09-4732-9080-F08A423A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983C6B-0B43-44F5-AE02-D5BE65CE9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ecosystem that includes communication, applications, data, and analytics.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1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B1CC1B-842C-408F-8159-18820E34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Layered Architecture </a:t>
            </a:r>
            <a:r>
              <a:rPr lang="en-US" sz="1800" dirty="0"/>
              <a:t>[Sun et al. 2016]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62DB09-176D-4B99-9F46-3FA1658DC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5" y="1825625"/>
            <a:ext cx="5605410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D9A4D-6049-45E1-8A72-8F9569B6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428A5-9A69-4231-9F09-4873CFFC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EF4EB-B899-4CE1-9E5F-1F606C94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5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is an inherent uncertainty that may arise in </a:t>
            </a:r>
            <a:r>
              <a:rPr lang="en-US" dirty="0" err="1"/>
              <a:t>IoT</a:t>
            </a:r>
            <a:r>
              <a:rPr lang="en-US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2162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Layer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raw data from sensors</a:t>
            </a:r>
          </a:p>
          <a:p>
            <a:endParaRPr lang="en-US" dirty="0"/>
          </a:p>
          <a:p>
            <a:r>
              <a:rPr lang="en-US" dirty="0"/>
              <a:t>Sensors may fail to accurately sense the environment.</a:t>
            </a:r>
          </a:p>
          <a:p>
            <a:pPr lvl="1"/>
            <a:r>
              <a:rPr lang="en-US" dirty="0"/>
              <a:t>Electronic devices tend to fail over time </a:t>
            </a:r>
            <a:r>
              <a:rPr lang="en-US" sz="1800" dirty="0"/>
              <a:t>[</a:t>
            </a:r>
            <a:r>
              <a:rPr lang="en-US" sz="1800" dirty="0" err="1"/>
              <a:t>Jin</a:t>
            </a:r>
            <a:r>
              <a:rPr lang="en-US" sz="1800" dirty="0"/>
              <a:t>, Wang and Huang, 2006]</a:t>
            </a:r>
          </a:p>
          <a:p>
            <a:pPr lvl="1"/>
            <a:endParaRPr lang="en-US" sz="1800" dirty="0"/>
          </a:p>
          <a:p>
            <a:r>
              <a:rPr lang="en-US" dirty="0"/>
              <a:t>You can not be entirely certain of data coming from this layer.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Interconnectivity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transmission across devices</a:t>
            </a:r>
          </a:p>
          <a:p>
            <a:endParaRPr lang="en-US" dirty="0"/>
          </a:p>
          <a:p>
            <a:r>
              <a:rPr lang="en-US" dirty="0"/>
              <a:t>Security is an issue</a:t>
            </a:r>
          </a:p>
          <a:p>
            <a:pPr lvl="1"/>
            <a:r>
              <a:rPr lang="en-US" dirty="0"/>
              <a:t>Data are susceptible to change because of attacks  </a:t>
            </a:r>
            <a:r>
              <a:rPr lang="en-US" sz="1800" dirty="0"/>
              <a:t>[</a:t>
            </a:r>
            <a:r>
              <a:rPr lang="en-US" sz="1800" dirty="0" err="1"/>
              <a:t>Schurgot</a:t>
            </a:r>
            <a:r>
              <a:rPr lang="en-US" sz="1800" dirty="0"/>
              <a:t>, </a:t>
            </a:r>
            <a:r>
              <a:rPr lang="en-US" sz="1800" dirty="0" err="1"/>
              <a:t>Shinberg</a:t>
            </a:r>
            <a:r>
              <a:rPr lang="en-US" sz="1800" dirty="0"/>
              <a:t> and Greenwald, 2015]</a:t>
            </a:r>
          </a:p>
          <a:p>
            <a:pPr lvl="1"/>
            <a:r>
              <a:rPr lang="en-US" dirty="0"/>
              <a:t>Such attacks increases the uncertainty of the data in such networks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and retrieval of heterogeneous data stemming from bottom two layers.</a:t>
            </a:r>
          </a:p>
          <a:p>
            <a:endParaRPr lang="en-US" dirty="0"/>
          </a:p>
          <a:p>
            <a:r>
              <a:rPr lang="en-US" dirty="0"/>
              <a:t>Machine learning to extract useful pattern</a:t>
            </a:r>
          </a:p>
          <a:p>
            <a:pPr lvl="1"/>
            <a:r>
              <a:rPr lang="en-US" dirty="0"/>
              <a:t>Any machine learning system makes mistakes </a:t>
            </a:r>
            <a:r>
              <a:rPr lang="en-US" sz="1800" dirty="0"/>
              <a:t>[</a:t>
            </a:r>
            <a:r>
              <a:rPr lang="en-US" sz="1800" dirty="0" err="1"/>
              <a:t>Domingos</a:t>
            </a:r>
            <a:r>
              <a:rPr lang="en-US" sz="1800" dirty="0"/>
              <a:t>, 2012]</a:t>
            </a:r>
          </a:p>
          <a:p>
            <a:endParaRPr lang="en-US" dirty="0"/>
          </a:p>
          <a:p>
            <a:r>
              <a:rPr lang="en-US" dirty="0"/>
              <a:t>Conflicting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IoT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Exhibit relational dependencies</a:t>
            </a:r>
          </a:p>
          <a:p>
            <a:pPr lvl="1"/>
            <a:r>
              <a:rPr lang="en-US" dirty="0"/>
              <a:t>Require integration of different heterogeneous data</a:t>
            </a:r>
          </a:p>
          <a:p>
            <a:pPr lvl="1"/>
            <a:r>
              <a:rPr lang="en-US" dirty="0"/>
              <a:t>Require principled treatment of uncertainty. </a:t>
            </a:r>
          </a:p>
          <a:p>
            <a:pPr lvl="1"/>
            <a:endParaRPr lang="en-US" dirty="0"/>
          </a:p>
          <a:p>
            <a:r>
              <a:rPr lang="en-US" dirty="0"/>
              <a:t>How to effectively model such domain</a:t>
            </a:r>
          </a:p>
          <a:p>
            <a:pPr lvl="1"/>
            <a:r>
              <a:rPr lang="en-US" dirty="0"/>
              <a:t>To do things like inference</a:t>
            </a:r>
          </a:p>
          <a:p>
            <a:pPr lvl="1"/>
            <a:r>
              <a:rPr lang="en-US" dirty="0"/>
              <a:t>And even learn from observation</a:t>
            </a:r>
          </a:p>
          <a:p>
            <a:pPr lvl="1"/>
            <a:endParaRPr lang="en-US" dirty="0"/>
          </a:p>
          <a:p>
            <a:r>
              <a:rPr lang="en-US" dirty="0"/>
              <a:t>SRL approaches might be of help.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 15,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mi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4571</TotalTime>
  <Words>1287</Words>
  <Application>Microsoft Office PowerPoint</Application>
  <PresentationFormat>Widescreen</PresentationFormat>
  <Paragraphs>313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Comic Sans MS</vt:lpstr>
      <vt:lpstr>Office Theme</vt:lpstr>
      <vt:lpstr>Introduction to Probabilistic Soft Logic  With a Vision of Using it on Internet of Things Applications</vt:lpstr>
      <vt:lpstr>To Collaborate </vt:lpstr>
      <vt:lpstr>What is IoT?</vt:lpstr>
      <vt:lpstr>IoT Layered Architecture [Sun et al. 2016]</vt:lpstr>
      <vt:lpstr>Argument</vt:lpstr>
      <vt:lpstr>Sensing Layer</vt:lpstr>
      <vt:lpstr>Interconnectivity Layer</vt:lpstr>
      <vt:lpstr>Data Layer</vt:lpstr>
      <vt:lpstr>Characteristics of IoT System</vt:lpstr>
      <vt:lpstr>Statistical Relational Learning (SRL)</vt:lpstr>
      <vt:lpstr>Propositional Data (i.e., Tabular Data)</vt:lpstr>
      <vt:lpstr>Relational Data (i.e., Graphs)</vt:lpstr>
      <vt:lpstr>Probabilistic Soft Logic (PSL)</vt:lpstr>
      <vt:lpstr>PSL Example</vt:lpstr>
      <vt:lpstr>PSL Example</vt:lpstr>
      <vt:lpstr>PSL Inference</vt:lpstr>
      <vt:lpstr>Example: Waste Bins Management</vt:lpstr>
      <vt:lpstr>The PSL Approach: Predicates</vt:lpstr>
      <vt:lpstr>The PSL Approach: Rules</vt:lpstr>
      <vt:lpstr>The PSL Approach: Data</vt:lpstr>
      <vt:lpstr>The PSL Approach: First Results</vt:lpstr>
      <vt:lpstr>The PSL Approach: A modification</vt:lpstr>
      <vt:lpstr>The PSL Approach: First Results</vt:lpstr>
      <vt:lpstr>Take-home Message</vt:lpstr>
      <vt:lpstr>References</vt:lpstr>
      <vt:lpstr>References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</dc:title>
  <dc:creator>D. Alshukaili</dc:creator>
  <cp:lastModifiedBy>Dr Duhai Khalifa Duhai Al Shukaili</cp:lastModifiedBy>
  <cp:revision>178</cp:revision>
  <cp:lastPrinted>2018-10-12T03:51:41Z</cp:lastPrinted>
  <dcterms:created xsi:type="dcterms:W3CDTF">2018-09-27T19:48:16Z</dcterms:created>
  <dcterms:modified xsi:type="dcterms:W3CDTF">2019-04-15T04:14:53Z</dcterms:modified>
</cp:coreProperties>
</file>