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6"/>
  </p:notesMasterIdLst>
  <p:sldIdLst>
    <p:sldId id="291" r:id="rId2"/>
    <p:sldId id="336" r:id="rId3"/>
    <p:sldId id="299" r:id="rId4"/>
    <p:sldId id="323" r:id="rId5"/>
    <p:sldId id="324" r:id="rId6"/>
    <p:sldId id="325" r:id="rId7"/>
    <p:sldId id="326" r:id="rId8"/>
    <p:sldId id="327" r:id="rId9"/>
    <p:sldId id="300" r:id="rId10"/>
    <p:sldId id="328" r:id="rId11"/>
    <p:sldId id="330" r:id="rId12"/>
    <p:sldId id="331" r:id="rId13"/>
    <p:sldId id="332" r:id="rId14"/>
    <p:sldId id="333" r:id="rId15"/>
    <p:sldId id="334" r:id="rId16"/>
    <p:sldId id="335" r:id="rId17"/>
    <p:sldId id="329" r:id="rId18"/>
    <p:sldId id="396" r:id="rId19"/>
    <p:sldId id="397" r:id="rId20"/>
    <p:sldId id="337" r:id="rId21"/>
    <p:sldId id="338" r:id="rId22"/>
    <p:sldId id="339" r:id="rId23"/>
    <p:sldId id="340" r:id="rId24"/>
    <p:sldId id="341" r:id="rId25"/>
    <p:sldId id="344" r:id="rId26"/>
    <p:sldId id="342" r:id="rId27"/>
    <p:sldId id="345" r:id="rId28"/>
    <p:sldId id="346" r:id="rId29"/>
    <p:sldId id="347" r:id="rId30"/>
    <p:sldId id="348" r:id="rId31"/>
    <p:sldId id="350" r:id="rId32"/>
    <p:sldId id="398" r:id="rId33"/>
    <p:sldId id="399" r:id="rId34"/>
    <p:sldId id="400" r:id="rId35"/>
    <p:sldId id="349" r:id="rId36"/>
    <p:sldId id="301" r:id="rId37"/>
    <p:sldId id="351" r:id="rId38"/>
    <p:sldId id="353" r:id="rId39"/>
    <p:sldId id="302" r:id="rId40"/>
    <p:sldId id="354" r:id="rId41"/>
    <p:sldId id="355" r:id="rId42"/>
    <p:sldId id="401" r:id="rId43"/>
    <p:sldId id="402" r:id="rId44"/>
    <p:sldId id="404" r:id="rId45"/>
    <p:sldId id="407" r:id="rId46"/>
    <p:sldId id="406" r:id="rId47"/>
    <p:sldId id="356" r:id="rId48"/>
    <p:sldId id="357" r:id="rId49"/>
    <p:sldId id="358" r:id="rId50"/>
    <p:sldId id="359" r:id="rId51"/>
    <p:sldId id="360" r:id="rId52"/>
    <p:sldId id="361" r:id="rId53"/>
    <p:sldId id="362" r:id="rId54"/>
    <p:sldId id="363" r:id="rId55"/>
    <p:sldId id="364" r:id="rId56"/>
    <p:sldId id="409" r:id="rId57"/>
    <p:sldId id="410"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411" r:id="rId71"/>
    <p:sldId id="412" r:id="rId72"/>
    <p:sldId id="378" r:id="rId73"/>
    <p:sldId id="377" r:id="rId74"/>
    <p:sldId id="379" r:id="rId75"/>
    <p:sldId id="380" r:id="rId76"/>
    <p:sldId id="381" r:id="rId77"/>
    <p:sldId id="414" r:id="rId78"/>
    <p:sldId id="383" r:id="rId79"/>
    <p:sldId id="384" r:id="rId80"/>
    <p:sldId id="385" r:id="rId81"/>
    <p:sldId id="386" r:id="rId82"/>
    <p:sldId id="387" r:id="rId83"/>
    <p:sldId id="388" r:id="rId84"/>
    <p:sldId id="389" r:id="rId85"/>
    <p:sldId id="390" r:id="rId86"/>
    <p:sldId id="416" r:id="rId87"/>
    <p:sldId id="391" r:id="rId88"/>
    <p:sldId id="392" r:id="rId89"/>
    <p:sldId id="393" r:id="rId90"/>
    <p:sldId id="394" r:id="rId91"/>
    <p:sldId id="395" r:id="rId92"/>
    <p:sldId id="322" r:id="rId93"/>
    <p:sldId id="382" r:id="rId94"/>
    <p:sldId id="298" r:id="rId95"/>
  </p:sldIdLst>
  <p:sldSz cx="12192000" cy="6858000"/>
  <p:notesSz cx="93138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F4E765A-76DD-4016-A9E1-3B5C50EC7C20}">
          <p14:sldIdLst>
            <p14:sldId id="291"/>
          </p14:sldIdLst>
        </p14:section>
        <p14:section name="Git Basics" id="{6C931C54-947B-47A3-8B9F-4C6A9AD634C4}">
          <p14:sldIdLst>
            <p14:sldId id="336"/>
            <p14:sldId id="299"/>
            <p14:sldId id="323"/>
            <p14:sldId id="324"/>
            <p14:sldId id="325"/>
            <p14:sldId id="326"/>
            <p14:sldId id="327"/>
            <p14:sldId id="300"/>
            <p14:sldId id="328"/>
            <p14:sldId id="330"/>
            <p14:sldId id="331"/>
            <p14:sldId id="332"/>
            <p14:sldId id="333"/>
            <p14:sldId id="334"/>
            <p14:sldId id="335"/>
            <p14:sldId id="329"/>
            <p14:sldId id="396"/>
            <p14:sldId id="397"/>
          </p14:sldIdLst>
        </p14:section>
        <p14:section name="Undoing Your Work" id="{F8B87DB6-A626-4D9A-8DF2-1DEE667D93C8}">
          <p14:sldIdLst>
            <p14:sldId id="337"/>
            <p14:sldId id="338"/>
            <p14:sldId id="339"/>
            <p14:sldId id="340"/>
            <p14:sldId id="341"/>
            <p14:sldId id="344"/>
            <p14:sldId id="342"/>
            <p14:sldId id="345"/>
            <p14:sldId id="346"/>
            <p14:sldId id="347"/>
            <p14:sldId id="348"/>
            <p14:sldId id="350"/>
            <p14:sldId id="398"/>
            <p14:sldId id="399"/>
            <p14:sldId id="400"/>
          </p14:sldIdLst>
        </p14:section>
        <p14:section name="GitHub Basics" id="{9D696B3E-1D37-43C0-A88B-5E90DE0AAA34}">
          <p14:sldIdLst>
            <p14:sldId id="349"/>
            <p14:sldId id="301"/>
            <p14:sldId id="351"/>
            <p14:sldId id="353"/>
            <p14:sldId id="302"/>
            <p14:sldId id="354"/>
            <p14:sldId id="355"/>
            <p14:sldId id="401"/>
            <p14:sldId id="402"/>
            <p14:sldId id="404"/>
            <p14:sldId id="407"/>
            <p14:sldId id="406"/>
          </p14:sldIdLst>
        </p14:section>
        <p14:section name="Working with Branches" id="{38347C05-C005-4F03-BC47-9469E73583B2}">
          <p14:sldIdLst>
            <p14:sldId id="356"/>
            <p14:sldId id="357"/>
            <p14:sldId id="358"/>
            <p14:sldId id="359"/>
            <p14:sldId id="360"/>
            <p14:sldId id="361"/>
            <p14:sldId id="362"/>
            <p14:sldId id="363"/>
            <p14:sldId id="364"/>
            <p14:sldId id="409"/>
            <p14:sldId id="410"/>
          </p14:sldIdLst>
        </p14:section>
        <p14:section name="Mergeing Branches" id="{E67A7275-C279-4A7C-9CCD-F5372AC99816}">
          <p14:sldIdLst>
            <p14:sldId id="365"/>
            <p14:sldId id="366"/>
            <p14:sldId id="367"/>
            <p14:sldId id="368"/>
            <p14:sldId id="369"/>
            <p14:sldId id="370"/>
            <p14:sldId id="371"/>
            <p14:sldId id="372"/>
            <p14:sldId id="373"/>
            <p14:sldId id="374"/>
            <p14:sldId id="375"/>
            <p14:sldId id="376"/>
            <p14:sldId id="411"/>
            <p14:sldId id="412"/>
          </p14:sldIdLst>
        </p14:section>
        <p14:section name="Merging Branches on GitHub" id="{954FEC3B-5B48-4449-99C2-39738C847213}">
          <p14:sldIdLst>
            <p14:sldId id="378"/>
            <p14:sldId id="377"/>
            <p14:sldId id="379"/>
            <p14:sldId id="380"/>
            <p14:sldId id="381"/>
            <p14:sldId id="414"/>
          </p14:sldIdLst>
        </p14:section>
        <p14:section name="Contributing to GitHub Projects" id="{60CF7CCF-DC74-4A83-9CE7-21EA35E39980}">
          <p14:sldIdLst>
            <p14:sldId id="383"/>
            <p14:sldId id="384"/>
            <p14:sldId id="385"/>
            <p14:sldId id="386"/>
            <p14:sldId id="387"/>
            <p14:sldId id="388"/>
            <p14:sldId id="389"/>
            <p14:sldId id="390"/>
            <p14:sldId id="416"/>
          </p14:sldIdLst>
        </p14:section>
        <p14:section name="Collaboration on GitHub" id="{44C83EA0-5FBD-4EB3-A488-BA8BB6A6B738}">
          <p14:sldIdLst>
            <p14:sldId id="391"/>
            <p14:sldId id="392"/>
            <p14:sldId id="393"/>
            <p14:sldId id="394"/>
          </p14:sldIdLst>
        </p14:section>
        <p14:section name="Back Matter" id="{1CFA4D11-7B3F-43C4-BB93-2EA6E2A8F405}">
          <p14:sldIdLst>
            <p14:sldId id="395"/>
            <p14:sldId id="322"/>
            <p14:sldId id="382"/>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86B"/>
    <a:srgbClr val="7B17B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3FD0E-9A18-41B7-B878-83861E590AD1}" v="820" dt="2023-10-04T10:54:37.621"/>
    <p1510:client id="{CC16491C-B9BC-4FF7-A5AF-BD4E0D831E3E}" v="333" dt="2023-10-08T08:41:45.012"/>
    <p1510:client id="{DB21EE83-35E2-44B8-B962-84FA57CE11E2}" v="6" dt="2023-10-12T11:58:0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000" autoAdjust="0"/>
  </p:normalViewPr>
  <p:slideViewPr>
    <p:cSldViewPr snapToGrid="0">
      <p:cViewPr varScale="1">
        <p:scale>
          <a:sx n="60" d="100"/>
          <a:sy n="60" d="100"/>
        </p:scale>
        <p:origin x="96" y="576"/>
      </p:cViewPr>
      <p:guideLst/>
    </p:cSldViewPr>
  </p:slideViewPr>
  <p:outlineViewPr>
    <p:cViewPr>
      <p:scale>
        <a:sx n="33" d="100"/>
        <a:sy n="33" d="100"/>
      </p:scale>
      <p:origin x="0" y="-18486"/>
    </p:cViewPr>
  </p:outlineViewPr>
  <p:notesTextViewPr>
    <p:cViewPr>
      <p:scale>
        <a:sx n="3" d="2"/>
        <a:sy n="3" d="2"/>
      </p:scale>
      <p:origin x="0" y="0"/>
    </p:cViewPr>
  </p:notesTextViewPr>
  <p:sorterViewPr>
    <p:cViewPr>
      <p:scale>
        <a:sx n="100" d="100"/>
        <a:sy n="100" d="100"/>
      </p:scale>
      <p:origin x="0" y="-6642"/>
    </p:cViewPr>
  </p:sorterViewPr>
  <p:notesViewPr>
    <p:cSldViewPr snapToGrid="0">
      <p:cViewPr varScale="1">
        <p:scale>
          <a:sx n="113" d="100"/>
          <a:sy n="113" d="100"/>
        </p:scale>
        <p:origin x="23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hai Alshukaili" clId="Web-{DB21EE83-35E2-44B8-B962-84FA57CE11E2}"/>
    <pc:docChg chg="sldOrd addSection modSection">
      <pc:chgData name="Duhai Alshukaili" userId="" providerId="" clId="Web-{DB21EE83-35E2-44B8-B962-84FA57CE11E2}" dt="2023-10-12T11:58:06.808" v="5"/>
      <pc:docMkLst>
        <pc:docMk/>
      </pc:docMkLst>
      <pc:sldChg chg="ord">
        <pc:chgData name="Duhai Alshukaili" userId="" providerId="" clId="Web-{DB21EE83-35E2-44B8-B962-84FA57CE11E2}" dt="2023-10-12T11:57:25.885" v="0"/>
        <pc:sldMkLst>
          <pc:docMk/>
          <pc:sldMk cId="3068943993" sldId="336"/>
        </pc:sldMkLst>
      </pc:sldChg>
    </pc:docChg>
  </pc:docChgLst>
  <pc:docChgLst>
    <pc:chgData name="Duhai Alshukaili" clId="Web-{8C53FD0E-9A18-41B7-B878-83861E590AD1}"/>
    <pc:docChg chg="addSld modSld modSection">
      <pc:chgData name="Duhai Alshukaili" userId="" providerId="" clId="Web-{8C53FD0E-9A18-41B7-B878-83861E590AD1}" dt="2023-10-04T10:54:37.621" v="655" actId="1076"/>
      <pc:docMkLst>
        <pc:docMk/>
      </pc:docMkLst>
      <pc:sldChg chg="modSp">
        <pc:chgData name="Duhai Alshukaili" userId="" providerId="" clId="Web-{8C53FD0E-9A18-41B7-B878-83861E590AD1}" dt="2023-10-04T07:48:45.946" v="44" actId="20577"/>
        <pc:sldMkLst>
          <pc:docMk/>
          <pc:sldMk cId="1274425147" sldId="291"/>
        </pc:sldMkLst>
        <pc:spChg chg="mod">
          <ac:chgData name="Duhai Alshukaili" userId="" providerId="" clId="Web-{8C53FD0E-9A18-41B7-B878-83861E590AD1}" dt="2023-10-04T07:48:24.211" v="26" actId="20577"/>
          <ac:spMkLst>
            <pc:docMk/>
            <pc:sldMk cId="1274425147" sldId="291"/>
            <ac:spMk id="7" creationId="{D953A0CE-039D-4383-A269-40B281A8D2B1}"/>
          </ac:spMkLst>
        </pc:spChg>
        <pc:spChg chg="mod">
          <ac:chgData name="Duhai Alshukaili" userId="" providerId="" clId="Web-{8C53FD0E-9A18-41B7-B878-83861E590AD1}" dt="2023-10-04T07:48:45.946" v="44" actId="20577"/>
          <ac:spMkLst>
            <pc:docMk/>
            <pc:sldMk cId="1274425147" sldId="291"/>
            <ac:spMk id="8" creationId="{C1104722-EB8F-4B8F-9E0C-B45353B8E5A6}"/>
          </ac:spMkLst>
        </pc:spChg>
      </pc:sldChg>
      <pc:sldChg chg="addSp modSp">
        <pc:chgData name="Duhai Alshukaili" userId="" providerId="" clId="Web-{8C53FD0E-9A18-41B7-B878-83861E590AD1}" dt="2023-10-04T08:42:54.098" v="364" actId="20577"/>
        <pc:sldMkLst>
          <pc:docMk/>
          <pc:sldMk cId="4137301761" sldId="299"/>
        </pc:sldMkLst>
        <pc:spChg chg="mod">
          <ac:chgData name="Duhai Alshukaili" userId="" providerId="" clId="Web-{8C53FD0E-9A18-41B7-B878-83861E590AD1}" dt="2023-10-04T07:49:36.463" v="52" actId="20577"/>
          <ac:spMkLst>
            <pc:docMk/>
            <pc:sldMk cId="4137301761" sldId="299"/>
            <ac:spMk id="2" creationId="{8ACEDC38-DFF1-E5C3-641A-CE4AD196A5D1}"/>
          </ac:spMkLst>
        </pc:spChg>
        <pc:spChg chg="mod">
          <ac:chgData name="Duhai Alshukaili" userId="" providerId="" clId="Web-{8C53FD0E-9A18-41B7-B878-83861E590AD1}" dt="2023-10-04T08:39:42.889" v="289" actId="20577"/>
          <ac:spMkLst>
            <pc:docMk/>
            <pc:sldMk cId="4137301761" sldId="299"/>
            <ac:spMk id="3" creationId="{7646FAE5-4C4E-AAC5-BC21-042B63968FD4}"/>
          </ac:spMkLst>
        </pc:spChg>
        <pc:spChg chg="add mod">
          <ac:chgData name="Duhai Alshukaili" userId="" providerId="" clId="Web-{8C53FD0E-9A18-41B7-B878-83861E590AD1}" dt="2023-10-04T08:42:54.098" v="364" actId="20577"/>
          <ac:spMkLst>
            <pc:docMk/>
            <pc:sldMk cId="4137301761" sldId="299"/>
            <ac:spMk id="8" creationId="{982F8675-963C-9B3D-6A03-0DEB107C0751}"/>
          </ac:spMkLst>
        </pc:spChg>
        <pc:cxnChg chg="add mod">
          <ac:chgData name="Duhai Alshukaili" userId="" providerId="" clId="Web-{8C53FD0E-9A18-41B7-B878-83861E590AD1}" dt="2023-10-04T08:39:10.591" v="286" actId="1076"/>
          <ac:cxnSpMkLst>
            <pc:docMk/>
            <pc:sldMk cId="4137301761" sldId="299"/>
            <ac:cxnSpMk id="7" creationId="{07A1513A-DCAB-36D6-F768-74005FF2E3AE}"/>
          </ac:cxnSpMkLst>
        </pc:cxnChg>
      </pc:sldChg>
      <pc:sldChg chg="modSp new mod modClrScheme chgLayout">
        <pc:chgData name="Duhai Alshukaili" userId="" providerId="" clId="Web-{8C53FD0E-9A18-41B7-B878-83861E590AD1}" dt="2023-10-04T09:49:44.859" v="391" actId="20577"/>
        <pc:sldMkLst>
          <pc:docMk/>
          <pc:sldMk cId="1280553730" sldId="323"/>
        </pc:sldMkLst>
        <pc:spChg chg="mod ord">
          <ac:chgData name="Duhai Alshukaili" userId="" providerId="" clId="Web-{8C53FD0E-9A18-41B7-B878-83861E590AD1}" dt="2023-10-04T09:48:26.607" v="377"/>
          <ac:spMkLst>
            <pc:docMk/>
            <pc:sldMk cId="1280553730" sldId="323"/>
            <ac:spMk id="2" creationId="{BF5749DB-7FAB-20A4-3707-D67E71639372}"/>
          </ac:spMkLst>
        </pc:spChg>
        <pc:spChg chg="mod ord">
          <ac:chgData name="Duhai Alshukaili" userId="" providerId="" clId="Web-{8C53FD0E-9A18-41B7-B878-83861E590AD1}" dt="2023-10-04T09:49:44.859" v="391" actId="20577"/>
          <ac:spMkLst>
            <pc:docMk/>
            <pc:sldMk cId="1280553730" sldId="323"/>
            <ac:spMk id="3" creationId="{BE2CE670-3F13-D7AB-AAFB-1AF9B58271BA}"/>
          </ac:spMkLst>
        </pc:spChg>
        <pc:spChg chg="mod ord">
          <ac:chgData name="Duhai Alshukaili" userId="" providerId="" clId="Web-{8C53FD0E-9A18-41B7-B878-83861E590AD1}" dt="2023-10-04T09:48:26.607" v="377"/>
          <ac:spMkLst>
            <pc:docMk/>
            <pc:sldMk cId="1280553730" sldId="323"/>
            <ac:spMk id="4" creationId="{06237D1C-6A9A-E8F6-425B-E6FF6D73F9EA}"/>
          </ac:spMkLst>
        </pc:spChg>
        <pc:spChg chg="mod ord">
          <ac:chgData name="Duhai Alshukaili" userId="" providerId="" clId="Web-{8C53FD0E-9A18-41B7-B878-83861E590AD1}" dt="2023-10-04T09:48:26.607" v="377"/>
          <ac:spMkLst>
            <pc:docMk/>
            <pc:sldMk cId="1280553730" sldId="323"/>
            <ac:spMk id="5" creationId="{1AC6A763-D606-D204-3462-EAB4872942A0}"/>
          </ac:spMkLst>
        </pc:spChg>
        <pc:spChg chg="mod ord">
          <ac:chgData name="Duhai Alshukaili" userId="" providerId="" clId="Web-{8C53FD0E-9A18-41B7-B878-83861E590AD1}" dt="2023-10-04T09:48:26.607" v="377"/>
          <ac:spMkLst>
            <pc:docMk/>
            <pc:sldMk cId="1280553730" sldId="323"/>
            <ac:spMk id="6" creationId="{AACDA338-ACEB-9359-DC14-D7BAAC505E4B}"/>
          </ac:spMkLst>
        </pc:spChg>
      </pc:sldChg>
      <pc:sldChg chg="addSp delSp modSp new mod modClrScheme addAnim chgLayout">
        <pc:chgData name="Duhai Alshukaili" userId="" providerId="" clId="Web-{8C53FD0E-9A18-41B7-B878-83861E590AD1}" dt="2023-10-04T10:09:21.603" v="514" actId="1076"/>
        <pc:sldMkLst>
          <pc:docMk/>
          <pc:sldMk cId="1021470604" sldId="324"/>
        </pc:sldMkLst>
        <pc:spChg chg="mod ord">
          <ac:chgData name="Duhai Alshukaili" userId="" providerId="" clId="Web-{8C53FD0E-9A18-41B7-B878-83861E590AD1}" dt="2023-10-04T09:58:43.371" v="424"/>
          <ac:spMkLst>
            <pc:docMk/>
            <pc:sldMk cId="1021470604" sldId="324"/>
            <ac:spMk id="2" creationId="{CCCC3384-121E-7513-9582-0182F70251B2}"/>
          </ac:spMkLst>
        </pc:spChg>
        <pc:spChg chg="mod ord">
          <ac:chgData name="Duhai Alshukaili" userId="" providerId="" clId="Web-{8C53FD0E-9A18-41B7-B878-83861E590AD1}" dt="2023-10-04T09:58:43.371" v="424"/>
          <ac:spMkLst>
            <pc:docMk/>
            <pc:sldMk cId="1021470604" sldId="324"/>
            <ac:spMk id="3" creationId="{E26AA85B-5900-5878-27D5-C3D45D3BD93E}"/>
          </ac:spMkLst>
        </pc:spChg>
        <pc:spChg chg="mod ord">
          <ac:chgData name="Duhai Alshukaili" userId="" providerId="" clId="Web-{8C53FD0E-9A18-41B7-B878-83861E590AD1}" dt="2023-10-04T09:58:43.371" v="424"/>
          <ac:spMkLst>
            <pc:docMk/>
            <pc:sldMk cId="1021470604" sldId="324"/>
            <ac:spMk id="4" creationId="{1CEE9AF1-61C0-DEA7-2D23-BAD752464606}"/>
          </ac:spMkLst>
        </pc:spChg>
        <pc:spChg chg="mod ord">
          <ac:chgData name="Duhai Alshukaili" userId="" providerId="" clId="Web-{8C53FD0E-9A18-41B7-B878-83861E590AD1}" dt="2023-10-04T09:58:43.371" v="424"/>
          <ac:spMkLst>
            <pc:docMk/>
            <pc:sldMk cId="1021470604" sldId="324"/>
            <ac:spMk id="5" creationId="{09BE871B-B695-9353-0BE0-465BEC2C9ADF}"/>
          </ac:spMkLst>
        </pc:spChg>
        <pc:spChg chg="del mod ord">
          <ac:chgData name="Duhai Alshukaili" userId="" providerId="" clId="Web-{8C53FD0E-9A18-41B7-B878-83861E590AD1}" dt="2023-10-04T10:00:16.201" v="426"/>
          <ac:spMkLst>
            <pc:docMk/>
            <pc:sldMk cId="1021470604" sldId="324"/>
            <ac:spMk id="6" creationId="{2522391E-3C80-8F46-EE22-08D59417CBDE}"/>
          </ac:spMkLst>
        </pc:spChg>
        <pc:spChg chg="add del mod ord">
          <ac:chgData name="Duhai Alshukaili" userId="" providerId="" clId="Web-{8C53FD0E-9A18-41B7-B878-83861E590AD1}" dt="2023-10-04T09:58:51.793" v="425"/>
          <ac:spMkLst>
            <pc:docMk/>
            <pc:sldMk cId="1021470604" sldId="324"/>
            <ac:spMk id="7" creationId="{A04C165E-147B-4C07-A204-D2F7B46B831D}"/>
          </ac:spMkLst>
        </pc:spChg>
        <pc:spChg chg="add mod">
          <ac:chgData name="Duhai Alshukaili" userId="" providerId="" clId="Web-{8C53FD0E-9A18-41B7-B878-83861E590AD1}" dt="2023-10-04T10:09:17.697" v="507" actId="1076"/>
          <ac:spMkLst>
            <pc:docMk/>
            <pc:sldMk cId="1021470604" sldId="324"/>
            <ac:spMk id="10" creationId="{23B2BE6B-C79B-B87C-6B10-B9F4CB9245F9}"/>
          </ac:spMkLst>
        </pc:spChg>
        <pc:spChg chg="add mod">
          <ac:chgData name="Duhai Alshukaili" userId="" providerId="" clId="Web-{8C53FD0E-9A18-41B7-B878-83861E590AD1}" dt="2023-10-04T10:09:17.697" v="509" actId="1076"/>
          <ac:spMkLst>
            <pc:docMk/>
            <pc:sldMk cId="1021470604" sldId="324"/>
            <ac:spMk id="13" creationId="{80F2BF77-CE86-E583-000B-7402D421FC30}"/>
          </ac:spMkLst>
        </pc:spChg>
        <pc:spChg chg="add mod">
          <ac:chgData name="Duhai Alshukaili" userId="" providerId="" clId="Web-{8C53FD0E-9A18-41B7-B878-83861E590AD1}" dt="2023-10-04T10:09:17.713" v="511" actId="1076"/>
          <ac:spMkLst>
            <pc:docMk/>
            <pc:sldMk cId="1021470604" sldId="324"/>
            <ac:spMk id="15" creationId="{FA0E8064-0195-0D27-EBA5-F1D1AD61ADE9}"/>
          </ac:spMkLst>
        </pc:spChg>
        <pc:spChg chg="add mod">
          <ac:chgData name="Duhai Alshukaili" userId="" providerId="" clId="Web-{8C53FD0E-9A18-41B7-B878-83861E590AD1}" dt="2023-10-04T10:09:17.728" v="513" actId="1076"/>
          <ac:spMkLst>
            <pc:docMk/>
            <pc:sldMk cId="1021470604" sldId="324"/>
            <ac:spMk id="17" creationId="{0C82045E-6748-BAB0-74A2-D94901CE8CDF}"/>
          </ac:spMkLst>
        </pc:spChg>
        <pc:graphicFrameChg chg="add del mod ord modGraphic">
          <ac:chgData name="Duhai Alshukaili" userId="" providerId="" clId="Web-{8C53FD0E-9A18-41B7-B878-83861E590AD1}" dt="2023-10-04T10:09:07.212" v="505"/>
          <ac:graphicFrameMkLst>
            <pc:docMk/>
            <pc:sldMk cId="1021470604" sldId="324"/>
            <ac:graphicFrameMk id="18" creationId="{22428967-79CF-4D04-574D-AC353E407375}"/>
          </ac:graphicFrameMkLst>
        </pc:graphicFrameChg>
        <pc:picChg chg="add mod ord">
          <ac:chgData name="Duhai Alshukaili" userId="" providerId="" clId="Web-{8C53FD0E-9A18-41B7-B878-83861E590AD1}" dt="2023-10-04T10:09:21.603" v="514" actId="1076"/>
          <ac:picMkLst>
            <pc:docMk/>
            <pc:sldMk cId="1021470604" sldId="324"/>
            <ac:picMk id="8" creationId="{2B037CCB-9F1A-DBF4-B78E-B858F070DFEA}"/>
          </ac:picMkLst>
        </pc:picChg>
        <pc:picChg chg="add mod ord">
          <ac:chgData name="Duhai Alshukaili" userId="" providerId="" clId="Web-{8C53FD0E-9A18-41B7-B878-83861E590AD1}" dt="2023-10-04T10:09:17.681" v="506" actId="1076"/>
          <ac:picMkLst>
            <pc:docMk/>
            <pc:sldMk cId="1021470604" sldId="324"/>
            <ac:picMk id="9" creationId="{12FA78B7-0AE0-EC62-2FC8-2C3B1BBDF9A8}"/>
          </ac:picMkLst>
        </pc:picChg>
        <pc:picChg chg="add mod">
          <ac:chgData name="Duhai Alshukaili" userId="" providerId="" clId="Web-{8C53FD0E-9A18-41B7-B878-83861E590AD1}" dt="2023-10-04T10:09:17.697" v="508" actId="1076"/>
          <ac:picMkLst>
            <pc:docMk/>
            <pc:sldMk cId="1021470604" sldId="324"/>
            <ac:picMk id="12" creationId="{BB2ED86A-99E8-4668-785C-73FFCE787651}"/>
          </ac:picMkLst>
        </pc:picChg>
        <pc:picChg chg="add mod">
          <ac:chgData name="Duhai Alshukaili" userId="" providerId="" clId="Web-{8C53FD0E-9A18-41B7-B878-83861E590AD1}" dt="2023-10-04T10:09:17.713" v="510" actId="1076"/>
          <ac:picMkLst>
            <pc:docMk/>
            <pc:sldMk cId="1021470604" sldId="324"/>
            <ac:picMk id="14" creationId="{2899EBA8-2905-0C26-7B86-1FA470FF58A2}"/>
          </ac:picMkLst>
        </pc:picChg>
        <pc:picChg chg="add mod">
          <ac:chgData name="Duhai Alshukaili" userId="" providerId="" clId="Web-{8C53FD0E-9A18-41B7-B878-83861E590AD1}" dt="2023-10-04T10:09:17.713" v="512" actId="1076"/>
          <ac:picMkLst>
            <pc:docMk/>
            <pc:sldMk cId="1021470604" sldId="324"/>
            <ac:picMk id="16" creationId="{B034249F-AB13-92A4-5ACA-1B77FD787767}"/>
          </ac:picMkLst>
        </pc:picChg>
      </pc:sldChg>
      <pc:sldChg chg="delSp modSp add replId delAnim">
        <pc:chgData name="Duhai Alshukaili" userId="" providerId="" clId="Web-{8C53FD0E-9A18-41B7-B878-83861E590AD1}" dt="2023-10-04T10:10:26.183" v="542" actId="14100"/>
        <pc:sldMkLst>
          <pc:docMk/>
          <pc:sldMk cId="3851925134" sldId="325"/>
        </pc:sldMkLst>
        <pc:spChg chg="mod">
          <ac:chgData name="Duhai Alshukaili" userId="" providerId="" clId="Web-{8C53FD0E-9A18-41B7-B878-83861E590AD1}" dt="2023-10-04T10:10:26.183" v="542" actId="14100"/>
          <ac:spMkLst>
            <pc:docMk/>
            <pc:sldMk cId="3851925134" sldId="325"/>
            <ac:spMk id="10" creationId="{23B2BE6B-C79B-B87C-6B10-B9F4CB9245F9}"/>
          </ac:spMkLst>
        </pc:spChg>
        <pc:spChg chg="del mod">
          <ac:chgData name="Duhai Alshukaili" userId="" providerId="" clId="Web-{8C53FD0E-9A18-41B7-B878-83861E590AD1}" dt="2023-10-04T10:09:52.682" v="526"/>
          <ac:spMkLst>
            <pc:docMk/>
            <pc:sldMk cId="3851925134" sldId="325"/>
            <ac:spMk id="13" creationId="{80F2BF77-CE86-E583-000B-7402D421FC30}"/>
          </ac:spMkLst>
        </pc:spChg>
        <pc:spChg chg="del mod">
          <ac:chgData name="Duhai Alshukaili" userId="" providerId="" clId="Web-{8C53FD0E-9A18-41B7-B878-83861E590AD1}" dt="2023-10-04T10:09:46.854" v="524"/>
          <ac:spMkLst>
            <pc:docMk/>
            <pc:sldMk cId="3851925134" sldId="325"/>
            <ac:spMk id="15" creationId="{FA0E8064-0195-0D27-EBA5-F1D1AD61ADE9}"/>
          </ac:spMkLst>
        </pc:spChg>
        <pc:spChg chg="del mod">
          <ac:chgData name="Duhai Alshukaili" userId="" providerId="" clId="Web-{8C53FD0E-9A18-41B7-B878-83861E590AD1}" dt="2023-10-04T10:09:34.135" v="518"/>
          <ac:spMkLst>
            <pc:docMk/>
            <pc:sldMk cId="3851925134" sldId="325"/>
            <ac:spMk id="17" creationId="{0C82045E-6748-BAB0-74A2-D94901CE8CDF}"/>
          </ac:spMkLst>
        </pc:spChg>
        <pc:picChg chg="mod">
          <ac:chgData name="Duhai Alshukaili" userId="" providerId="" clId="Web-{8C53FD0E-9A18-41B7-B878-83861E590AD1}" dt="2023-10-04T10:10:21.261" v="537" actId="1076"/>
          <ac:picMkLst>
            <pc:docMk/>
            <pc:sldMk cId="3851925134" sldId="325"/>
            <ac:picMk id="9" creationId="{12FA78B7-0AE0-EC62-2FC8-2C3B1BBDF9A8}"/>
          </ac:picMkLst>
        </pc:picChg>
        <pc:picChg chg="del">
          <ac:chgData name="Duhai Alshukaili" userId="" providerId="" clId="Web-{8C53FD0E-9A18-41B7-B878-83861E590AD1}" dt="2023-10-04T10:09:41.260" v="523"/>
          <ac:picMkLst>
            <pc:docMk/>
            <pc:sldMk cId="3851925134" sldId="325"/>
            <ac:picMk id="12" creationId="{BB2ED86A-99E8-4668-785C-73FFCE787651}"/>
          </ac:picMkLst>
        </pc:picChg>
        <pc:picChg chg="del">
          <ac:chgData name="Duhai Alshukaili" userId="" providerId="" clId="Web-{8C53FD0E-9A18-41B7-B878-83861E590AD1}" dt="2023-10-04T10:09:36.369" v="520"/>
          <ac:picMkLst>
            <pc:docMk/>
            <pc:sldMk cId="3851925134" sldId="325"/>
            <ac:picMk id="14" creationId="{2899EBA8-2905-0C26-7B86-1FA470FF58A2}"/>
          </ac:picMkLst>
        </pc:picChg>
        <pc:picChg chg="del">
          <ac:chgData name="Duhai Alshukaili" userId="" providerId="" clId="Web-{8C53FD0E-9A18-41B7-B878-83861E590AD1}" dt="2023-10-04T10:09:33.432" v="517"/>
          <ac:picMkLst>
            <pc:docMk/>
            <pc:sldMk cId="3851925134" sldId="325"/>
            <ac:picMk id="16" creationId="{B034249F-AB13-92A4-5ACA-1B77FD787767}"/>
          </ac:picMkLst>
        </pc:picChg>
      </pc:sldChg>
      <pc:sldChg chg="addSp delSp modSp new mod modClrScheme addAnim chgLayout">
        <pc:chgData name="Duhai Alshukaili" userId="" providerId="" clId="Web-{8C53FD0E-9A18-41B7-B878-83861E590AD1}" dt="2023-10-04T10:21:19.713" v="599"/>
        <pc:sldMkLst>
          <pc:docMk/>
          <pc:sldMk cId="731017330" sldId="326"/>
        </pc:sldMkLst>
        <pc:spChg chg="mod ord">
          <ac:chgData name="Duhai Alshukaili" userId="" providerId="" clId="Web-{8C53FD0E-9A18-41B7-B878-83861E590AD1}" dt="2023-10-04T10:12:18.388" v="559" actId="20577"/>
          <ac:spMkLst>
            <pc:docMk/>
            <pc:sldMk cId="731017330" sldId="326"/>
            <ac:spMk id="2" creationId="{73D5FBAA-C315-CD82-154C-9BD11662C9FE}"/>
          </ac:spMkLst>
        </pc:spChg>
        <pc:spChg chg="del">
          <ac:chgData name="Duhai Alshukaili" userId="" providerId="" clId="Web-{8C53FD0E-9A18-41B7-B878-83861E590AD1}" dt="2023-10-04T10:11:56.200" v="544"/>
          <ac:spMkLst>
            <pc:docMk/>
            <pc:sldMk cId="731017330" sldId="326"/>
            <ac:spMk id="3" creationId="{1CD831E5-10B5-829F-8C29-55B90EB4D98F}"/>
          </ac:spMkLst>
        </pc:spChg>
        <pc:spChg chg="del">
          <ac:chgData name="Duhai Alshukaili" userId="" providerId="" clId="Web-{8C53FD0E-9A18-41B7-B878-83861E590AD1}" dt="2023-10-04T10:11:56.200" v="544"/>
          <ac:spMkLst>
            <pc:docMk/>
            <pc:sldMk cId="731017330" sldId="326"/>
            <ac:spMk id="4" creationId="{80894F31-A7B1-C5B6-9F1C-FFD7D7537C97}"/>
          </ac:spMkLst>
        </pc:spChg>
        <pc:spChg chg="mod ord">
          <ac:chgData name="Duhai Alshukaili" userId="" providerId="" clId="Web-{8C53FD0E-9A18-41B7-B878-83861E590AD1}" dt="2023-10-04T10:12:08.888" v="545"/>
          <ac:spMkLst>
            <pc:docMk/>
            <pc:sldMk cId="731017330" sldId="326"/>
            <ac:spMk id="5" creationId="{83AFFF94-F0D9-60D0-2DC5-C8605F9FB2D3}"/>
          </ac:spMkLst>
        </pc:spChg>
        <pc:spChg chg="mod ord">
          <ac:chgData name="Duhai Alshukaili" userId="" providerId="" clId="Web-{8C53FD0E-9A18-41B7-B878-83861E590AD1}" dt="2023-10-04T10:12:08.888" v="545"/>
          <ac:spMkLst>
            <pc:docMk/>
            <pc:sldMk cId="731017330" sldId="326"/>
            <ac:spMk id="6" creationId="{F4D8F7C6-D7D8-4251-4493-3EC8DEFC2FA2}"/>
          </ac:spMkLst>
        </pc:spChg>
        <pc:spChg chg="mod ord">
          <ac:chgData name="Duhai Alshukaili" userId="" providerId="" clId="Web-{8C53FD0E-9A18-41B7-B878-83861E590AD1}" dt="2023-10-04T10:12:08.888" v="545"/>
          <ac:spMkLst>
            <pc:docMk/>
            <pc:sldMk cId="731017330" sldId="326"/>
            <ac:spMk id="7" creationId="{B3B6785D-7581-4D99-6814-4640C334854C}"/>
          </ac:spMkLst>
        </pc:spChg>
        <pc:spChg chg="add del mod ord">
          <ac:chgData name="Duhai Alshukaili" userId="" providerId="" clId="Web-{8C53FD0E-9A18-41B7-B878-83861E590AD1}" dt="2023-10-04T10:12:35.451" v="561"/>
          <ac:spMkLst>
            <pc:docMk/>
            <pc:sldMk cId="731017330" sldId="326"/>
            <ac:spMk id="8" creationId="{B914DB9A-0E44-396D-515A-1813B8AEC016}"/>
          </ac:spMkLst>
        </pc:spChg>
        <pc:spChg chg="add del mod">
          <ac:chgData name="Duhai Alshukaili" userId="" providerId="" clId="Web-{8C53FD0E-9A18-41B7-B878-83861E590AD1}" dt="2023-10-04T10:13:54.390" v="572"/>
          <ac:spMkLst>
            <pc:docMk/>
            <pc:sldMk cId="731017330" sldId="326"/>
            <ac:spMk id="10" creationId="{A677CFEA-CB98-266B-4996-630F6A6EEF35}"/>
          </ac:spMkLst>
        </pc:spChg>
        <pc:picChg chg="add mod">
          <ac:chgData name="Duhai Alshukaili" userId="" providerId="" clId="Web-{8C53FD0E-9A18-41B7-B878-83861E590AD1}" dt="2023-10-04T10:20:06.805" v="594" actId="1076"/>
          <ac:picMkLst>
            <pc:docMk/>
            <pc:sldMk cId="731017330" sldId="326"/>
            <ac:picMk id="9" creationId="{8D071DEB-6788-8FB5-B3CC-D0BA228489D4}"/>
          </ac:picMkLst>
        </pc:picChg>
        <pc:picChg chg="add mod">
          <ac:chgData name="Duhai Alshukaili" userId="" providerId="" clId="Web-{8C53FD0E-9A18-41B7-B878-83861E590AD1}" dt="2023-10-04T10:20:06.789" v="593" actId="1076"/>
          <ac:picMkLst>
            <pc:docMk/>
            <pc:sldMk cId="731017330" sldId="326"/>
            <ac:picMk id="12" creationId="{CAFA5EDE-400E-75F5-D26F-C24AFA3B6C61}"/>
          </ac:picMkLst>
        </pc:picChg>
        <pc:picChg chg="add mod">
          <ac:chgData name="Duhai Alshukaili" userId="" providerId="" clId="Web-{8C53FD0E-9A18-41B7-B878-83861E590AD1}" dt="2023-10-04T10:20:06.789" v="592" actId="1076"/>
          <ac:picMkLst>
            <pc:docMk/>
            <pc:sldMk cId="731017330" sldId="326"/>
            <ac:picMk id="13" creationId="{0EE20096-C9BA-52AD-D67A-CBE1B32167C2}"/>
          </ac:picMkLst>
        </pc:picChg>
        <pc:picChg chg="add mod">
          <ac:chgData name="Duhai Alshukaili" userId="" providerId="" clId="Web-{8C53FD0E-9A18-41B7-B878-83861E590AD1}" dt="2023-10-04T10:20:06.789" v="591" actId="1076"/>
          <ac:picMkLst>
            <pc:docMk/>
            <pc:sldMk cId="731017330" sldId="326"/>
            <ac:picMk id="14" creationId="{FCC3D1D3-A00A-E881-6EF0-FABC962A36F8}"/>
          </ac:picMkLst>
        </pc:picChg>
        <pc:picChg chg="add mod">
          <ac:chgData name="Duhai Alshukaili" userId="" providerId="" clId="Web-{8C53FD0E-9A18-41B7-B878-83861E590AD1}" dt="2023-10-04T10:21:10.572" v="598" actId="1076"/>
          <ac:picMkLst>
            <pc:docMk/>
            <pc:sldMk cId="731017330" sldId="326"/>
            <ac:picMk id="15" creationId="{B80A7CF5-600F-8815-315F-CBDB32749C4E}"/>
          </ac:picMkLst>
        </pc:picChg>
      </pc:sldChg>
      <pc:sldChg chg="addSp delSp modSp new mod modClrScheme chgLayout">
        <pc:chgData name="Duhai Alshukaili" userId="" providerId="" clId="Web-{8C53FD0E-9A18-41B7-B878-83861E590AD1}" dt="2023-10-04T10:54:37.621" v="655" actId="1076"/>
        <pc:sldMkLst>
          <pc:docMk/>
          <pc:sldMk cId="3541368052" sldId="327"/>
        </pc:sldMkLst>
        <pc:spChg chg="del mod ord">
          <ac:chgData name="Duhai Alshukaili" userId="" providerId="" clId="Web-{8C53FD0E-9A18-41B7-B878-83861E590AD1}" dt="2023-10-04T10:52:59.556" v="612"/>
          <ac:spMkLst>
            <pc:docMk/>
            <pc:sldMk cId="3541368052" sldId="327"/>
            <ac:spMk id="2" creationId="{3528D2CB-99B4-77A5-5715-E1DA9125A951}"/>
          </ac:spMkLst>
        </pc:spChg>
        <pc:spChg chg="del mod ord">
          <ac:chgData name="Duhai Alshukaili" userId="" providerId="" clId="Web-{8C53FD0E-9A18-41B7-B878-83861E590AD1}" dt="2023-10-04T10:51:45.803" v="602"/>
          <ac:spMkLst>
            <pc:docMk/>
            <pc:sldMk cId="3541368052" sldId="327"/>
            <ac:spMk id="3" creationId="{4853FE6D-FC2B-DABF-7B09-F99D9A775A04}"/>
          </ac:spMkLst>
        </pc:spChg>
        <pc:spChg chg="mod ord">
          <ac:chgData name="Duhai Alshukaili" userId="" providerId="" clId="Web-{8C53FD0E-9A18-41B7-B878-83861E590AD1}" dt="2023-10-04T10:52:48.493" v="609"/>
          <ac:spMkLst>
            <pc:docMk/>
            <pc:sldMk cId="3541368052" sldId="327"/>
            <ac:spMk id="4" creationId="{C29486B0-B8E3-E7EE-0CD3-0ABE5B9DB01C}"/>
          </ac:spMkLst>
        </pc:spChg>
        <pc:spChg chg="mod ord">
          <ac:chgData name="Duhai Alshukaili" userId="" providerId="" clId="Web-{8C53FD0E-9A18-41B7-B878-83861E590AD1}" dt="2023-10-04T10:52:48.493" v="609"/>
          <ac:spMkLst>
            <pc:docMk/>
            <pc:sldMk cId="3541368052" sldId="327"/>
            <ac:spMk id="5" creationId="{807F55CC-48A2-A15F-819F-C3389E6BC847}"/>
          </ac:spMkLst>
        </pc:spChg>
        <pc:spChg chg="mod ord">
          <ac:chgData name="Duhai Alshukaili" userId="" providerId="" clId="Web-{8C53FD0E-9A18-41B7-B878-83861E590AD1}" dt="2023-10-04T10:52:48.493" v="609"/>
          <ac:spMkLst>
            <pc:docMk/>
            <pc:sldMk cId="3541368052" sldId="327"/>
            <ac:spMk id="6" creationId="{6FDD6F55-02D2-844C-8E5F-8D133CD3DA51}"/>
          </ac:spMkLst>
        </pc:spChg>
        <pc:spChg chg="add del mod ord">
          <ac:chgData name="Duhai Alshukaili" userId="" providerId="" clId="Web-{8C53FD0E-9A18-41B7-B878-83861E590AD1}" dt="2023-10-04T10:52:48.493" v="609"/>
          <ac:spMkLst>
            <pc:docMk/>
            <pc:sldMk cId="3541368052" sldId="327"/>
            <ac:spMk id="7" creationId="{F3314D42-34DF-D0EC-69EF-F3DDA92CAF63}"/>
          </ac:spMkLst>
        </pc:spChg>
        <pc:spChg chg="add del mod ord">
          <ac:chgData name="Duhai Alshukaili" userId="" providerId="" clId="Web-{8C53FD0E-9A18-41B7-B878-83861E590AD1}" dt="2023-10-04T10:52:48.493" v="609"/>
          <ac:spMkLst>
            <pc:docMk/>
            <pc:sldMk cId="3541368052" sldId="327"/>
            <ac:spMk id="8" creationId="{E68EB0DA-E3F6-795B-62DC-8C043D38A3C9}"/>
          </ac:spMkLst>
        </pc:spChg>
        <pc:spChg chg="add del mod ord">
          <ac:chgData name="Duhai Alshukaili" userId="" providerId="" clId="Web-{8C53FD0E-9A18-41B7-B878-83861E590AD1}" dt="2023-10-04T10:51:50.835" v="603"/>
          <ac:spMkLst>
            <pc:docMk/>
            <pc:sldMk cId="3541368052" sldId="327"/>
            <ac:spMk id="9" creationId="{04E026EF-5D50-1331-05B3-5F722EFC8D06}"/>
          </ac:spMkLst>
        </pc:spChg>
        <pc:spChg chg="add mod">
          <ac:chgData name="Duhai Alshukaili" userId="" providerId="" clId="Web-{8C53FD0E-9A18-41B7-B878-83861E590AD1}" dt="2023-10-04T10:54:10.261" v="642" actId="20577"/>
          <ac:spMkLst>
            <pc:docMk/>
            <pc:sldMk cId="3541368052" sldId="327"/>
            <ac:spMk id="12" creationId="{D860B4AC-811E-9CA3-E035-0DEEE981D3CD}"/>
          </ac:spMkLst>
        </pc:spChg>
        <pc:spChg chg="add mod">
          <ac:chgData name="Duhai Alshukaili" userId="" providerId="" clId="Web-{8C53FD0E-9A18-41B7-B878-83861E590AD1}" dt="2023-10-04T10:54:33.637" v="654" actId="1076"/>
          <ac:spMkLst>
            <pc:docMk/>
            <pc:sldMk cId="3541368052" sldId="327"/>
            <ac:spMk id="13" creationId="{7A256548-1E32-7D8F-4511-EE459CA8A90A}"/>
          </ac:spMkLst>
        </pc:spChg>
        <pc:picChg chg="add mod ord">
          <ac:chgData name="Duhai Alshukaili" userId="" providerId="" clId="Web-{8C53FD0E-9A18-41B7-B878-83861E590AD1}" dt="2023-10-04T10:53:52.604" v="636" actId="1076"/>
          <ac:picMkLst>
            <pc:docMk/>
            <pc:sldMk cId="3541368052" sldId="327"/>
            <ac:picMk id="10" creationId="{23885A73-D70A-F3AC-A624-F0A9B1CE6BB5}"/>
          </ac:picMkLst>
        </pc:picChg>
        <pc:picChg chg="add mod ord">
          <ac:chgData name="Duhai Alshukaili" userId="" providerId="" clId="Web-{8C53FD0E-9A18-41B7-B878-83861E590AD1}" dt="2023-10-04T10:54:37.621" v="655" actId="1076"/>
          <ac:picMkLst>
            <pc:docMk/>
            <pc:sldMk cId="3541368052" sldId="327"/>
            <ac:picMk id="11" creationId="{D0B6BB7A-19FC-F3DD-57CC-0D1B5AD9B455}"/>
          </ac:picMkLst>
        </pc:picChg>
      </pc:sldChg>
    </pc:docChg>
  </pc:docChgLst>
  <pc:docChgLst>
    <pc:chgData name="Duhai Alshukaili" clId="Web-{CC16491C-B9BC-4FF7-A5AF-BD4E0D831E3E}"/>
    <pc:docChg chg="addSld modSld modSection">
      <pc:chgData name="Duhai Alshukaili" userId="" providerId="" clId="Web-{CC16491C-B9BC-4FF7-A5AF-BD4E0D831E3E}" dt="2023-10-08T08:41:45.012" v="328"/>
      <pc:docMkLst>
        <pc:docMk/>
      </pc:docMkLst>
      <pc:sldChg chg="addSp delSp modSp addAnim delAnim">
        <pc:chgData name="Duhai Alshukaili" userId="" providerId="" clId="Web-{CC16491C-B9BC-4FF7-A5AF-BD4E0D831E3E}" dt="2023-10-08T08:34:17.297" v="278"/>
        <pc:sldMkLst>
          <pc:docMk/>
          <pc:sldMk cId="3225872559" sldId="332"/>
        </pc:sldMkLst>
        <pc:spChg chg="mod">
          <ac:chgData name="Duhai Alshukaili" userId="" providerId="" clId="Web-{CC16491C-B9BC-4FF7-A5AF-BD4E0D831E3E}" dt="2023-10-08T08:31:30.605" v="12" actId="20577"/>
          <ac:spMkLst>
            <pc:docMk/>
            <pc:sldMk cId="3225872559" sldId="332"/>
            <ac:spMk id="2" creationId="{1A8FB2A4-E1F2-0630-3736-0569CFF607C1}"/>
          </ac:spMkLst>
        </pc:spChg>
        <pc:spChg chg="add del mod">
          <ac:chgData name="Duhai Alshukaili" userId="" providerId="" clId="Web-{CC16491C-B9BC-4FF7-A5AF-BD4E0D831E3E}" dt="2023-10-08T08:33:53.437" v="276" actId="20577"/>
          <ac:spMkLst>
            <pc:docMk/>
            <pc:sldMk cId="3225872559" sldId="332"/>
            <ac:spMk id="3" creationId="{2D133F2B-913D-FB52-2B2B-D4228D3EF4C4}"/>
          </ac:spMkLst>
        </pc:spChg>
        <pc:spChg chg="add del mod">
          <ac:chgData name="Duhai Alshukaili" userId="" providerId="" clId="Web-{CC16491C-B9BC-4FF7-A5AF-BD4E0D831E3E}" dt="2023-10-08T08:32:49.342" v="102"/>
          <ac:spMkLst>
            <pc:docMk/>
            <pc:sldMk cId="3225872559" sldId="332"/>
            <ac:spMk id="8" creationId="{C72D3837-8EDB-C262-1E33-A915E848BC1A}"/>
          </ac:spMkLst>
        </pc:spChg>
      </pc:sldChg>
      <pc:sldChg chg="addSp delSp modSp new mod modClrScheme chgLayout">
        <pc:chgData name="Duhai Alshukaili" userId="" providerId="" clId="Web-{CC16491C-B9BC-4FF7-A5AF-BD4E0D831E3E}" dt="2023-10-08T08:41:45.012" v="328"/>
        <pc:sldMkLst>
          <pc:docMk/>
          <pc:sldMk cId="1882599541" sldId="333"/>
        </pc:sldMkLst>
        <pc:spChg chg="del">
          <ac:chgData name="Duhai Alshukaili" userId="" providerId="" clId="Web-{CC16491C-B9BC-4FF7-A5AF-BD4E0D831E3E}" dt="2023-10-08T08:36:59.208" v="280"/>
          <ac:spMkLst>
            <pc:docMk/>
            <pc:sldMk cId="1882599541" sldId="333"/>
            <ac:spMk id="2" creationId="{ADB07CB9-19C9-8125-886E-C045CDA5B2F3}"/>
          </ac:spMkLst>
        </pc:spChg>
        <pc:spChg chg="del">
          <ac:chgData name="Duhai Alshukaili" userId="" providerId="" clId="Web-{CC16491C-B9BC-4FF7-A5AF-BD4E0D831E3E}" dt="2023-10-08T08:36:59.208" v="280"/>
          <ac:spMkLst>
            <pc:docMk/>
            <pc:sldMk cId="1882599541" sldId="333"/>
            <ac:spMk id="3" creationId="{A21C8BA7-CC84-4C17-E408-A84347D88FFB}"/>
          </ac:spMkLst>
        </pc:spChg>
        <pc:spChg chg="mod ord">
          <ac:chgData name="Duhai Alshukaili" userId="" providerId="" clId="Web-{CC16491C-B9BC-4FF7-A5AF-BD4E0D831E3E}" dt="2023-10-08T08:36:59.208" v="280"/>
          <ac:spMkLst>
            <pc:docMk/>
            <pc:sldMk cId="1882599541" sldId="333"/>
            <ac:spMk id="4" creationId="{5E0135DD-8DE2-EB04-1046-4374CD43CCDD}"/>
          </ac:spMkLst>
        </pc:spChg>
        <pc:spChg chg="mod ord">
          <ac:chgData name="Duhai Alshukaili" userId="" providerId="" clId="Web-{CC16491C-B9BC-4FF7-A5AF-BD4E0D831E3E}" dt="2023-10-08T08:36:59.208" v="280"/>
          <ac:spMkLst>
            <pc:docMk/>
            <pc:sldMk cId="1882599541" sldId="333"/>
            <ac:spMk id="5" creationId="{BA9CE1A0-6605-352F-EBA4-0CE31E7DC681}"/>
          </ac:spMkLst>
        </pc:spChg>
        <pc:spChg chg="mod ord">
          <ac:chgData name="Duhai Alshukaili" userId="" providerId="" clId="Web-{CC16491C-B9BC-4FF7-A5AF-BD4E0D831E3E}" dt="2023-10-08T08:36:59.208" v="280"/>
          <ac:spMkLst>
            <pc:docMk/>
            <pc:sldMk cId="1882599541" sldId="333"/>
            <ac:spMk id="6" creationId="{6B2B363F-091E-031F-FF6C-81CEB2CF9345}"/>
          </ac:spMkLst>
        </pc:spChg>
        <pc:graphicFrameChg chg="add mod ord modGraphic">
          <ac:chgData name="Duhai Alshukaili" userId="" providerId="" clId="Web-{CC16491C-B9BC-4FF7-A5AF-BD4E0D831E3E}" dt="2023-10-08T08:41:45.012" v="328"/>
          <ac:graphicFrameMkLst>
            <pc:docMk/>
            <pc:sldMk cId="1882599541" sldId="333"/>
            <ac:graphicFrameMk id="8" creationId="{5F9B1A62-2FA5-8DEA-5A6A-1508ED6BE103}"/>
          </ac:graphicFrameMkLst>
        </pc:graphicFrameChg>
        <pc:cxnChg chg="add del mod">
          <ac:chgData name="Duhai Alshukaili" userId="" providerId="" clId="Web-{CC16491C-B9BC-4FF7-A5AF-BD4E0D831E3E}" dt="2023-10-08T08:41:00.448" v="313"/>
          <ac:cxnSpMkLst>
            <pc:docMk/>
            <pc:sldMk cId="1882599541" sldId="333"/>
            <ac:cxnSpMk id="7" creationId="{98296F0A-5D68-C882-F177-DC4C5A634C03}"/>
          </ac:cxnSpMkLst>
        </pc:cxnChg>
        <pc:cxnChg chg="add del mod">
          <ac:chgData name="Duhai Alshukaili" userId="" providerId="" clId="Web-{CC16491C-B9BC-4FF7-A5AF-BD4E0D831E3E}" dt="2023-10-08T08:40:58.339" v="312"/>
          <ac:cxnSpMkLst>
            <pc:docMk/>
            <pc:sldMk cId="1882599541" sldId="333"/>
            <ac:cxnSpMk id="9" creationId="{E89D10AA-E838-43EA-8321-A3164DC6FEAC}"/>
          </ac:cxnSpMkLst>
        </pc:cxnChg>
        <pc:cxnChg chg="add del mod">
          <ac:chgData name="Duhai Alshukaili" userId="" providerId="" clId="Web-{CC16491C-B9BC-4FF7-A5AF-BD4E0D831E3E}" dt="2023-10-08T08:40:50.432" v="309"/>
          <ac:cxnSpMkLst>
            <pc:docMk/>
            <pc:sldMk cId="1882599541" sldId="333"/>
            <ac:cxnSpMk id="10" creationId="{DEBFC78F-52C1-B4CB-3F8C-548B7CA419D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4091"/>
          </a:xfrm>
          <a:prstGeom prst="rect">
            <a:avLst/>
          </a:prstGeom>
        </p:spPr>
        <p:txBody>
          <a:bodyPr vert="horz" lIns="92398" tIns="46200" rIns="92398" bIns="46200" rtlCol="0"/>
          <a:lstStyle>
            <a:lvl1pPr algn="l">
              <a:defRPr sz="1200"/>
            </a:lvl1pPr>
          </a:lstStyle>
          <a:p>
            <a:endParaRPr lang="en-US"/>
          </a:p>
        </p:txBody>
      </p:sp>
      <p:sp>
        <p:nvSpPr>
          <p:cNvPr id="3" name="Date Placeholder 2"/>
          <p:cNvSpPr>
            <a:spLocks noGrp="1"/>
          </p:cNvSpPr>
          <p:nvPr>
            <p:ph type="dt" idx="1"/>
          </p:nvPr>
        </p:nvSpPr>
        <p:spPr>
          <a:xfrm>
            <a:off x="5275700" y="0"/>
            <a:ext cx="4036007" cy="344091"/>
          </a:xfrm>
          <a:prstGeom prst="rect">
            <a:avLst/>
          </a:prstGeom>
        </p:spPr>
        <p:txBody>
          <a:bodyPr vert="horz" lIns="92398" tIns="46200" rIns="92398" bIns="46200" rtlCol="0"/>
          <a:lstStyle>
            <a:lvl1pPr algn="r">
              <a:defRPr sz="1200"/>
            </a:lvl1pPr>
          </a:lstStyle>
          <a:p>
            <a:fld id="{FEC46774-4738-4B3D-AA91-86B86CA575F9}" type="datetimeFigureOut">
              <a:rPr lang="en-US" smtClean="0"/>
              <a:t>10/16/2023</a:t>
            </a:fld>
            <a:endParaRPr lang="en-US"/>
          </a:p>
        </p:txBody>
      </p:sp>
      <p:sp>
        <p:nvSpPr>
          <p:cNvPr id="4" name="Slide Image Placeholder 3"/>
          <p:cNvSpPr>
            <a:spLocks noGrp="1" noRot="1" noChangeAspect="1"/>
          </p:cNvSpPr>
          <p:nvPr>
            <p:ph type="sldImg" idx="2"/>
          </p:nvPr>
        </p:nvSpPr>
        <p:spPr>
          <a:xfrm>
            <a:off x="2600325" y="857250"/>
            <a:ext cx="4113213" cy="2314575"/>
          </a:xfrm>
          <a:prstGeom prst="rect">
            <a:avLst/>
          </a:prstGeom>
          <a:noFill/>
          <a:ln w="12700">
            <a:solidFill>
              <a:prstClr val="black"/>
            </a:solidFill>
          </a:ln>
        </p:spPr>
        <p:txBody>
          <a:bodyPr vert="horz" lIns="92398" tIns="46200" rIns="92398" bIns="46200" rtlCol="0" anchor="ctr"/>
          <a:lstStyle/>
          <a:p>
            <a:endParaRPr lang="en-US"/>
          </a:p>
        </p:txBody>
      </p:sp>
      <p:sp>
        <p:nvSpPr>
          <p:cNvPr id="5" name="Notes Placeholder 4"/>
          <p:cNvSpPr>
            <a:spLocks noGrp="1"/>
          </p:cNvSpPr>
          <p:nvPr>
            <p:ph type="body" sz="quarter" idx="3"/>
          </p:nvPr>
        </p:nvSpPr>
        <p:spPr>
          <a:xfrm>
            <a:off x="931387" y="3300412"/>
            <a:ext cx="7451090" cy="2700338"/>
          </a:xfrm>
          <a:prstGeom prst="rect">
            <a:avLst/>
          </a:prstGeom>
        </p:spPr>
        <p:txBody>
          <a:bodyPr vert="horz" lIns="92398" tIns="46200" rIns="92398" bIns="4620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1"/>
            <a:ext cx="4036007" cy="344090"/>
          </a:xfrm>
          <a:prstGeom prst="rect">
            <a:avLst/>
          </a:prstGeom>
        </p:spPr>
        <p:txBody>
          <a:bodyPr vert="horz" lIns="92398" tIns="46200" rIns="92398" bIns="46200" rtlCol="0" anchor="b"/>
          <a:lstStyle>
            <a:lvl1pPr algn="l">
              <a:defRPr sz="1200"/>
            </a:lvl1pPr>
          </a:lstStyle>
          <a:p>
            <a:endParaRPr lang="en-US"/>
          </a:p>
        </p:txBody>
      </p:sp>
      <p:sp>
        <p:nvSpPr>
          <p:cNvPr id="7" name="Slide Number Placeholder 6"/>
          <p:cNvSpPr>
            <a:spLocks noGrp="1"/>
          </p:cNvSpPr>
          <p:nvPr>
            <p:ph type="sldNum" sz="quarter" idx="5"/>
          </p:nvPr>
        </p:nvSpPr>
        <p:spPr>
          <a:xfrm>
            <a:off x="5275700" y="6513911"/>
            <a:ext cx="4036007" cy="344090"/>
          </a:xfrm>
          <a:prstGeom prst="rect">
            <a:avLst/>
          </a:prstGeom>
        </p:spPr>
        <p:txBody>
          <a:bodyPr vert="horz" lIns="92398" tIns="46200" rIns="92398" bIns="46200" rtlCol="0" anchor="b"/>
          <a:lstStyle>
            <a:lvl1pPr algn="r">
              <a:defRPr sz="1200"/>
            </a:lvl1pPr>
          </a:lstStyle>
          <a:p>
            <a:fld id="{23D3BFFE-4231-4FE0-A43C-9A62EDA54DB8}" type="slidenum">
              <a:rPr lang="en-US" smtClean="0"/>
              <a:t>‹#›</a:t>
            </a:fld>
            <a:endParaRPr lang="en-US"/>
          </a:p>
        </p:txBody>
      </p:sp>
    </p:spTree>
    <p:extLst>
      <p:ext uri="{BB962C8B-B14F-4D97-AF65-F5344CB8AC3E}">
        <p14:creationId xmlns:p14="http://schemas.microsoft.com/office/powerpoint/2010/main" val="417734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1</a:t>
            </a:fld>
            <a:endParaRPr lang="en-US"/>
          </a:p>
        </p:txBody>
      </p:sp>
    </p:spTree>
    <p:extLst>
      <p:ext uri="{BB962C8B-B14F-4D97-AF65-F5344CB8AC3E}">
        <p14:creationId xmlns:p14="http://schemas.microsoft.com/office/powerpoint/2010/main" val="13002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remote add origin https://github.com/duhai-alshukaili/gitProject.git:</a:t>
            </a:r>
          </a:p>
          <a:p>
            <a:pPr lvl="1"/>
            <a:r>
              <a:rPr lang="en-US" sz="1200" b="0" i="0" kern="1200" dirty="0">
                <a:solidFill>
                  <a:schemeClr val="tx1"/>
                </a:solidFill>
                <a:effectLst/>
                <a:latin typeface="+mn-lt"/>
                <a:ea typeface="+mn-ea"/>
                <a:cs typeface="+mn-cs"/>
              </a:rPr>
              <a:t>This command is used to add a remote repository named "origin" with the specified URL. It establishes a connection between your local repository and the remote repository on GitHub.</a:t>
            </a:r>
          </a:p>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branch -M main:</a:t>
            </a:r>
          </a:p>
          <a:p>
            <a:pPr lvl="1"/>
            <a:r>
              <a:rPr lang="en-US" sz="1200" b="0" i="0" kern="1200" dirty="0">
                <a:solidFill>
                  <a:schemeClr val="tx1"/>
                </a:solidFill>
                <a:effectLst/>
                <a:latin typeface="+mn-lt"/>
                <a:ea typeface="+mn-ea"/>
                <a:cs typeface="+mn-cs"/>
              </a:rPr>
              <a:t>This command renames the default branch from its previous name (often "master") to "main." This change is in response to a broader industry effort to use more inclusive terminology.</a:t>
            </a:r>
          </a:p>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push -u origin main:</a:t>
            </a:r>
          </a:p>
          <a:p>
            <a:pPr lvl="1"/>
            <a:r>
              <a:rPr lang="en-US" sz="1200" b="0" i="0" kern="1200" dirty="0">
                <a:solidFill>
                  <a:schemeClr val="tx1"/>
                </a:solidFill>
                <a:effectLst/>
                <a:latin typeface="+mn-lt"/>
                <a:ea typeface="+mn-ea"/>
                <a:cs typeface="+mn-cs"/>
              </a:rPr>
              <a:t>This command pushes the "main" branch from your local repository to the "main" branch of the remote repository named "origin" on GitHub. The -u flag is used to set up a tracking relationship between the local and remote branches. This means that in future pushes and pulls, you can simply use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push and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pull without specifying the branch and remote, as it remembers the relationship.</a:t>
            </a:r>
          </a:p>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38</a:t>
            </a:fld>
            <a:endParaRPr lang="en-US"/>
          </a:p>
        </p:txBody>
      </p:sp>
    </p:spTree>
    <p:extLst>
      <p:ext uri="{BB962C8B-B14F-4D97-AF65-F5344CB8AC3E}">
        <p14:creationId xmlns:p14="http://schemas.microsoft.com/office/powerpoint/2010/main" val="25281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`git pull origin main` is used to update your local Git repository with changes from a remote repository, specifically from the branch named "main" in the remote repository named "origin." Here's a breakdown of the command:</a:t>
            </a:r>
          </a:p>
          <a:p>
            <a:endParaRPr lang="en-US" dirty="0"/>
          </a:p>
          <a:p>
            <a:r>
              <a:rPr lang="en-US" dirty="0"/>
              <a:t>- `git pull`: This command combines two primary Git operations, `git fetch` and `git merge`. It first fetches the changes from the remote repository and then merges them into your current local branch.</a:t>
            </a:r>
          </a:p>
          <a:p>
            <a:endParaRPr lang="en-US" dirty="0"/>
          </a:p>
          <a:p>
            <a:r>
              <a:rPr lang="en-US" dirty="0"/>
              <a:t>- `origin`: This is the name of the remote repository. In Git, "origin" is a default name often given to the remote repository from which you initially cloned or to which you've set up a connection.</a:t>
            </a:r>
          </a:p>
          <a:p>
            <a:endParaRPr lang="en-US" dirty="0"/>
          </a:p>
          <a:p>
            <a:r>
              <a:rPr lang="en-US" dirty="0"/>
              <a:t>- `main`: This is the name of the branch in the remote repository from which you want to pull changes. It's common to use "main" or "master" as the default branch name, but it can be named differently in some repositories.</a:t>
            </a:r>
          </a:p>
          <a:p>
            <a:endParaRPr lang="en-US" dirty="0"/>
          </a:p>
          <a:p>
            <a:r>
              <a:rPr lang="en-US" dirty="0"/>
              <a:t>Here's how `git pull origin main` works:</a:t>
            </a:r>
          </a:p>
          <a:p>
            <a:endParaRPr lang="en-US" dirty="0"/>
          </a:p>
          <a:p>
            <a:r>
              <a:rPr lang="en-US" dirty="0"/>
              <a:t>1. Git connects to the remote repository named "origin" and fetches the latest changes from the "main" branch in that repository.</a:t>
            </a:r>
          </a:p>
          <a:p>
            <a:endParaRPr lang="en-US" dirty="0"/>
          </a:p>
          <a:p>
            <a:r>
              <a:rPr lang="en-US" dirty="0"/>
              <a:t>2. Once the changes are downloaded to your local machine, Git automatically merges those changes into your currently checked-out branch (the branch you're currently working on).</a:t>
            </a:r>
          </a:p>
          <a:p>
            <a:endParaRPr lang="en-US" dirty="0"/>
          </a:p>
          <a:p>
            <a:r>
              <a:rPr lang="en-US" dirty="0"/>
              <a:t>The `git pull` command is especially useful when you want to update your local branch with the latest changes from a shared or central branch in a collaborative project. It ensures your local copy of the code is synchronized with the remote repository, allowing you to work on the most up-to-date codebase. If there are any conflicts between your changes and the changes in the remote branch, Git will prompt you to resolve them.</a:t>
            </a:r>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40</a:t>
            </a:fld>
            <a:endParaRPr lang="en-US"/>
          </a:p>
        </p:txBody>
      </p:sp>
    </p:spTree>
    <p:extLst>
      <p:ext uri="{BB962C8B-B14F-4D97-AF65-F5344CB8AC3E}">
        <p14:creationId xmlns:p14="http://schemas.microsoft.com/office/powerpoint/2010/main" val="99665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command git checkout --track origin/feature-1 is used to create and switch to a new local branch that is set to track the remote branch named "feature-1" on the remote repository named "origin." Here's a breakdown of the command:</a:t>
            </a:r>
          </a:p>
          <a:p>
            <a:pPr algn="l">
              <a:buFont typeface="Arial" panose="020B0604020202020204" pitchFamily="34" charset="0"/>
              <a:buChar char="•"/>
            </a:pPr>
            <a:r>
              <a:rPr lang="en-US" b="0" i="0" dirty="0">
                <a:solidFill>
                  <a:srgbClr val="374151"/>
                </a:solidFill>
                <a:effectLst/>
                <a:latin typeface="Söhne"/>
              </a:rPr>
              <a:t>git checkout: This Git command is used to switch between branches or navigate to a specific commit. In this context, it's being used to create and switch to a new branch.</a:t>
            </a:r>
          </a:p>
          <a:p>
            <a:pPr algn="l">
              <a:buFont typeface="Arial" panose="020B0604020202020204" pitchFamily="34" charset="0"/>
              <a:buChar char="•"/>
            </a:pPr>
            <a:r>
              <a:rPr lang="en-US" b="0" i="0" dirty="0">
                <a:solidFill>
                  <a:srgbClr val="374151"/>
                </a:solidFill>
                <a:effectLst/>
                <a:latin typeface="Söhne"/>
              </a:rPr>
              <a:t>--track: This option indicates that the new local branch should be set to track the specified remote branch. Tracking means that your local branch will automatically stay in sync with the remote branch when you perform Git pull and Git push operations.</a:t>
            </a:r>
          </a:p>
          <a:p>
            <a:pPr algn="l">
              <a:buFont typeface="Arial" panose="020B0604020202020204" pitchFamily="34" charset="0"/>
              <a:buChar char="•"/>
            </a:pPr>
            <a:r>
              <a:rPr lang="en-US" b="0" i="0" dirty="0">
                <a:solidFill>
                  <a:srgbClr val="374151"/>
                </a:solidFill>
                <a:effectLst/>
                <a:latin typeface="Söhne"/>
              </a:rPr>
              <a:t>origin/feature-1: This specifies the remote branch you want to track. It's in the format remote/branch. In this case, it's "feature-1" on the remote named "origin."</a:t>
            </a:r>
          </a:p>
          <a:p>
            <a:pPr algn="l"/>
            <a:r>
              <a:rPr lang="en-US" b="0" i="0" dirty="0">
                <a:solidFill>
                  <a:srgbClr val="374151"/>
                </a:solidFill>
                <a:effectLst/>
                <a:latin typeface="Söhne"/>
              </a:rPr>
              <a:t>Here's what happens when you run git checkout --track origin/feature-1:</a:t>
            </a:r>
          </a:p>
          <a:p>
            <a:pPr algn="l">
              <a:buFont typeface="+mj-lt"/>
              <a:buAutoNum type="arabicPeriod"/>
            </a:pPr>
            <a:r>
              <a:rPr lang="en-US" b="0" i="0" dirty="0">
                <a:solidFill>
                  <a:srgbClr val="374151"/>
                </a:solidFill>
                <a:effectLst/>
                <a:latin typeface="Söhne"/>
              </a:rPr>
              <a:t>Git creates a new local branch named "feature-1" based on the remote branch "origin/feature-1."</a:t>
            </a:r>
          </a:p>
          <a:p>
            <a:pPr algn="l">
              <a:buFont typeface="+mj-lt"/>
              <a:buAutoNum type="arabicPeriod"/>
            </a:pPr>
            <a:r>
              <a:rPr lang="en-US" b="0" i="0" dirty="0">
                <a:solidFill>
                  <a:srgbClr val="374151"/>
                </a:solidFill>
                <a:effectLst/>
                <a:latin typeface="Söhne"/>
              </a:rPr>
              <a:t>The new local branch "feature-1" is set to track the remote branch "origin/feature-1."</a:t>
            </a:r>
          </a:p>
          <a:p>
            <a:pPr algn="l">
              <a:buFont typeface="+mj-lt"/>
              <a:buAutoNum type="arabicPeriod"/>
            </a:pPr>
            <a:r>
              <a:rPr lang="en-US" b="0" i="0" dirty="0">
                <a:solidFill>
                  <a:srgbClr val="374151"/>
                </a:solidFill>
                <a:effectLst/>
                <a:latin typeface="Söhne"/>
              </a:rPr>
              <a:t>Git automatically switches your working directory to the new "feature-1" branch, so you can start working on it immediately.</a:t>
            </a:r>
          </a:p>
          <a:p>
            <a:pPr algn="l"/>
            <a:r>
              <a:rPr lang="en-US" b="0" i="0" dirty="0">
                <a:solidFill>
                  <a:srgbClr val="374151"/>
                </a:solidFill>
                <a:effectLst/>
                <a:latin typeface="Söhne"/>
              </a:rPr>
              <a:t>This command is often used when you want to start working on a feature or bug fix that already exists as a remote branch on a shared or remote repository. It's a quick way to set up a local branch that is connected to the corresponding remote branch, allowing you to collaborate with others and easily keep your local branch up to date with remote changes.</a:t>
            </a:r>
          </a:p>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54</a:t>
            </a:fld>
            <a:endParaRPr lang="en-US"/>
          </a:p>
        </p:txBody>
      </p:sp>
    </p:spTree>
    <p:extLst>
      <p:ext uri="{BB962C8B-B14F-4D97-AF65-F5344CB8AC3E}">
        <p14:creationId xmlns:p14="http://schemas.microsoft.com/office/powerpoint/2010/main" val="134282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59</a:t>
            </a:fld>
            <a:endParaRPr lang="en-US"/>
          </a:p>
        </p:txBody>
      </p:sp>
    </p:spTree>
    <p:extLst>
      <p:ext uri="{BB962C8B-B14F-4D97-AF65-F5344CB8AC3E}">
        <p14:creationId xmlns:p14="http://schemas.microsoft.com/office/powerpoint/2010/main" val="105309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69</a:t>
            </a:fld>
            <a:endParaRPr lang="en-US"/>
          </a:p>
        </p:txBody>
      </p:sp>
    </p:spTree>
    <p:extLst>
      <p:ext uri="{BB962C8B-B14F-4D97-AF65-F5344CB8AC3E}">
        <p14:creationId xmlns:p14="http://schemas.microsoft.com/office/powerpoint/2010/main" val="101554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92</a:t>
            </a:fld>
            <a:endParaRPr lang="en-US"/>
          </a:p>
        </p:txBody>
      </p:sp>
    </p:spTree>
    <p:extLst>
      <p:ext uri="{BB962C8B-B14F-4D97-AF65-F5344CB8AC3E}">
        <p14:creationId xmlns:p14="http://schemas.microsoft.com/office/powerpoint/2010/main" val="151823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972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7FA37F5C-961A-4AEA-B4A9-7334F8F98223}"/>
              </a:ext>
            </a:extLst>
          </p:cNvPr>
          <p:cNvCxnSpPr>
            <a:cxnSpLocks/>
          </p:cNvCxnSpPr>
          <p:nvPr userDrawn="1"/>
        </p:nvCxnSpPr>
        <p:spPr>
          <a:xfrm>
            <a:off x="838200" y="350996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A0B12546-9CF5-491A-B939-514C27F3ACDC}"/>
              </a:ext>
            </a:extLst>
          </p:cNvPr>
          <p:cNvCxnSpPr>
            <a:cxnSpLocks/>
          </p:cNvCxnSpPr>
          <p:nvPr userDrawn="1"/>
        </p:nvCxnSpPr>
        <p:spPr>
          <a:xfrm>
            <a:off x="838200" y="1670859"/>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2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937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Cent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C5DF-D825-4BB8-8F4F-A0C27A9F8F73}"/>
              </a:ext>
            </a:extLst>
          </p:cNvPr>
          <p:cNvSpPr>
            <a:spLocks noGrp="1"/>
          </p:cNvSpPr>
          <p:nvPr>
            <p:ph type="title"/>
          </p:nvPr>
        </p:nvSpPr>
        <p:spPr>
          <a:xfrm>
            <a:off x="838200" y="1812176"/>
            <a:ext cx="10515600" cy="1931756"/>
          </a:xfrm>
        </p:spPr>
        <p:txBody>
          <a:bodyPr>
            <a:normAutofit/>
          </a:bodyPr>
          <a:lstStyle>
            <a:lvl1pPr algn="ct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183975AB-B9F7-4CAC-B392-154F28B3064A}"/>
              </a:ext>
            </a:extLst>
          </p:cNvPr>
          <p:cNvSpPr>
            <a:spLocks noGrp="1"/>
          </p:cNvSpPr>
          <p:nvPr>
            <p:ph type="dt" sz="half" idx="10"/>
          </p:nvPr>
        </p:nvSpPr>
        <p:spPr/>
        <p:txBody>
          <a:bodyPr/>
          <a:lstStyle/>
          <a:p>
            <a:r>
              <a:rPr lang="en-US"/>
              <a:t>Oct 17, 2023</a:t>
            </a:r>
            <a:endParaRPr lang="en-US" dirty="0"/>
          </a:p>
        </p:txBody>
      </p:sp>
      <p:sp>
        <p:nvSpPr>
          <p:cNvPr id="4" name="Footer Placeholder 3">
            <a:extLst>
              <a:ext uri="{FF2B5EF4-FFF2-40B4-BE49-F238E27FC236}">
                <a16:creationId xmlns:a16="http://schemas.microsoft.com/office/drawing/2014/main" id="{BDDDF809-B525-4AEB-ADF6-904D7379C61A}"/>
              </a:ext>
            </a:extLst>
          </p:cNvPr>
          <p:cNvSpPr>
            <a:spLocks noGrp="1"/>
          </p:cNvSpPr>
          <p:nvPr>
            <p:ph type="ftr" sz="quarter" idx="11"/>
          </p:nvPr>
        </p:nvSpPr>
        <p:spPr/>
        <p:txBody>
          <a:bodyPr/>
          <a:lstStyle/>
          <a:p>
            <a:r>
              <a:rPr lang="en-US"/>
              <a:t>Git and GitHub</a:t>
            </a:r>
            <a:endParaRPr lang="en-US" dirty="0"/>
          </a:p>
        </p:txBody>
      </p:sp>
      <p:sp>
        <p:nvSpPr>
          <p:cNvPr id="5" name="Slide Number Placeholder 4">
            <a:extLst>
              <a:ext uri="{FF2B5EF4-FFF2-40B4-BE49-F238E27FC236}">
                <a16:creationId xmlns:a16="http://schemas.microsoft.com/office/drawing/2014/main" id="{3AFA0EC3-A5D7-429F-A5CA-16540D50A50F}"/>
              </a:ext>
            </a:extLst>
          </p:cNvPr>
          <p:cNvSpPr>
            <a:spLocks noGrp="1"/>
          </p:cNvSpPr>
          <p:nvPr>
            <p:ph type="sldNum" sz="quarter" idx="12"/>
          </p:nvPr>
        </p:nvSpPr>
        <p:spPr/>
        <p:txBody>
          <a:bodyPr/>
          <a:lstStyle/>
          <a:p>
            <a:fld id="{4ED68E7B-1324-4679-A0C2-CCECCF4EA3E6}" type="slidenum">
              <a:rPr lang="en-US" smtClean="0"/>
              <a:t>‹#›</a:t>
            </a:fld>
            <a:endParaRPr lang="en-US" dirty="0"/>
          </a:p>
        </p:txBody>
      </p:sp>
    </p:spTree>
    <p:extLst>
      <p:ext uri="{BB962C8B-B14F-4D97-AF65-F5344CB8AC3E}">
        <p14:creationId xmlns:p14="http://schemas.microsoft.com/office/powerpoint/2010/main" val="151051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Centered Tex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CED0EE50-2AD9-45F6-AD08-61538AAF94F9}"/>
              </a:ext>
            </a:extLst>
          </p:cNvPr>
          <p:cNvSpPr>
            <a:spLocks noGrp="1"/>
          </p:cNvSpPr>
          <p:nvPr>
            <p:ph type="body" sz="quarter" idx="13" hasCustomPrompt="1"/>
          </p:nvPr>
        </p:nvSpPr>
        <p:spPr>
          <a:xfrm>
            <a:off x="838201" y="2701925"/>
            <a:ext cx="10515599" cy="1962150"/>
          </a:xfrm>
        </p:spPr>
        <p:txBody>
          <a:bodyPr anchor="ctr">
            <a:normAutofit/>
          </a:bodyPr>
          <a:lstStyle>
            <a:lvl1pPr marL="0" indent="0" algn="ctr">
              <a:buNone/>
              <a:defRPr sz="4000"/>
            </a:lvl1pPr>
          </a:lstStyle>
          <a:p>
            <a:pPr lvl="0"/>
            <a:r>
              <a:rPr lang="en-US" sz="4000" dirty="0"/>
              <a:t>Click to edit text</a:t>
            </a:r>
            <a:endParaRPr lang="en-US" dirty="0"/>
          </a:p>
        </p:txBody>
      </p:sp>
    </p:spTree>
    <p:extLst>
      <p:ext uri="{BB962C8B-B14F-4D97-AF65-F5344CB8AC3E}">
        <p14:creationId xmlns:p14="http://schemas.microsoft.com/office/powerpoint/2010/main" val="417332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3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99295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cxnSp>
        <p:nvCxnSpPr>
          <p:cNvPr id="8" name="Straight Connector 7">
            <a:extLst>
              <a:ext uri="{FF2B5EF4-FFF2-40B4-BE49-F238E27FC236}">
                <a16:creationId xmlns:a16="http://schemas.microsoft.com/office/drawing/2014/main" id="{0F205A79-3836-47F4-B9B2-3E38D1F7683A}"/>
              </a:ext>
            </a:extLst>
          </p:cNvPr>
          <p:cNvCxnSpPr>
            <a:cxnSpLocks/>
          </p:cNvCxnSpPr>
          <p:nvPr userDrawn="1"/>
        </p:nvCxnSpPr>
        <p:spPr>
          <a:xfrm>
            <a:off x="838200" y="167917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2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Oct 17, 2023</a:t>
            </a:r>
          </a:p>
        </p:txBody>
      </p:sp>
      <p:sp>
        <p:nvSpPr>
          <p:cNvPr id="8" name="Footer Placeholder 7"/>
          <p:cNvSpPr>
            <a:spLocks noGrp="1"/>
          </p:cNvSpPr>
          <p:nvPr>
            <p:ph type="ftr" sz="quarter" idx="11"/>
          </p:nvPr>
        </p:nvSpPr>
        <p:spPr/>
        <p:txBody>
          <a:bodyPr/>
          <a:lstStyle/>
          <a:p>
            <a:r>
              <a:rPr lang="en-US"/>
              <a:t>Git and GitHub</a:t>
            </a:r>
          </a:p>
        </p:txBody>
      </p:sp>
      <p:sp>
        <p:nvSpPr>
          <p:cNvPr id="9" name="Slide Number Placeholder 8"/>
          <p:cNvSpPr>
            <a:spLocks noGrp="1"/>
          </p:cNvSpPr>
          <p:nvPr>
            <p:ph type="sldNum" sz="quarter" idx="12"/>
          </p:nvPr>
        </p:nvSpPr>
        <p:spPr/>
        <p:txBody>
          <a:bodyPr/>
          <a:lstStyle/>
          <a:p>
            <a:fld id="{4ED68E7B-1324-4679-A0C2-CCECCF4EA3E6}" type="slidenum">
              <a:rPr lang="en-US" smtClean="0"/>
              <a:t>‹#›</a:t>
            </a:fld>
            <a:endParaRPr lang="en-US"/>
          </a:p>
        </p:txBody>
      </p:sp>
      <p:cxnSp>
        <p:nvCxnSpPr>
          <p:cNvPr id="10" name="Straight Connector 9">
            <a:extLst>
              <a:ext uri="{FF2B5EF4-FFF2-40B4-BE49-F238E27FC236}">
                <a16:creationId xmlns:a16="http://schemas.microsoft.com/office/drawing/2014/main" id="{1121107C-035D-4CDB-989F-AE9F87FDA1D9}"/>
              </a:ext>
            </a:extLst>
          </p:cNvPr>
          <p:cNvCxnSpPr>
            <a:cxnSpLocks/>
          </p:cNvCxnSpPr>
          <p:nvPr userDrawn="1"/>
        </p:nvCxnSpPr>
        <p:spPr>
          <a:xfrm>
            <a:off x="838200" y="1654234"/>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423114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Oct 17, 2023</a:t>
            </a:r>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20287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07488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190725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 17, 2023</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 and GitHub</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68E7B-1324-4679-A0C2-CCECCF4EA3E6}" type="slidenum">
              <a:rPr lang="en-US" smtClean="0"/>
              <a:t>‹#›</a:t>
            </a:fld>
            <a:endParaRPr lang="en-US" dirty="0"/>
          </a:p>
        </p:txBody>
      </p:sp>
    </p:spTree>
    <p:extLst>
      <p:ext uri="{BB962C8B-B14F-4D97-AF65-F5344CB8AC3E}">
        <p14:creationId xmlns:p14="http://schemas.microsoft.com/office/powerpoint/2010/main" val="3177183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ly/3tkr7x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bit.ly/3ZS280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rank-rahn.de/subversion-einrichten-sicherung-einspielen-und-aus-cvs-importieren/" TargetMode="External"/><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ahaslides.com/G471H"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13.xml"/><Relationship Id="rId5" Type="http://schemas.microsoft.com/office/2007/relationships/hdphoto" Target="../media/hdphoto4.wdp"/><Relationship Id="rId4"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jp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53A0CE-039D-4383-A269-40B281A8D2B1}"/>
              </a:ext>
            </a:extLst>
          </p:cNvPr>
          <p:cNvSpPr>
            <a:spLocks noGrp="1"/>
          </p:cNvSpPr>
          <p:nvPr>
            <p:ph type="ctrTitle"/>
          </p:nvPr>
        </p:nvSpPr>
        <p:spPr>
          <a:xfrm>
            <a:off x="847287" y="898351"/>
            <a:ext cx="10503017" cy="2496758"/>
          </a:xfrm>
        </p:spPr>
        <p:txBody>
          <a:bodyPr>
            <a:normAutofit/>
          </a:bodyPr>
          <a:lstStyle/>
          <a:p>
            <a:pPr>
              <a:lnSpc>
                <a:spcPct val="150000"/>
              </a:lnSpc>
            </a:pPr>
            <a:r>
              <a:rPr lang="en-US" sz="4000"/>
              <a:t>Git and GitHub </a:t>
            </a:r>
            <a:br>
              <a:rPr lang="en-US" sz="4000"/>
            </a:br>
            <a:r>
              <a:rPr lang="en-US" sz="4000"/>
              <a:t>An Introduction</a:t>
            </a:r>
            <a:endParaRPr lang="en-US" sz="4000" dirty="0"/>
          </a:p>
        </p:txBody>
      </p:sp>
      <p:sp>
        <p:nvSpPr>
          <p:cNvPr id="8" name="Subtitle 7">
            <a:extLst>
              <a:ext uri="{FF2B5EF4-FFF2-40B4-BE49-F238E27FC236}">
                <a16:creationId xmlns:a16="http://schemas.microsoft.com/office/drawing/2014/main" id="{C1104722-EB8F-4B8F-9E0C-B45353B8E5A6}"/>
              </a:ext>
            </a:extLst>
          </p:cNvPr>
          <p:cNvSpPr>
            <a:spLocks noGrp="1"/>
          </p:cNvSpPr>
          <p:nvPr>
            <p:ph type="subTitle" idx="1"/>
          </p:nvPr>
        </p:nvSpPr>
        <p:spPr>
          <a:xfrm>
            <a:off x="2667000" y="3602038"/>
            <a:ext cx="6858000" cy="2496759"/>
          </a:xfrm>
        </p:spPr>
        <p:txBody>
          <a:bodyPr vert="horz" lIns="91440" tIns="45720" rIns="91440" bIns="45720" rtlCol="0" anchor="t">
            <a:normAutofit/>
          </a:bodyPr>
          <a:lstStyle/>
          <a:p>
            <a:endParaRPr lang="en-US" dirty="0"/>
          </a:p>
          <a:p>
            <a:r>
              <a:rPr lang="en-US" sz="2800" dirty="0">
                <a:solidFill>
                  <a:schemeClr val="accent5">
                    <a:lumMod val="75000"/>
                  </a:schemeClr>
                </a:solidFill>
              </a:rPr>
              <a:t>Duhai Alshukaili</a:t>
            </a:r>
          </a:p>
          <a:p>
            <a:r>
              <a:rPr lang="en-US" sz="2800" dirty="0">
                <a:solidFill>
                  <a:schemeClr val="accent5">
                    <a:lumMod val="75000"/>
                  </a:schemeClr>
                </a:solidFill>
              </a:rPr>
              <a:t>http://chapter10.wordpress.com</a:t>
            </a:r>
          </a:p>
          <a:p>
            <a:endParaRPr lang="en-US" dirty="0"/>
          </a:p>
          <a:p>
            <a:r>
              <a:rPr lang="en-US" dirty="0"/>
              <a:t>Oct 17, 2023</a:t>
            </a:r>
          </a:p>
          <a:p>
            <a:endParaRPr lang="en-US" dirty="0"/>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302813" y="15206"/>
            <a:ext cx="2178582" cy="1766291"/>
          </a:xfrm>
          <a:prstGeom prst="rect">
            <a:avLst/>
          </a:prstGeom>
        </p:spPr>
      </p:pic>
    </p:spTree>
    <p:extLst>
      <p:ext uri="{BB962C8B-B14F-4D97-AF65-F5344CB8AC3E}">
        <p14:creationId xmlns:p14="http://schemas.microsoft.com/office/powerpoint/2010/main" val="1274425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DF40B2-80F7-4E71-B46C-284163F3654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7BA2433-C31A-C658-2B2F-01C86407C602}"/>
              </a:ext>
            </a:extLst>
          </p:cNvPr>
          <p:cNvSpPr>
            <a:spLocks noGrp="1"/>
          </p:cNvSpPr>
          <p:nvPr>
            <p:ph type="title"/>
          </p:nvPr>
        </p:nvSpPr>
        <p:spPr>
          <a:xfrm>
            <a:off x="0" y="0"/>
            <a:ext cx="3807187" cy="2228074"/>
          </a:xfrm>
        </p:spPr>
        <p:txBody>
          <a:bodyPr>
            <a:normAutofit/>
          </a:bodyPr>
          <a:lstStyle/>
          <a:p>
            <a:r>
              <a:rPr lang="en-US" sz="4000" dirty="0"/>
              <a:t>Tooling Up</a:t>
            </a:r>
            <a:endParaRPr lang="en-GB" sz="4000" dirty="0"/>
          </a:p>
        </p:txBody>
      </p:sp>
      <p:sp>
        <p:nvSpPr>
          <p:cNvPr id="6" name="Content Placeholder 5">
            <a:extLst>
              <a:ext uri="{FF2B5EF4-FFF2-40B4-BE49-F238E27FC236}">
                <a16:creationId xmlns:a16="http://schemas.microsoft.com/office/drawing/2014/main" id="{2E6B263F-FC17-F9F9-52C0-F607B9EF93D5}"/>
              </a:ext>
            </a:extLst>
          </p:cNvPr>
          <p:cNvSpPr>
            <a:spLocks noGrp="1"/>
          </p:cNvSpPr>
          <p:nvPr>
            <p:ph idx="1"/>
          </p:nvPr>
        </p:nvSpPr>
        <p:spPr>
          <a:xfrm>
            <a:off x="496468" y="2509842"/>
            <a:ext cx="3799425" cy="3143241"/>
          </a:xfrm>
        </p:spPr>
        <p:txBody>
          <a:bodyPr>
            <a:normAutofit/>
          </a:bodyPr>
          <a:lstStyle/>
          <a:p>
            <a:r>
              <a:rPr lang="en-US" sz="2000" dirty="0"/>
              <a:t>We will need the following:</a:t>
            </a:r>
          </a:p>
          <a:p>
            <a:pPr lvl="1"/>
            <a:r>
              <a:rPr lang="en-GB" sz="2000" dirty="0"/>
              <a:t>A code editor: VS Code</a:t>
            </a:r>
          </a:p>
          <a:p>
            <a:pPr lvl="1"/>
            <a:r>
              <a:rPr lang="en-GB" sz="2000" dirty="0"/>
              <a:t>Git</a:t>
            </a:r>
          </a:p>
          <a:p>
            <a:pPr lvl="1"/>
            <a:r>
              <a:rPr lang="en-GB" sz="2000" dirty="0"/>
              <a:t>Terminal</a:t>
            </a:r>
          </a:p>
          <a:p>
            <a:pPr lvl="2"/>
            <a:r>
              <a:rPr lang="en-GB" dirty="0"/>
              <a:t>In Windows OS: Git Bash (comes with Git)</a:t>
            </a:r>
            <a:endParaRPr lang="en-US" dirty="0"/>
          </a:p>
        </p:txBody>
      </p:sp>
      <p:sp>
        <p:nvSpPr>
          <p:cNvPr id="2" name="Date Placeholder 1">
            <a:extLst>
              <a:ext uri="{FF2B5EF4-FFF2-40B4-BE49-F238E27FC236}">
                <a16:creationId xmlns:a16="http://schemas.microsoft.com/office/drawing/2014/main" id="{7741F787-732F-7B10-B96A-995D3CF81294}"/>
              </a:ext>
            </a:extLst>
          </p:cNvPr>
          <p:cNvSpPr>
            <a:spLocks noGrp="1"/>
          </p:cNvSpPr>
          <p:nvPr>
            <p:ph type="dt" sz="half" idx="10"/>
          </p:nvPr>
        </p:nvSpPr>
        <p:spPr>
          <a:xfrm>
            <a:off x="838200" y="6356350"/>
            <a:ext cx="2743200" cy="365125"/>
          </a:xfrm>
        </p:spPr>
        <p:txBody>
          <a:bodyPr>
            <a:normAutofit/>
          </a:bodyPr>
          <a:lstStyle/>
          <a:p>
            <a:pPr>
              <a:spcAft>
                <a:spcPts val="600"/>
              </a:spcAft>
            </a:pPr>
            <a:r>
              <a:rPr lang="en-US"/>
              <a:t>Oct 17, 2023</a:t>
            </a:r>
          </a:p>
        </p:txBody>
      </p:sp>
      <p:pic>
        <p:nvPicPr>
          <p:cNvPr id="8" name="Picture 7" descr="Computer script on a screen">
            <a:extLst>
              <a:ext uri="{FF2B5EF4-FFF2-40B4-BE49-F238E27FC236}">
                <a16:creationId xmlns:a16="http://schemas.microsoft.com/office/drawing/2014/main" id="{FFF8565E-F8CC-78B6-03C0-F34B59D29EBB}"/>
              </a:ext>
            </a:extLst>
          </p:cNvPr>
          <p:cNvPicPr>
            <a:picLocks noChangeAspect="1"/>
          </p:cNvPicPr>
          <p:nvPr/>
        </p:nvPicPr>
        <p:blipFill rotWithShape="1">
          <a:blip r:embed="rId2"/>
          <a:srcRect r="30099" b="-1"/>
          <a:stretch/>
        </p:blipFill>
        <p:spPr>
          <a:xfrm>
            <a:off x="5010386" y="10"/>
            <a:ext cx="7181613" cy="6857990"/>
          </a:xfrm>
          <a:prstGeom prst="rect">
            <a:avLst/>
          </a:prstGeom>
          <a:effectLst/>
        </p:spPr>
      </p:pic>
      <p:sp>
        <p:nvSpPr>
          <p:cNvPr id="3" name="Footer Placeholder 2">
            <a:extLst>
              <a:ext uri="{FF2B5EF4-FFF2-40B4-BE49-F238E27FC236}">
                <a16:creationId xmlns:a16="http://schemas.microsoft.com/office/drawing/2014/main" id="{B1478371-5D25-0C48-6960-2DF523D7F5CE}"/>
              </a:ext>
            </a:extLst>
          </p:cNvPr>
          <p:cNvSpPr>
            <a:spLocks noGrp="1"/>
          </p:cNvSpPr>
          <p:nvPr>
            <p:ph type="ftr" sz="quarter" idx="11"/>
          </p:nvPr>
        </p:nvSpPr>
        <p:spPr>
          <a:xfrm>
            <a:off x="5183124" y="6356350"/>
            <a:ext cx="4824452" cy="365125"/>
          </a:xfrm>
        </p:spPr>
        <p:txBody>
          <a:bodyPr>
            <a:normAutofit/>
          </a:bodyPr>
          <a:lstStyle/>
          <a:p>
            <a:pPr algn="l">
              <a:spcAft>
                <a:spcPts val="600"/>
              </a:spcAft>
            </a:pPr>
            <a:r>
              <a:rPr lang="en-US">
                <a:solidFill>
                  <a:srgbClr val="FFFFFF"/>
                </a:solidFill>
              </a:rPr>
              <a:t>Git and GitHub</a:t>
            </a:r>
          </a:p>
        </p:txBody>
      </p:sp>
      <p:sp>
        <p:nvSpPr>
          <p:cNvPr id="4" name="Slide Number Placeholder 3">
            <a:extLst>
              <a:ext uri="{FF2B5EF4-FFF2-40B4-BE49-F238E27FC236}">
                <a16:creationId xmlns:a16="http://schemas.microsoft.com/office/drawing/2014/main" id="{A89A73B4-4708-2B2F-5FBC-725A5AEE793F}"/>
              </a:ext>
            </a:extLst>
          </p:cNvPr>
          <p:cNvSpPr>
            <a:spLocks noGrp="1"/>
          </p:cNvSpPr>
          <p:nvPr>
            <p:ph type="sldNum" sz="quarter" idx="12"/>
          </p:nvPr>
        </p:nvSpPr>
        <p:spPr>
          <a:xfrm>
            <a:off x="10200102" y="6356350"/>
            <a:ext cx="1153697" cy="365125"/>
          </a:xfrm>
        </p:spPr>
        <p:txBody>
          <a:bodyPr>
            <a:normAutofit/>
          </a:bodyPr>
          <a:lstStyle/>
          <a:p>
            <a:pPr>
              <a:spcAft>
                <a:spcPts val="600"/>
              </a:spcAft>
            </a:pPr>
            <a:fld id="{4ED68E7B-1324-4679-A0C2-CCECCF4EA3E6}"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55258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DD34-033B-D2E5-9A79-AC382D9AE5A6}"/>
              </a:ext>
            </a:extLst>
          </p:cNvPr>
          <p:cNvSpPr>
            <a:spLocks noGrp="1"/>
          </p:cNvSpPr>
          <p:nvPr>
            <p:ph type="title"/>
          </p:nvPr>
        </p:nvSpPr>
        <p:spPr/>
        <p:txBody>
          <a:bodyPr/>
          <a:lstStyle/>
          <a:p>
            <a:r>
              <a:rPr lang="en-US" dirty="0"/>
              <a:t>Essential Terminal Commands</a:t>
            </a:r>
            <a:endParaRPr lang="en-GB" dirty="0"/>
          </a:p>
        </p:txBody>
      </p:sp>
      <p:sp>
        <p:nvSpPr>
          <p:cNvPr id="3" name="Content Placeholder 2">
            <a:extLst>
              <a:ext uri="{FF2B5EF4-FFF2-40B4-BE49-F238E27FC236}">
                <a16:creationId xmlns:a16="http://schemas.microsoft.com/office/drawing/2014/main" id="{69546FFF-79D3-7DFC-D880-ADF8CFC72E6C}"/>
              </a:ext>
            </a:extLst>
          </p:cNvPr>
          <p:cNvSpPr>
            <a:spLocks noGrp="1"/>
          </p:cNvSpPr>
          <p:nvPr>
            <p:ph idx="1"/>
          </p:nvPr>
        </p:nvSpPr>
        <p:spPr/>
        <p:txBody>
          <a:bodyPr>
            <a:normAutofit fontScale="92500" lnSpcReduction="20000"/>
          </a:bodyPr>
          <a:lstStyle/>
          <a:p>
            <a:r>
              <a:rPr lang="en-US" dirty="0"/>
              <a:t>Check current working directory: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t>Navigate to a specific directory: </a:t>
            </a: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folderPath</a:t>
            </a:r>
            <a:endParaRPr lang="en-US" dirty="0">
              <a:latin typeface="Courier New" panose="02070309020205020404" pitchFamily="49" charset="0"/>
              <a:cs typeface="Courier New" panose="02070309020205020404" pitchFamily="49" charset="0"/>
            </a:endParaRPr>
          </a:p>
          <a:p>
            <a:r>
              <a:rPr lang="en-US" dirty="0"/>
              <a:t>Making a new directory: </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folderName</a:t>
            </a:r>
            <a:endParaRPr lang="en-US" dirty="0">
              <a:latin typeface="Courier New" panose="02070309020205020404" pitchFamily="49" charset="0"/>
              <a:cs typeface="Courier New" panose="02070309020205020404" pitchFamily="49" charset="0"/>
            </a:endParaRPr>
          </a:p>
          <a:p>
            <a:r>
              <a:rPr lang="en-US" dirty="0"/>
              <a:t>Go up one directory: </a:t>
            </a:r>
            <a:r>
              <a:rPr lang="en-US" dirty="0">
                <a:latin typeface="Courier New" panose="02070309020205020404" pitchFamily="49" charset="0"/>
                <a:cs typeface="Courier New" panose="02070309020205020404" pitchFamily="49" charset="0"/>
              </a:rPr>
              <a:t>cd ..</a:t>
            </a:r>
          </a:p>
          <a:p>
            <a:r>
              <a:rPr lang="en-GB" dirty="0"/>
              <a:t>To create a new file: </a:t>
            </a:r>
            <a:r>
              <a:rPr lang="en-GB" dirty="0">
                <a:latin typeface="Courier New" panose="02070309020205020404" pitchFamily="49" charset="0"/>
                <a:cs typeface="Courier New" panose="02070309020205020404" pitchFamily="49" charset="0"/>
              </a:rPr>
              <a:t>touch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t>To rename the file: </a:t>
            </a:r>
            <a:r>
              <a:rPr lang="en-GB" dirty="0">
                <a:latin typeface="Courier New" panose="02070309020205020404" pitchFamily="49" charset="0"/>
                <a:cs typeface="Courier New" panose="02070309020205020404" pitchFamily="49" charset="0"/>
              </a:rPr>
              <a:t>mv </a:t>
            </a:r>
            <a:r>
              <a:rPr lang="en-GB" dirty="0" err="1">
                <a:latin typeface="Courier New" panose="02070309020205020404" pitchFamily="49" charset="0"/>
                <a:cs typeface="Courier New" panose="02070309020205020404" pitchFamily="49" charset="0"/>
              </a:rPr>
              <a:t>oldName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newName</a:t>
            </a:r>
            <a:endParaRPr lang="en-GB" dirty="0">
              <a:latin typeface="Courier New" panose="02070309020205020404" pitchFamily="49" charset="0"/>
              <a:cs typeface="Courier New" panose="02070309020205020404" pitchFamily="49" charset="0"/>
            </a:endParaRPr>
          </a:p>
          <a:p>
            <a:r>
              <a:rPr lang="en-GB" dirty="0"/>
              <a:t>List the content of a directory: </a:t>
            </a:r>
            <a:r>
              <a:rPr lang="en-GB" dirty="0">
                <a:latin typeface="Courier New" panose="02070309020205020404" pitchFamily="49" charset="0"/>
                <a:cs typeface="Courier New" panose="02070309020205020404" pitchFamily="49" charset="0"/>
              </a:rPr>
              <a:t>ls </a:t>
            </a:r>
            <a:r>
              <a:rPr lang="en-GB" dirty="0" err="1">
                <a:latin typeface="Courier New" panose="02070309020205020404" pitchFamily="49" charset="0"/>
                <a:cs typeface="Courier New" panose="02070309020205020404" pitchFamily="49" charset="0"/>
              </a:rPr>
              <a:t>folderName</a:t>
            </a:r>
            <a:r>
              <a:rPr lang="en-GB" dirty="0">
                <a:latin typeface="Courier New" panose="02070309020205020404" pitchFamily="49" charset="0"/>
                <a:cs typeface="Courier New" panose="02070309020205020404" pitchFamily="49" charset="0"/>
              </a:rPr>
              <a:t> </a:t>
            </a:r>
          </a:p>
          <a:p>
            <a:r>
              <a:rPr lang="en-GB" dirty="0"/>
              <a:t>Copy a file to another directory: </a:t>
            </a:r>
            <a:r>
              <a:rPr lang="en-GB" dirty="0">
                <a:latin typeface="Courier New" panose="02070309020205020404" pitchFamily="49" charset="0"/>
                <a:cs typeface="Courier New" panose="02070309020205020404" pitchFamily="49" charset="0"/>
              </a:rPr>
              <a:t>cp </a:t>
            </a:r>
            <a:r>
              <a:rPr lang="en-GB" dirty="0" err="1">
                <a:latin typeface="Courier New" panose="02070309020205020404" pitchFamily="49" charset="0"/>
                <a:cs typeface="Courier New" panose="02070309020205020404" pitchFamily="49" charset="0"/>
              </a:rPr>
              <a:t>filePath</a:t>
            </a:r>
            <a:r>
              <a:rPr lang="en-GB" dirty="0">
                <a:latin typeface="Courier New" panose="02070309020205020404" pitchFamily="49" charset="0"/>
                <a:cs typeface="Courier New" panose="02070309020205020404" pitchFamily="49" charset="0"/>
              </a:rPr>
              <a:t> destination</a:t>
            </a:r>
          </a:p>
          <a:p>
            <a:r>
              <a:rPr lang="en-GB" dirty="0">
                <a:cs typeface="Courier New" panose="02070309020205020404" pitchFamily="49" charset="0"/>
              </a:rPr>
              <a:t>To remove a file: </a:t>
            </a:r>
            <a:r>
              <a:rPr lang="en-GB" dirty="0">
                <a:latin typeface="Courier New" panose="02070309020205020404" pitchFamily="49" charset="0"/>
                <a:cs typeface="Courier New" panose="02070309020205020404" pitchFamily="49" charset="0"/>
              </a:rPr>
              <a:t>rm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To remove a folder: </a:t>
            </a:r>
            <a:r>
              <a:rPr lang="en-GB" dirty="0">
                <a:latin typeface="Courier New" panose="02070309020205020404" pitchFamily="49" charset="0"/>
                <a:cs typeface="Courier New" panose="02070309020205020404" pitchFamily="49" charset="0"/>
              </a:rPr>
              <a:t>rm –rf </a:t>
            </a:r>
            <a:r>
              <a:rPr lang="en-GB" dirty="0" err="1">
                <a:latin typeface="Courier New" panose="02070309020205020404" pitchFamily="49" charset="0"/>
                <a:cs typeface="Courier New" panose="02070309020205020404" pitchFamily="49" charset="0"/>
              </a:rPr>
              <a:t>folderName</a:t>
            </a:r>
            <a:endParaRPr lang="en-GB"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BDFA84F-B447-652B-30B9-87C0B4DECFA6}"/>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02316F59-3ABE-00D7-8595-10E4E5FF67D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3EC285C-ECAF-4AB5-F5EE-3321AF0B6BA3}"/>
              </a:ext>
            </a:extLst>
          </p:cNvPr>
          <p:cNvSpPr>
            <a:spLocks noGrp="1"/>
          </p:cNvSpPr>
          <p:nvPr>
            <p:ph type="sldNum" sz="quarter" idx="12"/>
          </p:nvPr>
        </p:nvSpPr>
        <p:spPr/>
        <p:txBody>
          <a:bodyPr/>
          <a:lstStyle/>
          <a:p>
            <a:fld id="{4ED68E7B-1324-4679-A0C2-CCECCF4EA3E6}" type="slidenum">
              <a:rPr lang="en-US" smtClean="0"/>
              <a:t>11</a:t>
            </a:fld>
            <a:endParaRPr lang="en-US"/>
          </a:p>
        </p:txBody>
      </p:sp>
    </p:spTree>
    <p:extLst>
      <p:ext uri="{BB962C8B-B14F-4D97-AF65-F5344CB8AC3E}">
        <p14:creationId xmlns:p14="http://schemas.microsoft.com/office/powerpoint/2010/main" val="81216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A2EF-0970-DBEA-9557-A39BCA344517}"/>
              </a:ext>
            </a:extLst>
          </p:cNvPr>
          <p:cNvSpPr>
            <a:spLocks noGrp="1"/>
          </p:cNvSpPr>
          <p:nvPr>
            <p:ph type="title"/>
          </p:nvPr>
        </p:nvSpPr>
        <p:spPr/>
        <p:txBody>
          <a:bodyPr/>
          <a:lstStyle/>
          <a:p>
            <a:r>
              <a:rPr lang="en-US" dirty="0"/>
              <a:t>Create Our First Repository (Repo)</a:t>
            </a:r>
            <a:endParaRPr lang="en-GB" dirty="0"/>
          </a:p>
        </p:txBody>
      </p:sp>
      <p:sp>
        <p:nvSpPr>
          <p:cNvPr id="3" name="Content Placeholder 2">
            <a:extLst>
              <a:ext uri="{FF2B5EF4-FFF2-40B4-BE49-F238E27FC236}">
                <a16:creationId xmlns:a16="http://schemas.microsoft.com/office/drawing/2014/main" id="{7A23250C-DF9C-BFA4-4240-2A31C8B25D7E}"/>
              </a:ext>
            </a:extLst>
          </p:cNvPr>
          <p:cNvSpPr>
            <a:spLocks noGrp="1"/>
          </p:cNvSpPr>
          <p:nvPr>
            <p:ph idx="1"/>
          </p:nvPr>
        </p:nvSpPr>
        <p:spPr/>
        <p:txBody>
          <a:bodyPr/>
          <a:lstStyle/>
          <a:p>
            <a:r>
              <a:rPr lang="en-US" dirty="0"/>
              <a:t>Let us say you have an existing code that is placed in some directory.</a:t>
            </a:r>
          </a:p>
          <a:p>
            <a:r>
              <a:rPr lang="en-US" dirty="0"/>
              <a:t>To create a new repo use the command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endParaRPr lang="en-US" dirty="0">
              <a:solidFill>
                <a:srgbClr val="FF0000"/>
              </a:solidFill>
              <a:latin typeface="Consolas" panose="020B0609020204030204" pitchFamily="49" charset="0"/>
              <a:cs typeface="Courier New" panose="02070309020205020404" pitchFamily="49" charset="0"/>
            </a:endParaRPr>
          </a:p>
          <a:p>
            <a:r>
              <a:rPr lang="en-US" dirty="0">
                <a:cs typeface="Courier New" panose="02070309020205020404" pitchFamily="49" charset="0"/>
              </a:rPr>
              <a:t>After initialization all the files in the  directory will be untracked. </a:t>
            </a:r>
          </a:p>
          <a:p>
            <a:r>
              <a:rPr lang="en-US" dirty="0">
                <a:cs typeface="Courier New" panose="02070309020205020404" pitchFamily="49" charset="0"/>
              </a:rPr>
              <a:t>You can get a status of your repo using </a:t>
            </a:r>
            <a:r>
              <a:rPr lang="en-US" dirty="0">
                <a:solidFill>
                  <a:srgbClr val="FF0000"/>
                </a:solidFill>
                <a:latin typeface="Consolas" panose="020B0609020204030204" pitchFamily="49" charset="0"/>
                <a:cs typeface="Courier New" panose="02070309020205020404" pitchFamily="49" charset="0"/>
              </a:rPr>
              <a:t>git status </a:t>
            </a:r>
            <a:r>
              <a:rPr lang="en-US" dirty="0">
                <a:cs typeface="Courier New" panose="02070309020205020404" pitchFamily="49" charset="0"/>
              </a:rPr>
              <a:t>command</a:t>
            </a:r>
          </a:p>
          <a:p>
            <a:r>
              <a:rPr lang="en-US" dirty="0">
                <a:cs typeface="Courier New" panose="02070309020205020404" pitchFamily="49" charset="0"/>
              </a:rPr>
              <a:t>To get help about a specific git command use </a:t>
            </a:r>
            <a:r>
              <a:rPr lang="en-US" dirty="0">
                <a:solidFill>
                  <a:srgbClr val="FF0000"/>
                </a:solidFill>
                <a:latin typeface="Consolas" panose="020B0609020204030204" pitchFamily="49" charset="0"/>
                <a:cs typeface="Courier New" panose="02070309020205020404" pitchFamily="49" charset="0"/>
              </a:rPr>
              <a:t>--help </a:t>
            </a:r>
            <a:r>
              <a:rPr lang="en-US" dirty="0">
                <a:cs typeface="Courier New" panose="02070309020205020404" pitchFamily="49" charset="0"/>
              </a:rPr>
              <a:t>switch</a:t>
            </a:r>
          </a:p>
          <a:p>
            <a:pPr marL="0" indent="0">
              <a:buNone/>
            </a:pPr>
            <a:r>
              <a:rPr lang="en-US" dirty="0">
                <a:cs typeface="Courier New" panose="02070309020205020404" pitchFamily="49" charset="0"/>
              </a:rPr>
              <a:t>Ex: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r>
              <a:rPr lang="en-US" dirty="0">
                <a:solidFill>
                  <a:srgbClr val="FF0000"/>
                </a:solidFill>
                <a:latin typeface="Consolas" panose="020B0609020204030204" pitchFamily="49" charset="0"/>
                <a:cs typeface="Courier New" panose="02070309020205020404" pitchFamily="49" charset="0"/>
              </a:rPr>
              <a:t> --help</a:t>
            </a:r>
            <a:endParaRPr lang="en-GB" dirty="0">
              <a:solidFill>
                <a:srgbClr val="FF0000"/>
              </a:solidFill>
              <a:latin typeface="Consolas" panose="020B0609020204030204" pitchFamily="49" charset="0"/>
              <a:cs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69B414D2-C74B-4A13-4D07-C5715C0ACB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EF32C435-9D49-2CF2-2AE1-C7C5E3D569F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AE6D180-3B14-736C-84F5-8C716BB468BA}"/>
              </a:ext>
            </a:extLst>
          </p:cNvPr>
          <p:cNvSpPr>
            <a:spLocks noGrp="1"/>
          </p:cNvSpPr>
          <p:nvPr>
            <p:ph type="sldNum" sz="quarter" idx="12"/>
          </p:nvPr>
        </p:nvSpPr>
        <p:spPr/>
        <p:txBody>
          <a:bodyPr/>
          <a:lstStyle/>
          <a:p>
            <a:fld id="{4ED68E7B-1324-4679-A0C2-CCECCF4EA3E6}" type="slidenum">
              <a:rPr lang="en-US" smtClean="0"/>
              <a:t>12</a:t>
            </a:fld>
            <a:endParaRPr lang="en-US"/>
          </a:p>
        </p:txBody>
      </p:sp>
    </p:spTree>
    <p:extLst>
      <p:ext uri="{BB962C8B-B14F-4D97-AF65-F5344CB8AC3E}">
        <p14:creationId xmlns:p14="http://schemas.microsoft.com/office/powerpoint/2010/main" val="3497540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B2A4-E1F2-0630-3736-0569CFF607C1}"/>
              </a:ext>
            </a:extLst>
          </p:cNvPr>
          <p:cNvSpPr>
            <a:spLocks noGrp="1"/>
          </p:cNvSpPr>
          <p:nvPr>
            <p:ph type="title"/>
          </p:nvPr>
        </p:nvSpPr>
        <p:spPr/>
        <p:txBody>
          <a:bodyPr/>
          <a:lstStyle/>
          <a:p>
            <a:r>
              <a:rPr lang="en-GB" dirty="0"/>
              <a:t>Tracked vs Untracked Files</a:t>
            </a:r>
          </a:p>
        </p:txBody>
      </p:sp>
      <p:sp>
        <p:nvSpPr>
          <p:cNvPr id="3" name="Content Placeholder 2">
            <a:extLst>
              <a:ext uri="{FF2B5EF4-FFF2-40B4-BE49-F238E27FC236}">
                <a16:creationId xmlns:a16="http://schemas.microsoft.com/office/drawing/2014/main" id="{2D133F2B-913D-FB52-2B2B-D4228D3EF4C4}"/>
              </a:ext>
            </a:extLst>
          </p:cNvPr>
          <p:cNvSpPr>
            <a:spLocks noGrp="1"/>
          </p:cNvSpPr>
          <p:nvPr>
            <p:ph idx="1"/>
          </p:nvPr>
        </p:nvSpPr>
        <p:spPr/>
        <p:txBody>
          <a:bodyPr vert="horz" lIns="91440" tIns="45720" rIns="91440" bIns="45720" rtlCol="0" anchor="t">
            <a:normAutofit/>
          </a:bodyPr>
          <a:lstStyle/>
          <a:p>
            <a:r>
              <a:rPr lang="en-GB" dirty="0"/>
              <a:t>Tracked Files:</a:t>
            </a:r>
            <a:endParaRPr lang="en-US" dirty="0"/>
          </a:p>
          <a:p>
            <a:pPr lvl="1"/>
            <a:r>
              <a:rPr lang="en-GB" dirty="0"/>
              <a:t>Files which were in the last </a:t>
            </a:r>
            <a:r>
              <a:rPr lang="en-GB" dirty="0">
                <a:solidFill>
                  <a:srgbClr val="FF0000"/>
                </a:solidFill>
              </a:rPr>
              <a:t>snapshot</a:t>
            </a:r>
          </a:p>
          <a:p>
            <a:pPr marL="457200" lvl="1" indent="0">
              <a:buNone/>
            </a:pPr>
            <a:endParaRPr lang="en-GB" dirty="0"/>
          </a:p>
          <a:p>
            <a:r>
              <a:rPr lang="en-GB" dirty="0"/>
              <a:t>Untracked Files</a:t>
            </a:r>
          </a:p>
          <a:p>
            <a:pPr lvl="1"/>
            <a:r>
              <a:rPr lang="en-GB" dirty="0"/>
              <a:t>Files which were not in the last snapshot</a:t>
            </a:r>
          </a:p>
        </p:txBody>
      </p:sp>
      <p:sp>
        <p:nvSpPr>
          <p:cNvPr id="4" name="Date Placeholder 3">
            <a:extLst>
              <a:ext uri="{FF2B5EF4-FFF2-40B4-BE49-F238E27FC236}">
                <a16:creationId xmlns:a16="http://schemas.microsoft.com/office/drawing/2014/main" id="{1171796B-2B0A-641F-E7F9-EA059B74AB9E}"/>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0A8E86B6-677A-A493-008D-47C864D91069}"/>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9EB3447-3F56-92FA-9D7B-D2BE047F27B2}"/>
              </a:ext>
            </a:extLst>
          </p:cNvPr>
          <p:cNvSpPr>
            <a:spLocks noGrp="1"/>
          </p:cNvSpPr>
          <p:nvPr>
            <p:ph type="sldNum" sz="quarter" idx="12"/>
          </p:nvPr>
        </p:nvSpPr>
        <p:spPr/>
        <p:txBody>
          <a:bodyPr/>
          <a:lstStyle/>
          <a:p>
            <a:fld id="{4ED68E7B-1324-4679-A0C2-CCECCF4EA3E6}" type="slidenum">
              <a:rPr lang="en-US" smtClean="0"/>
              <a:t>13</a:t>
            </a:fld>
            <a:endParaRPr lang="en-US"/>
          </a:p>
        </p:txBody>
      </p:sp>
    </p:spTree>
    <p:extLst>
      <p:ext uri="{BB962C8B-B14F-4D97-AF65-F5344CB8AC3E}">
        <p14:creationId xmlns:p14="http://schemas.microsoft.com/office/powerpoint/2010/main" val="322587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135DD-8DE2-EB04-1046-4374CD43CCD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BA9CE1A0-6605-352F-EBA4-0CE31E7DC681}"/>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B2B363F-091E-031F-FF6C-81CEB2CF9345}"/>
              </a:ext>
            </a:extLst>
          </p:cNvPr>
          <p:cNvSpPr>
            <a:spLocks noGrp="1"/>
          </p:cNvSpPr>
          <p:nvPr>
            <p:ph type="sldNum" sz="quarter" idx="12"/>
          </p:nvPr>
        </p:nvSpPr>
        <p:spPr/>
        <p:txBody>
          <a:bodyPr/>
          <a:lstStyle/>
          <a:p>
            <a:fld id="{4ED68E7B-1324-4679-A0C2-CCECCF4EA3E6}" type="slidenum">
              <a:rPr lang="en-US" smtClean="0"/>
              <a:t>14</a:t>
            </a:fld>
            <a:endParaRPr lang="en-US"/>
          </a:p>
        </p:txBody>
      </p:sp>
      <p:cxnSp>
        <p:nvCxnSpPr>
          <p:cNvPr id="3" name="Straight Connector 2"/>
          <p:cNvCxnSpPr/>
          <p:nvPr/>
        </p:nvCxnSpPr>
        <p:spPr>
          <a:xfrm flipH="1">
            <a:off x="331087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flipH="1">
            <a:off x="612021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H="1">
            <a:off x="883564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H="1">
            <a:off x="11551068" y="763995"/>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H="1">
            <a:off x="58681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86810" y="319460"/>
            <a:ext cx="2700471" cy="369332"/>
          </a:xfrm>
          <a:prstGeom prst="rect">
            <a:avLst/>
          </a:prstGeom>
          <a:noFill/>
        </p:spPr>
        <p:txBody>
          <a:bodyPr wrap="square" rtlCol="0">
            <a:spAutoFit/>
          </a:bodyPr>
          <a:lstStyle/>
          <a:p>
            <a:pPr algn="ctr"/>
            <a:r>
              <a:rPr lang="en-US" dirty="0"/>
              <a:t>Untracked Files</a:t>
            </a:r>
          </a:p>
        </p:txBody>
      </p:sp>
      <p:sp>
        <p:nvSpPr>
          <p:cNvPr id="14" name="TextBox 13"/>
          <p:cNvSpPr txBox="1"/>
          <p:nvPr/>
        </p:nvSpPr>
        <p:spPr>
          <a:xfrm>
            <a:off x="3310872" y="319460"/>
            <a:ext cx="2700471" cy="369332"/>
          </a:xfrm>
          <a:prstGeom prst="rect">
            <a:avLst/>
          </a:prstGeom>
          <a:noFill/>
        </p:spPr>
        <p:txBody>
          <a:bodyPr wrap="square" rtlCol="0">
            <a:spAutoFit/>
          </a:bodyPr>
          <a:lstStyle/>
          <a:p>
            <a:pPr algn="ctr"/>
            <a:r>
              <a:rPr lang="en-US" dirty="0"/>
              <a:t>Modified Files</a:t>
            </a:r>
          </a:p>
        </p:txBody>
      </p:sp>
      <p:sp>
        <p:nvSpPr>
          <p:cNvPr id="15" name="TextBox 14"/>
          <p:cNvSpPr txBox="1"/>
          <p:nvPr/>
        </p:nvSpPr>
        <p:spPr>
          <a:xfrm>
            <a:off x="6135169" y="319460"/>
            <a:ext cx="2700471" cy="369332"/>
          </a:xfrm>
          <a:prstGeom prst="rect">
            <a:avLst/>
          </a:prstGeom>
          <a:noFill/>
        </p:spPr>
        <p:txBody>
          <a:bodyPr wrap="square" rtlCol="0">
            <a:spAutoFit/>
          </a:bodyPr>
          <a:lstStyle/>
          <a:p>
            <a:pPr algn="ctr"/>
            <a:r>
              <a:rPr lang="en-US" dirty="0"/>
              <a:t>Staged Files</a:t>
            </a:r>
          </a:p>
        </p:txBody>
      </p:sp>
      <p:sp>
        <p:nvSpPr>
          <p:cNvPr id="16" name="TextBox 15"/>
          <p:cNvSpPr txBox="1"/>
          <p:nvPr/>
        </p:nvSpPr>
        <p:spPr>
          <a:xfrm>
            <a:off x="8835640" y="319460"/>
            <a:ext cx="2700471" cy="369332"/>
          </a:xfrm>
          <a:prstGeom prst="rect">
            <a:avLst/>
          </a:prstGeom>
          <a:noFill/>
        </p:spPr>
        <p:txBody>
          <a:bodyPr wrap="square" rtlCol="0">
            <a:spAutoFit/>
          </a:bodyPr>
          <a:lstStyle/>
          <a:p>
            <a:pPr algn="ctr"/>
            <a:r>
              <a:rPr lang="en-US" dirty="0"/>
              <a:t>Committed Files</a:t>
            </a:r>
          </a:p>
        </p:txBody>
      </p:sp>
      <p:sp>
        <p:nvSpPr>
          <p:cNvPr id="17" name="TextBox 16"/>
          <p:cNvSpPr txBox="1"/>
          <p:nvPr/>
        </p:nvSpPr>
        <p:spPr>
          <a:xfrm>
            <a:off x="596066" y="1102407"/>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18" name="TextBox 17"/>
          <p:cNvSpPr txBox="1"/>
          <p:nvPr/>
        </p:nvSpPr>
        <p:spPr>
          <a:xfrm>
            <a:off x="559033" y="4621488"/>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cxnSp>
        <p:nvCxnSpPr>
          <p:cNvPr id="20" name="Straight Connector 19"/>
          <p:cNvCxnSpPr/>
          <p:nvPr/>
        </p:nvCxnSpPr>
        <p:spPr>
          <a:xfrm>
            <a:off x="8835640" y="6152972"/>
            <a:ext cx="2778095" cy="1709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76247" y="5759865"/>
            <a:ext cx="846033" cy="307777"/>
          </a:xfrm>
          <a:prstGeom prst="rect">
            <a:avLst/>
          </a:prstGeom>
          <a:noFill/>
        </p:spPr>
        <p:txBody>
          <a:bodyPr wrap="square" rtlCol="0">
            <a:spAutoFit/>
          </a:bodyPr>
          <a:lstStyle/>
          <a:p>
            <a:pPr algn="ctr"/>
            <a:r>
              <a:rPr lang="en-US" sz="1400" dirty="0">
                <a:solidFill>
                  <a:schemeClr val="accent1"/>
                </a:solidFill>
                <a:effectLst>
                  <a:outerShdw blurRad="38100" dist="38100" dir="2700000" algn="tl">
                    <a:srgbClr val="000000">
                      <a:alpha val="43137"/>
                    </a:srgbClr>
                  </a:outerShdw>
                </a:effectLst>
              </a:rPr>
              <a:t>History</a:t>
            </a:r>
          </a:p>
        </p:txBody>
      </p:sp>
      <p:sp>
        <p:nvSpPr>
          <p:cNvPr id="22" name="TextBox 21"/>
          <p:cNvSpPr txBox="1"/>
          <p:nvPr/>
        </p:nvSpPr>
        <p:spPr>
          <a:xfrm>
            <a:off x="572475" y="1471739"/>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style.css</a:t>
            </a:r>
          </a:p>
        </p:txBody>
      </p:sp>
      <p:sp>
        <p:nvSpPr>
          <p:cNvPr id="23" name="TextBox 22"/>
          <p:cNvSpPr txBox="1"/>
          <p:nvPr/>
        </p:nvSpPr>
        <p:spPr>
          <a:xfrm>
            <a:off x="6156843" y="1102407"/>
            <a:ext cx="2691215" cy="369332"/>
          </a:xfrm>
          <a:prstGeom prst="rect">
            <a:avLst/>
          </a:prstGeom>
          <a:noFill/>
        </p:spPr>
        <p:txBody>
          <a:bodyPr wrap="square" rtlCol="0">
            <a:spAutoFit/>
          </a:bodyPr>
          <a:lstStyle/>
          <a:p>
            <a:pPr algn="ctr"/>
            <a:r>
              <a:rPr lang="en-US" dirty="0">
                <a:solidFill>
                  <a:schemeClr val="accent6">
                    <a:lumMod val="75000"/>
                  </a:schemeClr>
                </a:solidFill>
                <a:latin typeface="Consolas" panose="020B0609020204030204" pitchFamily="49" charset="0"/>
              </a:rPr>
              <a:t>index.html</a:t>
            </a:r>
          </a:p>
        </p:txBody>
      </p:sp>
      <p:sp>
        <p:nvSpPr>
          <p:cNvPr id="24" name="TextBox 23"/>
          <p:cNvSpPr txBox="1"/>
          <p:nvPr/>
        </p:nvSpPr>
        <p:spPr>
          <a:xfrm>
            <a:off x="559033" y="4990820"/>
            <a:ext cx="446304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commit </a:t>
            </a:r>
            <a:r>
              <a:rPr lang="en-AE" b="1"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m “First Commit”</a:t>
            </a:r>
          </a:p>
        </p:txBody>
      </p:sp>
      <p:sp>
        <p:nvSpPr>
          <p:cNvPr id="25" name="TextBox 24"/>
          <p:cNvSpPr txBox="1"/>
          <p:nvPr/>
        </p:nvSpPr>
        <p:spPr>
          <a:xfrm>
            <a:off x="8823844" y="1102407"/>
            <a:ext cx="2691215" cy="369332"/>
          </a:xfrm>
          <a:prstGeom prst="rect">
            <a:avLst/>
          </a:prstGeom>
          <a:noFill/>
        </p:spPr>
        <p:txBody>
          <a:bodyPr wrap="square" rtlCol="0">
            <a:spAutoFit/>
          </a:bodyPr>
          <a:lstStyle/>
          <a:p>
            <a:pPr algn="ctr"/>
            <a:r>
              <a:rPr lang="en-US" dirty="0">
                <a:latin typeface="Consolas" panose="020B0609020204030204" pitchFamily="49" charset="0"/>
              </a:rPr>
              <a:t>index.html</a:t>
            </a:r>
          </a:p>
        </p:txBody>
      </p:sp>
      <p:sp>
        <p:nvSpPr>
          <p:cNvPr id="26" name="Oval 25"/>
          <p:cNvSpPr/>
          <p:nvPr/>
        </p:nvSpPr>
        <p:spPr>
          <a:xfrm>
            <a:off x="9135454" y="5997439"/>
            <a:ext cx="299103" cy="3110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26451" y="1097511"/>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28" name="TextBox 27"/>
          <p:cNvSpPr txBox="1"/>
          <p:nvPr/>
        </p:nvSpPr>
        <p:spPr>
          <a:xfrm>
            <a:off x="8556832" y="6291286"/>
            <a:ext cx="1456346" cy="307777"/>
          </a:xfrm>
          <a:prstGeom prst="rect">
            <a:avLst/>
          </a:prstGeom>
          <a:noFill/>
        </p:spPr>
        <p:txBody>
          <a:bodyPr wrap="square" rtlCol="0">
            <a:spAutoFit/>
          </a:bodyPr>
          <a:lstStyle/>
          <a:p>
            <a:pPr algn="ctr"/>
            <a:r>
              <a:rPr lang="en-US" sz="1400" dirty="0">
                <a:solidFill>
                  <a:schemeClr val="accent1"/>
                </a:solidFill>
                <a:latin typeface="Consolas" panose="020B0609020204030204" pitchFamily="49" charset="0"/>
              </a:rPr>
              <a:t>First Commit</a:t>
            </a:r>
          </a:p>
        </p:txBody>
      </p:sp>
      <p:sp>
        <p:nvSpPr>
          <p:cNvPr id="29" name="TextBox 28"/>
          <p:cNvSpPr txBox="1"/>
          <p:nvPr/>
        </p:nvSpPr>
        <p:spPr>
          <a:xfrm>
            <a:off x="559033" y="5388737"/>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spTree>
    <p:extLst>
      <p:ext uri="{BB962C8B-B14F-4D97-AF65-F5344CB8AC3E}">
        <p14:creationId xmlns:p14="http://schemas.microsoft.com/office/powerpoint/2010/main" val="188259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fade">
                                      <p:cBhvr>
                                        <p:cTn id="20" dur="500"/>
                                        <p:tgtEl>
                                          <p:spTgt spid="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2" nodeType="click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ntr" presetSubtype="0" fill="hold" grpId="2"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3" grpId="1"/>
      <p:bldP spid="23" grpId="2"/>
      <p:bldP spid="25" grpId="0"/>
      <p:bldP spid="25" grpId="1"/>
      <p:bldP spid="26" grpId="0" animBg="1"/>
      <p:bldP spid="27" grpId="1"/>
      <p:bldP spid="27" grpId="2"/>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Checking the History of Commits</a:t>
            </a:r>
          </a:p>
        </p:txBody>
      </p:sp>
      <p:sp>
        <p:nvSpPr>
          <p:cNvPr id="6" name="Content Placeholder 5"/>
          <p:cNvSpPr>
            <a:spLocks noGrp="1"/>
          </p:cNvSpPr>
          <p:nvPr>
            <p:ph idx="1"/>
          </p:nvPr>
        </p:nvSpPr>
        <p:spPr/>
        <p:txBody>
          <a:bodyPr/>
          <a:lstStyle/>
          <a:p>
            <a:r>
              <a:rPr lang="en-US" dirty="0"/>
              <a:t>To see the history of your commits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a:t>
            </a:r>
            <a:endParaRPr lang="en-US" dirty="0"/>
          </a:p>
          <a:p>
            <a:r>
              <a:rPr lang="en-US" dirty="0"/>
              <a:t>To get a more concise history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AE" dirty="0">
                <a:solidFill>
                  <a:srgbClr val="FF0000"/>
                </a:solidFill>
                <a:latin typeface="Consolas" panose="020B0609020204030204" pitchFamily="49" charset="0"/>
              </a:rPr>
              <a:t>–</a:t>
            </a:r>
            <a:r>
              <a:rPr lang="en-US" dirty="0">
                <a:solidFill>
                  <a:srgbClr val="FF0000"/>
                </a:solidFill>
                <a:latin typeface="Consolas" panose="020B0609020204030204" pitchFamily="49" charset="0"/>
              </a:rPr>
              <a:t>online</a:t>
            </a:r>
          </a:p>
          <a:p>
            <a:r>
              <a:rPr lang="en-US" dirty="0"/>
              <a:t>You can create a shortcut command of the above by using:</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config</a:t>
            </a:r>
            <a:r>
              <a:rPr lang="en-US" dirty="0">
                <a:solidFill>
                  <a:srgbClr val="FF0000"/>
                </a:solidFill>
                <a:latin typeface="Consolas" panose="020B0609020204030204" pitchFamily="49" charset="0"/>
              </a:rPr>
              <a:t> --global </a:t>
            </a:r>
            <a:r>
              <a:rPr lang="en-US" dirty="0" err="1">
                <a:solidFill>
                  <a:srgbClr val="FF0000"/>
                </a:solidFill>
                <a:latin typeface="Consolas" panose="020B0609020204030204" pitchFamily="49" charset="0"/>
              </a:rPr>
              <a:t>alias.hist</a:t>
            </a:r>
            <a:r>
              <a:rPr lang="en-US" dirty="0">
                <a:solidFill>
                  <a:srgbClr val="FF0000"/>
                </a:solidFill>
                <a:latin typeface="Consolas" panose="020B0609020204030204" pitchFamily="49" charset="0"/>
              </a:rPr>
              <a:t> "log </a:t>
            </a:r>
            <a:r>
              <a:rPr lang="en-AE"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oneline</a:t>
            </a:r>
            <a:r>
              <a:rPr lang="en-US" dirty="0">
                <a:solidFill>
                  <a:srgbClr val="FF0000"/>
                </a:solidFill>
                <a:latin typeface="Consolas" panose="020B0609020204030204" pitchFamily="49" charset="0"/>
              </a:rPr>
              <a:t>" </a:t>
            </a:r>
          </a:p>
          <a:p>
            <a:pPr>
              <a:spcAft>
                <a:spcPts val="600"/>
              </a:spcAft>
            </a:pPr>
            <a:r>
              <a:rPr lang="en-US" dirty="0"/>
              <a:t>With that you can view the history using: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hist</a:t>
            </a:r>
            <a:endParaRPr lang="en-US" dirty="0">
              <a:solidFill>
                <a:srgbClr val="FF0000"/>
              </a:solidFill>
              <a:latin typeface="Consolas" panose="020B0609020204030204" pitchFamily="49" charset="0"/>
            </a:endParaRPr>
          </a:p>
        </p:txBody>
      </p:sp>
      <p:sp>
        <p:nvSpPr>
          <p:cNvPr id="2" name="Date Placeholder 1"/>
          <p:cNvSpPr>
            <a:spLocks noGrp="1"/>
          </p:cNvSpPr>
          <p:nvPr>
            <p:ph type="dt" sz="half" idx="10"/>
          </p:nvPr>
        </p:nvSpPr>
        <p:spPr/>
        <p:txBody>
          <a:bodyPr/>
          <a:lstStyle/>
          <a:p>
            <a:r>
              <a:rPr lang="en-US"/>
              <a:t>Oct 17, 2023</a:t>
            </a:r>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15</a:t>
            </a:fld>
            <a:endParaRPr lang="en-US"/>
          </a:p>
        </p:txBody>
      </p:sp>
    </p:spTree>
    <p:extLst>
      <p:ext uri="{BB962C8B-B14F-4D97-AF65-F5344CB8AC3E}">
        <p14:creationId xmlns:p14="http://schemas.microsoft.com/office/powerpoint/2010/main" val="303270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COMMIT_EDITMSG</a:t>
            </a:r>
            <a:r>
              <a:rPr lang="en-US" dirty="0"/>
              <a:t> File</a:t>
            </a:r>
          </a:p>
        </p:txBody>
      </p:sp>
      <p:sp>
        <p:nvSpPr>
          <p:cNvPr id="3" name="Content Placeholder 2"/>
          <p:cNvSpPr>
            <a:spLocks noGrp="1"/>
          </p:cNvSpPr>
          <p:nvPr>
            <p:ph idx="1"/>
          </p:nvPr>
        </p:nvSpPr>
        <p:spPr/>
        <p:txBody>
          <a:bodyPr>
            <a:normAutofit lnSpcReduction="10000"/>
          </a:bodyPr>
          <a:lstStyle/>
          <a:p>
            <a:r>
              <a:rPr lang="en-US" dirty="0"/>
              <a:t>If you commit a file without a </a:t>
            </a:r>
            <a:r>
              <a:rPr lang="en-US" dirty="0">
                <a:latin typeface="Consolas" panose="020B0609020204030204" pitchFamily="49" charset="0"/>
              </a:rPr>
              <a:t>“-m” </a:t>
            </a:r>
            <a:r>
              <a:rPr lang="en-US" dirty="0"/>
              <a:t>flag, an editor window will open a file named </a:t>
            </a:r>
            <a:r>
              <a:rPr lang="en-US" dirty="0">
                <a:solidFill>
                  <a:srgbClr val="FF0000"/>
                </a:solidFill>
                <a:latin typeface="Consolas" panose="020B0609020204030204" pitchFamily="49" charset="0"/>
              </a:rPr>
              <a:t>COMMIT_EDITMSG</a:t>
            </a:r>
            <a:r>
              <a:rPr lang="en-US" dirty="0"/>
              <a:t>. </a:t>
            </a:r>
          </a:p>
          <a:p>
            <a:endParaRPr lang="en-US" dirty="0"/>
          </a:p>
          <a:p>
            <a:r>
              <a:rPr lang="en-US" dirty="0"/>
              <a:t>Note the file will be opened using the </a:t>
            </a:r>
            <a:r>
              <a:rPr lang="en-US" dirty="0">
                <a:solidFill>
                  <a:srgbClr val="FF0000"/>
                </a:solidFill>
              </a:rPr>
              <a:t>default editor </a:t>
            </a:r>
            <a:r>
              <a:rPr lang="en-US" dirty="0"/>
              <a:t>we set during the installation.</a:t>
            </a:r>
          </a:p>
          <a:p>
            <a:pPr marL="0" indent="0">
              <a:buNone/>
            </a:pPr>
            <a:endParaRPr lang="en-US" dirty="0"/>
          </a:p>
          <a:p>
            <a:r>
              <a:rPr lang="en-US" dirty="0"/>
              <a:t>In this file you can type you commit message, similar to the message given to the </a:t>
            </a:r>
            <a:r>
              <a:rPr lang="en-AE" dirty="0">
                <a:latin typeface="Consolas" panose="020B0609020204030204" pitchFamily="49" charset="0"/>
              </a:rPr>
              <a:t>–</a:t>
            </a:r>
            <a:r>
              <a:rPr lang="en-US" dirty="0">
                <a:latin typeface="Consolas" panose="020B0609020204030204" pitchFamily="49" charset="0"/>
              </a:rPr>
              <a:t>m</a:t>
            </a:r>
            <a:r>
              <a:rPr lang="en-US" dirty="0"/>
              <a:t> flag.</a:t>
            </a:r>
          </a:p>
          <a:p>
            <a:endParaRPr lang="en-US" dirty="0"/>
          </a:p>
          <a:p>
            <a:r>
              <a:rPr lang="en-US" dirty="0"/>
              <a:t>Useful for long message.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16</a:t>
            </a:fld>
            <a:endParaRPr lang="en-US"/>
          </a:p>
        </p:txBody>
      </p:sp>
    </p:spTree>
    <p:extLst>
      <p:ext uri="{BB962C8B-B14F-4D97-AF65-F5344CB8AC3E}">
        <p14:creationId xmlns:p14="http://schemas.microsoft.com/office/powerpoint/2010/main" val="104103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08C-1938-D353-2AB4-42E90353F396}"/>
              </a:ext>
            </a:extLst>
          </p:cNvPr>
          <p:cNvSpPr>
            <a:spLocks noGrp="1"/>
          </p:cNvSpPr>
          <p:nvPr>
            <p:ph type="title"/>
          </p:nvPr>
        </p:nvSpPr>
        <p:spPr/>
        <p:txBody>
          <a:bodyPr/>
          <a:lstStyle/>
          <a:p>
            <a:r>
              <a:rPr lang="en-US" dirty="0" smtClean="0"/>
              <a:t>Your Turn: Activity 1</a:t>
            </a:r>
            <a:endParaRPr lang="en-GB" dirty="0"/>
          </a:p>
        </p:txBody>
      </p:sp>
      <p:sp>
        <p:nvSpPr>
          <p:cNvPr id="3" name="Content Placeholder 2">
            <a:extLst>
              <a:ext uri="{FF2B5EF4-FFF2-40B4-BE49-F238E27FC236}">
                <a16:creationId xmlns:a16="http://schemas.microsoft.com/office/drawing/2014/main" id="{903C170B-0E7F-E198-BCE3-3015B81F1190}"/>
              </a:ext>
            </a:extLst>
          </p:cNvPr>
          <p:cNvSpPr>
            <a:spLocks noGrp="1"/>
          </p:cNvSpPr>
          <p:nvPr>
            <p:ph idx="1"/>
          </p:nvPr>
        </p:nvSpPr>
        <p:spPr/>
        <p:txBody>
          <a:bodyPr/>
          <a:lstStyle/>
          <a:p>
            <a:pPr marL="0" indent="0">
              <a:buNone/>
            </a:pPr>
            <a:r>
              <a:rPr lang="en-US" b="1" i="1" dirty="0"/>
              <a:t>Set Up Your </a:t>
            </a:r>
            <a:r>
              <a:rPr lang="en-US" b="1" i="1" dirty="0" smtClean="0"/>
              <a:t>Environment</a:t>
            </a:r>
          </a:p>
          <a:p>
            <a:pPr marL="0" indent="0">
              <a:buNone/>
            </a:pPr>
            <a:endParaRPr lang="en-US" dirty="0" smtClean="0"/>
          </a:p>
          <a:p>
            <a:r>
              <a:rPr lang="en-US" dirty="0" smtClean="0"/>
              <a:t>Install </a:t>
            </a:r>
            <a:r>
              <a:rPr lang="en-US" dirty="0" err="1"/>
              <a:t>Git</a:t>
            </a:r>
            <a:r>
              <a:rPr lang="en-US" dirty="0"/>
              <a:t> on your </a:t>
            </a:r>
            <a:r>
              <a:rPr lang="en-US" dirty="0" smtClean="0"/>
              <a:t>computer</a:t>
            </a:r>
            <a:r>
              <a:rPr lang="en-US" dirty="0" smtClean="0"/>
              <a:t>.</a:t>
            </a:r>
            <a:endParaRPr lang="en-US" dirty="0"/>
          </a:p>
          <a:p>
            <a:r>
              <a:rPr lang="en-US" dirty="0"/>
              <a:t>Configure </a:t>
            </a:r>
            <a:r>
              <a:rPr lang="en-US" dirty="0" err="1"/>
              <a:t>Git</a:t>
            </a:r>
            <a:r>
              <a:rPr lang="en-US" dirty="0"/>
              <a:t> to use VS Code as your default text editor</a:t>
            </a:r>
            <a:r>
              <a:rPr lang="en-US" dirty="0" smtClean="0"/>
              <a:t>.</a:t>
            </a:r>
          </a:p>
          <a:p>
            <a:r>
              <a:rPr lang="en-US" dirty="0"/>
              <a:t>Open your terminal or </a:t>
            </a:r>
            <a:r>
              <a:rPr lang="en-US" dirty="0" err="1"/>
              <a:t>Git</a:t>
            </a:r>
            <a:r>
              <a:rPr lang="en-US" dirty="0"/>
              <a:t> Bash.</a:t>
            </a:r>
            <a:endParaRPr lang="en-US" dirty="0"/>
          </a:p>
        </p:txBody>
      </p:sp>
      <p:sp>
        <p:nvSpPr>
          <p:cNvPr id="4" name="Date Placeholder 3">
            <a:extLst>
              <a:ext uri="{FF2B5EF4-FFF2-40B4-BE49-F238E27FC236}">
                <a16:creationId xmlns:a16="http://schemas.microsoft.com/office/drawing/2014/main" id="{3DDF8302-044A-AB6A-BB58-0D557B7F0272}"/>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C072B7A1-D436-3815-BE0D-835CDE137AE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2B10138-630A-00F9-1CAF-F0F48F2C0F1B}"/>
              </a:ext>
            </a:extLst>
          </p:cNvPr>
          <p:cNvSpPr>
            <a:spLocks noGrp="1"/>
          </p:cNvSpPr>
          <p:nvPr>
            <p:ph type="sldNum" sz="quarter" idx="12"/>
          </p:nvPr>
        </p:nvSpPr>
        <p:spPr/>
        <p:txBody>
          <a:bodyPr/>
          <a:lstStyle/>
          <a:p>
            <a:fld id="{4ED68E7B-1324-4679-A0C2-CCECCF4EA3E6}" type="slidenum">
              <a:rPr lang="en-US" smtClean="0"/>
              <a:t>17</a:t>
            </a:fld>
            <a:endParaRPr lang="en-US"/>
          </a:p>
        </p:txBody>
      </p:sp>
    </p:spTree>
    <p:extLst>
      <p:ext uri="{BB962C8B-B14F-4D97-AF65-F5344CB8AC3E}">
        <p14:creationId xmlns:p14="http://schemas.microsoft.com/office/powerpoint/2010/main" val="1327066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2</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i="1" dirty="0" smtClean="0"/>
              <a:t>Basic </a:t>
            </a:r>
            <a:r>
              <a:rPr lang="en-US" b="1" i="1" dirty="0" err="1" smtClean="0"/>
              <a:t>Git</a:t>
            </a:r>
            <a:r>
              <a:rPr lang="en-US" b="1" i="1" dirty="0" smtClean="0"/>
              <a:t> Commands</a:t>
            </a:r>
          </a:p>
          <a:p>
            <a:pPr marL="0" indent="0">
              <a:buNone/>
            </a:pPr>
            <a:endParaRPr lang="en-US" dirty="0" smtClean="0"/>
          </a:p>
          <a:p>
            <a:pPr marL="514350" indent="-514350">
              <a:buFont typeface="+mj-lt"/>
              <a:buAutoNum type="arabicPeriod"/>
            </a:pPr>
            <a:r>
              <a:rPr lang="en-US" dirty="0" smtClean="0"/>
              <a:t>Check </a:t>
            </a:r>
            <a:r>
              <a:rPr lang="en-US" dirty="0"/>
              <a:t>your current working directory using the </a:t>
            </a:r>
            <a:r>
              <a:rPr lang="en-US" dirty="0" err="1">
                <a:effectLst>
                  <a:outerShdw blurRad="38100" dist="38100" dir="2700000" algn="tl">
                    <a:srgbClr val="000000">
                      <a:alpha val="43137"/>
                    </a:srgbClr>
                  </a:outerShdw>
                </a:effectLst>
                <a:latin typeface="Consolas" panose="020B0609020204030204" pitchFamily="49" charset="0"/>
              </a:rPr>
              <a:t>pwd</a:t>
            </a:r>
            <a:r>
              <a:rPr lang="en-US" dirty="0"/>
              <a:t> command.</a:t>
            </a:r>
          </a:p>
          <a:p>
            <a:pPr marL="514350" indent="-514350">
              <a:buFont typeface="+mj-lt"/>
              <a:buAutoNum type="arabicPeriod"/>
            </a:pPr>
            <a:r>
              <a:rPr lang="en-US" dirty="0" smtClean="0"/>
              <a:t>Create </a:t>
            </a:r>
            <a:r>
              <a:rPr lang="en-US" dirty="0"/>
              <a:t>a new directory using </a:t>
            </a:r>
            <a:r>
              <a:rPr lang="en-US" dirty="0" err="1">
                <a:effectLst>
                  <a:outerShdw blurRad="38100" dist="38100" dir="2700000" algn="tl">
                    <a:srgbClr val="000000">
                      <a:alpha val="43137"/>
                    </a:srgbClr>
                  </a:outerShdw>
                </a:effectLst>
                <a:latin typeface="Consolas" panose="020B0609020204030204" pitchFamily="49" charset="0"/>
              </a:rPr>
              <a:t>mkdir</a:t>
            </a:r>
            <a:r>
              <a:rPr lang="en-US" dirty="0"/>
              <a:t>.</a:t>
            </a:r>
          </a:p>
          <a:p>
            <a:pPr marL="514350" indent="-514350">
              <a:buFont typeface="+mj-lt"/>
              <a:buAutoNum type="arabicPeriod"/>
            </a:pPr>
            <a:r>
              <a:rPr lang="en-US" dirty="0" smtClean="0"/>
              <a:t>Navigate </a:t>
            </a:r>
            <a:r>
              <a:rPr lang="en-US" dirty="0"/>
              <a:t>to the directory you just created using</a:t>
            </a:r>
            <a:r>
              <a:rPr lang="en-US" dirty="0">
                <a:effectLst>
                  <a:outerShdw blurRad="38100" dist="38100" dir="2700000" algn="tl">
                    <a:srgbClr val="000000">
                      <a:alpha val="43137"/>
                    </a:srgbClr>
                  </a:outerShdw>
                </a:effectLst>
                <a:latin typeface="Consolas" panose="020B0609020204030204" pitchFamily="49" charset="0"/>
              </a:rPr>
              <a:t> cd</a:t>
            </a:r>
            <a:r>
              <a:rPr lang="en-US" dirty="0"/>
              <a:t>.</a:t>
            </a:r>
          </a:p>
          <a:p>
            <a:pPr marL="514350" indent="-514350">
              <a:buFont typeface="+mj-lt"/>
              <a:buAutoNum type="arabicPeriod"/>
            </a:pPr>
            <a:r>
              <a:rPr lang="en-US" dirty="0" smtClean="0"/>
              <a:t>Create </a:t>
            </a:r>
            <a:r>
              <a:rPr lang="en-US" dirty="0"/>
              <a:t>a new file using </a:t>
            </a:r>
            <a:r>
              <a:rPr lang="en-US" dirty="0">
                <a:effectLst>
                  <a:outerShdw blurRad="38100" dist="38100" dir="2700000" algn="tl">
                    <a:srgbClr val="000000">
                      <a:alpha val="43137"/>
                    </a:srgbClr>
                  </a:outerShdw>
                </a:effectLst>
                <a:latin typeface="Consolas" panose="020B0609020204030204" pitchFamily="49" charset="0"/>
              </a:rPr>
              <a:t>touch</a:t>
            </a:r>
            <a:r>
              <a:rPr lang="en-US" dirty="0"/>
              <a:t>.</a:t>
            </a:r>
          </a:p>
          <a:p>
            <a:pPr marL="514350" indent="-514350">
              <a:buFont typeface="+mj-lt"/>
              <a:buAutoNum type="arabicPeriod"/>
            </a:pPr>
            <a:r>
              <a:rPr lang="en-US" dirty="0" smtClean="0"/>
              <a:t>Use </a:t>
            </a:r>
            <a:r>
              <a:rPr lang="en-US" dirty="0">
                <a:effectLst>
                  <a:outerShdw blurRad="38100" dist="38100" dir="2700000" algn="tl">
                    <a:srgbClr val="000000">
                      <a:alpha val="43137"/>
                    </a:srgbClr>
                  </a:outerShdw>
                </a:effectLst>
                <a:latin typeface="Consolas" panose="020B0609020204030204" pitchFamily="49" charset="0"/>
              </a:rPr>
              <a:t>ls</a:t>
            </a:r>
            <a:r>
              <a:rPr lang="en-US" dirty="0"/>
              <a:t> to list the contents of your directory.</a:t>
            </a:r>
          </a:p>
          <a:p>
            <a:pPr marL="514350" indent="-514350">
              <a:buFont typeface="+mj-lt"/>
              <a:buAutoNum type="arabicPeriod"/>
            </a:pPr>
            <a:r>
              <a:rPr lang="en-US" dirty="0" smtClean="0"/>
              <a:t>Rename </a:t>
            </a:r>
            <a:r>
              <a:rPr lang="en-US" dirty="0"/>
              <a:t>a file using </a:t>
            </a:r>
            <a:r>
              <a:rPr lang="en-US" dirty="0">
                <a:effectLst>
                  <a:outerShdw blurRad="38100" dist="38100" dir="2700000" algn="tl">
                    <a:srgbClr val="000000">
                      <a:alpha val="43137"/>
                    </a:srgbClr>
                  </a:outerShdw>
                </a:effectLst>
                <a:latin typeface="Consolas" panose="020B0609020204030204" pitchFamily="49" charset="0"/>
              </a:rPr>
              <a:t>mv</a:t>
            </a:r>
            <a:r>
              <a:rPr lang="en-US" dirty="0"/>
              <a:t>.</a:t>
            </a:r>
          </a:p>
          <a:p>
            <a:pPr marL="514350" indent="-514350">
              <a:buFont typeface="+mj-lt"/>
              <a:buAutoNum type="arabicPeriod"/>
            </a:pPr>
            <a:r>
              <a:rPr lang="en-US" dirty="0" smtClean="0"/>
              <a:t>Remove </a:t>
            </a:r>
            <a:r>
              <a:rPr lang="en-US" dirty="0"/>
              <a:t>a file and a directory using </a:t>
            </a:r>
            <a:r>
              <a:rPr lang="en-US" dirty="0">
                <a:effectLst>
                  <a:outerShdw blurRad="38100" dist="38100" dir="2700000" algn="tl">
                    <a:srgbClr val="000000">
                      <a:alpha val="43137"/>
                    </a:srgbClr>
                  </a:outerShdw>
                </a:effectLst>
                <a:latin typeface="Consolas" panose="020B0609020204030204" pitchFamily="49" charset="0"/>
              </a:rPr>
              <a:t>rm</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18</a:t>
            </a:fld>
            <a:endParaRPr lang="en-US"/>
          </a:p>
        </p:txBody>
      </p:sp>
    </p:spTree>
    <p:extLst>
      <p:ext uri="{BB962C8B-B14F-4D97-AF65-F5344CB8AC3E}">
        <p14:creationId xmlns:p14="http://schemas.microsoft.com/office/powerpoint/2010/main" val="3636570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b="1" i="1" dirty="0"/>
              <a:t>Initialize a </a:t>
            </a:r>
            <a:r>
              <a:rPr lang="en-US" b="1" i="1" dirty="0" err="1"/>
              <a:t>Git</a:t>
            </a:r>
            <a:r>
              <a:rPr lang="en-US" b="1" i="1" dirty="0"/>
              <a:t> </a:t>
            </a:r>
            <a:r>
              <a:rPr lang="en-US" b="1" i="1" dirty="0" smtClean="0"/>
              <a:t>Repository</a:t>
            </a:r>
          </a:p>
          <a:p>
            <a:pPr marL="0" indent="0">
              <a:buNone/>
            </a:pPr>
            <a:endParaRPr lang="en-US" b="1" dirty="0" smtClean="0"/>
          </a:p>
          <a:p>
            <a:r>
              <a:rPr lang="en-US" dirty="0"/>
              <a:t>Initialize a new </a:t>
            </a:r>
            <a:r>
              <a:rPr lang="en-US" dirty="0" err="1"/>
              <a:t>Git</a:t>
            </a:r>
            <a:r>
              <a:rPr lang="en-US" dirty="0"/>
              <a:t> repository in your directory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init</a:t>
            </a:r>
            <a:r>
              <a:rPr lang="en-US" dirty="0" err="1"/>
              <a:t>.</a:t>
            </a:r>
            <a:endParaRPr lang="en-US" dirty="0"/>
          </a:p>
          <a:p>
            <a:r>
              <a:rPr lang="en-US" dirty="0"/>
              <a:t>Check the status of your repository with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status</a:t>
            </a:r>
            <a:r>
              <a:rPr lang="en-US" dirty="0"/>
              <a: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19</a:t>
            </a:fld>
            <a:endParaRPr lang="en-US"/>
          </a:p>
        </p:txBody>
      </p:sp>
    </p:spTree>
    <p:extLst>
      <p:ext uri="{BB962C8B-B14F-4D97-AF65-F5344CB8AC3E}">
        <p14:creationId xmlns:p14="http://schemas.microsoft.com/office/powerpoint/2010/main" val="147368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Git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a:t>
            </a:fld>
            <a:endParaRPr lang="en-US"/>
          </a:p>
        </p:txBody>
      </p:sp>
    </p:spTree>
    <p:extLst>
      <p:ext uri="{BB962C8B-B14F-4D97-AF65-F5344CB8AC3E}">
        <p14:creationId xmlns:p14="http://schemas.microsoft.com/office/powerpoint/2010/main" val="3068943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Undoing Your Work</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20</a:t>
            </a:fld>
            <a:endParaRPr lang="en-US"/>
          </a:p>
        </p:txBody>
      </p:sp>
    </p:spTree>
    <p:extLst>
      <p:ext uri="{BB962C8B-B14F-4D97-AF65-F5344CB8AC3E}">
        <p14:creationId xmlns:p14="http://schemas.microsoft.com/office/powerpoint/2010/main" val="1448145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HEAD Pointer</a:t>
            </a:r>
          </a:p>
        </p:txBody>
      </p:sp>
      <p:sp>
        <p:nvSpPr>
          <p:cNvPr id="8" name="Content Placeholder 7"/>
          <p:cNvSpPr>
            <a:spLocks noGrp="1"/>
          </p:cNvSpPr>
          <p:nvPr>
            <p:ph idx="1"/>
          </p:nvPr>
        </p:nvSpPr>
        <p:spPr/>
        <p:txBody>
          <a:bodyPr/>
          <a:lstStyle/>
          <a:p>
            <a:r>
              <a:rPr lang="en-US" dirty="0"/>
              <a:t>You can use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&lt;commit&gt; </a:t>
            </a:r>
            <a:r>
              <a:rPr lang="en-US" dirty="0"/>
              <a:t>command to see the details of particular commit. </a:t>
            </a:r>
          </a:p>
          <a:p>
            <a:pPr marL="0" indent="0">
              <a:buNone/>
            </a:pPr>
            <a:endParaRPr lang="en-US" dirty="0"/>
          </a:p>
          <a:p>
            <a:r>
              <a:rPr lang="en-US" dirty="0"/>
              <a:t>For the current commit, </a:t>
            </a:r>
            <a:r>
              <a:rPr lang="en-US" dirty="0" err="1"/>
              <a:t>Git</a:t>
            </a:r>
            <a:r>
              <a:rPr lang="en-US" dirty="0"/>
              <a:t> uses the term HEAD as reference to the current commit.</a:t>
            </a:r>
          </a:p>
          <a:p>
            <a:pPr marL="0" indent="0">
              <a:buNone/>
            </a:pPr>
            <a:r>
              <a:rPr lang="en-US" dirty="0"/>
              <a:t> </a:t>
            </a:r>
          </a:p>
          <a:p>
            <a:pPr lvl="1"/>
            <a:r>
              <a:rPr lang="en-US" dirty="0"/>
              <a:t>Thus: You can see the current commit by typing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HEAD</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21</a:t>
            </a:fld>
            <a:endParaRPr lang="en-US"/>
          </a:p>
        </p:txBody>
      </p:sp>
    </p:spTree>
    <p:extLst>
      <p:ext uri="{BB962C8B-B14F-4D97-AF65-F5344CB8AC3E}">
        <p14:creationId xmlns:p14="http://schemas.microsoft.com/office/powerpoint/2010/main" val="2751371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checkout</a:t>
            </a:r>
            <a:r>
              <a:rPr lang="en-US" dirty="0"/>
              <a:t> Command</a:t>
            </a:r>
          </a:p>
        </p:txBody>
      </p:sp>
      <p:sp>
        <p:nvSpPr>
          <p:cNvPr id="3" name="Content Placeholder 2"/>
          <p:cNvSpPr>
            <a:spLocks noGrp="1"/>
          </p:cNvSpPr>
          <p:nvPr>
            <p:ph idx="1"/>
          </p:nvPr>
        </p:nvSpPr>
        <p:spPr/>
        <p:txBody>
          <a:bodyPr>
            <a:normAutofit fontScale="92500" lnSpcReduction="10000"/>
          </a:bodyPr>
          <a:lstStyle/>
          <a:p>
            <a:r>
              <a:rPr lang="en-US" dirty="0"/>
              <a:t>The checkout command is versatile. For now we can use it to:</a:t>
            </a:r>
          </a:p>
          <a:p>
            <a:endParaRPr lang="en-US" dirty="0"/>
          </a:p>
          <a:p>
            <a:r>
              <a:rPr lang="en-US" dirty="0"/>
              <a:t>Undo changes in </a:t>
            </a:r>
            <a:r>
              <a:rPr lang="en-US" dirty="0" smtClean="0">
                <a:solidFill>
                  <a:srgbClr val="FF0000"/>
                </a:solidFill>
              </a:rPr>
              <a:t>modified</a:t>
            </a:r>
            <a:r>
              <a:rPr lang="en-US" dirty="0" smtClean="0"/>
              <a:t> </a:t>
            </a:r>
            <a:r>
              <a:rPr lang="en-US" dirty="0"/>
              <a:t>files:</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&lt;file-name&gt;  # file should be in (M) state.</a:t>
            </a:r>
          </a:p>
          <a:p>
            <a:pPr marL="0" indent="0">
              <a:buNone/>
            </a:pPr>
            <a:endParaRPr lang="en-US" dirty="0"/>
          </a:p>
          <a:p>
            <a:r>
              <a:rPr lang="en-US" dirty="0"/>
              <a:t>Move the </a:t>
            </a:r>
            <a:r>
              <a:rPr lang="en-US" dirty="0">
                <a:solidFill>
                  <a:srgbClr val="FF0000"/>
                </a:solidFill>
              </a:rPr>
              <a:t>HEAD pointer to a previous </a:t>
            </a:r>
            <a:r>
              <a:rPr lang="en-US" dirty="0"/>
              <a:t>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&lt;commit&gt;</a:t>
            </a:r>
          </a:p>
          <a:p>
            <a:pPr marL="0" indent="0">
              <a:buNone/>
            </a:pPr>
            <a:endParaRPr lang="en-US" dirty="0"/>
          </a:p>
          <a:p>
            <a:r>
              <a:rPr lang="en-US" dirty="0"/>
              <a:t>Checkout is considered as a safe option to go back in time as you can delete or modify previous commits. </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22</a:t>
            </a:fld>
            <a:endParaRPr lang="en-US"/>
          </a:p>
        </p:txBody>
      </p:sp>
    </p:spTree>
    <p:extLst>
      <p:ext uri="{BB962C8B-B14F-4D97-AF65-F5344CB8AC3E}">
        <p14:creationId xmlns:p14="http://schemas.microsoft.com/office/powerpoint/2010/main" val="2701597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revert</a:t>
            </a:r>
            <a:r>
              <a:rPr lang="en-US" dirty="0"/>
              <a:t> Command</a:t>
            </a:r>
          </a:p>
        </p:txBody>
      </p:sp>
      <p:sp>
        <p:nvSpPr>
          <p:cNvPr id="3" name="Content Placeholder 2"/>
          <p:cNvSpPr>
            <a:spLocks noGrp="1"/>
          </p:cNvSpPr>
          <p:nvPr>
            <p:ph idx="1"/>
          </p:nvPr>
        </p:nvSpPr>
        <p:spPr/>
        <p:txBody>
          <a:bodyPr/>
          <a:lstStyle/>
          <a:p>
            <a:r>
              <a:rPr lang="en-US" dirty="0"/>
              <a:t>The revert command allows you to revert the changes made by specific 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revert &lt;commit&gt;</a:t>
            </a:r>
          </a:p>
          <a:p>
            <a:pPr marL="0" indent="0">
              <a:buNone/>
            </a:pPr>
            <a:endParaRPr lang="en-US" dirty="0"/>
          </a:p>
          <a:p>
            <a:r>
              <a:rPr lang="en-US" dirty="0"/>
              <a:t>The changes of the made in the specified &lt;commit&gt; are undone and the modification because of revert is committed.</a:t>
            </a:r>
          </a:p>
          <a:p>
            <a:pPr lvl="1"/>
            <a:r>
              <a:rPr lang="en-US" b="1" dirty="0"/>
              <a:t>Note, revert does not touches and other changes made by other commits.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23</a:t>
            </a:fld>
            <a:endParaRPr lang="en-US"/>
          </a:p>
        </p:txBody>
      </p:sp>
    </p:spTree>
    <p:extLst>
      <p:ext uri="{BB962C8B-B14F-4D97-AF65-F5344CB8AC3E}">
        <p14:creationId xmlns:p14="http://schemas.microsoft.com/office/powerpoint/2010/main" val="2331565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Using reset Command</a:t>
            </a:r>
            <a:endParaRPr lang="en-US" dirty="0"/>
          </a:p>
        </p:txBody>
      </p:sp>
      <p:sp>
        <p:nvSpPr>
          <p:cNvPr id="3" name="Content Placeholder 2"/>
          <p:cNvSpPr>
            <a:spLocks noGrp="1"/>
          </p:cNvSpPr>
          <p:nvPr>
            <p:ph idx="1"/>
          </p:nvPr>
        </p:nvSpPr>
        <p:spPr/>
        <p:txBody>
          <a:bodyPr/>
          <a:lstStyle/>
          <a:p>
            <a:r>
              <a:rPr lang="en-AE" dirty="0"/>
              <a:t>The </a:t>
            </a:r>
            <a:r>
              <a:rPr lang="en-AE" dirty="0">
                <a:solidFill>
                  <a:srgbClr val="FF0000"/>
                </a:solidFill>
                <a:latin typeface="Consolas" panose="020B0609020204030204" pitchFamily="49" charset="0"/>
              </a:rPr>
              <a:t>$git reset </a:t>
            </a:r>
            <a:r>
              <a:rPr lang="en-AE" dirty="0"/>
              <a:t>command is used to move the HEAD pointer to a spesfic commit.</a:t>
            </a:r>
          </a:p>
          <a:p>
            <a:pPr marL="0" indent="0">
              <a:buNone/>
            </a:pPr>
            <a:endParaRPr lang="en-AE" dirty="0"/>
          </a:p>
          <a:p>
            <a:r>
              <a:rPr lang="en-AE" dirty="0"/>
              <a:t>Unlike </a:t>
            </a:r>
            <a:r>
              <a:rPr lang="en-AE" dirty="0">
                <a:latin typeface="Consolas" panose="020B0609020204030204" pitchFamily="49" charset="0"/>
              </a:rPr>
              <a:t>checkout</a:t>
            </a:r>
            <a:r>
              <a:rPr lang="en-AE" dirty="0"/>
              <a:t>, </a:t>
            </a:r>
            <a:r>
              <a:rPr lang="en-AE" dirty="0">
                <a:latin typeface="Consolas" panose="020B0609020204030204" pitchFamily="49" charset="0"/>
              </a:rPr>
              <a:t>reset</a:t>
            </a:r>
            <a:r>
              <a:rPr lang="en-AE" dirty="0"/>
              <a:t> allows you to make </a:t>
            </a:r>
            <a:r>
              <a:rPr lang="en-AE" dirty="0">
                <a:solidFill>
                  <a:srgbClr val="FF0000"/>
                </a:solidFill>
              </a:rPr>
              <a:t>perment changes </a:t>
            </a:r>
            <a:r>
              <a:rPr lang="en-AE" dirty="0"/>
              <a:t>to the repo.</a:t>
            </a:r>
          </a:p>
          <a:p>
            <a:pPr marL="0" indent="0">
              <a:buNone/>
            </a:pPr>
            <a:endParaRPr lang="en-AE" dirty="0"/>
          </a:p>
          <a:p>
            <a:r>
              <a:rPr lang="en-AE" dirty="0"/>
              <a:t>Unline </a:t>
            </a:r>
            <a:r>
              <a:rPr lang="en-AE" dirty="0">
                <a:latin typeface="Consolas" panose="020B0609020204030204" pitchFamily="49" charset="0"/>
              </a:rPr>
              <a:t>revert</a:t>
            </a:r>
            <a:r>
              <a:rPr lang="en-AE" dirty="0"/>
              <a:t>, </a:t>
            </a:r>
            <a:r>
              <a:rPr lang="en-AE" dirty="0">
                <a:latin typeface="Consolas" panose="020B0609020204030204" pitchFamily="49" charset="0"/>
              </a:rPr>
              <a:t>reset</a:t>
            </a:r>
            <a:r>
              <a:rPr lang="en-AE" dirty="0"/>
              <a:t> </a:t>
            </a:r>
            <a:r>
              <a:rPr lang="en-AE" dirty="0">
                <a:solidFill>
                  <a:srgbClr val="FF0000"/>
                </a:solidFill>
              </a:rPr>
              <a:t>undo all the changes </a:t>
            </a:r>
            <a:r>
              <a:rPr lang="en-AE" dirty="0"/>
              <a:t>that were made after the commit we are reseting to.  </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24</a:t>
            </a:fld>
            <a:endParaRPr lang="en-US"/>
          </a:p>
        </p:txBody>
      </p:sp>
    </p:spTree>
    <p:extLst>
      <p:ext uri="{BB962C8B-B14F-4D97-AF65-F5344CB8AC3E}">
        <p14:creationId xmlns:p14="http://schemas.microsoft.com/office/powerpoint/2010/main" val="3470815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Mixed Reset (Unstages Changes)</a:t>
            </a:r>
            <a:endParaRPr lang="en-US" dirty="0"/>
          </a:p>
        </p:txBody>
      </p:sp>
      <p:sp>
        <p:nvSpPr>
          <p:cNvPr id="3" name="Content Placeholder 2"/>
          <p:cNvSpPr>
            <a:spLocks noGrp="1"/>
          </p:cNvSpPr>
          <p:nvPr>
            <p:ph idx="1"/>
          </p:nvPr>
        </p:nvSpPr>
        <p:spPr/>
        <p:txBody>
          <a:bodyPr/>
          <a:lstStyle/>
          <a:p>
            <a:r>
              <a:rPr lang="en-AE" dirty="0">
                <a:latin typeface="Consolas" panose="020B0609020204030204" pitchFamily="49" charset="0"/>
              </a:rPr>
              <a:t>Use: </a:t>
            </a:r>
            <a:r>
              <a:rPr lang="en-AE" dirty="0">
                <a:solidFill>
                  <a:srgbClr val="FF0000"/>
                </a:solidFill>
                <a:latin typeface="Consolas" panose="020B0609020204030204" pitchFamily="49" charset="0"/>
              </a:rPr>
              <a:t>$git reset –-mixed &lt;commit&gt;</a:t>
            </a:r>
          </a:p>
          <a:p>
            <a:r>
              <a:rPr lang="en-AE" dirty="0"/>
              <a:t>Moves the HEAD pointer to </a:t>
            </a:r>
            <a:r>
              <a:rPr lang="en-AE" dirty="0">
                <a:latin typeface="Consolas" panose="020B0609020204030204" pitchFamily="49" charset="0"/>
              </a:rPr>
              <a:t>&lt;commit&gt;</a:t>
            </a:r>
          </a:p>
          <a:p>
            <a:r>
              <a:rPr lang="en-AE" dirty="0">
                <a:solidFill>
                  <a:srgbClr val="FF0000"/>
                </a:solidFill>
              </a:rPr>
              <a:t>Unstages</a:t>
            </a:r>
            <a:r>
              <a:rPr lang="en-AE" dirty="0"/>
              <a:t> the changes.</a:t>
            </a:r>
          </a:p>
          <a:p>
            <a:r>
              <a:rPr lang="en-AE" dirty="0"/>
              <a:t>To discard the changes permently, we need to use:</a:t>
            </a:r>
          </a:p>
          <a:p>
            <a:pPr marL="0" indent="0">
              <a:buNone/>
            </a:pPr>
            <a:r>
              <a:rPr lang="en-US" dirty="0">
                <a:solidFill>
                  <a:srgbClr val="FF0000"/>
                </a:solidFill>
                <a:latin typeface="Consolas" panose="020B0609020204030204" pitchFamily="49" charset="0"/>
              </a:rPr>
              <a:t>$g</a:t>
            </a:r>
            <a:r>
              <a:rPr lang="en-AE" dirty="0">
                <a:solidFill>
                  <a:srgbClr val="FF0000"/>
                </a:solidFill>
                <a:latin typeface="Consolas" panose="020B0609020204030204" pitchFamily="49" charset="0"/>
              </a:rPr>
              <a:t>it checkout &lt;file-name&gt;</a:t>
            </a:r>
          </a:p>
          <a:p>
            <a:pPr marL="0" indent="0">
              <a:buNone/>
            </a:pPr>
            <a:endParaRPr lang="en-AE" dirty="0">
              <a:latin typeface="Consolas" panose="020B0609020204030204" pitchFamily="49" charset="0"/>
            </a:endParaRPr>
          </a:p>
          <a:p>
            <a:r>
              <a:rPr lang="en-AE" dirty="0"/>
              <a:t>The </a:t>
            </a:r>
            <a:r>
              <a:rPr lang="en-AE" dirty="0">
                <a:solidFill>
                  <a:srgbClr val="FF0000"/>
                </a:solidFill>
              </a:rPr>
              <a:t>default flag </a:t>
            </a:r>
            <a:r>
              <a:rPr lang="en-AE" dirty="0"/>
              <a:t>for reset</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25</a:t>
            </a:fld>
            <a:endParaRPr lang="en-US"/>
          </a:p>
        </p:txBody>
      </p:sp>
    </p:spTree>
    <p:extLst>
      <p:ext uri="{BB962C8B-B14F-4D97-AF65-F5344CB8AC3E}">
        <p14:creationId xmlns:p14="http://schemas.microsoft.com/office/powerpoint/2010/main" val="358314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Soft Reset (Preserve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–-soft &lt;commit&gt;</a:t>
            </a:r>
          </a:p>
          <a:p>
            <a:r>
              <a:rPr lang="en-AE" dirty="0"/>
              <a:t>Moves HEAD pointer to &lt;commit&gt;</a:t>
            </a:r>
          </a:p>
          <a:p>
            <a:r>
              <a:rPr lang="en-AE" dirty="0"/>
              <a:t>Keeps the changes staged.</a:t>
            </a:r>
          </a:p>
          <a:p>
            <a:r>
              <a:rPr lang="en-AE" dirty="0"/>
              <a:t>To unstage the files use: </a:t>
            </a:r>
            <a:r>
              <a:rPr lang="en-AE" dirty="0">
                <a:solidFill>
                  <a:srgbClr val="FF0000"/>
                </a:solidFill>
                <a:latin typeface="Consolas" panose="020B0609020204030204" pitchFamily="49" charset="0"/>
              </a:rPr>
              <a:t>$git reset &lt;file-name&gt;</a:t>
            </a:r>
          </a:p>
          <a:p>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26</a:t>
            </a:fld>
            <a:endParaRPr lang="en-US"/>
          </a:p>
        </p:txBody>
      </p:sp>
    </p:spTree>
    <p:extLst>
      <p:ext uri="{BB962C8B-B14F-4D97-AF65-F5344CB8AC3E}">
        <p14:creationId xmlns:p14="http://schemas.microsoft.com/office/powerpoint/2010/main" val="3418888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Hard Reset (Discard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–-hard &lt;commit&gt;</a:t>
            </a:r>
          </a:p>
          <a:p>
            <a:endParaRPr lang="en-AE" dirty="0"/>
          </a:p>
          <a:p>
            <a:r>
              <a:rPr lang="en-AE" dirty="0"/>
              <a:t>Moves HEAD branch to &lt;commit&gt; and discards all changes.</a:t>
            </a:r>
          </a:p>
          <a:p>
            <a:pPr marL="0" indent="0">
              <a:buNone/>
            </a:pPr>
            <a:endParaRPr lang="en-AE" dirty="0"/>
          </a:p>
          <a:p>
            <a:r>
              <a:rPr lang="en-AE" dirty="0"/>
              <a:t>A hard reset will </a:t>
            </a:r>
            <a:r>
              <a:rPr lang="en-AE" dirty="0">
                <a:solidFill>
                  <a:srgbClr val="FF0000"/>
                </a:solidFill>
              </a:rPr>
              <a:t>remove the commit and make the changes </a:t>
            </a:r>
            <a:r>
              <a:rPr lang="en-AE" dirty="0"/>
              <a:t>in one single setp.</a:t>
            </a:r>
          </a:p>
          <a:p>
            <a:endParaRPr lang="en-AE" dirty="0"/>
          </a:p>
          <a:p>
            <a:r>
              <a:rPr lang="en-AE" dirty="0">
                <a:effectLst>
                  <a:outerShdw blurRad="38100" dist="38100" dir="2700000" algn="tl">
                    <a:srgbClr val="000000">
                      <a:alpha val="43137"/>
                    </a:srgbClr>
                  </a:outerShdw>
                </a:effectLst>
              </a:rPr>
              <a:t>Be careful when using this command. You can esily shoot your self in the foot with it. </a:t>
            </a:r>
            <a:endParaRPr lang="en-US"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27</a:t>
            </a:fld>
            <a:endParaRPr lang="en-US"/>
          </a:p>
        </p:txBody>
      </p:sp>
    </p:spTree>
    <p:extLst>
      <p:ext uri="{BB962C8B-B14F-4D97-AF65-F5344CB8AC3E}">
        <p14:creationId xmlns:p14="http://schemas.microsoft.com/office/powerpoint/2010/main" val="3626641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Ignoring Files by Git</a:t>
            </a:r>
            <a:endParaRPr lang="en-US" dirty="0"/>
          </a:p>
        </p:txBody>
      </p:sp>
      <p:sp>
        <p:nvSpPr>
          <p:cNvPr id="3" name="Content Placeholder 2"/>
          <p:cNvSpPr>
            <a:spLocks noGrp="1"/>
          </p:cNvSpPr>
          <p:nvPr>
            <p:ph idx="1"/>
          </p:nvPr>
        </p:nvSpPr>
        <p:spPr/>
        <p:txBody>
          <a:bodyPr/>
          <a:lstStyle/>
          <a:p>
            <a:r>
              <a:rPr lang="en-AE" dirty="0"/>
              <a:t>To keep certain files, like auto generated ones, from being tracked,  use the </a:t>
            </a:r>
            <a:r>
              <a:rPr lang="en-AE" dirty="0">
                <a:solidFill>
                  <a:srgbClr val="FF0000"/>
                </a:solidFill>
                <a:latin typeface="Consolas" panose="020B0609020204030204" pitchFamily="49" charset="0"/>
              </a:rPr>
              <a:t>.gitignore</a:t>
            </a:r>
            <a:r>
              <a:rPr lang="en-AE" dirty="0"/>
              <a:t> file.</a:t>
            </a:r>
          </a:p>
          <a:p>
            <a:pPr marL="0" indent="0">
              <a:buNone/>
            </a:pPr>
            <a:endParaRPr lang="en-AE" dirty="0"/>
          </a:p>
          <a:p>
            <a:r>
              <a:rPr lang="en-AE" dirty="0"/>
              <a:t>Ideally, this file should be created once you create the repo. </a:t>
            </a:r>
          </a:p>
          <a:p>
            <a:pPr lvl="1"/>
            <a:r>
              <a:rPr lang="en-AE" dirty="0"/>
              <a:t>You need several steps to ignore files that have been committed (see next slide).</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28</a:t>
            </a:fld>
            <a:endParaRPr lang="en-US"/>
          </a:p>
        </p:txBody>
      </p:sp>
    </p:spTree>
    <p:extLst>
      <p:ext uri="{BB962C8B-B14F-4D97-AF65-F5344CB8AC3E}">
        <p14:creationId xmlns:p14="http://schemas.microsoft.com/office/powerpoint/2010/main" val="1125364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a:t>Example .gitignore file</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atin typeface="Consolas" panose="020B0609020204030204" pitchFamily="49" charset="0"/>
              </a:rPr>
              <a:t># Ignore log files</a:t>
            </a:r>
          </a:p>
          <a:p>
            <a:pPr marL="0" indent="0">
              <a:buNone/>
            </a:pPr>
            <a:r>
              <a:rPr lang="en-US" dirty="0">
                <a:latin typeface="Consolas" panose="020B0609020204030204" pitchFamily="49" charset="0"/>
              </a:rPr>
              <a:t>*.log</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build directories</a:t>
            </a:r>
          </a:p>
          <a:p>
            <a:pPr marL="0" indent="0">
              <a:buNone/>
            </a:pPr>
            <a:r>
              <a:rPr lang="en-US" dirty="0">
                <a:latin typeface="Consolas" panose="020B0609020204030204" pitchFamily="49" charset="0"/>
              </a:rPr>
              <a:t>/build/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a specific file</a:t>
            </a:r>
          </a:p>
          <a:p>
            <a:pPr marL="0" indent="0">
              <a:buNone/>
            </a:pPr>
            <a:r>
              <a:rPr lang="en-US" dirty="0">
                <a:latin typeface="Consolas" panose="020B0609020204030204" pitchFamily="49" charset="0"/>
              </a:rPr>
              <a:t>config.ini</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29</a:t>
            </a:fld>
            <a:endParaRPr lang="en-US"/>
          </a:p>
        </p:txBody>
      </p:sp>
    </p:spTree>
    <p:extLst>
      <p:ext uri="{BB962C8B-B14F-4D97-AF65-F5344CB8AC3E}">
        <p14:creationId xmlns:p14="http://schemas.microsoft.com/office/powerpoint/2010/main" val="1239860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C38-DFF1-E5C3-641A-CE4AD196A5D1}"/>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646FAE5-4C4E-AAC5-BC21-042B63968FD4}"/>
              </a:ext>
            </a:extLst>
          </p:cNvPr>
          <p:cNvSpPr>
            <a:spLocks noGrp="1"/>
          </p:cNvSpPr>
          <p:nvPr>
            <p:ph idx="1"/>
          </p:nvPr>
        </p:nvSpPr>
        <p:spPr/>
        <p:txBody>
          <a:bodyPr vert="horz" lIns="91440" tIns="45720" rIns="91440" bIns="45720" rtlCol="0" anchor="t">
            <a:normAutofit/>
          </a:bodyPr>
          <a:lstStyle/>
          <a:p>
            <a:pPr marL="514350" indent="-514350"/>
            <a:r>
              <a:rPr lang="en-US" dirty="0">
                <a:solidFill>
                  <a:srgbClr val="FF0000"/>
                </a:solidFill>
              </a:rPr>
              <a:t>Distributed</a:t>
            </a:r>
            <a:r>
              <a:rPr lang="en-US" dirty="0"/>
              <a:t> Version Control System.</a:t>
            </a:r>
          </a:p>
          <a:p>
            <a:pPr marL="514350" indent="-514350"/>
            <a:r>
              <a:rPr lang="en-US" dirty="0"/>
              <a:t>A </a:t>
            </a:r>
            <a:r>
              <a:rPr lang="en-US" dirty="0">
                <a:solidFill>
                  <a:srgbClr val="FF0000"/>
                </a:solidFill>
              </a:rPr>
              <a:t>time machine</a:t>
            </a:r>
            <a:r>
              <a:rPr lang="en-US" dirty="0"/>
              <a:t> for your code.</a:t>
            </a:r>
          </a:p>
          <a:p>
            <a:pPr marL="971550" lvl="1"/>
            <a:r>
              <a:rPr lang="en-US" dirty="0"/>
              <a:t>Efficiently manages multiple copies of your code.</a:t>
            </a:r>
          </a:p>
          <a:p>
            <a:pPr marL="514350" indent="-514350"/>
            <a:r>
              <a:rPr lang="en-US" dirty="0"/>
              <a:t>Enables collaboration and history management.</a:t>
            </a:r>
          </a:p>
          <a:p>
            <a:pPr marL="514350" indent="-514350"/>
            <a:r>
              <a:rPr lang="en-US" dirty="0"/>
              <a:t>Essential for modern software development.</a:t>
            </a:r>
            <a:r>
              <a:rPr lang="en-US" baseline="30000" dirty="0"/>
              <a:t>1</a:t>
            </a:r>
            <a:r>
              <a:rPr lang="en-US" dirty="0"/>
              <a:t> </a:t>
            </a:r>
          </a:p>
          <a:p>
            <a:pPr marL="514350" indent="-514350"/>
            <a:endParaRPr lang="en-US" dirty="0"/>
          </a:p>
        </p:txBody>
      </p:sp>
      <p:sp>
        <p:nvSpPr>
          <p:cNvPr id="4" name="Date Placeholder 3">
            <a:extLst>
              <a:ext uri="{FF2B5EF4-FFF2-40B4-BE49-F238E27FC236}">
                <a16:creationId xmlns:a16="http://schemas.microsoft.com/office/drawing/2014/main" id="{3B0DCD83-1EF9-A9D5-AED0-05BA6A5F3931}"/>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C497075C-53E3-6195-438E-912077D66E36}"/>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07445C5-3C59-8A7E-CD83-4BAB9F85EDA5}"/>
              </a:ext>
            </a:extLst>
          </p:cNvPr>
          <p:cNvSpPr>
            <a:spLocks noGrp="1"/>
          </p:cNvSpPr>
          <p:nvPr>
            <p:ph type="sldNum" sz="quarter" idx="12"/>
          </p:nvPr>
        </p:nvSpPr>
        <p:spPr/>
        <p:txBody>
          <a:bodyPr/>
          <a:lstStyle/>
          <a:p>
            <a:fld id="{4ED68E7B-1324-4679-A0C2-CCECCF4EA3E6}" type="slidenum">
              <a:rPr lang="en-US" smtClean="0"/>
              <a:t>3</a:t>
            </a:fld>
            <a:endParaRPr lang="en-US"/>
          </a:p>
        </p:txBody>
      </p:sp>
      <p:cxnSp>
        <p:nvCxnSpPr>
          <p:cNvPr id="7" name="Straight Arrow Connector 6">
            <a:extLst>
              <a:ext uri="{FF2B5EF4-FFF2-40B4-BE49-F238E27FC236}">
                <a16:creationId xmlns:a16="http://schemas.microsoft.com/office/drawing/2014/main" id="{07A1513A-DCAB-36D6-F768-74005FF2E3AE}"/>
              </a:ext>
            </a:extLst>
          </p:cNvPr>
          <p:cNvCxnSpPr/>
          <p:nvPr/>
        </p:nvCxnSpPr>
        <p:spPr>
          <a:xfrm flipV="1">
            <a:off x="841947" y="5585086"/>
            <a:ext cx="4636957" cy="22484"/>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82F8675-963C-9B3D-6A03-0DEB107C0751}"/>
              </a:ext>
            </a:extLst>
          </p:cNvPr>
          <p:cNvSpPr txBox="1"/>
          <p:nvPr/>
        </p:nvSpPr>
        <p:spPr>
          <a:xfrm>
            <a:off x="836951" y="5733737"/>
            <a:ext cx="81071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One of need to have skills by programmers (</a:t>
            </a:r>
            <a:r>
              <a:rPr lang="en-US" dirty="0">
                <a:ea typeface="+mn-lt"/>
                <a:cs typeface="+mn-lt"/>
                <a:hlinkClick r:id="rId2"/>
              </a:rPr>
              <a:t>https://bit.ly/3tkr7xd</a:t>
            </a:r>
            <a:r>
              <a:rPr lang="en-US" dirty="0"/>
              <a:t>)</a:t>
            </a:r>
          </a:p>
        </p:txBody>
      </p:sp>
    </p:spTree>
    <p:extLst>
      <p:ext uri="{BB962C8B-B14F-4D97-AF65-F5344CB8AC3E}">
        <p14:creationId xmlns:p14="http://schemas.microsoft.com/office/powerpoint/2010/main" val="413730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Ignoreing Committed Files</a:t>
            </a:r>
            <a:endParaRPr lang="en-US" dirty="0"/>
          </a:p>
        </p:txBody>
      </p:sp>
      <p:sp>
        <p:nvSpPr>
          <p:cNvPr id="3" name="Content Placeholder 2"/>
          <p:cNvSpPr>
            <a:spLocks noGrp="1"/>
          </p:cNvSpPr>
          <p:nvPr>
            <p:ph idx="1"/>
          </p:nvPr>
        </p:nvSpPr>
        <p:spPr/>
        <p:txBody>
          <a:bodyPr/>
          <a:lstStyle/>
          <a:p>
            <a:r>
              <a:rPr lang="en-AE" dirty="0"/>
              <a:t>To remove previouly committed files you need to do the following.</a:t>
            </a:r>
          </a:p>
          <a:p>
            <a:pPr marL="514350" indent="-514350">
              <a:buFont typeface="+mj-lt"/>
              <a:buAutoNum type="arabicPeriod"/>
            </a:pPr>
            <a:r>
              <a:rPr lang="en-AE" dirty="0"/>
              <a:t>Add the files to the .gitignore </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rm –r –-cached  &lt;file-name&gt;</a:t>
            </a:r>
            <a:r>
              <a:rPr lang="en-AE" dirty="0"/>
              <a:t> to delete them from the index</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reset .</a:t>
            </a:r>
            <a:r>
              <a:rPr lang="en-AE" dirty="0"/>
              <a:t> </a:t>
            </a:r>
            <a:r>
              <a:rPr lang="en-US" dirty="0"/>
              <a:t>T</a:t>
            </a:r>
            <a:r>
              <a:rPr lang="en-AE" dirty="0"/>
              <a:t>o unstage the files.</a:t>
            </a:r>
          </a:p>
          <a:p>
            <a:pPr marL="514350" indent="-514350">
              <a:buFont typeface="+mj-lt"/>
              <a:buAutoNum type="arabicPeriod"/>
            </a:pPr>
            <a:r>
              <a:rPr lang="en-AE" dirty="0"/>
              <a:t>Last, use </a:t>
            </a:r>
            <a:r>
              <a:rPr lang="en-AE" dirty="0">
                <a:solidFill>
                  <a:srgbClr val="FF0000"/>
                </a:solidFill>
                <a:latin typeface="Consolas" panose="020B0609020204030204" pitchFamily="49" charset="0"/>
              </a:rPr>
              <a:t>$git checkout . </a:t>
            </a:r>
            <a:r>
              <a:rPr lang="en-US" dirty="0"/>
              <a:t>to discard the files.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30</a:t>
            </a:fld>
            <a:endParaRPr lang="en-US"/>
          </a:p>
        </p:txBody>
      </p:sp>
    </p:spTree>
    <p:extLst>
      <p:ext uri="{BB962C8B-B14F-4D97-AF65-F5344CB8AC3E}">
        <p14:creationId xmlns:p14="http://schemas.microsoft.com/office/powerpoint/2010/main" val="690094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Should I Commit .gitignore</a:t>
            </a:r>
            <a:endParaRPr lang="en-US" dirty="0"/>
          </a:p>
        </p:txBody>
      </p:sp>
      <p:sp>
        <p:nvSpPr>
          <p:cNvPr id="3" name="Content Placeholder 2"/>
          <p:cNvSpPr>
            <a:spLocks noGrp="1"/>
          </p:cNvSpPr>
          <p:nvPr>
            <p:ph idx="1"/>
          </p:nvPr>
        </p:nvSpPr>
        <p:spPr/>
        <p:txBody>
          <a:bodyPr/>
          <a:lstStyle/>
          <a:p>
            <a:r>
              <a:rPr lang="en-AE" dirty="0"/>
              <a:t>It depends on the project.</a:t>
            </a:r>
          </a:p>
          <a:p>
            <a:pPr marL="0" indent="0">
              <a:buNone/>
            </a:pPr>
            <a:endParaRPr lang="en-AE" dirty="0"/>
          </a:p>
          <a:p>
            <a:r>
              <a:rPr lang="en-AE" dirty="0"/>
              <a:t>See the following Stack Overflow discussion:</a:t>
            </a:r>
            <a:br>
              <a:rPr lang="en-AE" dirty="0"/>
            </a:br>
            <a:r>
              <a:rPr lang="en-US" dirty="0">
                <a:hlinkClick r:id="rId2"/>
              </a:rPr>
              <a:t>https://bit.ly/3ZS280e</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31</a:t>
            </a:fld>
            <a:endParaRPr lang="en-US"/>
          </a:p>
        </p:txBody>
      </p:sp>
    </p:spTree>
    <p:extLst>
      <p:ext uri="{BB962C8B-B14F-4D97-AF65-F5344CB8AC3E}">
        <p14:creationId xmlns:p14="http://schemas.microsoft.com/office/powerpoint/2010/main" val="3062583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4</a:t>
            </a:r>
            <a:endParaRPr lang="en-US" dirty="0"/>
          </a:p>
        </p:txBody>
      </p:sp>
      <p:sp>
        <p:nvSpPr>
          <p:cNvPr id="3" name="Content Placeholder 2"/>
          <p:cNvSpPr>
            <a:spLocks noGrp="1"/>
          </p:cNvSpPr>
          <p:nvPr>
            <p:ph idx="1"/>
          </p:nvPr>
        </p:nvSpPr>
        <p:spPr/>
        <p:txBody>
          <a:bodyPr/>
          <a:lstStyle/>
          <a:p>
            <a:pPr marL="0" indent="0">
              <a:buNone/>
            </a:pPr>
            <a:r>
              <a:rPr lang="en-US" b="1" dirty="0" smtClean="0"/>
              <a:t>Staging and Committing</a:t>
            </a:r>
          </a:p>
          <a:p>
            <a:pPr marL="0" indent="0">
              <a:buNone/>
            </a:pPr>
            <a:endParaRPr lang="en-US" dirty="0"/>
          </a:p>
          <a:p>
            <a:pPr marL="514350" indent="-514350">
              <a:buFont typeface="+mj-lt"/>
              <a:buAutoNum type="arabicPeriod"/>
            </a:pPr>
            <a:r>
              <a:rPr lang="en-US" dirty="0"/>
              <a:t>Add a file to the staging area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add</a:t>
            </a:r>
            <a:r>
              <a:rPr lang="en-US" dirty="0"/>
              <a:t>.</a:t>
            </a:r>
          </a:p>
          <a:p>
            <a:pPr marL="514350" indent="-514350">
              <a:buFont typeface="+mj-lt"/>
              <a:buAutoNum type="arabicPeriod"/>
            </a:pPr>
            <a:r>
              <a:rPr lang="en-US" dirty="0"/>
              <a:t>Commit your changes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commit</a:t>
            </a:r>
            <a:r>
              <a:rPr lang="en-US" dirty="0"/>
              <a:t>.</a:t>
            </a:r>
          </a:p>
          <a:p>
            <a:pPr marL="514350" indent="-514350">
              <a:buFont typeface="+mj-lt"/>
              <a:buAutoNum type="arabicPeriod"/>
            </a:pPr>
            <a:r>
              <a:rPr lang="en-US" dirty="0"/>
              <a:t>Create a commit without the </a:t>
            </a:r>
            <a:r>
              <a:rPr lang="en-US" dirty="0">
                <a:solidFill>
                  <a:srgbClr val="FF0000"/>
                </a:solidFill>
                <a:latin typeface="Consolas" panose="020B0609020204030204" pitchFamily="49" charset="0"/>
              </a:rPr>
              <a:t>-m </a:t>
            </a:r>
            <a:r>
              <a:rPr lang="en-US" dirty="0"/>
              <a:t>flag and provide a commit message using an editor.</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US" dirty="0"/>
              <a:t>to view the commit history.</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32</a:t>
            </a:fld>
            <a:endParaRPr lang="en-US"/>
          </a:p>
        </p:txBody>
      </p:sp>
    </p:spTree>
    <p:extLst>
      <p:ext uri="{BB962C8B-B14F-4D97-AF65-F5344CB8AC3E}">
        <p14:creationId xmlns:p14="http://schemas.microsoft.com/office/powerpoint/2010/main" val="1948158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a:t>
            </a:r>
            <a:r>
              <a:rPr lang="en-US" dirty="0" smtClean="0"/>
              <a:t>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dirty="0"/>
              <a:t>Undoing </a:t>
            </a:r>
            <a:r>
              <a:rPr lang="en-US" b="1" i="1" dirty="0" smtClean="0"/>
              <a:t>Changes</a:t>
            </a:r>
          </a:p>
          <a:p>
            <a:pPr marL="0" indent="0">
              <a:buNone/>
            </a:pPr>
            <a:endParaRPr lang="en-US" dirty="0"/>
          </a:p>
          <a:p>
            <a:pPr marL="514350" indent="-514350">
              <a:buFont typeface="+mj-lt"/>
              <a:buAutoNum type="arabicPeriod"/>
            </a:pPr>
            <a:r>
              <a:rPr lang="en-US" dirty="0"/>
              <a:t>Explore the </a:t>
            </a:r>
            <a:r>
              <a:rPr lang="en-US" dirty="0">
                <a:solidFill>
                  <a:srgbClr val="FF0000"/>
                </a:solidFill>
              </a:rPr>
              <a:t>HEAD</a:t>
            </a:r>
            <a:r>
              <a:rPr lang="en-US" dirty="0"/>
              <a:t> pointer using </a:t>
            </a:r>
            <a:r>
              <a:rPr lang="en-US" dirty="0" err="1"/>
              <a:t>git</a:t>
            </a:r>
            <a:r>
              <a:rPr lang="en-US" dirty="0"/>
              <a:t> show HEAD.</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a:t>
            </a:r>
            <a:r>
              <a:rPr lang="en-US" dirty="0"/>
              <a:t>to undo changes in an unmodified file.</a:t>
            </a:r>
          </a:p>
          <a:p>
            <a:pPr marL="514350" indent="-514350">
              <a:buFont typeface="+mj-lt"/>
              <a:buAutoNum type="arabicPeriod"/>
            </a:pPr>
            <a:r>
              <a:rPr lang="en-US" dirty="0"/>
              <a:t>Undo changes and move the </a:t>
            </a:r>
            <a:r>
              <a:rPr lang="en-US" dirty="0">
                <a:solidFill>
                  <a:srgbClr val="FF0000"/>
                </a:solidFill>
              </a:rPr>
              <a:t>HEAD</a:t>
            </a:r>
            <a:r>
              <a:rPr lang="en-US" dirty="0"/>
              <a:t> pointer to a previous commit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a:t>.</a:t>
            </a:r>
          </a:p>
          <a:p>
            <a:pPr marL="514350" indent="-514350">
              <a:buFont typeface="+mj-lt"/>
              <a:buAutoNum type="arabicPeriod"/>
            </a:pPr>
            <a:r>
              <a:rPr lang="en-US" dirty="0"/>
              <a:t>Demonstrate the </a:t>
            </a:r>
            <a:r>
              <a:rPr lang="en-US" dirty="0">
                <a:solidFill>
                  <a:srgbClr val="FF0000"/>
                </a:solidFill>
                <a:latin typeface="Consolas" panose="020B0609020204030204" pitchFamily="49" charset="0"/>
              </a:rPr>
              <a:t>revert</a:t>
            </a:r>
            <a:r>
              <a:rPr lang="en-US" dirty="0"/>
              <a:t> command to undo a specific commit.</a:t>
            </a:r>
          </a:p>
          <a:p>
            <a:pPr marL="514350" indent="-514350">
              <a:buFont typeface="+mj-lt"/>
              <a:buAutoNum type="arabicPeriod"/>
            </a:pPr>
            <a:r>
              <a:rPr lang="en-US" dirty="0"/>
              <a:t>Explain the reset command for moving the HEAD pointer to a specific commit.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33</a:t>
            </a:fld>
            <a:endParaRPr lang="en-US"/>
          </a:p>
        </p:txBody>
      </p:sp>
    </p:spTree>
    <p:extLst>
      <p:ext uri="{BB962C8B-B14F-4D97-AF65-F5344CB8AC3E}">
        <p14:creationId xmlns:p14="http://schemas.microsoft.com/office/powerpoint/2010/main" val="330635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6</a:t>
            </a:r>
          </a:p>
        </p:txBody>
      </p:sp>
      <p:sp>
        <p:nvSpPr>
          <p:cNvPr id="3" name="Content Placeholder 2"/>
          <p:cNvSpPr>
            <a:spLocks noGrp="1"/>
          </p:cNvSpPr>
          <p:nvPr>
            <p:ph idx="1"/>
          </p:nvPr>
        </p:nvSpPr>
        <p:spPr/>
        <p:txBody>
          <a:bodyPr>
            <a:normAutofit/>
          </a:bodyPr>
          <a:lstStyle/>
          <a:p>
            <a:pPr marL="0" indent="0">
              <a:buNone/>
            </a:pPr>
            <a:r>
              <a:rPr lang="en-US" b="1" i="1" dirty="0" smtClean="0"/>
              <a:t>Ignoring Files</a:t>
            </a:r>
          </a:p>
          <a:p>
            <a:pPr marL="0" indent="0">
              <a:buNone/>
            </a:pPr>
            <a:endParaRPr lang="en-US" dirty="0"/>
          </a:p>
          <a:p>
            <a:pPr marL="514350" indent="-514350">
              <a:buFont typeface="+mj-lt"/>
              <a:buAutoNum type="arabicPeriod"/>
            </a:pPr>
            <a:r>
              <a:rPr lang="en-US" dirty="0"/>
              <a:t>Create a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latin typeface="Consolas" panose="020B0609020204030204" pitchFamily="49" charset="0"/>
              </a:rPr>
              <a:t> </a:t>
            </a:r>
            <a:r>
              <a:rPr lang="en-US" dirty="0"/>
              <a:t>file to ignore specific files.</a:t>
            </a:r>
          </a:p>
          <a:p>
            <a:pPr marL="514350" indent="-514350">
              <a:buFont typeface="+mj-lt"/>
              <a:buAutoNum type="arabicPeriod"/>
            </a:pPr>
            <a:r>
              <a:rPr lang="en-US" dirty="0"/>
              <a:t>Explain how to ignore files that were previously committed.</a:t>
            </a:r>
          </a:p>
          <a:p>
            <a:pPr marL="514350" indent="-514350">
              <a:buFont typeface="+mj-lt"/>
              <a:buAutoNum type="arabicPeriod"/>
            </a:pPr>
            <a:r>
              <a:rPr lang="en-US" dirty="0"/>
              <a:t>Discuss whether you should commit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solidFill>
                  <a:srgbClr val="FF0000"/>
                </a:solidFill>
                <a:latin typeface="Consolas" panose="020B0609020204030204" pitchFamily="49" charset="0"/>
              </a:rPr>
              <a:t> </a:t>
            </a:r>
            <a:r>
              <a:rPr lang="en-US" dirty="0"/>
              <a:t>file.</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34</a:t>
            </a:fld>
            <a:endParaRPr lang="en-US"/>
          </a:p>
        </p:txBody>
      </p:sp>
    </p:spTree>
    <p:extLst>
      <p:ext uri="{BB962C8B-B14F-4D97-AF65-F5344CB8AC3E}">
        <p14:creationId xmlns:p14="http://schemas.microsoft.com/office/powerpoint/2010/main" val="2264790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E"/>
              <a:t>GitHub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35</a:t>
            </a:fld>
            <a:endParaRPr lang="en-US"/>
          </a:p>
        </p:txBody>
      </p:sp>
    </p:spTree>
    <p:extLst>
      <p:ext uri="{BB962C8B-B14F-4D97-AF65-F5344CB8AC3E}">
        <p14:creationId xmlns:p14="http://schemas.microsoft.com/office/powerpoint/2010/main" val="234305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DA1-29CF-18D9-F447-7B0DCFB5BA38}"/>
              </a:ext>
            </a:extLst>
          </p:cNvPr>
          <p:cNvSpPr>
            <a:spLocks noGrp="1"/>
          </p:cNvSpPr>
          <p:nvPr>
            <p:ph type="title"/>
          </p:nvPr>
        </p:nvSpPr>
        <p:spPr/>
        <p:txBody>
          <a:bodyPr/>
          <a:lstStyle/>
          <a:p>
            <a:r>
              <a:rPr lang="en-US" dirty="0"/>
              <a:t>What is GitHub</a:t>
            </a:r>
            <a:endParaRPr lang="en-GB" dirty="0"/>
          </a:p>
        </p:txBody>
      </p:sp>
      <p:sp>
        <p:nvSpPr>
          <p:cNvPr id="6" name="Text Placeholder 5">
            <a:extLst>
              <a:ext uri="{FF2B5EF4-FFF2-40B4-BE49-F238E27FC236}">
                <a16:creationId xmlns:a16="http://schemas.microsoft.com/office/drawing/2014/main" id="{C2645334-0B38-11E6-B99B-3ED47055240A}"/>
              </a:ext>
            </a:extLst>
          </p:cNvPr>
          <p:cNvSpPr>
            <a:spLocks noGrp="1"/>
          </p:cNvSpPr>
          <p:nvPr>
            <p:ph idx="1"/>
          </p:nvPr>
        </p:nvSpPr>
        <p:spPr>
          <a:xfrm>
            <a:off x="740178" y="1877906"/>
            <a:ext cx="11185658" cy="1009829"/>
          </a:xfrm>
        </p:spPr>
        <p:txBody>
          <a:bodyPr/>
          <a:lstStyle/>
          <a:p>
            <a:pPr marL="0" indent="0">
              <a:buNone/>
            </a:pPr>
            <a:r>
              <a:rPr lang="en-US" dirty="0"/>
              <a:t>GitHub is a </a:t>
            </a:r>
            <a:r>
              <a:rPr lang="en-US" dirty="0">
                <a:solidFill>
                  <a:srgbClr val="FF0000"/>
                </a:solidFill>
              </a:rPr>
              <a:t>web-based</a:t>
            </a:r>
            <a:r>
              <a:rPr lang="en-US" dirty="0"/>
              <a:t> platform and service that is primarily used for version control and </a:t>
            </a:r>
            <a:r>
              <a:rPr lang="en-US" dirty="0">
                <a:solidFill>
                  <a:srgbClr val="FF0000"/>
                </a:solidFill>
              </a:rPr>
              <a:t>collaborative</a:t>
            </a:r>
            <a:r>
              <a:rPr lang="en-US" dirty="0"/>
              <a:t> software development.</a:t>
            </a:r>
            <a:endParaRPr lang="en-GB" sz="2800" dirty="0"/>
          </a:p>
        </p:txBody>
      </p:sp>
      <p:sp>
        <p:nvSpPr>
          <p:cNvPr id="3" name="Date Placeholder 2">
            <a:extLst>
              <a:ext uri="{FF2B5EF4-FFF2-40B4-BE49-F238E27FC236}">
                <a16:creationId xmlns:a16="http://schemas.microsoft.com/office/drawing/2014/main" id="{D0C33ABE-E0B8-10E0-CB9F-CF73D610F853}"/>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2A5CD5DA-2174-24CE-DF08-A17E73E3A1F5}"/>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E7F48145-B522-92DE-3CF9-64AEEE1A8A2E}"/>
              </a:ext>
            </a:extLst>
          </p:cNvPr>
          <p:cNvSpPr>
            <a:spLocks noGrp="1"/>
          </p:cNvSpPr>
          <p:nvPr>
            <p:ph type="sldNum" sz="quarter" idx="12"/>
          </p:nvPr>
        </p:nvSpPr>
        <p:spPr/>
        <p:txBody>
          <a:bodyPr/>
          <a:lstStyle/>
          <a:p>
            <a:fld id="{4ED68E7B-1324-4679-A0C2-CCECCF4EA3E6}" type="slidenum">
              <a:rPr lang="en-US" smtClean="0"/>
              <a:t>36</a:t>
            </a:fld>
            <a:endParaRPr lang="en-US"/>
          </a:p>
        </p:txBody>
      </p:sp>
      <p:grpSp>
        <p:nvGrpSpPr>
          <p:cNvPr id="11" name="Group 10"/>
          <p:cNvGrpSpPr/>
          <p:nvPr/>
        </p:nvGrpSpPr>
        <p:grpSpPr>
          <a:xfrm>
            <a:off x="116519" y="3084498"/>
            <a:ext cx="4549458" cy="1534520"/>
            <a:chOff x="2356834" y="3618963"/>
            <a:chExt cx="5550794" cy="2021983"/>
          </a:xfrm>
        </p:grpSpPr>
        <p:sp>
          <p:nvSpPr>
            <p:cNvPr id="8" name="Oval 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9" name="Picture 8"/>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10" name="Right Arrow 9"/>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a:off x="7506237" y="5229742"/>
            <a:ext cx="4549458" cy="1534520"/>
            <a:chOff x="2356834" y="3618963"/>
            <a:chExt cx="5550794" cy="2021983"/>
          </a:xfrm>
        </p:grpSpPr>
        <p:sp>
          <p:nvSpPr>
            <p:cNvPr id="18" name="Oval 1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20" name="Picture 19"/>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21" name="Right Arrow 20"/>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AutoShape 2" descr="UBC GitHub Instructor Guide | Learning Technology 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Curved Down Arrow 24"/>
          <p:cNvSpPr/>
          <p:nvPr/>
        </p:nvSpPr>
        <p:spPr>
          <a:xfrm>
            <a:off x="4903534" y="2866089"/>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p:cNvSpPr/>
          <p:nvPr/>
        </p:nvSpPr>
        <p:spPr>
          <a:xfrm flipH="1" flipV="1">
            <a:off x="6149838" y="5426506"/>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589648" y="3738648"/>
            <a:ext cx="2809863" cy="1580548"/>
          </a:xfrm>
          <a:prstGeom prst="rect">
            <a:avLst/>
          </a:prstGeom>
        </p:spPr>
      </p:pic>
    </p:spTree>
    <p:extLst>
      <p:ext uri="{BB962C8B-B14F-4D97-AF65-F5344CB8AC3E}">
        <p14:creationId xmlns:p14="http://schemas.microsoft.com/office/powerpoint/2010/main" val="1532878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Git vs. GitHub</a:t>
            </a:r>
            <a:endParaRPr lang="en-US" dirty="0"/>
          </a:p>
        </p:txBody>
      </p:sp>
      <p:sp>
        <p:nvSpPr>
          <p:cNvPr id="3" name="Content Placeholder 2"/>
          <p:cNvSpPr>
            <a:spLocks noGrp="1"/>
          </p:cNvSpPr>
          <p:nvPr>
            <p:ph idx="1"/>
          </p:nvPr>
        </p:nvSpPr>
        <p:spPr/>
        <p:txBody>
          <a:bodyPr>
            <a:normAutofit/>
          </a:bodyPr>
          <a:lstStyle/>
          <a:p>
            <a:r>
              <a:rPr lang="en-US" dirty="0" err="1"/>
              <a:t>Git</a:t>
            </a:r>
            <a:r>
              <a:rPr lang="en-US" dirty="0"/>
              <a:t> is a version control system that </a:t>
            </a:r>
            <a:r>
              <a:rPr lang="en-US" dirty="0">
                <a:solidFill>
                  <a:srgbClr val="FF0000"/>
                </a:solidFill>
              </a:rPr>
              <a:t>runs locally</a:t>
            </a:r>
            <a:r>
              <a:rPr lang="en-US" dirty="0"/>
              <a:t>, while GitHub is a </a:t>
            </a:r>
            <a:r>
              <a:rPr lang="en-US" dirty="0">
                <a:solidFill>
                  <a:srgbClr val="FF0000"/>
                </a:solidFill>
              </a:rPr>
              <a:t>web-based platform </a:t>
            </a:r>
            <a:r>
              <a:rPr lang="en-US" dirty="0"/>
              <a:t>for hosting </a:t>
            </a:r>
            <a:r>
              <a:rPr lang="en-US" dirty="0" err="1"/>
              <a:t>Git</a:t>
            </a:r>
            <a:r>
              <a:rPr lang="en-US" dirty="0"/>
              <a:t> repositories and enabling collaboration.</a:t>
            </a:r>
          </a:p>
          <a:p>
            <a:r>
              <a:rPr lang="en-US" dirty="0" err="1"/>
              <a:t>Git</a:t>
            </a:r>
            <a:r>
              <a:rPr lang="en-US" dirty="0"/>
              <a:t> is used for </a:t>
            </a:r>
            <a:r>
              <a:rPr lang="en-US" dirty="0">
                <a:solidFill>
                  <a:srgbClr val="FF0000"/>
                </a:solidFill>
              </a:rPr>
              <a:t>local version control</a:t>
            </a:r>
            <a:r>
              <a:rPr lang="en-US" dirty="0"/>
              <a:t>, whereas GitHub is used for </a:t>
            </a:r>
            <a:r>
              <a:rPr lang="en-US" dirty="0">
                <a:solidFill>
                  <a:srgbClr val="FF0000"/>
                </a:solidFill>
              </a:rPr>
              <a:t>remote collaboration and project management</a:t>
            </a:r>
            <a:r>
              <a:rPr lang="en-US" dirty="0"/>
              <a:t>.</a:t>
            </a:r>
          </a:p>
          <a:p>
            <a:r>
              <a:rPr lang="en-US" dirty="0" err="1"/>
              <a:t>Git</a:t>
            </a:r>
            <a:r>
              <a:rPr lang="en-US" dirty="0"/>
              <a:t> </a:t>
            </a:r>
            <a:r>
              <a:rPr lang="en-US" dirty="0">
                <a:solidFill>
                  <a:srgbClr val="FF0000"/>
                </a:solidFill>
              </a:rPr>
              <a:t>operates offline</a:t>
            </a:r>
            <a:r>
              <a:rPr lang="en-US" dirty="0"/>
              <a:t>, GitHub </a:t>
            </a:r>
            <a:r>
              <a:rPr lang="en-US" dirty="0">
                <a:solidFill>
                  <a:srgbClr val="FF0000"/>
                </a:solidFill>
              </a:rPr>
              <a:t>relies on the internet </a:t>
            </a:r>
            <a:r>
              <a:rPr lang="en-US" dirty="0"/>
              <a:t>for collaboration.</a:t>
            </a:r>
          </a:p>
          <a:p>
            <a:r>
              <a:rPr lang="en-US" dirty="0" err="1"/>
              <a:t>Git</a:t>
            </a:r>
            <a:r>
              <a:rPr lang="en-US" dirty="0"/>
              <a:t> is </a:t>
            </a:r>
            <a:r>
              <a:rPr lang="en-US" dirty="0">
                <a:solidFill>
                  <a:srgbClr val="FF0000"/>
                </a:solidFill>
              </a:rPr>
              <a:t>software you install on your machine</a:t>
            </a:r>
            <a:r>
              <a:rPr lang="en-US" dirty="0"/>
              <a:t>, GitHub is a </a:t>
            </a:r>
            <a:r>
              <a:rPr lang="en-US" dirty="0">
                <a:solidFill>
                  <a:srgbClr val="FF0000"/>
                </a:solidFill>
              </a:rPr>
              <a:t>service accessible via a web browser</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37</a:t>
            </a:fld>
            <a:endParaRPr lang="en-US"/>
          </a:p>
        </p:txBody>
      </p:sp>
    </p:spTree>
    <p:extLst>
      <p:ext uri="{BB962C8B-B14F-4D97-AF65-F5344CB8AC3E}">
        <p14:creationId xmlns:p14="http://schemas.microsoft.com/office/powerpoint/2010/main" val="968176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E" dirty="0"/>
              <a:t>Pushing Our Code to GitHub Repo</a:t>
            </a:r>
            <a:endParaRPr lang="en-US" dirty="0"/>
          </a:p>
        </p:txBody>
      </p:sp>
      <p:sp>
        <p:nvSpPr>
          <p:cNvPr id="7" name="Content Placeholder 6"/>
          <p:cNvSpPr>
            <a:spLocks noGrp="1"/>
          </p:cNvSpPr>
          <p:nvPr>
            <p:ph idx="1"/>
          </p:nvPr>
        </p:nvSpPr>
        <p:spPr/>
        <p:txBody>
          <a:bodyPr>
            <a:normAutofit lnSpcReduction="10000"/>
          </a:bodyPr>
          <a:lstStyle/>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0" indent="0">
              <a:buNone/>
            </a:pPr>
            <a:r>
              <a:rPr lang="en-AE" dirty="0"/>
              <a:t># Add  remote repo named “origin” with the specifed URL</a:t>
            </a:r>
          </a:p>
          <a:p>
            <a:pPr marL="0" indent="0">
              <a:buNone/>
            </a:pPr>
            <a:endParaRPr lang="en-US" dirty="0"/>
          </a:p>
          <a:p>
            <a:pPr marL="0" indent="0">
              <a:buNone/>
            </a:pPr>
            <a:r>
              <a:rPr lang="en-AE" dirty="0">
                <a:solidFill>
                  <a:srgbClr val="FF0000"/>
                </a:solidFill>
                <a:latin typeface="Consolas" panose="020B0609020204030204" pitchFamily="49" charset="0"/>
              </a:rPr>
              <a:t>$git branch –M main</a:t>
            </a:r>
          </a:p>
          <a:p>
            <a:pPr marL="0" indent="0">
              <a:buNone/>
            </a:pPr>
            <a:r>
              <a:rPr lang="en-AE" dirty="0"/>
              <a:t># Rename the default branch from “master” to “main”</a:t>
            </a:r>
          </a:p>
          <a:p>
            <a:pPr marL="0" indent="0">
              <a:buNone/>
            </a:pPr>
            <a:endParaRPr lang="en-AE" dirty="0"/>
          </a:p>
          <a:p>
            <a:pPr marL="0" indent="0">
              <a:buNone/>
            </a:pPr>
            <a:r>
              <a:rPr lang="en-AE" dirty="0">
                <a:solidFill>
                  <a:srgbClr val="FF0000"/>
                </a:solidFill>
                <a:latin typeface="Consolas" panose="020B0609020204030204" pitchFamily="49" charset="0"/>
              </a:rPr>
              <a:t>$git push –u origin main</a:t>
            </a:r>
          </a:p>
          <a:p>
            <a:pPr marL="0" indent="0">
              <a:buNone/>
            </a:pPr>
            <a:r>
              <a:rPr lang="en-AE" dirty="0"/>
              <a:t># push the “main” branch from the local repo  to remote repo</a:t>
            </a:r>
          </a:p>
          <a:p>
            <a:pPr marL="0" indent="0">
              <a:buNone/>
            </a:pPr>
            <a:r>
              <a:rPr lang="en-AE" dirty="0"/>
              <a:t># named “origin”</a:t>
            </a:r>
            <a:endParaRPr lang="en-US" dirty="0"/>
          </a:p>
          <a:p>
            <a:endParaRPr lang="en-US" dirty="0"/>
          </a:p>
        </p:txBody>
      </p:sp>
      <p:sp>
        <p:nvSpPr>
          <p:cNvPr id="3" name="Date Placeholder 2"/>
          <p:cNvSpPr>
            <a:spLocks noGrp="1"/>
          </p:cNvSpPr>
          <p:nvPr>
            <p:ph type="dt" sz="half" idx="10"/>
          </p:nvPr>
        </p:nvSpPr>
        <p:spPr/>
        <p:txBody>
          <a:bodyPr/>
          <a:lstStyle/>
          <a:p>
            <a:r>
              <a:rPr lang="en-US"/>
              <a:t>Oct 17, 2023</a:t>
            </a:r>
            <a:endParaRPr lang="en-US" dirty="0"/>
          </a:p>
        </p:txBody>
      </p:sp>
      <p:sp>
        <p:nvSpPr>
          <p:cNvPr id="4" name="Footer Placeholder 3"/>
          <p:cNvSpPr>
            <a:spLocks noGrp="1"/>
          </p:cNvSpPr>
          <p:nvPr>
            <p:ph type="ftr" sz="quarter" idx="11"/>
          </p:nvPr>
        </p:nvSpPr>
        <p:spPr/>
        <p:txBody>
          <a:bodyPr/>
          <a:lstStyle/>
          <a:p>
            <a:r>
              <a:rPr lang="en-US"/>
              <a:t>Git and GitHub</a:t>
            </a:r>
            <a:endParaRPr lang="en-US" dirty="0"/>
          </a:p>
        </p:txBody>
      </p:sp>
      <p:sp>
        <p:nvSpPr>
          <p:cNvPr id="5" name="Slide Number Placeholder 4"/>
          <p:cNvSpPr>
            <a:spLocks noGrp="1"/>
          </p:cNvSpPr>
          <p:nvPr>
            <p:ph type="sldNum" sz="quarter" idx="12"/>
          </p:nvPr>
        </p:nvSpPr>
        <p:spPr/>
        <p:txBody>
          <a:bodyPr/>
          <a:lstStyle/>
          <a:p>
            <a:fld id="{4ED68E7B-1324-4679-A0C2-CCECCF4EA3E6}" type="slidenum">
              <a:rPr lang="en-US" smtClean="0"/>
              <a:t>38</a:t>
            </a:fld>
            <a:endParaRPr lang="en-US" dirty="0"/>
          </a:p>
        </p:txBody>
      </p:sp>
    </p:spTree>
    <p:extLst>
      <p:ext uri="{BB962C8B-B14F-4D97-AF65-F5344CB8AC3E}">
        <p14:creationId xmlns:p14="http://schemas.microsoft.com/office/powerpoint/2010/main" val="3253519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70A7FE-9275-B56B-88CF-B85F86151092}"/>
              </a:ext>
            </a:extLst>
          </p:cNvPr>
          <p:cNvSpPr>
            <a:spLocks noGrp="1"/>
          </p:cNvSpPr>
          <p:nvPr>
            <p:ph type="title"/>
          </p:nvPr>
        </p:nvSpPr>
        <p:spPr/>
        <p:txBody>
          <a:bodyPr/>
          <a:lstStyle/>
          <a:p>
            <a:r>
              <a:rPr lang="en-AE" dirty="0"/>
              <a:t>Making Commits on GitHub </a:t>
            </a:r>
            <a:endParaRPr lang="en-GB" dirty="0"/>
          </a:p>
        </p:txBody>
      </p:sp>
      <p:sp>
        <p:nvSpPr>
          <p:cNvPr id="8" name="Content Placeholder 7">
            <a:extLst>
              <a:ext uri="{FF2B5EF4-FFF2-40B4-BE49-F238E27FC236}">
                <a16:creationId xmlns:a16="http://schemas.microsoft.com/office/drawing/2014/main" id="{58EE974C-C08D-D8F6-C5A6-E025646BFB5E}"/>
              </a:ext>
            </a:extLst>
          </p:cNvPr>
          <p:cNvSpPr>
            <a:spLocks noGrp="1"/>
          </p:cNvSpPr>
          <p:nvPr>
            <p:ph idx="1"/>
          </p:nvPr>
        </p:nvSpPr>
        <p:spPr/>
        <p:txBody>
          <a:bodyPr>
            <a:normAutofit/>
          </a:bodyPr>
          <a:lstStyle/>
          <a:p>
            <a:r>
              <a:rPr lang="en-GB" dirty="0"/>
              <a:t>You can use the Web browser to create and edit files.</a:t>
            </a:r>
          </a:p>
          <a:p>
            <a:endParaRPr lang="en-GB" dirty="0"/>
          </a:p>
          <a:p>
            <a:r>
              <a:rPr lang="en-GB" dirty="0"/>
              <a:t>In such a case all commits will be made via the browser. </a:t>
            </a:r>
          </a:p>
          <a:p>
            <a:endParaRPr lang="en-GB" dirty="0"/>
          </a:p>
          <a:p>
            <a:r>
              <a:rPr lang="en-GB" dirty="0"/>
              <a:t>Let us create a readme file using this method. </a:t>
            </a:r>
          </a:p>
        </p:txBody>
      </p:sp>
      <p:sp>
        <p:nvSpPr>
          <p:cNvPr id="3" name="Date Placeholder 2">
            <a:extLst>
              <a:ext uri="{FF2B5EF4-FFF2-40B4-BE49-F238E27FC236}">
                <a16:creationId xmlns:a16="http://schemas.microsoft.com/office/drawing/2014/main" id="{E5E31CF8-2B62-754A-72FE-6D4DB4DE40C5}"/>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41DCEB1B-2390-84BC-B38F-8FF3CF2F156A}"/>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5DB774FB-6371-762F-FE3B-6568DC6861F9}"/>
              </a:ext>
            </a:extLst>
          </p:cNvPr>
          <p:cNvSpPr>
            <a:spLocks noGrp="1"/>
          </p:cNvSpPr>
          <p:nvPr>
            <p:ph type="sldNum" sz="quarter" idx="12"/>
          </p:nvPr>
        </p:nvSpPr>
        <p:spPr/>
        <p:txBody>
          <a:bodyPr/>
          <a:lstStyle/>
          <a:p>
            <a:fld id="{4ED68E7B-1324-4679-A0C2-CCECCF4EA3E6}" type="slidenum">
              <a:rPr lang="en-US" smtClean="0"/>
              <a:t>39</a:t>
            </a:fld>
            <a:endParaRPr lang="en-US"/>
          </a:p>
        </p:txBody>
      </p:sp>
    </p:spTree>
    <p:extLst>
      <p:ext uri="{BB962C8B-B14F-4D97-AF65-F5344CB8AC3E}">
        <p14:creationId xmlns:p14="http://schemas.microsoft.com/office/powerpoint/2010/main" val="2653575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49DB-7FAB-20A4-3707-D67E71639372}"/>
              </a:ext>
            </a:extLst>
          </p:cNvPr>
          <p:cNvSpPr>
            <a:spLocks noGrp="1"/>
          </p:cNvSpPr>
          <p:nvPr>
            <p:ph type="title"/>
          </p:nvPr>
        </p:nvSpPr>
        <p:spPr/>
        <p:txBody>
          <a:bodyPr/>
          <a:lstStyle/>
          <a:p>
            <a:r>
              <a:rPr lang="en-US" dirty="0"/>
              <a:t>What is a Version Control System?</a:t>
            </a:r>
          </a:p>
        </p:txBody>
      </p:sp>
      <p:sp>
        <p:nvSpPr>
          <p:cNvPr id="4" name="Date Placeholder 3">
            <a:extLst>
              <a:ext uri="{FF2B5EF4-FFF2-40B4-BE49-F238E27FC236}">
                <a16:creationId xmlns:a16="http://schemas.microsoft.com/office/drawing/2014/main" id="{06237D1C-6A9A-E8F6-425B-E6FF6D73F9EA}"/>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1AC6A763-D606-D204-3462-EAB4872942A0}"/>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ACDA338-ACEB-9359-DC14-D7BAAC505E4B}"/>
              </a:ext>
            </a:extLst>
          </p:cNvPr>
          <p:cNvSpPr>
            <a:spLocks noGrp="1"/>
          </p:cNvSpPr>
          <p:nvPr>
            <p:ph type="sldNum" sz="quarter" idx="12"/>
          </p:nvPr>
        </p:nvSpPr>
        <p:spPr/>
        <p:txBody>
          <a:bodyPr/>
          <a:lstStyle/>
          <a:p>
            <a:fld id="{4ED68E7B-1324-4679-A0C2-CCECCF4EA3E6}" type="slidenum">
              <a:rPr lang="en-US" smtClean="0"/>
              <a:t>4</a:t>
            </a:fld>
            <a:endParaRPr lang="en-US"/>
          </a:p>
        </p:txBody>
      </p:sp>
      <p:sp>
        <p:nvSpPr>
          <p:cNvPr id="3" name="Content Placeholder 2">
            <a:extLst>
              <a:ext uri="{FF2B5EF4-FFF2-40B4-BE49-F238E27FC236}">
                <a16:creationId xmlns:a16="http://schemas.microsoft.com/office/drawing/2014/main" id="{BE2CE670-3F13-D7AB-AAFB-1AF9B58271BA}"/>
              </a:ext>
            </a:extLst>
          </p:cNvPr>
          <p:cNvSpPr>
            <a:spLocks noGrp="1"/>
          </p:cNvSpPr>
          <p:nvPr>
            <p:ph type="body" sz="quarter" idx="13"/>
          </p:nvPr>
        </p:nvSpPr>
        <p:spPr/>
        <p:txBody>
          <a:bodyPr>
            <a:normAutofit/>
          </a:bodyPr>
          <a:lstStyle/>
          <a:p>
            <a:r>
              <a:rPr lang="en-US" dirty="0">
                <a:ea typeface="+mn-lt"/>
                <a:cs typeface="+mn-lt"/>
              </a:rPr>
              <a:t>A software tool that helps </a:t>
            </a:r>
            <a:r>
              <a:rPr lang="en-US" dirty="0">
                <a:solidFill>
                  <a:srgbClr val="FF0000"/>
                </a:solidFill>
                <a:ea typeface="+mn-lt"/>
                <a:cs typeface="+mn-lt"/>
              </a:rPr>
              <a:t>track and manage changes</a:t>
            </a:r>
            <a:r>
              <a:rPr lang="en-US" dirty="0">
                <a:ea typeface="+mn-lt"/>
                <a:cs typeface="+mn-lt"/>
              </a:rPr>
              <a:t> to </a:t>
            </a:r>
            <a:r>
              <a:rPr lang="en-US" dirty="0">
                <a:solidFill>
                  <a:srgbClr val="FF0000"/>
                </a:solidFill>
                <a:ea typeface="+mn-lt"/>
                <a:cs typeface="+mn-lt"/>
              </a:rPr>
              <a:t>files</a:t>
            </a:r>
            <a:r>
              <a:rPr lang="en-US" dirty="0">
                <a:ea typeface="+mn-lt"/>
                <a:cs typeface="+mn-lt"/>
              </a:rPr>
              <a:t>, </a:t>
            </a:r>
            <a:r>
              <a:rPr lang="en-US" dirty="0">
                <a:solidFill>
                  <a:srgbClr val="FF0000"/>
                </a:solidFill>
                <a:ea typeface="+mn-lt"/>
                <a:cs typeface="+mn-lt"/>
              </a:rPr>
              <a:t>code</a:t>
            </a:r>
            <a:r>
              <a:rPr lang="en-US" dirty="0">
                <a:ea typeface="+mn-lt"/>
                <a:cs typeface="+mn-lt"/>
              </a:rPr>
              <a:t>, or any other set of </a:t>
            </a:r>
            <a:r>
              <a:rPr lang="en-US" dirty="0">
                <a:solidFill>
                  <a:srgbClr val="FF0000"/>
                </a:solidFill>
                <a:ea typeface="+mn-lt"/>
                <a:cs typeface="+mn-lt"/>
              </a:rPr>
              <a:t>digital assets</a:t>
            </a:r>
            <a:r>
              <a:rPr lang="en-US" dirty="0">
                <a:ea typeface="+mn-lt"/>
                <a:cs typeface="+mn-lt"/>
              </a:rPr>
              <a:t> over time.</a:t>
            </a:r>
            <a:endParaRPr lang="en-US" dirty="0"/>
          </a:p>
        </p:txBody>
      </p:sp>
    </p:spTree>
    <p:extLst>
      <p:ext uri="{BB962C8B-B14F-4D97-AF65-F5344CB8AC3E}">
        <p14:creationId xmlns:p14="http://schemas.microsoft.com/office/powerpoint/2010/main" val="1280553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45F0-D993-4D37-C143-448C9C8007BE}"/>
              </a:ext>
            </a:extLst>
          </p:cNvPr>
          <p:cNvSpPr>
            <a:spLocks noGrp="1"/>
          </p:cNvSpPr>
          <p:nvPr>
            <p:ph type="title"/>
          </p:nvPr>
        </p:nvSpPr>
        <p:spPr/>
        <p:txBody>
          <a:bodyPr/>
          <a:lstStyle/>
          <a:p>
            <a:r>
              <a:rPr lang="en-US" dirty="0"/>
              <a:t>Pulling from GitHub to Local Repo</a:t>
            </a:r>
            <a:endParaRPr lang="en-GB" dirty="0"/>
          </a:p>
        </p:txBody>
      </p:sp>
      <p:sp>
        <p:nvSpPr>
          <p:cNvPr id="3" name="Content Placeholder 2">
            <a:extLst>
              <a:ext uri="{FF2B5EF4-FFF2-40B4-BE49-F238E27FC236}">
                <a16:creationId xmlns:a16="http://schemas.microsoft.com/office/drawing/2014/main" id="{288A37F9-EA0D-A411-8005-6DB2BC7C3F67}"/>
              </a:ext>
            </a:extLst>
          </p:cNvPr>
          <p:cNvSpPr>
            <a:spLocks noGrp="1"/>
          </p:cNvSpPr>
          <p:nvPr>
            <p:ph idx="1"/>
          </p:nvPr>
        </p:nvSpPr>
        <p:spPr/>
        <p:txBody>
          <a:bodyPr>
            <a:normAutofit lnSpcReduction="10000"/>
          </a:bodyPr>
          <a:lstStyle/>
          <a:p>
            <a:r>
              <a:rPr lang="en-US" dirty="0"/>
              <a:t>When you make commits in GitHub, the new commits </a:t>
            </a:r>
            <a:r>
              <a:rPr lang="en-US" dirty="0">
                <a:solidFill>
                  <a:srgbClr val="FF0000"/>
                </a:solidFill>
              </a:rPr>
              <a:t>are not reflected </a:t>
            </a:r>
            <a:r>
              <a:rPr lang="en-US" dirty="0"/>
              <a:t>in the local repo</a:t>
            </a:r>
          </a:p>
          <a:p>
            <a:pPr lvl="1"/>
            <a:r>
              <a:rPr lang="en-US" dirty="0"/>
              <a:t>The same applied when someone else makes commits in remote repo.</a:t>
            </a:r>
          </a:p>
          <a:p>
            <a:r>
              <a:rPr lang="en-US" dirty="0"/>
              <a:t>The local repo need to pull the new commits using the </a:t>
            </a:r>
            <a:r>
              <a:rPr lang="en-US" dirty="0">
                <a:latin typeface="Consolas" panose="020B0609020204030204" pitchFamily="49" charset="0"/>
              </a:rPr>
              <a:t>$git pull</a:t>
            </a:r>
            <a:r>
              <a:rPr lang="en-US" dirty="0"/>
              <a:t> command as follows:</a:t>
            </a:r>
          </a:p>
          <a:p>
            <a:pPr marL="0" indent="0">
              <a:buNone/>
            </a:pPr>
            <a:r>
              <a:rPr lang="en-US" dirty="0">
                <a:solidFill>
                  <a:srgbClr val="FF0000"/>
                </a:solidFill>
                <a:latin typeface="Consolas" panose="020B0609020204030204" pitchFamily="49" charset="0"/>
              </a:rPr>
              <a:t>$git pull origin main</a:t>
            </a:r>
          </a:p>
          <a:p>
            <a:r>
              <a:rPr lang="en-GB" dirty="0"/>
              <a:t>Git connects to the remote repo “origin” and fetches the latest changes from the “main” branch.</a:t>
            </a:r>
          </a:p>
          <a:p>
            <a:r>
              <a:rPr lang="en-GB" dirty="0"/>
              <a:t>After that, the changes are merged on the local checked-out branch (i.e., current branch).</a:t>
            </a:r>
          </a:p>
        </p:txBody>
      </p:sp>
      <p:sp>
        <p:nvSpPr>
          <p:cNvPr id="4" name="Date Placeholder 3">
            <a:extLst>
              <a:ext uri="{FF2B5EF4-FFF2-40B4-BE49-F238E27FC236}">
                <a16:creationId xmlns:a16="http://schemas.microsoft.com/office/drawing/2014/main" id="{B97306B8-6E8B-31BE-7185-0AAB6F1DDCFA}"/>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7C3AC14A-24FE-D4BE-9EFF-E88784700FEF}"/>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8BD3AB51-0252-238D-88C1-E6ACD37E525C}"/>
              </a:ext>
            </a:extLst>
          </p:cNvPr>
          <p:cNvSpPr>
            <a:spLocks noGrp="1"/>
          </p:cNvSpPr>
          <p:nvPr>
            <p:ph type="sldNum" sz="quarter" idx="12"/>
          </p:nvPr>
        </p:nvSpPr>
        <p:spPr/>
        <p:txBody>
          <a:bodyPr/>
          <a:lstStyle/>
          <a:p>
            <a:fld id="{4ED68E7B-1324-4679-A0C2-CCECCF4EA3E6}" type="slidenum">
              <a:rPr lang="en-US" smtClean="0"/>
              <a:t>40</a:t>
            </a:fld>
            <a:endParaRPr lang="en-US"/>
          </a:p>
        </p:txBody>
      </p:sp>
    </p:spTree>
    <p:extLst>
      <p:ext uri="{BB962C8B-B14F-4D97-AF65-F5344CB8AC3E}">
        <p14:creationId xmlns:p14="http://schemas.microsoft.com/office/powerpoint/2010/main" val="2412559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D39-D834-7CA0-5C84-9CFFE1809197}"/>
              </a:ext>
            </a:extLst>
          </p:cNvPr>
          <p:cNvSpPr>
            <a:spLocks noGrp="1"/>
          </p:cNvSpPr>
          <p:nvPr>
            <p:ph type="title"/>
          </p:nvPr>
        </p:nvSpPr>
        <p:spPr/>
        <p:txBody>
          <a:bodyPr/>
          <a:lstStyle/>
          <a:p>
            <a:r>
              <a:rPr lang="en-US" dirty="0"/>
              <a:t>Simplifying </a:t>
            </a:r>
            <a:r>
              <a:rPr lang="en-US" dirty="0">
                <a:latin typeface="Consolas" panose="020B0609020204030204" pitchFamily="49" charset="0"/>
              </a:rPr>
              <a:t>git pull</a:t>
            </a:r>
            <a:endParaRPr lang="en-GB" dirty="0">
              <a:latin typeface="Consolas" panose="020B0609020204030204" pitchFamily="49" charset="0"/>
            </a:endParaRPr>
          </a:p>
        </p:txBody>
      </p:sp>
      <p:sp>
        <p:nvSpPr>
          <p:cNvPr id="3" name="Content Placeholder 2">
            <a:extLst>
              <a:ext uri="{FF2B5EF4-FFF2-40B4-BE49-F238E27FC236}">
                <a16:creationId xmlns:a16="http://schemas.microsoft.com/office/drawing/2014/main" id="{D868E450-4087-8E63-46B0-9761422CCF37}"/>
              </a:ext>
            </a:extLst>
          </p:cNvPr>
          <p:cNvSpPr>
            <a:spLocks noGrp="1"/>
          </p:cNvSpPr>
          <p:nvPr>
            <p:ph idx="1"/>
          </p:nvPr>
        </p:nvSpPr>
        <p:spPr/>
        <p:txBody>
          <a:bodyPr/>
          <a:lstStyle/>
          <a:p>
            <a:r>
              <a:rPr lang="en-US" dirty="0"/>
              <a:t>If you don’t like to type the name of the remote repo and the branch you can use the following command to shorten your git pull:</a:t>
            </a:r>
          </a:p>
          <a:p>
            <a:pPr marL="0" indent="0">
              <a:buNone/>
            </a:pPr>
            <a:r>
              <a:rPr lang="en-US" dirty="0">
                <a:solidFill>
                  <a:srgbClr val="FF0000"/>
                </a:solidFill>
                <a:latin typeface="Consolas" panose="020B0609020204030204" pitchFamily="49" charset="0"/>
              </a:rPr>
              <a:t>$git branch –-set-upstream-to=origin/main </a:t>
            </a:r>
            <a:r>
              <a:rPr lang="en-US" dirty="0" err="1">
                <a:solidFill>
                  <a:srgbClr val="FF0000"/>
                </a:solidFill>
                <a:latin typeface="Consolas" panose="020B0609020204030204" pitchFamily="49" charset="0"/>
              </a:rPr>
              <a:t>main</a:t>
            </a:r>
            <a:endParaRPr lang="en-US" dirty="0">
              <a:solidFill>
                <a:srgbClr val="FF0000"/>
              </a:solidFill>
              <a:latin typeface="Consolas" panose="020B0609020204030204" pitchFamily="49" charset="0"/>
            </a:endParaRPr>
          </a:p>
          <a:p>
            <a:pPr marL="0" indent="0">
              <a:buNone/>
            </a:pPr>
            <a:endParaRPr lang="en-US" dirty="0">
              <a:solidFill>
                <a:srgbClr val="FF0000"/>
              </a:solidFill>
            </a:endParaRPr>
          </a:p>
          <a:p>
            <a:r>
              <a:rPr lang="en-US" dirty="0"/>
              <a:t>Once that is done, now you can get any updates using the command:</a:t>
            </a:r>
          </a:p>
          <a:p>
            <a:pPr marL="0" indent="0">
              <a:buNone/>
            </a:pPr>
            <a:r>
              <a:rPr lang="en-US" dirty="0">
                <a:solidFill>
                  <a:srgbClr val="FF0000"/>
                </a:solidFill>
                <a:latin typeface="Consolas" panose="020B0609020204030204" pitchFamily="49" charset="0"/>
              </a:rPr>
              <a:t>$git pull</a:t>
            </a:r>
            <a:endParaRPr lang="en-GB"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EFE1CB3E-3428-B257-6E9E-A5A7A1B93D93}"/>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55CDB521-5BA0-00C3-0B9A-9F2BF67E9E1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17E102B-A0B5-B803-14AC-14D627E47C80}"/>
              </a:ext>
            </a:extLst>
          </p:cNvPr>
          <p:cNvSpPr>
            <a:spLocks noGrp="1"/>
          </p:cNvSpPr>
          <p:nvPr>
            <p:ph type="sldNum" sz="quarter" idx="12"/>
          </p:nvPr>
        </p:nvSpPr>
        <p:spPr/>
        <p:txBody>
          <a:bodyPr/>
          <a:lstStyle/>
          <a:p>
            <a:fld id="{4ED68E7B-1324-4679-A0C2-CCECCF4EA3E6}" type="slidenum">
              <a:rPr lang="en-US" smtClean="0"/>
              <a:t>41</a:t>
            </a:fld>
            <a:endParaRPr lang="en-US"/>
          </a:p>
        </p:txBody>
      </p:sp>
    </p:spTree>
    <p:extLst>
      <p:ext uri="{BB962C8B-B14F-4D97-AF65-F5344CB8AC3E}">
        <p14:creationId xmlns:p14="http://schemas.microsoft.com/office/powerpoint/2010/main" val="3173408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7</a:t>
            </a:r>
            <a:endParaRPr lang="en-US" dirty="0"/>
          </a:p>
        </p:txBody>
      </p:sp>
      <p:sp>
        <p:nvSpPr>
          <p:cNvPr id="3" name="Content Placeholder 2"/>
          <p:cNvSpPr>
            <a:spLocks noGrp="1"/>
          </p:cNvSpPr>
          <p:nvPr>
            <p:ph idx="1"/>
          </p:nvPr>
        </p:nvSpPr>
        <p:spPr/>
        <p:txBody>
          <a:bodyPr/>
          <a:lstStyle/>
          <a:p>
            <a:pPr marL="0" indent="0">
              <a:buNone/>
            </a:pPr>
            <a:r>
              <a:rPr lang="en-US" b="1" i="1" dirty="0"/>
              <a:t>GitHub Setup</a:t>
            </a:r>
          </a:p>
          <a:p>
            <a:pPr marL="0" indent="0">
              <a:buNone/>
            </a:pPr>
            <a:endParaRPr lang="en-US" dirty="0"/>
          </a:p>
          <a:p>
            <a:pPr marL="514350" indent="-514350">
              <a:buFont typeface="+mj-lt"/>
              <a:buAutoNum type="arabicPeriod"/>
            </a:pPr>
            <a:r>
              <a:rPr lang="en-US" dirty="0"/>
              <a:t>Create a GitHub account if you don't have one.</a:t>
            </a:r>
          </a:p>
          <a:p>
            <a:pPr marL="514350" indent="-514350">
              <a:buFont typeface="+mj-lt"/>
              <a:buAutoNum type="arabicPeriod"/>
            </a:pPr>
            <a:r>
              <a:rPr lang="en-US" dirty="0"/>
              <a:t>Log in to your GitHub account.</a:t>
            </a:r>
          </a:p>
          <a:p>
            <a:pPr marL="514350" indent="-514350">
              <a:buFont typeface="+mj-lt"/>
              <a:buAutoNum type="arabicPeriod"/>
            </a:pPr>
            <a:r>
              <a:rPr lang="en-US" dirty="0"/>
              <a:t>Explore the GitHub interface.</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42</a:t>
            </a:fld>
            <a:endParaRPr lang="en-US"/>
          </a:p>
        </p:txBody>
      </p:sp>
    </p:spTree>
    <p:extLst>
      <p:ext uri="{BB962C8B-B14F-4D97-AF65-F5344CB8AC3E}">
        <p14:creationId xmlns:p14="http://schemas.microsoft.com/office/powerpoint/2010/main" val="1950936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8</a:t>
            </a:r>
            <a:endParaRPr lang="en-US" dirty="0"/>
          </a:p>
        </p:txBody>
      </p:sp>
      <p:sp>
        <p:nvSpPr>
          <p:cNvPr id="3" name="Content Placeholder 2"/>
          <p:cNvSpPr>
            <a:spLocks noGrp="1"/>
          </p:cNvSpPr>
          <p:nvPr>
            <p:ph idx="1"/>
          </p:nvPr>
        </p:nvSpPr>
        <p:spPr/>
        <p:txBody>
          <a:bodyPr/>
          <a:lstStyle/>
          <a:p>
            <a:pPr marL="0" indent="0">
              <a:buNone/>
            </a:pPr>
            <a:r>
              <a:rPr lang="en-US" b="1" i="1" dirty="0" smtClean="0"/>
              <a:t>Create Your First GitHub Repo</a:t>
            </a:r>
            <a:endParaRPr lang="en-US" b="1" i="1" dirty="0"/>
          </a:p>
          <a:p>
            <a:pPr marL="0" indent="0">
              <a:buNone/>
            </a:pPr>
            <a:endParaRPr lang="en-US" dirty="0"/>
          </a:p>
          <a:p>
            <a:pPr marL="514350" indent="-514350">
              <a:buFont typeface="+mj-lt"/>
              <a:buAutoNum type="arabicPeriod"/>
            </a:pPr>
            <a:r>
              <a:rPr lang="en-US" dirty="0"/>
              <a:t>Create a new repository on GitHub.</a:t>
            </a:r>
          </a:p>
          <a:p>
            <a:pPr marL="514350" indent="-514350">
              <a:buFont typeface="+mj-lt"/>
              <a:buAutoNum type="arabicPeriod"/>
            </a:pPr>
            <a:r>
              <a:rPr lang="en-US" dirty="0"/>
              <a:t>Name it and provide a description.</a:t>
            </a:r>
          </a:p>
          <a:p>
            <a:pPr marL="514350" indent="-514350">
              <a:buFont typeface="+mj-lt"/>
              <a:buAutoNum type="arabicPeriod"/>
            </a:pPr>
            <a:r>
              <a:rPr lang="en-US" dirty="0" smtClean="0"/>
              <a:t>Take </a:t>
            </a:r>
            <a:r>
              <a:rPr lang="en-US" dirty="0"/>
              <a:t>note of the repository URL.</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43</a:t>
            </a:fld>
            <a:endParaRPr lang="en-US"/>
          </a:p>
        </p:txBody>
      </p:sp>
    </p:spTree>
    <p:extLst>
      <p:ext uri="{BB962C8B-B14F-4D97-AF65-F5344CB8AC3E}">
        <p14:creationId xmlns:p14="http://schemas.microsoft.com/office/powerpoint/2010/main" val="20062445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9</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GitHub</a:t>
            </a:r>
            <a:endParaRPr lang="en-US" b="1" i="1" dirty="0"/>
          </a:p>
          <a:p>
            <a:pPr marL="0" indent="0">
              <a:buNone/>
            </a:pPr>
            <a:endParaRPr lang="en-US" dirty="0"/>
          </a:p>
          <a:p>
            <a:pPr marL="514350" indent="-514350">
              <a:buFont typeface="+mj-lt"/>
              <a:buAutoNum type="arabicPeriod"/>
            </a:pPr>
            <a:r>
              <a:rPr lang="en-US" dirty="0"/>
              <a:t>Use the GitHub web interface to create or edit files in your repository</a:t>
            </a:r>
            <a:r>
              <a:rPr lang="en-US" dirty="0" smtClean="0"/>
              <a:t>.</a:t>
            </a:r>
          </a:p>
          <a:p>
            <a:pPr marL="514350" indent="-514350">
              <a:buFont typeface="+mj-lt"/>
              <a:buAutoNum type="arabicPeriod"/>
            </a:pPr>
            <a:r>
              <a:rPr lang="en-US" dirty="0"/>
              <a:t>Make changes and create commits using the web browser</a:t>
            </a:r>
            <a:r>
              <a:rPr lang="en-US" dirty="0" smtClean="0"/>
              <a: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44</a:t>
            </a:fld>
            <a:endParaRPr lang="en-US"/>
          </a:p>
        </p:txBody>
      </p:sp>
    </p:spTree>
    <p:extLst>
      <p:ext uri="{BB962C8B-B14F-4D97-AF65-F5344CB8AC3E}">
        <p14:creationId xmlns:p14="http://schemas.microsoft.com/office/powerpoint/2010/main" val="263606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10</a:t>
            </a:r>
            <a:endParaRPr lang="en-US" dirty="0"/>
          </a:p>
        </p:txBody>
      </p:sp>
      <p:sp>
        <p:nvSpPr>
          <p:cNvPr id="3" name="Content Placeholder 2"/>
          <p:cNvSpPr>
            <a:spLocks noGrp="1"/>
          </p:cNvSpPr>
          <p:nvPr>
            <p:ph idx="1"/>
          </p:nvPr>
        </p:nvSpPr>
        <p:spPr/>
        <p:txBody>
          <a:bodyPr/>
          <a:lstStyle/>
          <a:p>
            <a:pPr marL="0" indent="0">
              <a:buNone/>
            </a:pPr>
            <a:r>
              <a:rPr lang="en-US" b="1" i="1" dirty="0"/>
              <a:t>Link Local </a:t>
            </a:r>
            <a:r>
              <a:rPr lang="en-US" b="1" i="1" dirty="0" err="1"/>
              <a:t>Git</a:t>
            </a:r>
            <a:r>
              <a:rPr lang="en-US" b="1" i="1" dirty="0"/>
              <a:t> to </a:t>
            </a:r>
            <a:r>
              <a:rPr lang="en-US" b="1" i="1" dirty="0" smtClean="0"/>
              <a:t>GitHub</a:t>
            </a:r>
          </a:p>
          <a:p>
            <a:pPr marL="0" indent="0">
              <a:buNone/>
            </a:pPr>
            <a:endParaRPr lang="en-US" dirty="0"/>
          </a:p>
          <a:p>
            <a:pPr marL="514350" indent="-514350">
              <a:buFont typeface="+mj-lt"/>
              <a:buAutoNum type="arabicPeriod"/>
            </a:pPr>
            <a:r>
              <a:rPr lang="en-US" dirty="0"/>
              <a:t>Add a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514350" indent="-514350">
              <a:buFont typeface="+mj-lt"/>
              <a:buAutoNum type="arabicPeriod"/>
            </a:pPr>
            <a:r>
              <a:rPr lang="en-US" dirty="0"/>
              <a:t>Rename the default branch from "master" to "main"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-M main</a:t>
            </a:r>
            <a:r>
              <a:rPr lang="en-US" dirty="0"/>
              <a:t>.</a:t>
            </a:r>
          </a:p>
          <a:p>
            <a:pPr marL="514350" indent="-514350">
              <a:buFont typeface="+mj-lt"/>
              <a:buAutoNum type="arabicPeriod"/>
            </a:pPr>
            <a:r>
              <a:rPr lang="en-US" dirty="0"/>
              <a:t>Push your local main branch to the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push -u origin main</a:t>
            </a:r>
            <a:r>
              <a:rPr lang="en-US" dirty="0"/>
              <a:t>.</a:t>
            </a:r>
            <a:endParaRPr lang="en-US" dirty="0" smtClean="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45</a:t>
            </a:fld>
            <a:endParaRPr lang="en-US"/>
          </a:p>
        </p:txBody>
      </p:sp>
    </p:spTree>
    <p:extLst>
      <p:ext uri="{BB962C8B-B14F-4D97-AF65-F5344CB8AC3E}">
        <p14:creationId xmlns:p14="http://schemas.microsoft.com/office/powerpoint/2010/main" val="4067466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11</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GitHub</a:t>
            </a:r>
            <a:endParaRPr lang="en-US" b="1" i="1" dirty="0"/>
          </a:p>
          <a:p>
            <a:pPr marL="0" indent="0">
              <a:buNone/>
            </a:pPr>
            <a:endParaRPr lang="en-US" dirty="0"/>
          </a:p>
          <a:p>
            <a:pPr marL="514350" indent="-514350">
              <a:buFont typeface="+mj-lt"/>
              <a:buAutoNum type="arabicPeriod"/>
            </a:pPr>
            <a:r>
              <a:rPr lang="en-US" dirty="0" smtClean="0"/>
              <a:t>Reflect on the fact </a:t>
            </a:r>
            <a:r>
              <a:rPr lang="en-US" dirty="0"/>
              <a:t>that changes made on GitHub are not automatically reflected in the local repository.</a:t>
            </a:r>
          </a:p>
          <a:p>
            <a:pPr marL="514350" indent="-514350">
              <a:buFont typeface="+mj-lt"/>
              <a:buAutoNum type="arabicPeriod"/>
            </a:pPr>
            <a:r>
              <a:rPr lang="en-US" dirty="0"/>
              <a:t>Demonstrate how to pull changes from GitHub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pull origin main</a:t>
            </a:r>
            <a:r>
              <a:rPr lang="en-US" dirty="0"/>
              <a:t>.</a:t>
            </a:r>
          </a:p>
          <a:p>
            <a:pPr marL="514350" indent="-514350">
              <a:buFont typeface="+mj-lt"/>
              <a:buAutoNum type="arabicPeriod"/>
            </a:pPr>
            <a:r>
              <a:rPr lang="en-US" dirty="0"/>
              <a:t>Show how to simplify the </a:t>
            </a:r>
            <a:r>
              <a:rPr lang="en-US" dirty="0" err="1"/>
              <a:t>git</a:t>
            </a:r>
            <a:r>
              <a:rPr lang="en-US" dirty="0"/>
              <a:t> pull command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--set-upstream-to=origin/main </a:t>
            </a:r>
            <a:r>
              <a:rPr lang="en-US" dirty="0" err="1">
                <a:solidFill>
                  <a:srgbClr val="FF0000"/>
                </a:solidFill>
                <a:latin typeface="Consolas" panose="020B0609020204030204" pitchFamily="49" charset="0"/>
              </a:rPr>
              <a:t>main</a:t>
            </a:r>
            <a:r>
              <a:rPr lang="en-US" dirty="0"/>
              <a:t>.</a:t>
            </a:r>
            <a:endParaRPr lang="en-US" dirty="0" smtClean="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46</a:t>
            </a:fld>
            <a:endParaRPr lang="en-US"/>
          </a:p>
        </p:txBody>
      </p:sp>
    </p:spTree>
    <p:extLst>
      <p:ext uri="{BB962C8B-B14F-4D97-AF65-F5344CB8AC3E}">
        <p14:creationId xmlns:p14="http://schemas.microsoft.com/office/powerpoint/2010/main" val="3642374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2AB9C-9F64-3D4A-2010-AF53B56089F8}"/>
              </a:ext>
            </a:extLst>
          </p:cNvPr>
          <p:cNvSpPr>
            <a:spLocks noGrp="1"/>
          </p:cNvSpPr>
          <p:nvPr>
            <p:ph type="title"/>
          </p:nvPr>
        </p:nvSpPr>
        <p:spPr/>
        <p:txBody>
          <a:bodyPr/>
          <a:lstStyle/>
          <a:p>
            <a:r>
              <a:rPr lang="en-US"/>
              <a:t>Working with Branches</a:t>
            </a:r>
            <a:endParaRPr lang="en-GB" dirty="0"/>
          </a:p>
        </p:txBody>
      </p:sp>
      <p:sp>
        <p:nvSpPr>
          <p:cNvPr id="8" name="Text Placeholder 7">
            <a:extLst>
              <a:ext uri="{FF2B5EF4-FFF2-40B4-BE49-F238E27FC236}">
                <a16:creationId xmlns:a16="http://schemas.microsoft.com/office/drawing/2014/main" id="{0DE31C81-43F8-9A2D-3058-95DED15FEC04}"/>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160E7901-1A23-34D4-62C6-E6F5E439BA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211F5CB4-9C00-D280-C582-45BFE7F4107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1CBDEB0-52DE-E1E4-AFEF-D9C665CE48A0}"/>
              </a:ext>
            </a:extLst>
          </p:cNvPr>
          <p:cNvSpPr>
            <a:spLocks noGrp="1"/>
          </p:cNvSpPr>
          <p:nvPr>
            <p:ph type="sldNum" sz="quarter" idx="12"/>
          </p:nvPr>
        </p:nvSpPr>
        <p:spPr/>
        <p:txBody>
          <a:bodyPr/>
          <a:lstStyle/>
          <a:p>
            <a:fld id="{4ED68E7B-1324-4679-A0C2-CCECCF4EA3E6}" type="slidenum">
              <a:rPr lang="en-US" smtClean="0"/>
              <a:t>47</a:t>
            </a:fld>
            <a:endParaRPr lang="en-US"/>
          </a:p>
        </p:txBody>
      </p:sp>
    </p:spTree>
    <p:extLst>
      <p:ext uri="{BB962C8B-B14F-4D97-AF65-F5344CB8AC3E}">
        <p14:creationId xmlns:p14="http://schemas.microsoft.com/office/powerpoint/2010/main" val="201530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2AEEBC8-9D30-42EF-95F2-386C2653FB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F2D8ABB-CDAF-7261-FB48-66A013BC5D1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Git Branches</a:t>
            </a:r>
          </a:p>
        </p:txBody>
      </p:sp>
      <p:sp>
        <p:nvSpPr>
          <p:cNvPr id="42" name="sketch line">
            <a:extLst>
              <a:ext uri="{FF2B5EF4-FFF2-40B4-BE49-F238E27FC236}">
                <a16:creationId xmlns:a16="http://schemas.microsoft.com/office/drawing/2014/main" id="{2E92FA66-67D7-4CB4-94D3-E643A9AD4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2DD0ABE5-38FA-5F44-BD4B-6E70D3C3F2F0}"/>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r>
              <a:rPr lang="en-US" sz="2200" dirty="0"/>
              <a:t>Branches are independent lines of work within a Git repo. They allow you to work on different features, bug fixes and experiments in isolation from the main branch. </a:t>
            </a:r>
          </a:p>
        </p:txBody>
      </p:sp>
      <p:pic>
        <p:nvPicPr>
          <p:cNvPr id="10"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969" y="2290936"/>
            <a:ext cx="10077869" cy="3959352"/>
          </a:xfrm>
          <a:prstGeom prst="rect">
            <a:avLst/>
          </a:prstGeom>
        </p:spPr>
      </p:pic>
      <p:sp>
        <p:nvSpPr>
          <p:cNvPr id="4" name="Date Placeholder 3">
            <a:extLst>
              <a:ext uri="{FF2B5EF4-FFF2-40B4-BE49-F238E27FC236}">
                <a16:creationId xmlns:a16="http://schemas.microsoft.com/office/drawing/2014/main" id="{BAEA9CA4-53BE-FE9B-46AA-766C4086A8E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r>
              <a:rPr lang="en-US"/>
              <a:t>Oct 17, 2023</a:t>
            </a:r>
          </a:p>
        </p:txBody>
      </p:sp>
      <p:sp>
        <p:nvSpPr>
          <p:cNvPr id="5" name="Footer Placeholder 4">
            <a:extLst>
              <a:ext uri="{FF2B5EF4-FFF2-40B4-BE49-F238E27FC236}">
                <a16:creationId xmlns:a16="http://schemas.microsoft.com/office/drawing/2014/main" id="{DE28B051-A827-9EA5-EE3C-9921063601B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Git and GitHub</a:t>
            </a:r>
          </a:p>
        </p:txBody>
      </p:sp>
      <p:sp>
        <p:nvSpPr>
          <p:cNvPr id="6" name="Slide Number Placeholder 5">
            <a:extLst>
              <a:ext uri="{FF2B5EF4-FFF2-40B4-BE49-F238E27FC236}">
                <a16:creationId xmlns:a16="http://schemas.microsoft.com/office/drawing/2014/main" id="{4D9641CD-2E95-4746-B463-1D9C3F5700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ED68E7B-1324-4679-A0C2-CCECCF4EA3E6}" type="slidenum">
              <a:rPr lang="en-US"/>
              <a:pPr defTabSz="914400">
                <a:spcAft>
                  <a:spcPts val="600"/>
                </a:spcAft>
              </a:pPr>
              <a:t>48</a:t>
            </a:fld>
            <a:endParaRPr lang="en-US"/>
          </a:p>
        </p:txBody>
      </p:sp>
    </p:spTree>
    <p:extLst>
      <p:ext uri="{BB962C8B-B14F-4D97-AF65-F5344CB8AC3E}">
        <p14:creationId xmlns:p14="http://schemas.microsoft.com/office/powerpoint/2010/main" val="146936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82E597-C831-5C25-4858-1AEB98BA4861}"/>
              </a:ext>
            </a:extLst>
          </p:cNvPr>
          <p:cNvSpPr>
            <a:spLocks noGrp="1"/>
          </p:cNvSpPr>
          <p:nvPr>
            <p:ph type="title"/>
          </p:nvPr>
        </p:nvSpPr>
        <p:spPr/>
        <p:txBody>
          <a:bodyPr/>
          <a:lstStyle/>
          <a:p>
            <a:r>
              <a:rPr lang="en-US" dirty="0"/>
              <a:t>Best Practices</a:t>
            </a:r>
            <a:endParaRPr lang="en-GB" dirty="0"/>
          </a:p>
        </p:txBody>
      </p:sp>
      <p:sp>
        <p:nvSpPr>
          <p:cNvPr id="9" name="Content Placeholder 8">
            <a:extLst>
              <a:ext uri="{FF2B5EF4-FFF2-40B4-BE49-F238E27FC236}">
                <a16:creationId xmlns:a16="http://schemas.microsoft.com/office/drawing/2014/main" id="{8E8F99A0-1650-942C-F917-6E0E59E8942D}"/>
              </a:ext>
            </a:extLst>
          </p:cNvPr>
          <p:cNvSpPr>
            <a:spLocks noGrp="1"/>
          </p:cNvSpPr>
          <p:nvPr>
            <p:ph idx="1"/>
          </p:nvPr>
        </p:nvSpPr>
        <p:spPr/>
        <p:txBody>
          <a:bodyPr/>
          <a:lstStyle/>
          <a:p>
            <a:r>
              <a:rPr lang="en-US" dirty="0"/>
              <a:t>Create a branch for each new feature or bug fix.</a:t>
            </a:r>
          </a:p>
          <a:p>
            <a:pPr marL="0" indent="0">
              <a:buNone/>
            </a:pPr>
            <a:endParaRPr lang="en-US" dirty="0"/>
          </a:p>
          <a:p>
            <a:r>
              <a:rPr lang="en-US" dirty="0"/>
              <a:t>Regularly merge or rebase your branch to stay up to date with the main branch.</a:t>
            </a:r>
          </a:p>
          <a:p>
            <a:pPr marL="0" indent="0">
              <a:buNone/>
            </a:pPr>
            <a:endParaRPr lang="en-US" dirty="0"/>
          </a:p>
          <a:p>
            <a:r>
              <a:rPr lang="en-US" dirty="0"/>
              <a:t>Keep branch names descriptive and meaningful.</a:t>
            </a:r>
            <a:endParaRPr lang="en-GB" dirty="0"/>
          </a:p>
        </p:txBody>
      </p:sp>
      <p:sp>
        <p:nvSpPr>
          <p:cNvPr id="5" name="Date Placeholder 4">
            <a:extLst>
              <a:ext uri="{FF2B5EF4-FFF2-40B4-BE49-F238E27FC236}">
                <a16:creationId xmlns:a16="http://schemas.microsoft.com/office/drawing/2014/main" id="{9BB6870C-0A18-9531-FE16-0401395152B6}"/>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FC740ABC-AAC1-E383-7EDE-9D2E6ECA1E1B}"/>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80825851-5D4A-1D7D-5BA0-E626E9A2EC17}"/>
              </a:ext>
            </a:extLst>
          </p:cNvPr>
          <p:cNvSpPr>
            <a:spLocks noGrp="1"/>
          </p:cNvSpPr>
          <p:nvPr>
            <p:ph type="sldNum" sz="quarter" idx="12"/>
          </p:nvPr>
        </p:nvSpPr>
        <p:spPr/>
        <p:txBody>
          <a:bodyPr/>
          <a:lstStyle/>
          <a:p>
            <a:fld id="{4ED68E7B-1324-4679-A0C2-CCECCF4EA3E6}" type="slidenum">
              <a:rPr lang="en-US" smtClean="0"/>
              <a:t>49</a:t>
            </a:fld>
            <a:endParaRPr lang="en-US"/>
          </a:p>
        </p:txBody>
      </p:sp>
    </p:spTree>
    <p:extLst>
      <p:ext uri="{BB962C8B-B14F-4D97-AF65-F5344CB8AC3E}">
        <p14:creationId xmlns:p14="http://schemas.microsoft.com/office/powerpoint/2010/main" val="273707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 xmlns:asvg="http://schemas.microsoft.com/office/drawing/2016/SVG/main" r:embed="rId3"/>
              </a:ext>
            </a:extLst>
          </a:blip>
          <a:stretch>
            <a:fillRect/>
          </a:stretch>
        </p:blipFill>
        <p:spPr>
          <a:xfrm>
            <a:off x="1836295" y="1955539"/>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5</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222625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a:t>
            </a:r>
            <a:endParaRPr lang="en-US" b="1" dirty="0"/>
          </a:p>
        </p:txBody>
      </p:sp>
      <p:pic>
        <p:nvPicPr>
          <p:cNvPr id="12" name="Content Placeholder 8" descr="Document with solid fill">
            <a:extLst>
              <a:ext uri="{FF2B5EF4-FFF2-40B4-BE49-F238E27FC236}">
                <a16:creationId xmlns:a16="http://schemas.microsoft.com/office/drawing/2014/main" id="{BB2ED86A-99E8-4668-785C-73FFCE78765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38794" y="2982365"/>
            <a:ext cx="789482" cy="789482"/>
          </a:xfrm>
          <a:prstGeom prst="rect">
            <a:avLst/>
          </a:prstGeom>
        </p:spPr>
      </p:pic>
      <p:sp>
        <p:nvSpPr>
          <p:cNvPr id="13" name="TextBox 12">
            <a:extLst>
              <a:ext uri="{FF2B5EF4-FFF2-40B4-BE49-F238E27FC236}">
                <a16:creationId xmlns:a16="http://schemas.microsoft.com/office/drawing/2014/main" id="{80F2BF77-CE86-E583-000B-7402D421FC30}"/>
              </a:ext>
            </a:extLst>
          </p:cNvPr>
          <p:cNvSpPr txBox="1"/>
          <p:nvPr/>
        </p:nvSpPr>
        <p:spPr>
          <a:xfrm>
            <a:off x="2623277" y="3238085"/>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v0.2</a:t>
            </a:r>
            <a:endParaRPr lang="en-US" b="1" dirty="0"/>
          </a:p>
        </p:txBody>
      </p:sp>
      <p:pic>
        <p:nvPicPr>
          <p:cNvPr id="14" name="Content Placeholder 8" descr="Document with solid fill">
            <a:extLst>
              <a:ext uri="{FF2B5EF4-FFF2-40B4-BE49-F238E27FC236}">
                <a16:creationId xmlns:a16="http://schemas.microsoft.com/office/drawing/2014/main" id="{2899EBA8-2905-0C26-7B86-1FA470FF58A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38793" y="4006693"/>
            <a:ext cx="789482" cy="789482"/>
          </a:xfrm>
          <a:prstGeom prst="rect">
            <a:avLst/>
          </a:prstGeom>
        </p:spPr>
      </p:pic>
      <p:sp>
        <p:nvSpPr>
          <p:cNvPr id="15" name="TextBox 14">
            <a:extLst>
              <a:ext uri="{FF2B5EF4-FFF2-40B4-BE49-F238E27FC236}">
                <a16:creationId xmlns:a16="http://schemas.microsoft.com/office/drawing/2014/main" id="{FA0E8064-0195-0D27-EBA5-F1D1AD61ADE9}"/>
              </a:ext>
            </a:extLst>
          </p:cNvPr>
          <p:cNvSpPr txBox="1"/>
          <p:nvPr/>
        </p:nvSpPr>
        <p:spPr>
          <a:xfrm>
            <a:off x="2623276" y="4362347"/>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v0.3</a:t>
            </a:r>
            <a:endParaRPr lang="en-US" b="1" dirty="0"/>
          </a:p>
        </p:txBody>
      </p:sp>
      <p:pic>
        <p:nvPicPr>
          <p:cNvPr id="16" name="Content Placeholder 8" descr="Document with solid fill">
            <a:extLst>
              <a:ext uri="{FF2B5EF4-FFF2-40B4-BE49-F238E27FC236}">
                <a16:creationId xmlns:a16="http://schemas.microsoft.com/office/drawing/2014/main" id="{B034249F-AB13-92A4-5ACA-1B77FD78776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38792" y="5031020"/>
            <a:ext cx="789482" cy="789482"/>
          </a:xfrm>
          <a:prstGeom prst="rect">
            <a:avLst/>
          </a:prstGeom>
        </p:spPr>
      </p:pic>
      <p:sp>
        <p:nvSpPr>
          <p:cNvPr id="17" name="TextBox 16">
            <a:extLst>
              <a:ext uri="{FF2B5EF4-FFF2-40B4-BE49-F238E27FC236}">
                <a16:creationId xmlns:a16="http://schemas.microsoft.com/office/drawing/2014/main" id="{0C82045E-6748-BAB0-74A2-D94901CE8CDF}"/>
              </a:ext>
            </a:extLst>
          </p:cNvPr>
          <p:cNvSpPr txBox="1"/>
          <p:nvPr/>
        </p:nvSpPr>
        <p:spPr>
          <a:xfrm>
            <a:off x="2623275" y="528674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v0.4</a:t>
            </a:r>
            <a:endParaRPr lang="en-US" b="1" dirty="0"/>
          </a:p>
        </p:txBody>
      </p:sp>
    </p:spTree>
    <p:extLst>
      <p:ext uri="{BB962C8B-B14F-4D97-AF65-F5344CB8AC3E}">
        <p14:creationId xmlns:p14="http://schemas.microsoft.com/office/powerpoint/2010/main" val="102147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CB28-90F2-831B-9258-57C35129AC0A}"/>
              </a:ext>
            </a:extLst>
          </p:cNvPr>
          <p:cNvSpPr>
            <a:spLocks noGrp="1"/>
          </p:cNvSpPr>
          <p:nvPr>
            <p:ph type="title"/>
          </p:nvPr>
        </p:nvSpPr>
        <p:spPr/>
        <p:txBody>
          <a:bodyPr/>
          <a:lstStyle/>
          <a:p>
            <a:r>
              <a:rPr lang="en-US" dirty="0"/>
              <a:t>Using </a:t>
            </a:r>
            <a:r>
              <a:rPr lang="en-US" dirty="0">
                <a:latin typeface="Consolas" panose="020B0609020204030204" pitchFamily="49" charset="0"/>
              </a:rPr>
              <a:t>git branch </a:t>
            </a:r>
            <a:r>
              <a:rPr lang="en-US" dirty="0"/>
              <a:t>Command</a:t>
            </a:r>
            <a:endParaRPr lang="en-GB" dirty="0"/>
          </a:p>
        </p:txBody>
      </p:sp>
      <p:sp>
        <p:nvSpPr>
          <p:cNvPr id="3" name="Content Placeholder 2">
            <a:extLst>
              <a:ext uri="{FF2B5EF4-FFF2-40B4-BE49-F238E27FC236}">
                <a16:creationId xmlns:a16="http://schemas.microsoft.com/office/drawing/2014/main" id="{C1A227FC-C8B2-758B-E586-826035C180E8}"/>
              </a:ext>
            </a:extLst>
          </p:cNvPr>
          <p:cNvSpPr>
            <a:spLocks noGrp="1"/>
          </p:cNvSpPr>
          <p:nvPr>
            <p:ph idx="1"/>
          </p:nvPr>
        </p:nvSpPr>
        <p:spPr/>
        <p:txBody>
          <a:bodyPr/>
          <a:lstStyle/>
          <a:p>
            <a:r>
              <a:rPr lang="en-US" dirty="0"/>
              <a:t>To create a new branch use the command:</a:t>
            </a:r>
          </a:p>
          <a:p>
            <a:pPr marL="0" indent="0">
              <a:buNone/>
            </a:pPr>
            <a:r>
              <a:rPr lang="en-US" dirty="0">
                <a:solidFill>
                  <a:srgbClr val="FF0000"/>
                </a:solidFill>
                <a:latin typeface="Consolas" panose="020B0609020204030204" pitchFamily="49" charset="0"/>
              </a:rPr>
              <a:t>$git branch &lt;branch-name&gt;</a:t>
            </a:r>
          </a:p>
          <a:p>
            <a:pPr marL="0" indent="0">
              <a:buNone/>
            </a:pPr>
            <a:endParaRPr lang="en-GB" dirty="0"/>
          </a:p>
          <a:p>
            <a:r>
              <a:rPr lang="en-GB" dirty="0"/>
              <a:t>To see the current branches use the command </a:t>
            </a:r>
            <a:r>
              <a:rPr lang="en-GB" dirty="0">
                <a:solidFill>
                  <a:srgbClr val="FF0000"/>
                </a:solidFill>
                <a:latin typeface="Consolas" panose="020B0609020204030204" pitchFamily="49" charset="0"/>
              </a:rPr>
              <a:t>$git branch</a:t>
            </a:r>
          </a:p>
          <a:p>
            <a:pPr lvl="1"/>
            <a:r>
              <a:rPr lang="en-GB" dirty="0"/>
              <a:t>The active branch will have an asterisk (*) next to its name.</a:t>
            </a:r>
          </a:p>
          <a:p>
            <a:pPr marL="457200" lvl="1" indent="0">
              <a:buNone/>
            </a:pPr>
            <a:endParaRPr lang="en-GB" dirty="0"/>
          </a:p>
          <a:p>
            <a:r>
              <a:rPr lang="en-GB" dirty="0"/>
              <a:t>To switch to a branch use the command:</a:t>
            </a:r>
          </a:p>
          <a:p>
            <a:pPr marL="0" indent="0">
              <a:buNone/>
            </a:pPr>
            <a:r>
              <a:rPr lang="en-GB" dirty="0">
                <a:solidFill>
                  <a:srgbClr val="FF0000"/>
                </a:solidFill>
                <a:latin typeface="Consolas" panose="020B0609020204030204" pitchFamily="49" charset="0"/>
              </a:rPr>
              <a:t>$git checkout &lt;branch-name&gt;</a:t>
            </a:r>
            <a:endParaRPr lang="en-US"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BBA129B6-571F-703B-6B5D-DCBEAE18E2F0}"/>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5C922809-9E1A-8602-78C5-47506513F7E5}"/>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DF50D7D-20EB-E2F2-F59D-B7C07CFDF3A2}"/>
              </a:ext>
            </a:extLst>
          </p:cNvPr>
          <p:cNvSpPr>
            <a:spLocks noGrp="1"/>
          </p:cNvSpPr>
          <p:nvPr>
            <p:ph type="sldNum" sz="quarter" idx="12"/>
          </p:nvPr>
        </p:nvSpPr>
        <p:spPr/>
        <p:txBody>
          <a:bodyPr/>
          <a:lstStyle/>
          <a:p>
            <a:fld id="{4ED68E7B-1324-4679-A0C2-CCECCF4EA3E6}" type="slidenum">
              <a:rPr lang="en-US" smtClean="0"/>
              <a:t>50</a:t>
            </a:fld>
            <a:endParaRPr lang="en-US"/>
          </a:p>
        </p:txBody>
      </p:sp>
    </p:spTree>
    <p:extLst>
      <p:ext uri="{BB962C8B-B14F-4D97-AF65-F5344CB8AC3E}">
        <p14:creationId xmlns:p14="http://schemas.microsoft.com/office/powerpoint/2010/main" val="1177538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F61-8E9E-B972-D516-05B5F824D57E}"/>
              </a:ext>
            </a:extLst>
          </p:cNvPr>
          <p:cNvSpPr>
            <a:spLocks noGrp="1"/>
          </p:cNvSpPr>
          <p:nvPr>
            <p:ph type="title"/>
          </p:nvPr>
        </p:nvSpPr>
        <p:spPr/>
        <p:txBody>
          <a:bodyPr/>
          <a:lstStyle/>
          <a:p>
            <a:r>
              <a:rPr lang="en-US" dirty="0"/>
              <a:t>Commits on A New Branch</a:t>
            </a:r>
            <a:endParaRPr lang="en-GB" dirty="0"/>
          </a:p>
        </p:txBody>
      </p:sp>
      <p:sp>
        <p:nvSpPr>
          <p:cNvPr id="3" name="Content Placeholder 2">
            <a:extLst>
              <a:ext uri="{FF2B5EF4-FFF2-40B4-BE49-F238E27FC236}">
                <a16:creationId xmlns:a16="http://schemas.microsoft.com/office/drawing/2014/main" id="{4276D1DE-3EA0-F77C-3320-0B852C1CBD79}"/>
              </a:ext>
            </a:extLst>
          </p:cNvPr>
          <p:cNvSpPr>
            <a:spLocks noGrp="1"/>
          </p:cNvSpPr>
          <p:nvPr>
            <p:ph idx="1"/>
          </p:nvPr>
        </p:nvSpPr>
        <p:spPr/>
        <p:txBody>
          <a:bodyPr/>
          <a:lstStyle/>
          <a:p>
            <a:r>
              <a:rPr lang="en-US" dirty="0"/>
              <a:t>Any commits that you will make in the in the new branch will not be available in the main branch.</a:t>
            </a:r>
          </a:p>
          <a:p>
            <a:endParaRPr lang="en-US" dirty="0"/>
          </a:p>
          <a:p>
            <a:r>
              <a:rPr lang="en-US" dirty="0"/>
              <a:t>At some point in time you will need to merge the changes you make to the main branch.</a:t>
            </a:r>
          </a:p>
          <a:p>
            <a:pPr lvl="1"/>
            <a:r>
              <a:rPr lang="en-US" dirty="0"/>
              <a:t>We will see that in a later slide.</a:t>
            </a:r>
            <a:endParaRPr lang="en-GB" dirty="0"/>
          </a:p>
        </p:txBody>
      </p:sp>
      <p:sp>
        <p:nvSpPr>
          <p:cNvPr id="4" name="Date Placeholder 3">
            <a:extLst>
              <a:ext uri="{FF2B5EF4-FFF2-40B4-BE49-F238E27FC236}">
                <a16:creationId xmlns:a16="http://schemas.microsoft.com/office/drawing/2014/main" id="{3488EAFD-A8FA-3D76-A7BA-171B45575817}"/>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EB85B6F8-B23E-786C-EAD6-50C41D0F434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3E2F367-93B0-1C4C-7322-6809EF861B86}"/>
              </a:ext>
            </a:extLst>
          </p:cNvPr>
          <p:cNvSpPr>
            <a:spLocks noGrp="1"/>
          </p:cNvSpPr>
          <p:nvPr>
            <p:ph type="sldNum" sz="quarter" idx="12"/>
          </p:nvPr>
        </p:nvSpPr>
        <p:spPr/>
        <p:txBody>
          <a:bodyPr/>
          <a:lstStyle/>
          <a:p>
            <a:fld id="{4ED68E7B-1324-4679-A0C2-CCECCF4EA3E6}" type="slidenum">
              <a:rPr lang="en-US" smtClean="0"/>
              <a:t>51</a:t>
            </a:fld>
            <a:endParaRPr lang="en-US"/>
          </a:p>
        </p:txBody>
      </p:sp>
    </p:spTree>
    <p:extLst>
      <p:ext uri="{BB962C8B-B14F-4D97-AF65-F5344CB8AC3E}">
        <p14:creationId xmlns:p14="http://schemas.microsoft.com/office/powerpoint/2010/main" val="2484760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D07E-7234-5222-3E7D-A96185A838CD}"/>
              </a:ext>
            </a:extLst>
          </p:cNvPr>
          <p:cNvSpPr>
            <a:spLocks noGrp="1"/>
          </p:cNvSpPr>
          <p:nvPr>
            <p:ph type="title"/>
          </p:nvPr>
        </p:nvSpPr>
        <p:spPr/>
        <p:txBody>
          <a:bodyPr/>
          <a:lstStyle/>
          <a:p>
            <a:r>
              <a:rPr lang="en-US" dirty="0"/>
              <a:t>More on Adding and Deleting </a:t>
            </a:r>
            <a:r>
              <a:rPr lang="en-US" dirty="0" smtClean="0"/>
              <a:t>Branches</a:t>
            </a:r>
            <a:endParaRPr lang="en-GB" dirty="0"/>
          </a:p>
        </p:txBody>
      </p:sp>
      <p:sp>
        <p:nvSpPr>
          <p:cNvPr id="3" name="Content Placeholder 2">
            <a:extLst>
              <a:ext uri="{FF2B5EF4-FFF2-40B4-BE49-F238E27FC236}">
                <a16:creationId xmlns:a16="http://schemas.microsoft.com/office/drawing/2014/main" id="{F1B7CC9A-45AF-CAF7-080E-1B9DDA744EDA}"/>
              </a:ext>
            </a:extLst>
          </p:cNvPr>
          <p:cNvSpPr>
            <a:spLocks noGrp="1"/>
          </p:cNvSpPr>
          <p:nvPr>
            <p:ph idx="1"/>
          </p:nvPr>
        </p:nvSpPr>
        <p:spPr/>
        <p:txBody>
          <a:bodyPr/>
          <a:lstStyle/>
          <a:p>
            <a:r>
              <a:rPr lang="en-US" dirty="0"/>
              <a:t>You can create a branch and check it out in a single command using:</a:t>
            </a:r>
          </a:p>
          <a:p>
            <a:pPr marL="0" indent="0">
              <a:buNone/>
            </a:pPr>
            <a:r>
              <a:rPr lang="en-US" dirty="0">
                <a:solidFill>
                  <a:srgbClr val="FF0000"/>
                </a:solidFill>
                <a:latin typeface="Consolas" panose="020B0609020204030204" pitchFamily="49" charset="0"/>
              </a:rPr>
              <a:t>$git checkout –b &lt;branch-name&gt;</a:t>
            </a:r>
          </a:p>
          <a:p>
            <a:pPr marL="0" indent="0">
              <a:buNone/>
            </a:pPr>
            <a:endParaRPr lang="en-GB" dirty="0"/>
          </a:p>
          <a:p>
            <a:r>
              <a:rPr lang="en-GB" dirty="0"/>
              <a:t>To delete a branch you need to use the command:</a:t>
            </a:r>
          </a:p>
          <a:p>
            <a:pPr marL="0" indent="0">
              <a:buNone/>
            </a:pPr>
            <a:r>
              <a:rPr lang="en-GB" dirty="0">
                <a:solidFill>
                  <a:srgbClr val="FF0000"/>
                </a:solidFill>
                <a:latin typeface="Consolas" panose="020B0609020204030204" pitchFamily="49" charset="0"/>
              </a:rPr>
              <a:t>$git branch –D &lt;branch-to-delete&gt;</a:t>
            </a:r>
          </a:p>
          <a:p>
            <a:pPr marL="0" indent="0">
              <a:buNone/>
            </a:pPr>
            <a:endParaRPr lang="en-US" dirty="0"/>
          </a:p>
          <a:p>
            <a:r>
              <a:rPr lang="en-US" dirty="0"/>
              <a:t>Note, that you can’t delete a branch that you are currently working on.</a:t>
            </a:r>
            <a:endParaRPr lang="en-GB" dirty="0"/>
          </a:p>
        </p:txBody>
      </p:sp>
      <p:sp>
        <p:nvSpPr>
          <p:cNvPr id="4" name="Date Placeholder 3">
            <a:extLst>
              <a:ext uri="{FF2B5EF4-FFF2-40B4-BE49-F238E27FC236}">
                <a16:creationId xmlns:a16="http://schemas.microsoft.com/office/drawing/2014/main" id="{B1F9D34C-5D27-7E6D-10CC-5E289ED7C0E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9F0558CF-4D76-C886-22A8-ED5405D43B48}"/>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1346FCA6-81B2-B611-B346-10444F65D30E}"/>
              </a:ext>
            </a:extLst>
          </p:cNvPr>
          <p:cNvSpPr>
            <a:spLocks noGrp="1"/>
          </p:cNvSpPr>
          <p:nvPr>
            <p:ph type="sldNum" sz="quarter" idx="12"/>
          </p:nvPr>
        </p:nvSpPr>
        <p:spPr/>
        <p:txBody>
          <a:bodyPr/>
          <a:lstStyle/>
          <a:p>
            <a:fld id="{4ED68E7B-1324-4679-A0C2-CCECCF4EA3E6}" type="slidenum">
              <a:rPr lang="en-US" smtClean="0"/>
              <a:t>52</a:t>
            </a:fld>
            <a:endParaRPr lang="en-US"/>
          </a:p>
        </p:txBody>
      </p:sp>
    </p:spTree>
    <p:extLst>
      <p:ext uri="{BB962C8B-B14F-4D97-AF65-F5344CB8AC3E}">
        <p14:creationId xmlns:p14="http://schemas.microsoft.com/office/powerpoint/2010/main" val="121680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D09-5570-5557-40A9-6DBCCA7DA3C6}"/>
              </a:ext>
            </a:extLst>
          </p:cNvPr>
          <p:cNvSpPr>
            <a:spLocks noGrp="1"/>
          </p:cNvSpPr>
          <p:nvPr>
            <p:ph type="title"/>
          </p:nvPr>
        </p:nvSpPr>
        <p:spPr/>
        <p:txBody>
          <a:bodyPr/>
          <a:lstStyle/>
          <a:p>
            <a:r>
              <a:rPr lang="en-US" dirty="0"/>
              <a:t>Pushing a Branch to GitHub</a:t>
            </a:r>
            <a:endParaRPr lang="en-GB" dirty="0"/>
          </a:p>
        </p:txBody>
      </p:sp>
      <p:sp>
        <p:nvSpPr>
          <p:cNvPr id="3" name="Content Placeholder 2">
            <a:extLst>
              <a:ext uri="{FF2B5EF4-FFF2-40B4-BE49-F238E27FC236}">
                <a16:creationId xmlns:a16="http://schemas.microsoft.com/office/drawing/2014/main" id="{2EBD34DA-1F01-6C85-4173-729D40B4849F}"/>
              </a:ext>
            </a:extLst>
          </p:cNvPr>
          <p:cNvSpPr>
            <a:spLocks noGrp="1"/>
          </p:cNvSpPr>
          <p:nvPr>
            <p:ph idx="1"/>
          </p:nvPr>
        </p:nvSpPr>
        <p:spPr/>
        <p:txBody>
          <a:bodyPr/>
          <a:lstStyle/>
          <a:p>
            <a:r>
              <a:rPr lang="en-US" dirty="0"/>
              <a:t>To push a branch we created in a local repo to a remote repo use the command:</a:t>
            </a:r>
          </a:p>
          <a:p>
            <a:pPr marL="0" indent="0">
              <a:buNone/>
            </a:pPr>
            <a:endParaRPr lang="en-US" dirty="0"/>
          </a:p>
          <a:p>
            <a:pPr marL="0" indent="0">
              <a:buNone/>
            </a:pPr>
            <a:r>
              <a:rPr lang="en-US" dirty="0">
                <a:solidFill>
                  <a:srgbClr val="FF0000"/>
                </a:solidFill>
                <a:latin typeface="Consolas" panose="020B0609020204030204" pitchFamily="49" charset="0"/>
              </a:rPr>
              <a:t># origin is remote repo name</a:t>
            </a:r>
            <a:endParaRPr lang="en-US" dirty="0"/>
          </a:p>
          <a:p>
            <a:pPr marL="0" indent="0">
              <a:buNone/>
            </a:pPr>
            <a:r>
              <a:rPr lang="en-US" dirty="0">
                <a:solidFill>
                  <a:srgbClr val="FF0000"/>
                </a:solidFill>
                <a:latin typeface="Consolas" panose="020B0609020204030204" pitchFamily="49" charset="0"/>
              </a:rPr>
              <a:t>$git push origin &lt;branch-name&gt; </a:t>
            </a:r>
          </a:p>
          <a:p>
            <a:pPr marL="0" indent="0">
              <a:buNone/>
            </a:pPr>
            <a:endParaRPr lang="en-US" dirty="0"/>
          </a:p>
          <a:p>
            <a:pPr marL="0" indent="0">
              <a:buNone/>
            </a:pPr>
            <a:endParaRPr lang="en-US" dirty="0"/>
          </a:p>
          <a:p>
            <a:pPr marL="0" indent="0">
              <a:buNone/>
            </a:pPr>
            <a:endParaRPr lang="en-US" dirty="0"/>
          </a:p>
          <a:p>
            <a:endParaRPr lang="en-GB" dirty="0"/>
          </a:p>
        </p:txBody>
      </p:sp>
      <p:sp>
        <p:nvSpPr>
          <p:cNvPr id="4" name="Date Placeholder 3">
            <a:extLst>
              <a:ext uri="{FF2B5EF4-FFF2-40B4-BE49-F238E27FC236}">
                <a16:creationId xmlns:a16="http://schemas.microsoft.com/office/drawing/2014/main" id="{D0A8DC3D-0229-EED1-76E8-7F20BE47B6B6}"/>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AB9A2355-D58C-D51E-A74A-6EBE9FEEE7C2}"/>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ECC7A7E-3FB1-149B-BAC5-30F4ABE025BF}"/>
              </a:ext>
            </a:extLst>
          </p:cNvPr>
          <p:cNvSpPr>
            <a:spLocks noGrp="1"/>
          </p:cNvSpPr>
          <p:nvPr>
            <p:ph type="sldNum" sz="quarter" idx="12"/>
          </p:nvPr>
        </p:nvSpPr>
        <p:spPr/>
        <p:txBody>
          <a:bodyPr/>
          <a:lstStyle/>
          <a:p>
            <a:fld id="{4ED68E7B-1324-4679-A0C2-CCECCF4EA3E6}" type="slidenum">
              <a:rPr lang="en-US" smtClean="0"/>
              <a:t>53</a:t>
            </a:fld>
            <a:endParaRPr lang="en-US"/>
          </a:p>
        </p:txBody>
      </p:sp>
    </p:spTree>
    <p:extLst>
      <p:ext uri="{BB962C8B-B14F-4D97-AF65-F5344CB8AC3E}">
        <p14:creationId xmlns:p14="http://schemas.microsoft.com/office/powerpoint/2010/main" val="4171661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7C5E-6CF9-CBB7-4E06-018B43E7E644}"/>
              </a:ext>
            </a:extLst>
          </p:cNvPr>
          <p:cNvSpPr>
            <a:spLocks noGrp="1"/>
          </p:cNvSpPr>
          <p:nvPr>
            <p:ph type="title"/>
          </p:nvPr>
        </p:nvSpPr>
        <p:spPr/>
        <p:txBody>
          <a:bodyPr/>
          <a:lstStyle/>
          <a:p>
            <a:r>
              <a:rPr lang="en-US" dirty="0"/>
              <a:t>Creating Branches in GitHub</a:t>
            </a:r>
            <a:endParaRPr lang="en-GB" dirty="0"/>
          </a:p>
        </p:txBody>
      </p:sp>
      <p:sp>
        <p:nvSpPr>
          <p:cNvPr id="7" name="Content Placeholder 6">
            <a:extLst>
              <a:ext uri="{FF2B5EF4-FFF2-40B4-BE49-F238E27FC236}">
                <a16:creationId xmlns:a16="http://schemas.microsoft.com/office/drawing/2014/main" id="{5666A267-65E3-20E3-45A5-3DF48AA1D74F}"/>
              </a:ext>
            </a:extLst>
          </p:cNvPr>
          <p:cNvSpPr>
            <a:spLocks noGrp="1"/>
          </p:cNvSpPr>
          <p:nvPr>
            <p:ph sz="half" idx="1"/>
          </p:nvPr>
        </p:nvSpPr>
        <p:spPr>
          <a:xfrm>
            <a:off x="177800" y="1825625"/>
            <a:ext cx="6565900" cy="4351338"/>
          </a:xfrm>
        </p:spPr>
        <p:txBody>
          <a:bodyPr>
            <a:normAutofit lnSpcReduction="10000"/>
          </a:bodyPr>
          <a:lstStyle/>
          <a:p>
            <a:r>
              <a:rPr lang="en-US" dirty="0"/>
              <a:t>To pull a branch created in a remote repo use:</a:t>
            </a:r>
          </a:p>
          <a:p>
            <a:pPr marL="0" indent="0">
              <a:buNone/>
            </a:pPr>
            <a:r>
              <a:rPr lang="en-US" sz="2400" dirty="0">
                <a:solidFill>
                  <a:srgbClr val="FF0000"/>
                </a:solidFill>
                <a:latin typeface="Consolas" panose="020B0609020204030204" pitchFamily="49" charset="0"/>
              </a:rPr>
              <a:t>$git pull origin &lt;remote-branch&gt;</a:t>
            </a:r>
          </a:p>
          <a:p>
            <a:pPr marL="0" indent="0">
              <a:buNone/>
            </a:pPr>
            <a:endParaRPr lang="en-US" sz="2400" dirty="0">
              <a:solidFill>
                <a:srgbClr val="FF0000"/>
              </a:solidFill>
              <a:latin typeface="Consolas" panose="020B0609020204030204" pitchFamily="49" charset="0"/>
            </a:endParaRPr>
          </a:p>
          <a:p>
            <a:r>
              <a:rPr lang="en-US" dirty="0"/>
              <a:t>To switch to that branch use:</a:t>
            </a:r>
            <a:endParaRPr lang="en-US" dirty="0">
              <a:solidFill>
                <a:srgbClr val="FF0000"/>
              </a:solidFill>
            </a:endParaRPr>
          </a:p>
          <a:p>
            <a:pPr marL="0" indent="0">
              <a:buNone/>
            </a:pPr>
            <a:r>
              <a:rPr lang="en-US" sz="2400" dirty="0">
                <a:solidFill>
                  <a:srgbClr val="FF0000"/>
                </a:solidFill>
                <a:latin typeface="Consolas" panose="020B0609020204030204" pitchFamily="49" charset="0"/>
              </a:rPr>
              <a:t>$git checkout --track origin/branch</a:t>
            </a:r>
          </a:p>
          <a:p>
            <a:pPr marL="0" indent="0">
              <a:buNone/>
            </a:pPr>
            <a:endParaRPr lang="en-US" sz="2400" dirty="0">
              <a:solidFill>
                <a:srgbClr val="FF0000"/>
              </a:solidFill>
              <a:latin typeface="Consolas" panose="020B0609020204030204" pitchFamily="49" charset="0"/>
            </a:endParaRPr>
          </a:p>
          <a:p>
            <a:r>
              <a:rPr lang="en-US" dirty="0"/>
              <a:t>--track means that the local branch will track the changes in the remote branch</a:t>
            </a:r>
            <a:endParaRPr lang="en-GB" dirty="0"/>
          </a:p>
        </p:txBody>
      </p:sp>
      <p:sp>
        <p:nvSpPr>
          <p:cNvPr id="8" name="Content Placeholder 7">
            <a:extLst>
              <a:ext uri="{FF2B5EF4-FFF2-40B4-BE49-F238E27FC236}">
                <a16:creationId xmlns:a16="http://schemas.microsoft.com/office/drawing/2014/main" id="{7C405727-757D-C6AF-1408-B9C74A8F23AC}"/>
              </a:ext>
            </a:extLst>
          </p:cNvPr>
          <p:cNvSpPr>
            <a:spLocks noGrp="1"/>
          </p:cNvSpPr>
          <p:nvPr>
            <p:ph sz="half" idx="2"/>
          </p:nvPr>
        </p:nvSpPr>
        <p:spPr>
          <a:xfrm>
            <a:off x="6743700" y="1825625"/>
            <a:ext cx="5181600" cy="4351338"/>
          </a:xfrm>
        </p:spPr>
        <p:txBody>
          <a:bodyPr>
            <a:normAutofit lnSpcReduction="10000"/>
          </a:bodyPr>
          <a:lstStyle/>
          <a:p>
            <a:r>
              <a:rPr lang="en-US" dirty="0"/>
              <a:t>To create a branch use the branch button</a:t>
            </a:r>
            <a:endParaRPr lang="en-GB" dirty="0"/>
          </a:p>
        </p:txBody>
      </p:sp>
      <p:sp>
        <p:nvSpPr>
          <p:cNvPr id="4" name="Date Placeholder 3">
            <a:extLst>
              <a:ext uri="{FF2B5EF4-FFF2-40B4-BE49-F238E27FC236}">
                <a16:creationId xmlns:a16="http://schemas.microsoft.com/office/drawing/2014/main" id="{12ADE454-F729-5B73-1ED4-03C01C531DE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A1D6130F-1CCA-3F92-1753-FB8F388FBA0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7208250-E11D-2B00-C88F-47B376009FD6}"/>
              </a:ext>
            </a:extLst>
          </p:cNvPr>
          <p:cNvSpPr>
            <a:spLocks noGrp="1"/>
          </p:cNvSpPr>
          <p:nvPr>
            <p:ph type="sldNum" sz="quarter" idx="12"/>
          </p:nvPr>
        </p:nvSpPr>
        <p:spPr/>
        <p:txBody>
          <a:bodyPr/>
          <a:lstStyle/>
          <a:p>
            <a:fld id="{4ED68E7B-1324-4679-A0C2-CCECCF4EA3E6}" type="slidenum">
              <a:rPr lang="en-US" smtClean="0"/>
              <a:t>54</a:t>
            </a:fld>
            <a:endParaRPr lang="en-US"/>
          </a:p>
        </p:txBody>
      </p:sp>
      <p:pic>
        <p:nvPicPr>
          <p:cNvPr id="12" name="Picture 11">
            <a:extLst>
              <a:ext uri="{FF2B5EF4-FFF2-40B4-BE49-F238E27FC236}">
                <a16:creationId xmlns:a16="http://schemas.microsoft.com/office/drawing/2014/main" id="{C1784463-8382-01C4-8FBC-1213A941113F}"/>
              </a:ext>
            </a:extLst>
          </p:cNvPr>
          <p:cNvPicPr>
            <a:picLocks noChangeAspect="1"/>
          </p:cNvPicPr>
          <p:nvPr/>
        </p:nvPicPr>
        <p:blipFill>
          <a:blip r:embed="rId3"/>
          <a:stretch>
            <a:fillRect/>
          </a:stretch>
        </p:blipFill>
        <p:spPr>
          <a:xfrm>
            <a:off x="6597821" y="2611473"/>
            <a:ext cx="5016158" cy="3655184"/>
          </a:xfrm>
          <a:prstGeom prst="rect">
            <a:avLst/>
          </a:prstGeom>
        </p:spPr>
      </p:pic>
    </p:spTree>
    <p:extLst>
      <p:ext uri="{BB962C8B-B14F-4D97-AF65-F5344CB8AC3E}">
        <p14:creationId xmlns:p14="http://schemas.microsoft.com/office/powerpoint/2010/main" val="3133207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2A92-8946-EC2D-C550-8C846D612356}"/>
              </a:ext>
            </a:extLst>
          </p:cNvPr>
          <p:cNvSpPr>
            <a:spLocks noGrp="1"/>
          </p:cNvSpPr>
          <p:nvPr>
            <p:ph type="title"/>
          </p:nvPr>
        </p:nvSpPr>
        <p:spPr/>
        <p:txBody>
          <a:bodyPr/>
          <a:lstStyle/>
          <a:p>
            <a:r>
              <a:rPr lang="en-US" dirty="0"/>
              <a:t>Deleting a Branch on GitHub</a:t>
            </a:r>
            <a:endParaRPr lang="en-GB" dirty="0"/>
          </a:p>
        </p:txBody>
      </p:sp>
      <p:sp>
        <p:nvSpPr>
          <p:cNvPr id="3" name="Content Placeholder 2">
            <a:extLst>
              <a:ext uri="{FF2B5EF4-FFF2-40B4-BE49-F238E27FC236}">
                <a16:creationId xmlns:a16="http://schemas.microsoft.com/office/drawing/2014/main" id="{DC287E10-3E6A-288F-7F46-91E872B13C4B}"/>
              </a:ext>
            </a:extLst>
          </p:cNvPr>
          <p:cNvSpPr>
            <a:spLocks noGrp="1"/>
          </p:cNvSpPr>
          <p:nvPr>
            <p:ph idx="1"/>
          </p:nvPr>
        </p:nvSpPr>
        <p:spPr/>
        <p:txBody>
          <a:bodyPr/>
          <a:lstStyle/>
          <a:p>
            <a:r>
              <a:rPr lang="en-US" dirty="0"/>
              <a:t>From GitHub </a:t>
            </a:r>
          </a:p>
          <a:p>
            <a:endParaRPr lang="en-US" dirty="0"/>
          </a:p>
          <a:p>
            <a:endParaRPr lang="en-US" dirty="0"/>
          </a:p>
          <a:p>
            <a:endParaRPr lang="en-US" dirty="0"/>
          </a:p>
          <a:p>
            <a:r>
              <a:rPr lang="en-US" dirty="0"/>
              <a:t>Using the command line</a:t>
            </a:r>
          </a:p>
          <a:p>
            <a:pPr marL="0" indent="0">
              <a:buNone/>
            </a:pPr>
            <a:r>
              <a:rPr lang="en-US" dirty="0">
                <a:solidFill>
                  <a:srgbClr val="FF0000"/>
                </a:solidFill>
                <a:latin typeface="Consolas" panose="020B0609020204030204" pitchFamily="49" charset="0"/>
              </a:rPr>
              <a:t>$git push origin --delete &lt;branch-name&gt;</a:t>
            </a:r>
            <a:endParaRPr lang="en-GB" dirty="0">
              <a:solidFill>
                <a:srgbClr val="FF0000"/>
              </a:solidFill>
              <a:latin typeface="Consolas" panose="020B0609020204030204" pitchFamily="49" charset="0"/>
            </a:endParaRPr>
          </a:p>
          <a:p>
            <a:endParaRPr lang="en-GB" dirty="0"/>
          </a:p>
        </p:txBody>
      </p:sp>
      <p:sp>
        <p:nvSpPr>
          <p:cNvPr id="5" name="Date Placeholder 4">
            <a:extLst>
              <a:ext uri="{FF2B5EF4-FFF2-40B4-BE49-F238E27FC236}">
                <a16:creationId xmlns:a16="http://schemas.microsoft.com/office/drawing/2014/main" id="{3D987049-AC49-7B73-A1E3-A68C67A670A8}"/>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689F6B5F-80B6-9EEE-3AD8-77AA45C84224}"/>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B7A5DB4-9B53-312F-D873-53A9DCC6C006}"/>
              </a:ext>
            </a:extLst>
          </p:cNvPr>
          <p:cNvSpPr>
            <a:spLocks noGrp="1"/>
          </p:cNvSpPr>
          <p:nvPr>
            <p:ph type="sldNum" sz="quarter" idx="12"/>
          </p:nvPr>
        </p:nvSpPr>
        <p:spPr/>
        <p:txBody>
          <a:bodyPr/>
          <a:lstStyle/>
          <a:p>
            <a:fld id="{4ED68E7B-1324-4679-A0C2-CCECCF4EA3E6}" type="slidenum">
              <a:rPr lang="en-US" smtClean="0"/>
              <a:t>55</a:t>
            </a:fld>
            <a:endParaRPr lang="en-US"/>
          </a:p>
        </p:txBody>
      </p:sp>
      <p:pic>
        <p:nvPicPr>
          <p:cNvPr id="9" name="Picture 8">
            <a:extLst>
              <a:ext uri="{FF2B5EF4-FFF2-40B4-BE49-F238E27FC236}">
                <a16:creationId xmlns:a16="http://schemas.microsoft.com/office/drawing/2014/main" id="{EB3C901C-076C-0983-5D72-00B584E369F6}"/>
              </a:ext>
            </a:extLst>
          </p:cNvPr>
          <p:cNvPicPr>
            <a:picLocks noChangeAspect="1"/>
          </p:cNvPicPr>
          <p:nvPr/>
        </p:nvPicPr>
        <p:blipFill>
          <a:blip r:embed="rId2"/>
          <a:stretch>
            <a:fillRect/>
          </a:stretch>
        </p:blipFill>
        <p:spPr>
          <a:xfrm>
            <a:off x="492498" y="2687297"/>
            <a:ext cx="4330236" cy="741703"/>
          </a:xfrm>
          <a:prstGeom prst="rect">
            <a:avLst/>
          </a:prstGeom>
        </p:spPr>
      </p:pic>
      <p:sp>
        <p:nvSpPr>
          <p:cNvPr id="10" name="Oval 9">
            <a:extLst>
              <a:ext uri="{FF2B5EF4-FFF2-40B4-BE49-F238E27FC236}">
                <a16:creationId xmlns:a16="http://schemas.microsoft.com/office/drawing/2014/main" id="{9042D842-7434-20B0-77EC-0D3AC7566578}"/>
              </a:ext>
            </a:extLst>
          </p:cNvPr>
          <p:cNvSpPr/>
          <p:nvPr/>
        </p:nvSpPr>
        <p:spPr>
          <a:xfrm>
            <a:off x="4136934" y="2540000"/>
            <a:ext cx="685800" cy="10287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TextBox 11">
            <a:extLst>
              <a:ext uri="{FF2B5EF4-FFF2-40B4-BE49-F238E27FC236}">
                <a16:creationId xmlns:a16="http://schemas.microsoft.com/office/drawing/2014/main" id="{3EBA7CE1-2B97-B99C-2BB2-335D35E3D81C}"/>
              </a:ext>
            </a:extLst>
          </p:cNvPr>
          <p:cNvSpPr txBox="1"/>
          <p:nvPr/>
        </p:nvSpPr>
        <p:spPr>
          <a:xfrm>
            <a:off x="7683500" y="1339671"/>
            <a:ext cx="4193802"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ysClr val="windowText" lastClr="000000"/>
                </a:solidFill>
              </a:rPr>
              <a:t>Note that you need to delete the branches locally as well using:</a:t>
            </a:r>
          </a:p>
          <a:p>
            <a:endParaRPr lang="en-US" dirty="0">
              <a:solidFill>
                <a:sysClr val="windowText" lastClr="000000"/>
              </a:solidFill>
            </a:endParaRPr>
          </a:p>
          <a:p>
            <a:r>
              <a:rPr lang="en-US" dirty="0">
                <a:solidFill>
                  <a:sysClr val="windowText" lastClr="000000"/>
                </a:solidFill>
                <a:latin typeface="Consolas" panose="020B0609020204030204" pitchFamily="49" charset="0"/>
              </a:rPr>
              <a:t>$git branch –D &lt;branch-name&gt;</a:t>
            </a:r>
            <a:endParaRPr lang="en-GB" dirty="0">
              <a:solidFill>
                <a:sysClr val="windowText" lastClr="000000"/>
              </a:solidFill>
              <a:latin typeface="Consolas" panose="020B0609020204030204" pitchFamily="49" charset="0"/>
            </a:endParaRPr>
          </a:p>
        </p:txBody>
      </p:sp>
    </p:spTree>
    <p:extLst>
      <p:ext uri="{BB962C8B-B14F-4D97-AF65-F5344CB8AC3E}">
        <p14:creationId xmlns:p14="http://schemas.microsoft.com/office/powerpoint/2010/main" val="22119574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12</a:t>
            </a:r>
            <a:endParaRPr lang="en-US" dirty="0"/>
          </a:p>
        </p:txBody>
      </p:sp>
      <p:sp>
        <p:nvSpPr>
          <p:cNvPr id="3" name="Content Placeholder 2"/>
          <p:cNvSpPr>
            <a:spLocks noGrp="1"/>
          </p:cNvSpPr>
          <p:nvPr>
            <p:ph idx="1"/>
          </p:nvPr>
        </p:nvSpPr>
        <p:spPr/>
        <p:txBody>
          <a:bodyPr/>
          <a:lstStyle/>
          <a:p>
            <a:pPr marL="0" indent="0">
              <a:buNone/>
            </a:pPr>
            <a:r>
              <a:rPr lang="en-US" b="1" i="1" dirty="0" smtClean="0"/>
              <a:t>Create and Switch Branches</a:t>
            </a:r>
            <a:endParaRPr lang="en-US" b="1" i="1" dirty="0"/>
          </a:p>
          <a:p>
            <a:pPr marL="0" indent="0">
              <a:buNone/>
            </a:pPr>
            <a:endParaRPr lang="en-US" dirty="0"/>
          </a:p>
          <a:p>
            <a:pPr marL="514350" indent="-514350">
              <a:buFont typeface="+mj-lt"/>
              <a:buAutoNum type="arabicPeriod"/>
            </a:pPr>
            <a:r>
              <a:rPr lang="en-US" dirty="0"/>
              <a:t>Explain the concept of branches in </a:t>
            </a:r>
            <a:r>
              <a:rPr lang="en-US" dirty="0" err="1"/>
              <a:t>Git</a:t>
            </a:r>
            <a:r>
              <a:rPr lang="en-US" dirty="0"/>
              <a:t>.</a:t>
            </a:r>
          </a:p>
          <a:p>
            <a:pPr marL="514350" indent="-514350">
              <a:buFont typeface="+mj-lt"/>
              <a:buAutoNum type="arabicPeriod"/>
            </a:pPr>
            <a:r>
              <a:rPr lang="en-US" dirty="0"/>
              <a:t>Create a new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a:t>
            </a:r>
            <a:r>
              <a:rPr lang="en-US" dirty="0"/>
              <a:t>.</a:t>
            </a:r>
          </a:p>
          <a:p>
            <a:pPr marL="514350" indent="-514350">
              <a:buFont typeface="+mj-lt"/>
              <a:buAutoNum type="arabicPeriod"/>
            </a:pPr>
            <a:r>
              <a:rPr lang="en-US" dirty="0"/>
              <a:t>List branches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a:t>
            </a:r>
            <a:r>
              <a:rPr lang="en-US" dirty="0"/>
              <a:t>and identify the active branch.</a:t>
            </a:r>
          </a:p>
          <a:p>
            <a:pPr marL="514350" indent="-514350">
              <a:buFont typeface="+mj-lt"/>
              <a:buAutoNum type="arabicPeriod"/>
            </a:pPr>
            <a:r>
              <a:rPr lang="en-US" dirty="0"/>
              <a:t>Switch to a different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smtClean="0"/>
              <a:t>.</a:t>
            </a:r>
          </a:p>
          <a:p>
            <a:pPr marL="514350" indent="-514350">
              <a:buFont typeface="+mj-lt"/>
              <a:buAutoNum type="arabicPeriod"/>
            </a:pPr>
            <a:r>
              <a:rPr lang="en-US" dirty="0" smtClean="0"/>
              <a:t>Try the command </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branch </a:t>
            </a:r>
            <a:r>
              <a:rPr lang="en-AE"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b &lt;branch-name&gt;</a:t>
            </a:r>
            <a:r>
              <a:rPr lang="en-US" dirty="0" smtClean="0"/>
              <a:t>. </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56</a:t>
            </a:fld>
            <a:endParaRPr lang="en-US"/>
          </a:p>
        </p:txBody>
      </p:sp>
    </p:spTree>
    <p:extLst>
      <p:ext uri="{BB962C8B-B14F-4D97-AF65-F5344CB8AC3E}">
        <p14:creationId xmlns:p14="http://schemas.microsoft.com/office/powerpoint/2010/main" val="4001467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13</a:t>
            </a:r>
            <a:endParaRPr lang="en-US" dirty="0"/>
          </a:p>
        </p:txBody>
      </p:sp>
      <p:sp>
        <p:nvSpPr>
          <p:cNvPr id="3" name="Content Placeholder 2"/>
          <p:cNvSpPr>
            <a:spLocks noGrp="1"/>
          </p:cNvSpPr>
          <p:nvPr>
            <p:ph idx="1"/>
          </p:nvPr>
        </p:nvSpPr>
        <p:spPr/>
        <p:txBody>
          <a:bodyPr/>
          <a:lstStyle/>
          <a:p>
            <a:pPr marL="0" indent="0">
              <a:buNone/>
            </a:pPr>
            <a:r>
              <a:rPr lang="en-US" b="1" i="1" dirty="0" smtClean="0"/>
              <a:t>Make Commits on a New Branch</a:t>
            </a:r>
            <a:endParaRPr lang="en-US" b="1" i="1" dirty="0"/>
          </a:p>
          <a:p>
            <a:pPr marL="0" indent="0">
              <a:buNone/>
            </a:pPr>
            <a:endParaRPr lang="en-US" dirty="0"/>
          </a:p>
          <a:p>
            <a:pPr marL="514350" indent="-514350">
              <a:buFont typeface="+mj-lt"/>
              <a:buAutoNum type="arabicPeriod"/>
            </a:pPr>
            <a:r>
              <a:rPr lang="en-US" dirty="0"/>
              <a:t>Create a new branch and make several commits.</a:t>
            </a:r>
          </a:p>
          <a:p>
            <a:pPr marL="514350" indent="-514350">
              <a:buFont typeface="+mj-lt"/>
              <a:buAutoNum type="arabicPeriod"/>
            </a:pPr>
            <a:r>
              <a:rPr lang="en-US" dirty="0"/>
              <a:t>Explain that commits made on this branch won't </a:t>
            </a:r>
            <a:r>
              <a:rPr lang="en-US" dirty="0" smtClean="0"/>
              <a:t>affect the main branch.</a:t>
            </a:r>
          </a:p>
          <a:p>
            <a:pPr marL="514350" indent="-514350">
              <a:buFont typeface="+mj-lt"/>
              <a:buAutoNum type="arabicPeriod"/>
            </a:pPr>
            <a:r>
              <a:rPr lang="en-US" dirty="0" smtClean="0"/>
              <a:t>Push the new branch from your local repo to GitHub using </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push origin &lt;branch-name&gt;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57</a:t>
            </a:fld>
            <a:endParaRPr lang="en-US"/>
          </a:p>
        </p:txBody>
      </p:sp>
    </p:spTree>
    <p:extLst>
      <p:ext uri="{BB962C8B-B14F-4D97-AF65-F5344CB8AC3E}">
        <p14:creationId xmlns:p14="http://schemas.microsoft.com/office/powerpoint/2010/main" val="1026509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Merging Branches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58</a:t>
            </a:fld>
            <a:endParaRPr lang="en-US"/>
          </a:p>
        </p:txBody>
      </p:sp>
    </p:spTree>
    <p:extLst>
      <p:ext uri="{BB962C8B-B14F-4D97-AF65-F5344CB8AC3E}">
        <p14:creationId xmlns:p14="http://schemas.microsoft.com/office/powerpoint/2010/main" val="211720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2638748"/>
            <a:ext cx="6156158" cy="2418606"/>
          </a:xfrm>
          <a:prstGeom prst="rect">
            <a:avLst/>
          </a:prstGeom>
        </p:spPr>
      </p:pic>
      <p:sp>
        <p:nvSpPr>
          <p:cNvPr id="7" name="Title 6"/>
          <p:cNvSpPr>
            <a:spLocks noGrp="1"/>
          </p:cNvSpPr>
          <p:nvPr>
            <p:ph type="title"/>
          </p:nvPr>
        </p:nvSpPr>
        <p:spPr/>
        <p:txBody>
          <a:bodyPr/>
          <a:lstStyle/>
          <a:p>
            <a:r>
              <a:rPr lang="en-US" dirty="0" smtClean="0"/>
              <a:t>Merging Branches</a:t>
            </a:r>
            <a:endParaRPr lang="en-US" dirty="0"/>
          </a:p>
        </p:txBody>
      </p:sp>
      <p:sp>
        <p:nvSpPr>
          <p:cNvPr id="8" name="Content Placeholder 7"/>
          <p:cNvSpPr>
            <a:spLocks noGrp="1"/>
          </p:cNvSpPr>
          <p:nvPr>
            <p:ph idx="1"/>
          </p:nvPr>
        </p:nvSpPr>
        <p:spPr/>
        <p:txBody>
          <a:bodyPr>
            <a:normAutofit lnSpcReduction="10000"/>
          </a:bodyPr>
          <a:lstStyle/>
          <a:p>
            <a:r>
              <a:rPr lang="en-US" dirty="0" smtClean="0"/>
              <a:t>In </a:t>
            </a:r>
            <a:r>
              <a:rPr lang="en-US" dirty="0" err="1" smtClean="0"/>
              <a:t>Git</a:t>
            </a:r>
            <a:r>
              <a:rPr lang="en-US" dirty="0" smtClean="0"/>
              <a:t>, merging is the process of </a:t>
            </a:r>
            <a:r>
              <a:rPr lang="en-US" dirty="0" smtClean="0">
                <a:solidFill>
                  <a:srgbClr val="FF0000"/>
                </a:solidFill>
              </a:rPr>
              <a:t>combing changes </a:t>
            </a:r>
            <a:r>
              <a:rPr lang="en-US" dirty="0" smtClean="0"/>
              <a:t>from one branch into the other.</a:t>
            </a:r>
          </a:p>
          <a:p>
            <a:r>
              <a:rPr lang="en-US" dirty="0" smtClean="0"/>
              <a:t>It allows </a:t>
            </a:r>
            <a:r>
              <a:rPr lang="en-US" dirty="0" smtClean="0">
                <a:solidFill>
                  <a:srgbClr val="FF0000"/>
                </a:solidFill>
              </a:rPr>
              <a:t>multiple lines of development </a:t>
            </a:r>
            <a:r>
              <a:rPr lang="en-US" dirty="0" smtClean="0"/>
              <a:t>to come together. </a:t>
            </a:r>
          </a:p>
          <a:p>
            <a:endParaRPr lang="en-US" dirty="0"/>
          </a:p>
          <a:p>
            <a:endParaRPr lang="en-US" dirty="0" smtClean="0"/>
          </a:p>
          <a:p>
            <a:endParaRPr lang="en-US" dirty="0" smtClean="0"/>
          </a:p>
          <a:p>
            <a:endParaRPr lang="en-US" dirty="0" smtClean="0"/>
          </a:p>
          <a:p>
            <a:r>
              <a:rPr lang="en-US" dirty="0" err="1" smtClean="0"/>
              <a:t>Git</a:t>
            </a:r>
            <a:r>
              <a:rPr lang="en-US" dirty="0" smtClean="0"/>
              <a:t> provides two primary methods for merging:</a:t>
            </a:r>
          </a:p>
          <a:p>
            <a:pPr lvl="1"/>
            <a:r>
              <a:rPr lang="en-US" dirty="0" smtClean="0"/>
              <a:t>Fast-forward; and, </a:t>
            </a:r>
          </a:p>
          <a:p>
            <a:pPr lvl="1"/>
            <a:r>
              <a:rPr lang="en-US" dirty="0" smtClean="0"/>
              <a:t>3-Way merge</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59</a:t>
            </a:fld>
            <a:endParaRPr lang="en-US"/>
          </a:p>
        </p:txBody>
      </p:sp>
    </p:spTree>
    <p:extLst>
      <p:ext uri="{BB962C8B-B14F-4D97-AF65-F5344CB8AC3E}">
        <p14:creationId xmlns:p14="http://schemas.microsoft.com/office/powerpoint/2010/main" val="257782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 xmlns:asvg="http://schemas.microsoft.com/office/drawing/2016/SVG/main" r:embed="rId3"/>
              </a:ext>
            </a:extLst>
          </a:blip>
          <a:stretch>
            <a:fillRect/>
          </a:stretch>
        </p:blipFill>
        <p:spPr>
          <a:xfrm>
            <a:off x="1836295" y="3417080"/>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6</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3687791"/>
            <a:ext cx="3072982"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v0.1/v0.2/v0.3</a:t>
            </a:r>
            <a:endParaRPr lang="en-US" b="1" dirty="0"/>
          </a:p>
        </p:txBody>
      </p:sp>
    </p:spTree>
    <p:extLst>
      <p:ext uri="{BB962C8B-B14F-4D97-AF65-F5344CB8AC3E}">
        <p14:creationId xmlns:p14="http://schemas.microsoft.com/office/powerpoint/2010/main" val="3851925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Merge</a:t>
            </a:r>
            <a:endParaRPr lang="en-US" dirty="0"/>
          </a:p>
        </p:txBody>
      </p:sp>
      <p:sp>
        <p:nvSpPr>
          <p:cNvPr id="3" name="Content Placeholder 2"/>
          <p:cNvSpPr>
            <a:spLocks noGrp="1"/>
          </p:cNvSpPr>
          <p:nvPr>
            <p:ph idx="1"/>
          </p:nvPr>
        </p:nvSpPr>
        <p:spPr/>
        <p:txBody>
          <a:bodyPr/>
          <a:lstStyle/>
          <a:p>
            <a:r>
              <a:rPr lang="en-US" dirty="0" smtClean="0"/>
              <a:t>A fast-forward merge occurs when there are no new commits in the target merge (i.e.,  main).</a:t>
            </a:r>
          </a:p>
          <a:p>
            <a:r>
              <a:rPr lang="en-US" dirty="0" smtClean="0"/>
              <a:t>Here, </a:t>
            </a:r>
            <a:r>
              <a:rPr lang="en-US" dirty="0" err="1" smtClean="0"/>
              <a:t>Git</a:t>
            </a:r>
            <a:r>
              <a:rPr lang="en-US" dirty="0" smtClean="0"/>
              <a:t> simply move the target branch pointer to the latest commit of the source branch.</a:t>
            </a:r>
          </a:p>
          <a:p>
            <a:r>
              <a:rPr lang="en-US" dirty="0" smtClean="0"/>
              <a:t>How it works:</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checkout &lt;target-branch&gt;</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smtClean="0">
                <a:solidFill>
                  <a:srgbClr val="FF0000"/>
                </a:solidFill>
                <a:latin typeface="Consolas" panose="020B0609020204030204" pitchFamily="49" charset="0"/>
              </a:rPr>
              <a:t>merge &lt;source-branch&gt;</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60</a:t>
            </a:fld>
            <a:endParaRPr lang="en-US"/>
          </a:p>
        </p:txBody>
      </p:sp>
    </p:spTree>
    <p:extLst>
      <p:ext uri="{BB962C8B-B14F-4D97-AF65-F5344CB8AC3E}">
        <p14:creationId xmlns:p14="http://schemas.microsoft.com/office/powerpoint/2010/main" val="1409187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Fast-Forward Merge</a:t>
            </a:r>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3787"/>
          <a:stretch/>
        </p:blipFill>
        <p:spPr>
          <a:xfrm>
            <a:off x="2846185" y="1928071"/>
            <a:ext cx="6499629" cy="4190896"/>
          </a:xfrm>
        </p:spPr>
      </p:pic>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61</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8246"/>
          <a:stretch/>
        </p:blipFill>
        <p:spPr>
          <a:xfrm>
            <a:off x="2072997" y="1779285"/>
            <a:ext cx="8046003" cy="3853545"/>
          </a:xfrm>
          <a:prstGeom prst="rect">
            <a:avLst/>
          </a:prstGeom>
        </p:spPr>
      </p:pic>
    </p:spTree>
    <p:extLst>
      <p:ext uri="{BB962C8B-B14F-4D97-AF65-F5344CB8AC3E}">
        <p14:creationId xmlns:p14="http://schemas.microsoft.com/office/powerpoint/2010/main" val="345123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3-Way Merge</a:t>
            </a:r>
            <a:endParaRPr lang="en-US" dirty="0"/>
          </a:p>
        </p:txBody>
      </p:sp>
      <p:sp>
        <p:nvSpPr>
          <p:cNvPr id="3" name="Content Placeholder 2"/>
          <p:cNvSpPr>
            <a:spLocks noGrp="1"/>
          </p:cNvSpPr>
          <p:nvPr>
            <p:ph idx="1"/>
          </p:nvPr>
        </p:nvSpPr>
        <p:spPr/>
        <p:txBody>
          <a:bodyPr/>
          <a:lstStyle/>
          <a:p>
            <a:r>
              <a:rPr lang="en-US" dirty="0" smtClean="0"/>
              <a:t>A 3-Way merge occurs when there are new commits in both the sources and target branches to be merged. </a:t>
            </a:r>
          </a:p>
          <a:p>
            <a:r>
              <a:rPr lang="en-US" dirty="0" smtClean="0"/>
              <a:t>It happens when both branches progress independently. </a:t>
            </a:r>
          </a:p>
          <a:p>
            <a:r>
              <a:rPr lang="en-US" dirty="0" smtClean="0"/>
              <a:t>It works pretty much the same way as in Fast-Forward merge:</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&lt;target-branch&gt;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&lt;source-branch&gt;</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62</a:t>
            </a:fld>
            <a:endParaRPr lang="en-US"/>
          </a:p>
        </p:txBody>
      </p:sp>
    </p:spTree>
    <p:extLst>
      <p:ext uri="{BB962C8B-B14F-4D97-AF65-F5344CB8AC3E}">
        <p14:creationId xmlns:p14="http://schemas.microsoft.com/office/powerpoint/2010/main" val="117981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51899"/>
          <a:stretch/>
        </p:blipFill>
        <p:spPr>
          <a:xfrm>
            <a:off x="2764089" y="1690688"/>
            <a:ext cx="6663822" cy="4560164"/>
          </a:xfrm>
          <a:prstGeom prst="rect">
            <a:avLst/>
          </a:prstGeom>
        </p:spPr>
      </p:pic>
      <p:sp>
        <p:nvSpPr>
          <p:cNvPr id="2" name="Title 1"/>
          <p:cNvSpPr>
            <a:spLocks noGrp="1"/>
          </p:cNvSpPr>
          <p:nvPr>
            <p:ph type="title"/>
          </p:nvPr>
        </p:nvSpPr>
        <p:spPr/>
        <p:txBody>
          <a:bodyPr/>
          <a:lstStyle/>
          <a:p>
            <a:r>
              <a:rPr lang="en-US" dirty="0" smtClean="0"/>
              <a:t>3-Way Merge</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63</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0295"/>
          <a:stretch/>
        </p:blipFill>
        <p:spPr>
          <a:xfrm>
            <a:off x="2871569" y="1690688"/>
            <a:ext cx="6448861" cy="4560164"/>
          </a:xfrm>
          <a:prstGeom prst="rect">
            <a:avLst/>
          </a:prstGeom>
        </p:spPr>
      </p:pic>
    </p:spTree>
    <p:extLst>
      <p:ext uri="{BB962C8B-B14F-4D97-AF65-F5344CB8AC3E}">
        <p14:creationId xmlns:p14="http://schemas.microsoft.com/office/powerpoint/2010/main" val="21629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a:t>
            </a:r>
            <a:endParaRPr lang="en-US" dirty="0"/>
          </a:p>
        </p:txBody>
      </p:sp>
      <p:sp>
        <p:nvSpPr>
          <p:cNvPr id="3" name="Content Placeholder 2"/>
          <p:cNvSpPr>
            <a:spLocks noGrp="1"/>
          </p:cNvSpPr>
          <p:nvPr>
            <p:ph idx="1"/>
          </p:nvPr>
        </p:nvSpPr>
        <p:spPr/>
        <p:txBody>
          <a:bodyPr>
            <a:normAutofit lnSpcReduction="10000"/>
          </a:bodyPr>
          <a:lstStyle/>
          <a:p>
            <a:r>
              <a:rPr lang="en-US" dirty="0" smtClean="0"/>
              <a:t>Merge conflicts arise when changes in the source and target branches </a:t>
            </a:r>
            <a:r>
              <a:rPr lang="en-US" dirty="0" smtClean="0">
                <a:solidFill>
                  <a:srgbClr val="FF0000"/>
                </a:solidFill>
              </a:rPr>
              <a:t>overlap</a:t>
            </a:r>
            <a:r>
              <a:rPr lang="en-US" dirty="0" smtClean="0"/>
              <a:t> and cannot be automatically merge.</a:t>
            </a:r>
          </a:p>
          <a:p>
            <a:r>
              <a:rPr lang="en-US" dirty="0" smtClean="0"/>
              <a:t>This happens with conflicting </a:t>
            </a:r>
            <a:r>
              <a:rPr lang="en-US" dirty="0" smtClean="0">
                <a:solidFill>
                  <a:srgbClr val="FF0000"/>
                </a:solidFill>
              </a:rPr>
              <a:t>changes </a:t>
            </a:r>
            <a:r>
              <a:rPr lang="en-US" dirty="0" smtClean="0"/>
              <a:t>are made in the </a:t>
            </a:r>
            <a:r>
              <a:rPr lang="en-US" dirty="0" smtClean="0">
                <a:solidFill>
                  <a:srgbClr val="FF0000"/>
                </a:solidFill>
              </a:rPr>
              <a:t>same part </a:t>
            </a:r>
            <a:r>
              <a:rPr lang="en-US" dirty="0" smtClean="0"/>
              <a:t>of a source file.</a:t>
            </a:r>
          </a:p>
          <a:p>
            <a:r>
              <a:rPr lang="en-US" dirty="0" smtClean="0"/>
              <a:t>It can also happen the same file is deleted in one branch but modified in another. </a:t>
            </a:r>
          </a:p>
          <a:p>
            <a:r>
              <a:rPr lang="en-US" dirty="0" smtClean="0"/>
              <a:t>When trying to merge branches with conflicts, you will have to </a:t>
            </a:r>
            <a:r>
              <a:rPr lang="en-US" dirty="0" smtClean="0">
                <a:solidFill>
                  <a:srgbClr val="FF0000"/>
                </a:solidFill>
              </a:rPr>
              <a:t>resolve conflicts manually</a:t>
            </a:r>
            <a:r>
              <a:rPr lang="en-US" dirty="0" smtClean="0"/>
              <a:t>. </a:t>
            </a:r>
          </a:p>
          <a:p>
            <a:r>
              <a:rPr lang="en-US" dirty="0" smtClean="0"/>
              <a:t>You can decide to abort the merge by using: </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merge --abort</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64</a:t>
            </a:fld>
            <a:endParaRPr lang="en-US"/>
          </a:p>
        </p:txBody>
      </p:sp>
    </p:spTree>
    <p:extLst>
      <p:ext uri="{BB962C8B-B14F-4D97-AF65-F5344CB8AC3E}">
        <p14:creationId xmlns:p14="http://schemas.microsoft.com/office/powerpoint/2010/main" val="10477689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Code Merge Conflict Editor</a:t>
            </a:r>
            <a:endParaRPr lang="en-US" dirty="0"/>
          </a:p>
        </p:txBody>
      </p:sp>
      <p:pic>
        <p:nvPicPr>
          <p:cNvPr id="7" name="Content Placeholder 6"/>
          <p:cNvPicPr>
            <a:picLocks noGrp="1" noChangeAspect="1"/>
          </p:cNvPicPr>
          <p:nvPr>
            <p:ph idx="1"/>
          </p:nvPr>
        </p:nvPicPr>
        <p:blipFill>
          <a:blip r:embed="rId2"/>
          <a:stretch>
            <a:fillRect/>
          </a:stretch>
        </p:blipFill>
        <p:spPr>
          <a:xfrm>
            <a:off x="1273107" y="1550591"/>
            <a:ext cx="9645786" cy="4945856"/>
          </a:xfrm>
          <a:prstGeom prst="rect">
            <a:avLst/>
          </a:prstGeom>
        </p:spPr>
      </p:pic>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65</a:t>
            </a:fld>
            <a:endParaRPr lang="en-US"/>
          </a:p>
        </p:txBody>
      </p:sp>
    </p:spTree>
    <p:extLst>
      <p:ext uri="{BB962C8B-B14F-4D97-AF65-F5344CB8AC3E}">
        <p14:creationId xmlns:p14="http://schemas.microsoft.com/office/powerpoint/2010/main" val="786060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Rebase</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rebase is a technique for </a:t>
            </a:r>
            <a:r>
              <a:rPr lang="en-US" dirty="0" smtClean="0">
                <a:solidFill>
                  <a:srgbClr val="FF0000"/>
                </a:solidFill>
              </a:rPr>
              <a:t>combining and rearranging</a:t>
            </a:r>
            <a:r>
              <a:rPr lang="en-US" dirty="0" smtClean="0"/>
              <a:t> commits from one branch onto another.</a:t>
            </a:r>
          </a:p>
          <a:p>
            <a:r>
              <a:rPr lang="en-US" dirty="0" smtClean="0"/>
              <a:t>The rebase command helps to create a cleaner, </a:t>
            </a:r>
            <a:r>
              <a:rPr lang="en-US" dirty="0" smtClean="0">
                <a:solidFill>
                  <a:srgbClr val="FF0000"/>
                </a:solidFill>
              </a:rPr>
              <a:t>more linear commit history </a:t>
            </a:r>
            <a:r>
              <a:rPr lang="en-US" dirty="0" smtClean="0"/>
              <a:t>by incorporating changes from different branches.</a:t>
            </a:r>
          </a:p>
          <a:p>
            <a:r>
              <a:rPr lang="en-US" dirty="0" smtClean="0"/>
              <a:t>Rebase is useful when you want to </a:t>
            </a:r>
            <a:r>
              <a:rPr lang="en-US" dirty="0" smtClean="0">
                <a:solidFill>
                  <a:srgbClr val="FF0000"/>
                </a:solidFill>
              </a:rPr>
              <a:t>clean and organized </a:t>
            </a:r>
            <a:r>
              <a:rPr lang="en-US" dirty="0" smtClean="0"/>
              <a:t>commit history. </a:t>
            </a:r>
          </a:p>
          <a:p>
            <a:r>
              <a:rPr lang="en-US" dirty="0" smtClean="0"/>
              <a:t>It is ideal for feature branch updates before merging.</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66</a:t>
            </a:fld>
            <a:endParaRPr lang="en-US"/>
          </a:p>
        </p:txBody>
      </p:sp>
    </p:spTree>
    <p:extLst>
      <p:ext uri="{BB962C8B-B14F-4D97-AF65-F5344CB8AC3E}">
        <p14:creationId xmlns:p14="http://schemas.microsoft.com/office/powerpoint/2010/main" val="15249685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Rebase</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67</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53080"/>
          <a:stretch/>
        </p:blipFill>
        <p:spPr>
          <a:xfrm>
            <a:off x="2073667" y="1875099"/>
            <a:ext cx="8044666" cy="4481251"/>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9620"/>
          <a:stretch/>
        </p:blipFill>
        <p:spPr>
          <a:xfrm>
            <a:off x="2504065" y="1875099"/>
            <a:ext cx="7183869" cy="4296840"/>
          </a:xfrm>
          <a:prstGeom prst="rect">
            <a:avLst/>
          </a:prstGeom>
        </p:spPr>
      </p:pic>
    </p:spTree>
    <p:extLst>
      <p:ext uri="{BB962C8B-B14F-4D97-AF65-F5344CB8AC3E}">
        <p14:creationId xmlns:p14="http://schemas.microsoft.com/office/powerpoint/2010/main" val="38784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Rebase Command</a:t>
            </a:r>
            <a:endParaRPr lang="en-US" dirty="0"/>
          </a:p>
        </p:txBody>
      </p:sp>
      <p:sp>
        <p:nvSpPr>
          <p:cNvPr id="3" name="Content Placeholder 2"/>
          <p:cNvSpPr>
            <a:spLocks noGrp="1"/>
          </p:cNvSpPr>
          <p:nvPr>
            <p:ph idx="1"/>
          </p:nvPr>
        </p:nvSpPr>
        <p:spPr/>
        <p:txBody>
          <a:bodyPr/>
          <a:lstStyle/>
          <a:p>
            <a:r>
              <a:rPr lang="en-US" dirty="0" smtClean="0"/>
              <a:t>To perform a rebase, issue the following command from the </a:t>
            </a:r>
            <a:r>
              <a:rPr lang="en-US" dirty="0" smtClean="0">
                <a:solidFill>
                  <a:srgbClr val="FF0000"/>
                </a:solidFill>
              </a:rPr>
              <a:t>feature branch</a:t>
            </a:r>
            <a:r>
              <a:rPr lang="en-US" dirty="0" smtClean="0"/>
              <a:t>:</a:t>
            </a:r>
          </a:p>
          <a:p>
            <a:pPr marL="0" indent="0">
              <a:buNone/>
            </a:pP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rebase &lt;base&gt;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68</a:t>
            </a:fld>
            <a:endParaRPr lang="en-US"/>
          </a:p>
        </p:txBody>
      </p:sp>
    </p:spTree>
    <p:extLst>
      <p:ext uri="{BB962C8B-B14F-4D97-AF65-F5344CB8AC3E}">
        <p14:creationId xmlns:p14="http://schemas.microsoft.com/office/powerpoint/2010/main" val="206625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and Rebase Advice</a:t>
            </a:r>
            <a:endParaRPr lang="en-US" dirty="0"/>
          </a:p>
        </p:txBody>
      </p:sp>
      <p:sp>
        <p:nvSpPr>
          <p:cNvPr id="3" name="Content Placeholder 2"/>
          <p:cNvSpPr>
            <a:spLocks noGrp="1"/>
          </p:cNvSpPr>
          <p:nvPr>
            <p:ph idx="1"/>
          </p:nvPr>
        </p:nvSpPr>
        <p:spPr/>
        <p:txBody>
          <a:bodyPr/>
          <a:lstStyle/>
          <a:p>
            <a:r>
              <a:rPr lang="en-US" dirty="0" smtClean="0"/>
              <a:t>Avoid conflicts by encouraging developers not to over step into each other files.</a:t>
            </a:r>
          </a:p>
          <a:p>
            <a:pPr marL="0" indent="0">
              <a:buNone/>
            </a:pPr>
            <a:endParaRPr lang="en-US" dirty="0" smtClean="0"/>
          </a:p>
          <a:p>
            <a:r>
              <a:rPr lang="en-US" dirty="0" smtClean="0"/>
              <a:t>Merge features into the main branch.</a:t>
            </a:r>
          </a:p>
          <a:p>
            <a:pPr marL="0" indent="0">
              <a:buNone/>
            </a:pPr>
            <a:endParaRPr lang="en-US" dirty="0" smtClean="0"/>
          </a:p>
          <a:p>
            <a:r>
              <a:rPr lang="en-US" dirty="0" smtClean="0"/>
              <a:t>Rebase features on the main branch, not the other way around. </a:t>
            </a:r>
          </a:p>
          <a:p>
            <a:pPr marL="0" indent="0">
              <a:buNone/>
            </a:pPr>
            <a:endParaRPr lang="en-US" dirty="0" smtClean="0"/>
          </a:p>
          <a:p>
            <a:r>
              <a:rPr lang="en-US" dirty="0" smtClean="0"/>
              <a:t>Avoid branching out on features, unless necessary.</a:t>
            </a:r>
          </a:p>
          <a:p>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69</a:t>
            </a:fld>
            <a:endParaRPr lang="en-US"/>
          </a:p>
        </p:txBody>
      </p:sp>
    </p:spTree>
    <p:extLst>
      <p:ext uri="{BB962C8B-B14F-4D97-AF65-F5344CB8AC3E}">
        <p14:creationId xmlns:p14="http://schemas.microsoft.com/office/powerpoint/2010/main" val="322343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FBAA-C315-CD82-154C-9BD11662C9FE}"/>
              </a:ext>
            </a:extLst>
          </p:cNvPr>
          <p:cNvSpPr>
            <a:spLocks noGrp="1"/>
          </p:cNvSpPr>
          <p:nvPr>
            <p:ph type="title"/>
          </p:nvPr>
        </p:nvSpPr>
        <p:spPr/>
        <p:txBody>
          <a:bodyPr/>
          <a:lstStyle/>
          <a:p>
            <a:r>
              <a:rPr lang="en-US" dirty="0"/>
              <a:t>Version Control Systems</a:t>
            </a:r>
          </a:p>
        </p:txBody>
      </p:sp>
      <p:sp>
        <p:nvSpPr>
          <p:cNvPr id="5" name="Date Placeholder 4">
            <a:extLst>
              <a:ext uri="{FF2B5EF4-FFF2-40B4-BE49-F238E27FC236}">
                <a16:creationId xmlns:a16="http://schemas.microsoft.com/office/drawing/2014/main" id="{83AFFF94-F0D9-60D0-2DC5-C8605F9FB2D3}"/>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F4D8F7C6-D7D8-4251-4493-3EC8DEFC2FA2}"/>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3B6785D-7581-4D99-6814-4640C334854C}"/>
              </a:ext>
            </a:extLst>
          </p:cNvPr>
          <p:cNvSpPr>
            <a:spLocks noGrp="1"/>
          </p:cNvSpPr>
          <p:nvPr>
            <p:ph type="sldNum" sz="quarter" idx="12"/>
          </p:nvPr>
        </p:nvSpPr>
        <p:spPr/>
        <p:txBody>
          <a:bodyPr/>
          <a:lstStyle/>
          <a:p>
            <a:fld id="{4ED68E7B-1324-4679-A0C2-CCECCF4EA3E6}" type="slidenum">
              <a:rPr lang="en-US" smtClean="0"/>
              <a:t>7</a:t>
            </a:fld>
            <a:endParaRPr lang="en-US"/>
          </a:p>
        </p:txBody>
      </p:sp>
      <p:pic>
        <p:nvPicPr>
          <p:cNvPr id="9" name="Picture 8" descr="A blue and white logo&#10;&#10;Description automatically generated">
            <a:extLst>
              <a:ext uri="{FF2B5EF4-FFF2-40B4-BE49-F238E27FC236}">
                <a16:creationId xmlns:a16="http://schemas.microsoft.com/office/drawing/2014/main" id="{8D071DEB-6788-8FB5-B3CC-D0BA228489D4}"/>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1551482" y="1820131"/>
            <a:ext cx="2368446" cy="1918592"/>
          </a:xfrm>
          <a:prstGeom prst="rect">
            <a:avLst/>
          </a:prstGeom>
        </p:spPr>
      </p:pic>
      <p:pic>
        <p:nvPicPr>
          <p:cNvPr id="12" name="Picture 11">
            <a:extLst>
              <a:ext uri="{FF2B5EF4-FFF2-40B4-BE49-F238E27FC236}">
                <a16:creationId xmlns:a16="http://schemas.microsoft.com/office/drawing/2014/main" id="{CAFA5EDE-400E-75F5-D26F-C24AFA3B6C61}"/>
              </a:ext>
            </a:extLst>
          </p:cNvPr>
          <p:cNvPicPr>
            <a:picLocks noChangeAspect="1"/>
          </p:cNvPicPr>
          <p:nvPr/>
        </p:nvPicPr>
        <p:blipFill>
          <a:blip r:embed="rId4"/>
          <a:stretch>
            <a:fillRect/>
          </a:stretch>
        </p:blipFill>
        <p:spPr>
          <a:xfrm>
            <a:off x="4049843" y="1770588"/>
            <a:ext cx="1856282" cy="2230037"/>
          </a:xfrm>
          <a:prstGeom prst="rect">
            <a:avLst/>
          </a:prstGeom>
        </p:spPr>
      </p:pic>
      <p:pic>
        <p:nvPicPr>
          <p:cNvPr id="13" name="Picture 12" descr="A blue and white logo&#10;&#10;Description automatically generated">
            <a:extLst>
              <a:ext uri="{FF2B5EF4-FFF2-40B4-BE49-F238E27FC236}">
                <a16:creationId xmlns:a16="http://schemas.microsoft.com/office/drawing/2014/main" id="{0EE20096-C9BA-52AD-D67A-CBE1B32167C2}"/>
              </a:ext>
            </a:extLst>
          </p:cNvPr>
          <p:cNvPicPr>
            <a:picLocks noChangeAspect="1"/>
          </p:cNvPicPr>
          <p:nvPr/>
        </p:nvPicPr>
        <p:blipFill>
          <a:blip r:embed="rId5"/>
          <a:stretch>
            <a:fillRect/>
          </a:stretch>
        </p:blipFill>
        <p:spPr>
          <a:xfrm>
            <a:off x="5911356" y="1820290"/>
            <a:ext cx="2143125" cy="2143125"/>
          </a:xfrm>
          <a:prstGeom prst="rect">
            <a:avLst/>
          </a:prstGeom>
        </p:spPr>
      </p:pic>
      <p:pic>
        <p:nvPicPr>
          <p:cNvPr id="14" name="Picture 13" descr="A yellow fish with blue bubbles&#10;&#10;Description automatically generated">
            <a:extLst>
              <a:ext uri="{FF2B5EF4-FFF2-40B4-BE49-F238E27FC236}">
                <a16:creationId xmlns:a16="http://schemas.microsoft.com/office/drawing/2014/main" id="{FCC3D1D3-A00A-E881-6EF0-FABC962A36F8}"/>
              </a:ext>
            </a:extLst>
          </p:cNvPr>
          <p:cNvPicPr>
            <a:picLocks noChangeAspect="1"/>
          </p:cNvPicPr>
          <p:nvPr/>
        </p:nvPicPr>
        <p:blipFill>
          <a:blip r:embed="rId6"/>
          <a:stretch>
            <a:fillRect/>
          </a:stretch>
        </p:blipFill>
        <p:spPr>
          <a:xfrm>
            <a:off x="8060415" y="1699666"/>
            <a:ext cx="1630025" cy="2221980"/>
          </a:xfrm>
          <a:prstGeom prst="rect">
            <a:avLst/>
          </a:prstGeom>
        </p:spPr>
      </p:pic>
      <p:pic>
        <p:nvPicPr>
          <p:cNvPr id="15" name="Picture 14" descr="Git Logo | significado del logotipo, png, vector">
            <a:extLst>
              <a:ext uri="{FF2B5EF4-FFF2-40B4-BE49-F238E27FC236}">
                <a16:creationId xmlns:a16="http://schemas.microsoft.com/office/drawing/2014/main" id="{B80A7CF5-600F-8815-315F-CBDB32749C4E}"/>
              </a:ext>
            </a:extLst>
          </p:cNvPr>
          <p:cNvPicPr>
            <a:picLocks noChangeAspect="1"/>
          </p:cNvPicPr>
          <p:nvPr/>
        </p:nvPicPr>
        <p:blipFill>
          <a:blip r:embed="rId7"/>
          <a:stretch>
            <a:fillRect/>
          </a:stretch>
        </p:blipFill>
        <p:spPr>
          <a:xfrm>
            <a:off x="3924925" y="4045783"/>
            <a:ext cx="3280346" cy="2039286"/>
          </a:xfrm>
          <a:prstGeom prst="rect">
            <a:avLst/>
          </a:prstGeom>
        </p:spPr>
      </p:pic>
    </p:spTree>
    <p:extLst>
      <p:ext uri="{BB962C8B-B14F-4D97-AF65-F5344CB8AC3E}">
        <p14:creationId xmlns:p14="http://schemas.microsoft.com/office/powerpoint/2010/main" val="7310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14</a:t>
            </a:r>
            <a:endParaRPr lang="en-US" dirty="0"/>
          </a:p>
        </p:txBody>
      </p:sp>
      <p:sp>
        <p:nvSpPr>
          <p:cNvPr id="3" name="Content Placeholder 2"/>
          <p:cNvSpPr>
            <a:spLocks noGrp="1"/>
          </p:cNvSpPr>
          <p:nvPr>
            <p:ph idx="1"/>
          </p:nvPr>
        </p:nvSpPr>
        <p:spPr/>
        <p:txBody>
          <a:bodyPr/>
          <a:lstStyle/>
          <a:p>
            <a:pPr marL="0" indent="0">
              <a:buNone/>
            </a:pPr>
            <a:r>
              <a:rPr lang="en-US" b="1" i="1" dirty="0" smtClean="0"/>
              <a:t>Merging and Resolving Conflicts</a:t>
            </a:r>
            <a:endParaRPr lang="en-US" b="1" i="1" dirty="0"/>
          </a:p>
          <a:p>
            <a:pPr marL="0" indent="0">
              <a:buNone/>
            </a:pPr>
            <a:endParaRPr lang="en-US" dirty="0"/>
          </a:p>
          <a:p>
            <a:pPr marL="514350" indent="-514350">
              <a:buFont typeface="+mj-lt"/>
              <a:buAutoNum type="arabicPeriod"/>
            </a:pPr>
            <a:r>
              <a:rPr lang="en-US" dirty="0" smtClean="0"/>
              <a:t>Draw diagrams that illustrate two primary merging methods: fast-forward and 3-way merge. </a:t>
            </a:r>
            <a:endParaRPr lang="en-US" dirty="0"/>
          </a:p>
          <a:p>
            <a:pPr marL="514350" indent="-514350">
              <a:buFont typeface="+mj-lt"/>
              <a:buAutoNum type="arabicPeriod"/>
            </a:pPr>
            <a:r>
              <a:rPr lang="en-US" dirty="0"/>
              <a:t>Demonstrate a fast-forward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smtClean="0"/>
              <a:t>.</a:t>
            </a:r>
          </a:p>
          <a:p>
            <a:pPr marL="514350" indent="-514350">
              <a:buFont typeface="+mj-lt"/>
              <a:buAutoNum type="arabicPeriod"/>
            </a:pPr>
            <a:r>
              <a:rPr lang="en-US" dirty="0"/>
              <a:t>Show a 3-way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a:t> when there are new commits in both branches.</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70</a:t>
            </a:fld>
            <a:endParaRPr lang="en-US"/>
          </a:p>
        </p:txBody>
      </p:sp>
    </p:spTree>
    <p:extLst>
      <p:ext uri="{BB962C8B-B14F-4D97-AF65-F5344CB8AC3E}">
        <p14:creationId xmlns:p14="http://schemas.microsoft.com/office/powerpoint/2010/main" val="33432752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15</a:t>
            </a:r>
            <a:endParaRPr lang="en-US" dirty="0"/>
          </a:p>
        </p:txBody>
      </p:sp>
      <p:sp>
        <p:nvSpPr>
          <p:cNvPr id="3" name="Content Placeholder 2"/>
          <p:cNvSpPr>
            <a:spLocks noGrp="1"/>
          </p:cNvSpPr>
          <p:nvPr>
            <p:ph idx="1"/>
          </p:nvPr>
        </p:nvSpPr>
        <p:spPr/>
        <p:txBody>
          <a:bodyPr/>
          <a:lstStyle/>
          <a:p>
            <a:pPr marL="0" indent="0">
              <a:buNone/>
            </a:pPr>
            <a:r>
              <a:rPr lang="en-US" b="1" i="1" dirty="0" smtClean="0"/>
              <a:t>Handling Merge Conflicts</a:t>
            </a:r>
            <a:endParaRPr lang="en-US" b="1" i="1" dirty="0"/>
          </a:p>
          <a:p>
            <a:pPr marL="0" indent="0">
              <a:buNone/>
            </a:pPr>
            <a:endParaRPr lang="en-US" dirty="0"/>
          </a:p>
          <a:p>
            <a:pPr marL="514350" indent="-514350">
              <a:buFont typeface="+mj-lt"/>
              <a:buAutoNum type="arabicPeriod"/>
            </a:pPr>
            <a:r>
              <a:rPr lang="en-US" dirty="0"/>
              <a:t>Discuss what merge conflicts are</a:t>
            </a:r>
            <a:r>
              <a:rPr lang="en-US" dirty="0" smtClean="0"/>
              <a:t>.</a:t>
            </a:r>
          </a:p>
          <a:p>
            <a:pPr marL="514350" indent="-514350">
              <a:buFont typeface="+mj-lt"/>
              <a:buAutoNum type="arabicPeriod"/>
            </a:pPr>
            <a:r>
              <a:rPr lang="en-US" dirty="0"/>
              <a:t>Demonstrate how to resolve merge conflicts manually in a text editor</a:t>
            </a:r>
            <a:r>
              <a:rPr lang="en-US" dirty="0" smtClean="0"/>
              <a:t>.</a:t>
            </a:r>
          </a:p>
          <a:p>
            <a:pPr marL="514350" indent="-514350">
              <a:buFont typeface="+mj-lt"/>
              <a:buAutoNum type="arabicPeriod"/>
            </a:pPr>
            <a:r>
              <a:rPr lang="en-US" dirty="0"/>
              <a:t>Show how to abort a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--abort</a:t>
            </a:r>
            <a:r>
              <a:rPr lang="en-US" dirty="0"/>
              <a:t>.</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71</a:t>
            </a:fld>
            <a:endParaRPr lang="en-US"/>
          </a:p>
        </p:txBody>
      </p:sp>
    </p:spTree>
    <p:extLst>
      <p:ext uri="{BB962C8B-B14F-4D97-AF65-F5344CB8AC3E}">
        <p14:creationId xmlns:p14="http://schemas.microsoft.com/office/powerpoint/2010/main" val="26003569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Merging Branches on GitHub</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72</a:t>
            </a:fld>
            <a:endParaRPr lang="en-US"/>
          </a:p>
        </p:txBody>
      </p:sp>
    </p:spTree>
    <p:extLst>
      <p:ext uri="{BB962C8B-B14F-4D97-AF65-F5344CB8AC3E}">
        <p14:creationId xmlns:p14="http://schemas.microsoft.com/office/powerpoint/2010/main" val="1767754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and Pull Request in GitHub</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Compare</a:t>
            </a:r>
            <a:r>
              <a:rPr lang="en-US" dirty="0" smtClean="0"/>
              <a:t> and </a:t>
            </a:r>
            <a:r>
              <a:rPr lang="en-US" dirty="0" smtClean="0">
                <a:solidFill>
                  <a:srgbClr val="FF0000"/>
                </a:solidFill>
              </a:rPr>
              <a:t>Pull Request </a:t>
            </a:r>
            <a:r>
              <a:rPr lang="en-US" dirty="0" smtClean="0"/>
              <a:t>are essential feature in GitHub for </a:t>
            </a:r>
            <a:r>
              <a:rPr lang="en-US" dirty="0" smtClean="0">
                <a:solidFill>
                  <a:srgbClr val="FF0000"/>
                </a:solidFill>
              </a:rPr>
              <a:t>collaborative</a:t>
            </a:r>
            <a:r>
              <a:rPr lang="en-US" dirty="0" smtClean="0"/>
              <a:t> software development.</a:t>
            </a:r>
          </a:p>
          <a:p>
            <a:r>
              <a:rPr lang="en-US" dirty="0" smtClean="0"/>
              <a:t>When you introduce commits into a feature branch, GitHub notifies you through an </a:t>
            </a:r>
            <a:r>
              <a:rPr lang="en-US" dirty="0" smtClean="0">
                <a:solidFill>
                  <a:srgbClr val="FF0000"/>
                </a:solidFill>
              </a:rPr>
              <a:t>alert message</a:t>
            </a:r>
            <a:r>
              <a:rPr lang="en-US" dirty="0" smtClean="0"/>
              <a:t>.</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73</a:t>
            </a:fld>
            <a:endParaRPr lang="en-US"/>
          </a:p>
        </p:txBody>
      </p:sp>
      <p:pic>
        <p:nvPicPr>
          <p:cNvPr id="7" name="Picture 6"/>
          <p:cNvPicPr>
            <a:picLocks noChangeAspect="1"/>
          </p:cNvPicPr>
          <p:nvPr/>
        </p:nvPicPr>
        <p:blipFill>
          <a:blip r:embed="rId2"/>
          <a:stretch>
            <a:fillRect/>
          </a:stretch>
        </p:blipFill>
        <p:spPr>
          <a:xfrm>
            <a:off x="795524" y="3872957"/>
            <a:ext cx="10558276" cy="1164264"/>
          </a:xfrm>
          <a:prstGeom prst="rect">
            <a:avLst/>
          </a:prstGeom>
        </p:spPr>
      </p:pic>
    </p:spTree>
    <p:extLst>
      <p:ext uri="{BB962C8B-B14F-4D97-AF65-F5344CB8AC3E}">
        <p14:creationId xmlns:p14="http://schemas.microsoft.com/office/powerpoint/2010/main" val="2893720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a:t>
            </a:r>
            <a:endParaRPr lang="en-US" dirty="0"/>
          </a:p>
        </p:txBody>
      </p:sp>
      <p:sp>
        <p:nvSpPr>
          <p:cNvPr id="3" name="Content Placeholder 2"/>
          <p:cNvSpPr>
            <a:spLocks noGrp="1"/>
          </p:cNvSpPr>
          <p:nvPr>
            <p:ph idx="1"/>
          </p:nvPr>
        </p:nvSpPr>
        <p:spPr/>
        <p:txBody>
          <a:bodyPr/>
          <a:lstStyle/>
          <a:p>
            <a:r>
              <a:rPr lang="en-US" dirty="0" smtClean="0"/>
              <a:t>A compare allows you to view the difference between two branches, typically feature branch and a main branch. It helps you review the changes before integrating them. </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74</a:t>
            </a:fld>
            <a:endParaRPr lang="en-US"/>
          </a:p>
        </p:txBody>
      </p:sp>
      <p:pic>
        <p:nvPicPr>
          <p:cNvPr id="7" name="Picture 6"/>
          <p:cNvPicPr>
            <a:picLocks noChangeAspect="1"/>
          </p:cNvPicPr>
          <p:nvPr/>
        </p:nvPicPr>
        <p:blipFill rotWithShape="1">
          <a:blip r:embed="rId2"/>
          <a:srcRect r="19721"/>
          <a:stretch/>
        </p:blipFill>
        <p:spPr>
          <a:xfrm>
            <a:off x="1014161" y="3372099"/>
            <a:ext cx="10619949" cy="718637"/>
          </a:xfrm>
          <a:prstGeom prst="rect">
            <a:avLst/>
          </a:prstGeom>
        </p:spPr>
      </p:pic>
      <p:sp>
        <p:nvSpPr>
          <p:cNvPr id="8" name="Oval 7"/>
          <p:cNvSpPr/>
          <p:nvPr/>
        </p:nvSpPr>
        <p:spPr>
          <a:xfrm>
            <a:off x="5438274" y="3275845"/>
            <a:ext cx="2181726" cy="911143"/>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100939" y="2081212"/>
            <a:ext cx="5607668" cy="4640263"/>
          </a:xfrm>
          <a:prstGeom prst="rect">
            <a:avLst/>
          </a:prstGeom>
        </p:spPr>
      </p:pic>
      <p:pic>
        <p:nvPicPr>
          <p:cNvPr id="10" name="Picture 9"/>
          <p:cNvPicPr>
            <a:picLocks noChangeAspect="1"/>
          </p:cNvPicPr>
          <p:nvPr/>
        </p:nvPicPr>
        <p:blipFill>
          <a:blip r:embed="rId4"/>
          <a:stretch>
            <a:fillRect/>
          </a:stretch>
        </p:blipFill>
        <p:spPr>
          <a:xfrm>
            <a:off x="659656" y="4586659"/>
            <a:ext cx="5843487" cy="1589924"/>
          </a:xfrm>
          <a:prstGeom prst="rect">
            <a:avLst/>
          </a:prstGeom>
        </p:spPr>
      </p:pic>
    </p:spTree>
    <p:extLst>
      <p:ext uri="{BB962C8B-B14F-4D97-AF65-F5344CB8AC3E}">
        <p14:creationId xmlns:p14="http://schemas.microsoft.com/office/powerpoint/2010/main" val="297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r>
              <a:rPr lang="en-US" dirty="0" smtClean="0"/>
              <a:t>Pull Request is a mechanism for proposing changes from your branch into another. It is often used to merge feature branches into the main, especially when there are many collaborators in a repo. </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75</a:t>
            </a:fld>
            <a:endParaRPr lang="en-US"/>
          </a:p>
        </p:txBody>
      </p:sp>
      <p:pic>
        <p:nvPicPr>
          <p:cNvPr id="7" name="Picture 6"/>
          <p:cNvPicPr>
            <a:picLocks noChangeAspect="1"/>
          </p:cNvPicPr>
          <p:nvPr/>
        </p:nvPicPr>
        <p:blipFill>
          <a:blip r:embed="rId2"/>
          <a:stretch>
            <a:fillRect/>
          </a:stretch>
        </p:blipFill>
        <p:spPr>
          <a:xfrm>
            <a:off x="2531628" y="2322262"/>
            <a:ext cx="6755497" cy="4034088"/>
          </a:xfrm>
          <a:prstGeom prst="rect">
            <a:avLst/>
          </a:prstGeom>
        </p:spPr>
      </p:pic>
      <p:pic>
        <p:nvPicPr>
          <p:cNvPr id="8" name="Picture 7"/>
          <p:cNvPicPr>
            <a:picLocks noChangeAspect="1"/>
          </p:cNvPicPr>
          <p:nvPr/>
        </p:nvPicPr>
        <p:blipFill>
          <a:blip r:embed="rId3"/>
          <a:stretch>
            <a:fillRect/>
          </a:stretch>
        </p:blipFill>
        <p:spPr>
          <a:xfrm>
            <a:off x="1200362" y="3829802"/>
            <a:ext cx="9418028" cy="1351799"/>
          </a:xfrm>
          <a:prstGeom prst="rect">
            <a:avLst/>
          </a:prstGeom>
        </p:spPr>
      </p:pic>
    </p:spTree>
    <p:extLst>
      <p:ext uri="{BB962C8B-B14F-4D97-AF65-F5344CB8AC3E}">
        <p14:creationId xmlns:p14="http://schemas.microsoft.com/office/powerpoint/2010/main" val="27915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r>
              <a:rPr lang="en-US" dirty="0" smtClean="0"/>
              <a:t>Just as in a local </a:t>
            </a:r>
            <a:r>
              <a:rPr lang="en-US" dirty="0" err="1" smtClean="0"/>
              <a:t>git</a:t>
            </a:r>
            <a:r>
              <a:rPr lang="en-US" dirty="0" smtClean="0"/>
              <a:t>, GitHub detects and requires handling of merge conflicts sometimes if the commits overlap</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76</a:t>
            </a:fld>
            <a:endParaRPr lang="en-US"/>
          </a:p>
        </p:txBody>
      </p:sp>
      <p:pic>
        <p:nvPicPr>
          <p:cNvPr id="7" name="Picture 6"/>
          <p:cNvPicPr>
            <a:picLocks noChangeAspect="1"/>
          </p:cNvPicPr>
          <p:nvPr/>
        </p:nvPicPr>
        <p:blipFill>
          <a:blip r:embed="rId2"/>
          <a:stretch>
            <a:fillRect/>
          </a:stretch>
        </p:blipFill>
        <p:spPr>
          <a:xfrm>
            <a:off x="0" y="2732672"/>
            <a:ext cx="14687984" cy="1005138"/>
          </a:xfrm>
          <a:prstGeom prst="rect">
            <a:avLst/>
          </a:prstGeom>
        </p:spPr>
      </p:pic>
      <p:pic>
        <p:nvPicPr>
          <p:cNvPr id="8" name="Picture 7"/>
          <p:cNvPicPr>
            <a:picLocks noChangeAspect="1"/>
          </p:cNvPicPr>
          <p:nvPr/>
        </p:nvPicPr>
        <p:blipFill>
          <a:blip r:embed="rId3"/>
          <a:stretch>
            <a:fillRect/>
          </a:stretch>
        </p:blipFill>
        <p:spPr>
          <a:xfrm>
            <a:off x="2209800" y="2732672"/>
            <a:ext cx="7101907" cy="3239252"/>
          </a:xfrm>
          <a:prstGeom prst="rect">
            <a:avLst/>
          </a:prstGeom>
        </p:spPr>
      </p:pic>
    </p:spTree>
    <p:extLst>
      <p:ext uri="{BB962C8B-B14F-4D97-AF65-F5344CB8AC3E}">
        <p14:creationId xmlns:p14="http://schemas.microsoft.com/office/powerpoint/2010/main" val="72911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16</a:t>
            </a:r>
            <a:endParaRPr lang="en-US" dirty="0"/>
          </a:p>
        </p:txBody>
      </p:sp>
      <p:sp>
        <p:nvSpPr>
          <p:cNvPr id="3" name="Content Placeholder 2"/>
          <p:cNvSpPr>
            <a:spLocks noGrp="1"/>
          </p:cNvSpPr>
          <p:nvPr>
            <p:ph idx="1"/>
          </p:nvPr>
        </p:nvSpPr>
        <p:spPr/>
        <p:txBody>
          <a:bodyPr/>
          <a:lstStyle/>
          <a:p>
            <a:pPr marL="0" indent="0">
              <a:buNone/>
            </a:pPr>
            <a:r>
              <a:rPr lang="en-US" b="1" i="1" dirty="0" smtClean="0"/>
              <a:t>Compare and Pull Request</a:t>
            </a:r>
            <a:endParaRPr lang="en-US" b="1" i="1" dirty="0"/>
          </a:p>
          <a:p>
            <a:pPr marL="0" indent="0">
              <a:buNone/>
            </a:pPr>
            <a:endParaRPr lang="en-US" dirty="0"/>
          </a:p>
          <a:p>
            <a:pPr marL="514350" indent="-514350">
              <a:buFont typeface="+mj-lt"/>
              <a:buAutoNum type="arabicPeriod"/>
            </a:pPr>
            <a:r>
              <a:rPr lang="en-US" dirty="0" smtClean="0"/>
              <a:t>Create a branch in GitHub</a:t>
            </a:r>
          </a:p>
          <a:p>
            <a:pPr marL="514350" indent="-514350">
              <a:buFont typeface="+mj-lt"/>
              <a:buAutoNum type="arabicPeriod"/>
            </a:pPr>
            <a:r>
              <a:rPr lang="en-US" dirty="0" smtClean="0"/>
              <a:t>Make a commit on that feature branch</a:t>
            </a:r>
          </a:p>
          <a:p>
            <a:pPr marL="514350" indent="-514350">
              <a:buFont typeface="+mj-lt"/>
              <a:buAutoNum type="arabicPeriod"/>
            </a:pPr>
            <a:r>
              <a:rPr lang="en-US" dirty="0" smtClean="0"/>
              <a:t>Create Pull Request to merge the changes from the feature branch into the main branch. </a:t>
            </a:r>
            <a:endParaRPr lang="en-US" dirty="0" smtClean="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77</a:t>
            </a:fld>
            <a:endParaRPr lang="en-US"/>
          </a:p>
        </p:txBody>
      </p:sp>
    </p:spTree>
    <p:extLst>
      <p:ext uri="{BB962C8B-B14F-4D97-AF65-F5344CB8AC3E}">
        <p14:creationId xmlns:p14="http://schemas.microsoft.com/office/powerpoint/2010/main" val="31164147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Contributing to GitHub Projects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78</a:t>
            </a:fld>
            <a:endParaRPr lang="en-US"/>
          </a:p>
        </p:txBody>
      </p:sp>
    </p:spTree>
    <p:extLst>
      <p:ext uri="{BB962C8B-B14F-4D97-AF65-F5344CB8AC3E}">
        <p14:creationId xmlns:p14="http://schemas.microsoft.com/office/powerpoint/2010/main" val="23525756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Forking a Project</a:t>
            </a:r>
            <a:endParaRPr lang="en-US" dirty="0"/>
          </a:p>
        </p:txBody>
      </p:sp>
      <p:sp>
        <p:nvSpPr>
          <p:cNvPr id="8" name="Content Placeholder 7"/>
          <p:cNvSpPr>
            <a:spLocks noGrp="1"/>
          </p:cNvSpPr>
          <p:nvPr>
            <p:ph idx="1"/>
          </p:nvPr>
        </p:nvSpPr>
        <p:spPr/>
        <p:txBody>
          <a:bodyPr/>
          <a:lstStyle/>
          <a:p>
            <a:r>
              <a:rPr lang="en-US" dirty="0">
                <a:solidFill>
                  <a:srgbClr val="FF0000"/>
                </a:solidFill>
              </a:rPr>
              <a:t>Forking</a:t>
            </a:r>
            <a:r>
              <a:rPr lang="en-US" dirty="0"/>
              <a:t> is the process of creating a </a:t>
            </a:r>
            <a:r>
              <a:rPr lang="en-US" dirty="0">
                <a:solidFill>
                  <a:srgbClr val="FF0000"/>
                </a:solidFill>
              </a:rPr>
              <a:t>personal copy </a:t>
            </a:r>
            <a:r>
              <a:rPr lang="en-US" dirty="0"/>
              <a:t>of a repository hosted on GitHub. It's a way to contribute to or modify a project without directly impacting the original repository</a:t>
            </a:r>
            <a:r>
              <a:rPr lang="en-US" dirty="0" smtClean="0"/>
              <a:t>.</a:t>
            </a:r>
          </a:p>
          <a:p>
            <a:r>
              <a:rPr lang="en-AE" dirty="0" smtClean="0"/>
              <a:t>Why Fork?</a:t>
            </a:r>
          </a:p>
          <a:p>
            <a:pPr lvl="1"/>
            <a:r>
              <a:rPr lang="en-US" dirty="0" smtClean="0"/>
              <a:t>Fork </a:t>
            </a:r>
            <a:r>
              <a:rPr lang="en-US" dirty="0"/>
              <a:t>a repository to </a:t>
            </a:r>
            <a:r>
              <a:rPr lang="en-US" dirty="0">
                <a:solidFill>
                  <a:srgbClr val="FF0000"/>
                </a:solidFill>
              </a:rPr>
              <a:t>propose changes </a:t>
            </a:r>
            <a:r>
              <a:rPr lang="en-US" dirty="0"/>
              <a:t>or bug fixes.</a:t>
            </a:r>
          </a:p>
          <a:p>
            <a:pPr lvl="1"/>
            <a:r>
              <a:rPr lang="en-US" dirty="0" smtClean="0"/>
              <a:t>Use </a:t>
            </a:r>
            <a:r>
              <a:rPr lang="en-US" dirty="0"/>
              <a:t>a fork for </a:t>
            </a:r>
            <a:r>
              <a:rPr lang="en-US" dirty="0">
                <a:solidFill>
                  <a:srgbClr val="FF0000"/>
                </a:solidFill>
              </a:rPr>
              <a:t>experimenting with a project</a:t>
            </a:r>
            <a:r>
              <a:rPr lang="en-US" dirty="0"/>
              <a:t>.</a:t>
            </a:r>
          </a:p>
          <a:p>
            <a:pPr lvl="1"/>
            <a:r>
              <a:rPr lang="en-US" dirty="0" smtClean="0">
                <a:solidFill>
                  <a:srgbClr val="FF0000"/>
                </a:solidFill>
              </a:rPr>
              <a:t>Collaborate</a:t>
            </a:r>
            <a:r>
              <a:rPr lang="en-US" dirty="0" smtClean="0"/>
              <a:t> </a:t>
            </a:r>
            <a:r>
              <a:rPr lang="en-US" dirty="0"/>
              <a:t>on open-source projects.</a:t>
            </a:r>
            <a:endParaRPr lang="en-AE"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79</a:t>
            </a:fld>
            <a:endParaRPr lang="en-US"/>
          </a:p>
        </p:txBody>
      </p:sp>
      <p:sp>
        <p:nvSpPr>
          <p:cNvPr id="9" name="TextBox 8">
            <a:extLst>
              <a:ext uri="{FF2B5EF4-FFF2-40B4-BE49-F238E27FC236}">
                <a16:creationId xmlns:a16="http://schemas.microsoft.com/office/drawing/2014/main" id="{3EBA7CE1-2B97-B99C-2BB2-335D35E3D81C}"/>
              </a:ext>
            </a:extLst>
          </p:cNvPr>
          <p:cNvSpPr txBox="1"/>
          <p:nvPr/>
        </p:nvSpPr>
        <p:spPr>
          <a:xfrm>
            <a:off x="7002684" y="185738"/>
            <a:ext cx="495564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smtClean="0">
                <a:solidFill>
                  <a:sysClr val="windowText" lastClr="000000"/>
                </a:solidFill>
                <a:latin typeface="Consolas" panose="020B0609020204030204" pitchFamily="49" charset="0"/>
              </a:rPr>
              <a:t>Note, You will need a second account to follow with the remaining slides. </a:t>
            </a:r>
            <a:r>
              <a:rPr lang="en-GB" dirty="0" smtClean="0">
                <a:solidFill>
                  <a:sysClr val="windowText" lastClr="000000"/>
                </a:solidFill>
                <a:latin typeface="Consolas" panose="020B0609020204030204" pitchFamily="49" charset="0"/>
              </a:rPr>
              <a:t>Alternatively, you can pair with a colleague when doing the upcoming activities </a:t>
            </a:r>
            <a:endParaRPr lang="en-GB" dirty="0">
              <a:solidFill>
                <a:sysClr val="windowText" lastClr="000000"/>
              </a:solidFill>
              <a:latin typeface="Consolas" panose="020B0609020204030204" pitchFamily="49" charset="0"/>
            </a:endParaRPr>
          </a:p>
        </p:txBody>
      </p:sp>
    </p:spTree>
    <p:extLst>
      <p:ext uri="{BB962C8B-B14F-4D97-AF65-F5344CB8AC3E}">
        <p14:creationId xmlns:p14="http://schemas.microsoft.com/office/powerpoint/2010/main" val="2434432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9486B0-B8E3-E7EE-0CD3-0ABE5B9DB01C}"/>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807F55CC-48A2-A15F-819F-C3389E6BC84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FDD6F55-02D2-844C-8E5F-8D133CD3DA51}"/>
              </a:ext>
            </a:extLst>
          </p:cNvPr>
          <p:cNvSpPr>
            <a:spLocks noGrp="1"/>
          </p:cNvSpPr>
          <p:nvPr>
            <p:ph type="sldNum" sz="quarter" idx="12"/>
          </p:nvPr>
        </p:nvSpPr>
        <p:spPr/>
        <p:txBody>
          <a:bodyPr/>
          <a:lstStyle/>
          <a:p>
            <a:fld id="{4ED68E7B-1324-4679-A0C2-CCECCF4EA3E6}" type="slidenum">
              <a:rPr lang="en-US" smtClean="0"/>
              <a:t>8</a:t>
            </a:fld>
            <a:endParaRPr lang="en-US"/>
          </a:p>
        </p:txBody>
      </p:sp>
      <p:pic>
        <p:nvPicPr>
          <p:cNvPr id="10" name="Content Placeholder 9" descr="A diagram of a computer server&#10;&#10;Description automatically generated">
            <a:extLst>
              <a:ext uri="{FF2B5EF4-FFF2-40B4-BE49-F238E27FC236}">
                <a16:creationId xmlns:a16="http://schemas.microsoft.com/office/drawing/2014/main" id="{23885A73-D70A-F3AC-A624-F0A9B1CE6BB5}"/>
              </a:ext>
            </a:extLst>
          </p:cNvPr>
          <p:cNvPicPr>
            <a:picLocks noGrp="1" noChangeAspect="1"/>
          </p:cNvPicPr>
          <p:nvPr>
            <p:ph sz="half" idx="4294967295"/>
          </p:nvPr>
        </p:nvPicPr>
        <p:blipFill>
          <a:blip r:embed="rId2"/>
          <a:stretch>
            <a:fillRect/>
          </a:stretch>
        </p:blipFill>
        <p:spPr>
          <a:xfrm>
            <a:off x="112426" y="970639"/>
            <a:ext cx="4782486" cy="3417678"/>
          </a:xfrm>
        </p:spPr>
      </p:pic>
      <p:pic>
        <p:nvPicPr>
          <p:cNvPr id="11" name="Content Placeholder 10" descr="A diagram of a server&#10;&#10;Description automatically generated">
            <a:extLst>
              <a:ext uri="{FF2B5EF4-FFF2-40B4-BE49-F238E27FC236}">
                <a16:creationId xmlns:a16="http://schemas.microsoft.com/office/drawing/2014/main" id="{D0B6BB7A-19FC-F3DD-57CC-0D1B5AD9B455}"/>
              </a:ext>
            </a:extLst>
          </p:cNvPr>
          <p:cNvPicPr>
            <a:picLocks noGrp="1" noChangeAspect="1"/>
          </p:cNvPicPr>
          <p:nvPr>
            <p:ph sz="quarter" idx="4294967295"/>
          </p:nvPr>
        </p:nvPicPr>
        <p:blipFill>
          <a:blip r:embed="rId3"/>
          <a:stretch>
            <a:fillRect/>
          </a:stretch>
        </p:blipFill>
        <p:spPr>
          <a:xfrm>
            <a:off x="5010229" y="1189845"/>
            <a:ext cx="7181771" cy="3080790"/>
          </a:xfrm>
        </p:spPr>
      </p:pic>
      <p:sp>
        <p:nvSpPr>
          <p:cNvPr id="12" name="TextBox 11">
            <a:extLst>
              <a:ext uri="{FF2B5EF4-FFF2-40B4-BE49-F238E27FC236}">
                <a16:creationId xmlns:a16="http://schemas.microsoft.com/office/drawing/2014/main" id="{D860B4AC-811E-9CA3-E035-0DEEE981D3CD}"/>
              </a:ext>
            </a:extLst>
          </p:cNvPr>
          <p:cNvSpPr txBox="1"/>
          <p:nvPr/>
        </p:nvSpPr>
        <p:spPr>
          <a:xfrm>
            <a:off x="624590" y="512163"/>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Centralized VCS</a:t>
            </a:r>
          </a:p>
        </p:txBody>
      </p:sp>
      <p:sp>
        <p:nvSpPr>
          <p:cNvPr id="13" name="TextBox 12">
            <a:extLst>
              <a:ext uri="{FF2B5EF4-FFF2-40B4-BE49-F238E27FC236}">
                <a16:creationId xmlns:a16="http://schemas.microsoft.com/office/drawing/2014/main" id="{7A256548-1E32-7D8F-4511-EE459CA8A90A}"/>
              </a:ext>
            </a:extLst>
          </p:cNvPr>
          <p:cNvSpPr txBox="1"/>
          <p:nvPr/>
        </p:nvSpPr>
        <p:spPr>
          <a:xfrm>
            <a:off x="6945442" y="512162"/>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Distributed VCS</a:t>
            </a:r>
          </a:p>
        </p:txBody>
      </p:sp>
    </p:spTree>
    <p:extLst>
      <p:ext uri="{BB962C8B-B14F-4D97-AF65-F5344CB8AC3E}">
        <p14:creationId xmlns:p14="http://schemas.microsoft.com/office/powerpoint/2010/main" val="35413680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How to Fork</a:t>
            </a:r>
            <a:endParaRPr lang="en-US" dirty="0"/>
          </a:p>
        </p:txBody>
      </p:sp>
      <p:sp>
        <p:nvSpPr>
          <p:cNvPr id="3" name="Content Placeholder 2"/>
          <p:cNvSpPr>
            <a:spLocks noGrp="1"/>
          </p:cNvSpPr>
          <p:nvPr>
            <p:ph idx="1"/>
          </p:nvPr>
        </p:nvSpPr>
        <p:spPr/>
        <p:txBody>
          <a:bodyPr/>
          <a:lstStyle/>
          <a:p>
            <a:r>
              <a:rPr lang="en-AE" dirty="0" smtClean="0"/>
              <a:t>Search for the project you want to fork</a:t>
            </a:r>
          </a:p>
          <a:p>
            <a:pPr lvl="1"/>
            <a:r>
              <a:rPr lang="en-AE" dirty="0" smtClean="0"/>
              <a:t>Make sure to use both the user name and project name </a:t>
            </a:r>
          </a:p>
          <a:p>
            <a:pPr marL="457200" lvl="1" indent="0">
              <a:buNone/>
            </a:pPr>
            <a:endParaRPr lang="en-AE" dirty="0" smtClean="0"/>
          </a:p>
          <a:p>
            <a:pPr marL="457200" lvl="1" indent="0">
              <a:buNone/>
            </a:pPr>
            <a:endParaRPr lang="en-AE" dirty="0"/>
          </a:p>
          <a:p>
            <a:pPr marL="457200" lvl="1" indent="0">
              <a:buNone/>
            </a:pPr>
            <a:endParaRPr lang="en-AE" dirty="0" smtClean="0"/>
          </a:p>
          <a:p>
            <a:r>
              <a:rPr lang="en-AE" dirty="0" smtClean="0"/>
              <a:t>Click on the fork button to create the fork</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80</a:t>
            </a:fld>
            <a:endParaRPr lang="en-US"/>
          </a:p>
        </p:txBody>
      </p:sp>
      <p:sp>
        <p:nvSpPr>
          <p:cNvPr id="7" name="Rectangle 6"/>
          <p:cNvSpPr/>
          <p:nvPr/>
        </p:nvSpPr>
        <p:spPr>
          <a:xfrm>
            <a:off x="890141" y="2804496"/>
            <a:ext cx="6296917" cy="523220"/>
          </a:xfrm>
          <a:prstGeom prst="rect">
            <a:avLst/>
          </a:prstGeom>
        </p:spPr>
        <p:txBody>
          <a:bodyPr wrap="none">
            <a:spAutoFit/>
          </a:bodyPr>
          <a:lstStyle/>
          <a:p>
            <a:r>
              <a:rPr lang="en-US" sz="2800" dirty="0">
                <a:solidFill>
                  <a:srgbClr val="FF0000"/>
                </a:solidFill>
                <a:latin typeface="Consolas" panose="020B0609020204030204" pitchFamily="49" charset="0"/>
              </a:rPr>
              <a:t>repo:&lt;user-name&gt;/&lt;project-name&gt;</a:t>
            </a:r>
          </a:p>
        </p:txBody>
      </p:sp>
      <p:pic>
        <p:nvPicPr>
          <p:cNvPr id="8" name="Picture 7"/>
          <p:cNvPicPr>
            <a:picLocks noChangeAspect="1"/>
          </p:cNvPicPr>
          <p:nvPr/>
        </p:nvPicPr>
        <p:blipFill>
          <a:blip r:embed="rId2"/>
          <a:stretch>
            <a:fillRect/>
          </a:stretch>
        </p:blipFill>
        <p:spPr>
          <a:xfrm>
            <a:off x="2855731" y="4705772"/>
            <a:ext cx="6480537" cy="595434"/>
          </a:xfrm>
          <a:prstGeom prst="rect">
            <a:avLst/>
          </a:prstGeom>
        </p:spPr>
      </p:pic>
      <p:sp>
        <p:nvSpPr>
          <p:cNvPr id="9" name="Oval 8"/>
          <p:cNvSpPr/>
          <p:nvPr/>
        </p:nvSpPr>
        <p:spPr>
          <a:xfrm>
            <a:off x="4791919" y="4618299"/>
            <a:ext cx="2395139" cy="787078"/>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86533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Cloning a Project</a:t>
            </a:r>
            <a:endParaRPr lang="en-US" dirty="0"/>
          </a:p>
        </p:txBody>
      </p:sp>
      <p:sp>
        <p:nvSpPr>
          <p:cNvPr id="3" name="Content Placeholder 2"/>
          <p:cNvSpPr>
            <a:spLocks noGrp="1"/>
          </p:cNvSpPr>
          <p:nvPr>
            <p:ph idx="1"/>
          </p:nvPr>
        </p:nvSpPr>
        <p:spPr/>
        <p:txBody>
          <a:bodyPr/>
          <a:lstStyle/>
          <a:p>
            <a:r>
              <a:rPr lang="en-US" dirty="0">
                <a:solidFill>
                  <a:srgbClr val="FF0000"/>
                </a:solidFill>
              </a:rPr>
              <a:t>Cloning</a:t>
            </a:r>
            <a:r>
              <a:rPr lang="en-US" dirty="0"/>
              <a:t> is the process of creating a </a:t>
            </a:r>
            <a:r>
              <a:rPr lang="en-US" dirty="0">
                <a:solidFill>
                  <a:srgbClr val="FF0000"/>
                </a:solidFill>
              </a:rPr>
              <a:t>local copy </a:t>
            </a:r>
            <a:r>
              <a:rPr lang="en-US" dirty="0"/>
              <a:t>of a remote repository from GitHub to your computer. It allows you to work on the code locally</a:t>
            </a:r>
            <a:r>
              <a:rPr lang="en-US" dirty="0" smtClean="0"/>
              <a:t>.</a:t>
            </a:r>
          </a:p>
          <a:p>
            <a:r>
              <a:rPr lang="en-AE" dirty="0" smtClean="0"/>
              <a:t>Why Clone?</a:t>
            </a:r>
          </a:p>
          <a:p>
            <a:pPr lvl="1"/>
            <a:r>
              <a:rPr lang="en-US" dirty="0" smtClean="0"/>
              <a:t>Clone </a:t>
            </a:r>
            <a:r>
              <a:rPr lang="en-US" dirty="0"/>
              <a:t>a repository to </a:t>
            </a:r>
            <a:r>
              <a:rPr lang="en-US" dirty="0">
                <a:solidFill>
                  <a:srgbClr val="FF0000"/>
                </a:solidFill>
              </a:rPr>
              <a:t>work on it offline</a:t>
            </a:r>
            <a:r>
              <a:rPr lang="en-US" dirty="0"/>
              <a:t>.</a:t>
            </a:r>
          </a:p>
          <a:p>
            <a:pPr lvl="1"/>
            <a:r>
              <a:rPr lang="en-US" dirty="0" smtClean="0">
                <a:solidFill>
                  <a:srgbClr val="FF0000"/>
                </a:solidFill>
              </a:rPr>
              <a:t>Make </a:t>
            </a:r>
            <a:r>
              <a:rPr lang="en-US" dirty="0">
                <a:solidFill>
                  <a:srgbClr val="FF0000"/>
                </a:solidFill>
              </a:rPr>
              <a:t>code changes </a:t>
            </a:r>
            <a:r>
              <a:rPr lang="en-US" dirty="0"/>
              <a:t>and commits locally.</a:t>
            </a:r>
          </a:p>
          <a:p>
            <a:pPr lvl="1"/>
            <a:r>
              <a:rPr lang="en-US" dirty="0" smtClean="0">
                <a:solidFill>
                  <a:srgbClr val="FF0000"/>
                </a:solidFill>
              </a:rPr>
              <a:t>Collaborate</a:t>
            </a:r>
            <a:r>
              <a:rPr lang="en-US" dirty="0" smtClean="0"/>
              <a:t> </a:t>
            </a:r>
            <a:r>
              <a:rPr lang="en-US" dirty="0"/>
              <a:t>on a project without needing a constant internet connection.</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81</a:t>
            </a:fld>
            <a:endParaRPr lang="en-US"/>
          </a:p>
        </p:txBody>
      </p:sp>
    </p:spTree>
    <p:extLst>
      <p:ext uri="{BB962C8B-B14F-4D97-AF65-F5344CB8AC3E}">
        <p14:creationId xmlns:p14="http://schemas.microsoft.com/office/powerpoint/2010/main" val="12898216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smtClean="0"/>
              <a:t>How to Clone</a:t>
            </a:r>
            <a:endParaRPr lang="en-US" dirty="0"/>
          </a:p>
        </p:txBody>
      </p:sp>
      <p:sp>
        <p:nvSpPr>
          <p:cNvPr id="3" name="Content Placeholder 2"/>
          <p:cNvSpPr>
            <a:spLocks noGrp="1"/>
          </p:cNvSpPr>
          <p:nvPr>
            <p:ph idx="1"/>
          </p:nvPr>
        </p:nvSpPr>
        <p:spPr/>
        <p:txBody>
          <a:bodyPr/>
          <a:lstStyle/>
          <a:p>
            <a:r>
              <a:rPr lang="en-US" dirty="0"/>
              <a:t>Go to the repository on GitHub</a:t>
            </a:r>
            <a:r>
              <a:rPr lang="en-US" dirty="0" smtClean="0"/>
              <a:t>.</a:t>
            </a:r>
          </a:p>
          <a:p>
            <a:pPr marL="0" indent="0">
              <a:buNone/>
            </a:pPr>
            <a:endParaRPr lang="en-US" dirty="0"/>
          </a:p>
          <a:p>
            <a:r>
              <a:rPr lang="en-US" dirty="0"/>
              <a:t>Click the "Code" button and select "HTTPS" or "SSH" to get the repository URL</a:t>
            </a:r>
            <a:r>
              <a:rPr lang="en-US" dirty="0" smtClean="0"/>
              <a:t>.</a:t>
            </a:r>
          </a:p>
          <a:p>
            <a:pPr marL="0" indent="0">
              <a:buNone/>
            </a:pPr>
            <a:endParaRPr lang="en-AE" dirty="0"/>
          </a:p>
          <a:p>
            <a:pPr marL="0" indent="0">
              <a:buNone/>
            </a:pPr>
            <a:endParaRPr lang="en-US" dirty="0"/>
          </a:p>
          <a:p>
            <a:r>
              <a:rPr lang="en-US" dirty="0"/>
              <a:t>Open your terminal and use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a:t>
            </a:r>
            <a:r>
              <a:rPr lang="en-US" dirty="0">
                <a:solidFill>
                  <a:srgbClr val="FF0000"/>
                </a:solidFill>
                <a:latin typeface="Consolas" panose="020B0609020204030204" pitchFamily="49" charset="0"/>
              </a:rPr>
              <a:t>clone &lt;repository-</a:t>
            </a:r>
            <a:r>
              <a:rPr lang="en-US" dirty="0" err="1">
                <a:solidFill>
                  <a:srgbClr val="FF0000"/>
                </a:solidFill>
                <a:latin typeface="Consolas" panose="020B0609020204030204" pitchFamily="49" charset="0"/>
              </a:rPr>
              <a:t>url</a:t>
            </a:r>
            <a:r>
              <a:rPr lang="en-US" dirty="0">
                <a:solidFill>
                  <a:srgbClr val="FF0000"/>
                </a:solidFill>
                <a:latin typeface="Consolas" panose="020B0609020204030204" pitchFamily="49" charset="0"/>
              </a:rPr>
              <a:t>&gt;</a:t>
            </a:r>
            <a:r>
              <a:rPr lang="en-US" dirty="0"/>
              <a:t> to create a local copy.</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82</a:t>
            </a:fld>
            <a:endParaRPr lang="en-US"/>
          </a:p>
        </p:txBody>
      </p:sp>
      <p:pic>
        <p:nvPicPr>
          <p:cNvPr id="7" name="Picture 6"/>
          <p:cNvPicPr>
            <a:picLocks noChangeAspect="1"/>
          </p:cNvPicPr>
          <p:nvPr/>
        </p:nvPicPr>
        <p:blipFill>
          <a:blip r:embed="rId2"/>
          <a:stretch>
            <a:fillRect/>
          </a:stretch>
        </p:blipFill>
        <p:spPr>
          <a:xfrm>
            <a:off x="3808070" y="1500631"/>
            <a:ext cx="5285652" cy="4855719"/>
          </a:xfrm>
          <a:prstGeom prst="rect">
            <a:avLst/>
          </a:prstGeom>
        </p:spPr>
      </p:pic>
      <p:sp>
        <p:nvSpPr>
          <p:cNvPr id="8" name="Left Arrow 7"/>
          <p:cNvSpPr/>
          <p:nvPr/>
        </p:nvSpPr>
        <p:spPr>
          <a:xfrm>
            <a:off x="9093722" y="1599658"/>
            <a:ext cx="888478" cy="5471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4038600" y="3750197"/>
            <a:ext cx="4677137" cy="74078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031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Contributions to Open Repo</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Fork the Repo</a:t>
            </a:r>
          </a:p>
          <a:p>
            <a:pPr marL="514350" indent="-514350">
              <a:buFont typeface="+mj-lt"/>
              <a:buAutoNum type="arabicPeriod"/>
            </a:pPr>
            <a:r>
              <a:rPr lang="en-US" dirty="0" smtClean="0"/>
              <a:t>Clone Your Forked Repo</a:t>
            </a:r>
          </a:p>
          <a:p>
            <a:pPr marL="514350" indent="-514350">
              <a:buFont typeface="+mj-lt"/>
              <a:buAutoNum type="arabicPeriod"/>
            </a:pPr>
            <a:r>
              <a:rPr lang="en-US" dirty="0" smtClean="0"/>
              <a:t>Create a New Branch (Optional):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checkout </a:t>
            </a:r>
            <a:r>
              <a:rPr lang="en-AE" dirty="0" smtClean="0">
                <a:solidFill>
                  <a:srgbClr val="FF0000"/>
                </a:solidFill>
                <a:latin typeface="Consolas" panose="020B0609020204030204" pitchFamily="49" charset="0"/>
              </a:rPr>
              <a:t>–</a:t>
            </a:r>
            <a:r>
              <a:rPr lang="en-US" dirty="0" smtClean="0">
                <a:solidFill>
                  <a:srgbClr val="FF0000"/>
                </a:solidFill>
                <a:latin typeface="Consolas" panose="020B0609020204030204" pitchFamily="49" charset="0"/>
              </a:rPr>
              <a:t>b &lt;branch-name&gt;</a:t>
            </a:r>
            <a:r>
              <a:rPr lang="en-US" dirty="0" smtClean="0"/>
              <a:t>.</a:t>
            </a:r>
          </a:p>
          <a:p>
            <a:pPr marL="514350" indent="-514350">
              <a:buFont typeface="+mj-lt"/>
              <a:buAutoNum type="arabicPeriod"/>
            </a:pPr>
            <a:r>
              <a:rPr lang="en-US" dirty="0" smtClean="0"/>
              <a:t>Make changes</a:t>
            </a:r>
          </a:p>
          <a:p>
            <a:pPr marL="514350" indent="-514350">
              <a:buFont typeface="+mj-lt"/>
              <a:buAutoNum type="arabicPeriod"/>
            </a:pPr>
            <a:r>
              <a:rPr lang="en-US" dirty="0" smtClean="0"/>
              <a:t>Commit the changes</a:t>
            </a:r>
          </a:p>
          <a:p>
            <a:pPr marL="514350" indent="-514350">
              <a:buFont typeface="+mj-lt"/>
              <a:buAutoNum type="arabicPeriod"/>
            </a:pPr>
            <a:r>
              <a:rPr lang="en-US" dirty="0" smtClean="0"/>
              <a:t>Push the changes: </a:t>
            </a:r>
            <a:r>
              <a:rPr lang="en-US" dirty="0" smtClean="0">
                <a:solidFill>
                  <a:srgbClr val="FF0000"/>
                </a:solidFill>
                <a:latin typeface="Consolas" panose="020B0609020204030204" pitchFamily="49" charset="0"/>
              </a:rPr>
              <a:t>$</a:t>
            </a:r>
            <a:r>
              <a:rPr lang="en-US" dirty="0" err="1" smtClean="0">
                <a:solidFill>
                  <a:srgbClr val="FF0000"/>
                </a:solidFill>
                <a:latin typeface="Consolas" panose="020B0609020204030204" pitchFamily="49" charset="0"/>
              </a:rPr>
              <a:t>git</a:t>
            </a:r>
            <a:r>
              <a:rPr lang="en-US" dirty="0" smtClean="0">
                <a:solidFill>
                  <a:srgbClr val="FF0000"/>
                </a:solidFill>
                <a:latin typeface="Consolas" panose="020B0609020204030204" pitchFamily="49" charset="0"/>
              </a:rPr>
              <a:t> push origin &lt;branch-name&gt;</a:t>
            </a:r>
          </a:p>
          <a:p>
            <a:pPr marL="514350" indent="-514350">
              <a:buFont typeface="+mj-lt"/>
              <a:buAutoNum type="arabicPeriod"/>
            </a:pPr>
            <a:r>
              <a:rPr lang="en-US" dirty="0" smtClean="0"/>
              <a:t>Describe the changes</a:t>
            </a:r>
          </a:p>
          <a:p>
            <a:pPr marL="514350" indent="-514350">
              <a:buFont typeface="+mj-lt"/>
              <a:buAutoNum type="arabicPeriod"/>
            </a:pPr>
            <a:r>
              <a:rPr lang="en-US" dirty="0" smtClean="0"/>
              <a:t>Collaborate and review</a:t>
            </a: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83</a:t>
            </a:fld>
            <a:endParaRPr lang="en-US"/>
          </a:p>
        </p:txBody>
      </p:sp>
    </p:spTree>
    <p:extLst>
      <p:ext uri="{BB962C8B-B14F-4D97-AF65-F5344CB8AC3E}">
        <p14:creationId xmlns:p14="http://schemas.microsoft.com/office/powerpoint/2010/main" val="7302837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Pull Request</a:t>
            </a:r>
            <a:endParaRPr lang="en-US" dirty="0"/>
          </a:p>
        </p:txBody>
      </p:sp>
      <p:pic>
        <p:nvPicPr>
          <p:cNvPr id="7" name="Content Placeholder 6"/>
          <p:cNvPicPr>
            <a:picLocks noGrp="1" noChangeAspect="1"/>
          </p:cNvPicPr>
          <p:nvPr>
            <p:ph idx="1"/>
          </p:nvPr>
        </p:nvPicPr>
        <p:blipFill>
          <a:blip r:embed="rId2"/>
          <a:stretch>
            <a:fillRect/>
          </a:stretch>
        </p:blipFill>
        <p:spPr>
          <a:xfrm>
            <a:off x="159460" y="2691606"/>
            <a:ext cx="10441865" cy="3035426"/>
          </a:xfrm>
          <a:prstGeom prst="rect">
            <a:avLst/>
          </a:prstGeom>
        </p:spPr>
      </p:pic>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84</a:t>
            </a:fld>
            <a:endParaRPr lang="en-US"/>
          </a:p>
        </p:txBody>
      </p:sp>
      <p:pic>
        <p:nvPicPr>
          <p:cNvPr id="8" name="Picture 7"/>
          <p:cNvPicPr>
            <a:picLocks noChangeAspect="1"/>
          </p:cNvPicPr>
          <p:nvPr/>
        </p:nvPicPr>
        <p:blipFill>
          <a:blip r:embed="rId3"/>
          <a:stretch>
            <a:fillRect/>
          </a:stretch>
        </p:blipFill>
        <p:spPr>
          <a:xfrm>
            <a:off x="1624784" y="1214604"/>
            <a:ext cx="7807973" cy="5344890"/>
          </a:xfrm>
          <a:prstGeom prst="rect">
            <a:avLst/>
          </a:prstGeom>
        </p:spPr>
      </p:pic>
      <p:pic>
        <p:nvPicPr>
          <p:cNvPr id="9" name="Picture 8"/>
          <p:cNvPicPr>
            <a:picLocks noChangeAspect="1"/>
          </p:cNvPicPr>
          <p:nvPr/>
        </p:nvPicPr>
        <p:blipFill>
          <a:blip r:embed="rId4"/>
          <a:stretch>
            <a:fillRect/>
          </a:stretch>
        </p:blipFill>
        <p:spPr>
          <a:xfrm>
            <a:off x="513952" y="3283006"/>
            <a:ext cx="11405332" cy="2345657"/>
          </a:xfrm>
          <a:prstGeom prst="rect">
            <a:avLst/>
          </a:prstGeom>
        </p:spPr>
      </p:pic>
      <p:sp>
        <p:nvSpPr>
          <p:cNvPr id="10" name="Oval 9"/>
          <p:cNvSpPr/>
          <p:nvPr/>
        </p:nvSpPr>
        <p:spPr>
          <a:xfrm>
            <a:off x="2174457" y="4601076"/>
            <a:ext cx="7527758" cy="96041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650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Conflicts</a:t>
            </a:r>
            <a:endParaRPr lang="en-US" dirty="0"/>
          </a:p>
        </p:txBody>
      </p:sp>
      <p:sp>
        <p:nvSpPr>
          <p:cNvPr id="3" name="Content Placeholder 2"/>
          <p:cNvSpPr>
            <a:spLocks noGrp="1"/>
          </p:cNvSpPr>
          <p:nvPr>
            <p:ph idx="1"/>
          </p:nvPr>
        </p:nvSpPr>
        <p:spPr/>
        <p:txBody>
          <a:bodyPr/>
          <a:lstStyle/>
          <a:p>
            <a:r>
              <a:rPr lang="en-US" dirty="0" smtClean="0"/>
              <a:t>When contributing to another repo conflicts may arise.</a:t>
            </a:r>
          </a:p>
          <a:p>
            <a:endParaRPr lang="en-US" dirty="0" smtClean="0"/>
          </a:p>
          <a:p>
            <a:r>
              <a:rPr lang="en-US" dirty="0" smtClean="0"/>
              <a:t>As someone who is submitting a pull request, you will get a notification of a conflict. You can resolve the conflict after creating the pull request.</a:t>
            </a:r>
          </a:p>
          <a:p>
            <a:pPr marL="0" indent="0">
              <a:buNone/>
            </a:pPr>
            <a:endParaRPr lang="en-US" dirty="0" smtClean="0"/>
          </a:p>
          <a:p>
            <a:r>
              <a:rPr lang="en-US" dirty="0" smtClean="0"/>
              <a:t>Alternatively, you can let the repo owner deal with the conflict. </a:t>
            </a:r>
          </a:p>
          <a:p>
            <a:pPr marL="0" indent="0">
              <a:buNone/>
            </a:pPr>
            <a:endParaRPr lang="en-US" dirty="0"/>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85</a:t>
            </a:fld>
            <a:endParaRPr lang="en-US"/>
          </a:p>
        </p:txBody>
      </p:sp>
    </p:spTree>
    <p:extLst>
      <p:ext uri="{BB962C8B-B14F-4D97-AF65-F5344CB8AC3E}">
        <p14:creationId xmlns:p14="http://schemas.microsoft.com/office/powerpoint/2010/main" val="41010909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 Activity 17</a:t>
            </a:r>
            <a:endParaRPr lang="en-US" dirty="0"/>
          </a:p>
        </p:txBody>
      </p:sp>
      <p:sp>
        <p:nvSpPr>
          <p:cNvPr id="3" name="Content Placeholder 2"/>
          <p:cNvSpPr>
            <a:spLocks noGrp="1"/>
          </p:cNvSpPr>
          <p:nvPr>
            <p:ph idx="1"/>
          </p:nvPr>
        </p:nvSpPr>
        <p:spPr/>
        <p:txBody>
          <a:bodyPr/>
          <a:lstStyle/>
          <a:p>
            <a:pPr marL="0" indent="0">
              <a:buNone/>
            </a:pPr>
            <a:r>
              <a:rPr lang="en-US" b="1" i="1" dirty="0" smtClean="0"/>
              <a:t>Compare and Pull Request</a:t>
            </a:r>
            <a:endParaRPr lang="en-US" b="1" i="1" dirty="0"/>
          </a:p>
          <a:p>
            <a:pPr marL="0" indent="0">
              <a:buNone/>
            </a:pPr>
            <a:endParaRPr lang="en-US" dirty="0"/>
          </a:p>
          <a:p>
            <a:pPr marL="514350" indent="-514350">
              <a:buFont typeface="+mj-lt"/>
              <a:buAutoNum type="arabicPeriod"/>
            </a:pPr>
            <a:r>
              <a:rPr lang="en-US" dirty="0" smtClean="0"/>
              <a:t>Find a project on GitHub and create a fork of the project.</a:t>
            </a:r>
          </a:p>
          <a:p>
            <a:pPr marL="514350" indent="-514350">
              <a:buFont typeface="+mj-lt"/>
              <a:buAutoNum type="arabicPeriod"/>
            </a:pPr>
            <a:r>
              <a:rPr lang="en-US" dirty="0" smtClean="0"/>
              <a:t>Clone the fork into you local machine.</a:t>
            </a:r>
          </a:p>
          <a:p>
            <a:pPr marL="514350" indent="-514350">
              <a:buFont typeface="+mj-lt"/>
              <a:buAutoNum type="arabicPeriod"/>
            </a:pPr>
            <a:r>
              <a:rPr lang="en-US" dirty="0" smtClean="0"/>
              <a:t>Make a commit on the cloned copy and push the changes to the remote repo.</a:t>
            </a:r>
          </a:p>
          <a:p>
            <a:pPr marL="514350" indent="-514350">
              <a:buFont typeface="+mj-lt"/>
              <a:buAutoNum type="arabicPeriod"/>
            </a:pPr>
            <a:r>
              <a:rPr lang="en-US" dirty="0" smtClean="0"/>
              <a:t>Create a pull request based on your changes. </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86</a:t>
            </a:fld>
            <a:endParaRPr lang="en-US"/>
          </a:p>
        </p:txBody>
      </p:sp>
    </p:spTree>
    <p:extLst>
      <p:ext uri="{BB962C8B-B14F-4D97-AF65-F5344CB8AC3E}">
        <p14:creationId xmlns:p14="http://schemas.microsoft.com/office/powerpoint/2010/main" val="13202154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Collaboration on GitHub</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87</a:t>
            </a:fld>
            <a:endParaRPr lang="en-US"/>
          </a:p>
        </p:txBody>
      </p:sp>
    </p:spTree>
    <p:extLst>
      <p:ext uri="{BB962C8B-B14F-4D97-AF65-F5344CB8AC3E}">
        <p14:creationId xmlns:p14="http://schemas.microsoft.com/office/powerpoint/2010/main" val="11866038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Collaborators in GitHub</a:t>
            </a:r>
          </a:p>
        </p:txBody>
      </p:sp>
      <p:sp>
        <p:nvSpPr>
          <p:cNvPr id="8" name="Content Placeholder 7"/>
          <p:cNvSpPr>
            <a:spLocks noGrp="1"/>
          </p:cNvSpPr>
          <p:nvPr>
            <p:ph idx="1"/>
          </p:nvPr>
        </p:nvSpPr>
        <p:spPr/>
        <p:txBody>
          <a:bodyPr>
            <a:normAutofit/>
          </a:bodyPr>
          <a:lstStyle/>
          <a:p>
            <a:r>
              <a:rPr lang="en-US" dirty="0">
                <a:solidFill>
                  <a:srgbClr val="FF0000"/>
                </a:solidFill>
              </a:rPr>
              <a:t>Collaborators</a:t>
            </a:r>
            <a:r>
              <a:rPr lang="en-US" dirty="0"/>
              <a:t> in GitHub are individuals who have specific access rights to a repository, allowing them to </a:t>
            </a:r>
            <a:r>
              <a:rPr lang="en-US" dirty="0">
                <a:solidFill>
                  <a:srgbClr val="FF0000"/>
                </a:solidFill>
              </a:rPr>
              <a:t>contribute</a:t>
            </a:r>
            <a:r>
              <a:rPr lang="en-US" dirty="0"/>
              <a:t> to the project alongside the repository owner.</a:t>
            </a:r>
          </a:p>
          <a:p>
            <a:endParaRPr lang="en-US" dirty="0"/>
          </a:p>
          <a:p>
            <a:r>
              <a:rPr lang="en-US" dirty="0"/>
              <a:t>Why Collaborators</a:t>
            </a:r>
            <a:r>
              <a:rPr lang="en-US" dirty="0" smtClean="0"/>
              <a:t>?</a:t>
            </a:r>
            <a:endParaRPr lang="en-US" dirty="0"/>
          </a:p>
          <a:p>
            <a:pPr lvl="1"/>
            <a:r>
              <a:rPr lang="en-US" dirty="0"/>
              <a:t>Enable multiple contributors to </a:t>
            </a:r>
            <a:r>
              <a:rPr lang="en-US" dirty="0">
                <a:solidFill>
                  <a:srgbClr val="FF0000"/>
                </a:solidFill>
              </a:rPr>
              <a:t>work together </a:t>
            </a:r>
            <a:r>
              <a:rPr lang="en-US" dirty="0"/>
              <a:t>on a project.</a:t>
            </a:r>
          </a:p>
          <a:p>
            <a:pPr lvl="1"/>
            <a:r>
              <a:rPr lang="en-US" dirty="0"/>
              <a:t>Simplify collaboration, as collaborators can </a:t>
            </a:r>
            <a:r>
              <a:rPr lang="en-US" dirty="0">
                <a:solidFill>
                  <a:srgbClr val="FF0000"/>
                </a:solidFill>
              </a:rPr>
              <a:t>push directly </a:t>
            </a:r>
            <a:r>
              <a:rPr lang="en-US" dirty="0"/>
              <a:t>to the repository.</a:t>
            </a:r>
          </a:p>
          <a:p>
            <a:pPr lvl="1"/>
            <a:r>
              <a:rPr lang="en-US" dirty="0">
                <a:solidFill>
                  <a:srgbClr val="FF0000"/>
                </a:solidFill>
              </a:rPr>
              <a:t>Grant permissions </a:t>
            </a:r>
            <a:r>
              <a:rPr lang="en-US" dirty="0"/>
              <a:t>to trusted team members.</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88</a:t>
            </a:fld>
            <a:endParaRPr lang="en-US"/>
          </a:p>
        </p:txBody>
      </p:sp>
    </p:spTree>
    <p:extLst>
      <p:ext uri="{BB962C8B-B14F-4D97-AF65-F5344CB8AC3E}">
        <p14:creationId xmlns:p14="http://schemas.microsoft.com/office/powerpoint/2010/main" val="12361849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A Collaborator</a:t>
            </a:r>
            <a:endParaRPr lang="en-US" dirty="0"/>
          </a:p>
        </p:txBody>
      </p:sp>
      <p:sp>
        <p:nvSpPr>
          <p:cNvPr id="3" name="Content Placeholder 2"/>
          <p:cNvSpPr>
            <a:spLocks noGrp="1"/>
          </p:cNvSpPr>
          <p:nvPr>
            <p:ph idx="1"/>
          </p:nvPr>
        </p:nvSpPr>
        <p:spPr/>
        <p:txBody>
          <a:bodyPr>
            <a:normAutofit/>
          </a:bodyPr>
          <a:lstStyle/>
          <a:p>
            <a:r>
              <a:rPr lang="en-US" b="1" dirty="0"/>
              <a:t>Collaborator Permissions</a:t>
            </a:r>
            <a:r>
              <a:rPr lang="en-US" b="1" dirty="0" smtClean="0"/>
              <a:t>:</a:t>
            </a:r>
            <a:endParaRPr lang="en-US" b="1" dirty="0"/>
          </a:p>
          <a:p>
            <a:pPr lvl="1"/>
            <a:r>
              <a:rPr lang="en-US" dirty="0"/>
              <a:t>Collaborators have different levels of access, including:</a:t>
            </a:r>
          </a:p>
          <a:p>
            <a:pPr lvl="2"/>
            <a:r>
              <a:rPr lang="en-US" dirty="0"/>
              <a:t>Read: Viewing the repository.</a:t>
            </a:r>
          </a:p>
          <a:p>
            <a:pPr lvl="2"/>
            <a:r>
              <a:rPr lang="en-US" dirty="0"/>
              <a:t>Write: Making changes, creating branches.</a:t>
            </a:r>
          </a:p>
          <a:p>
            <a:pPr lvl="2"/>
            <a:r>
              <a:rPr lang="en-US" dirty="0"/>
              <a:t>Admin: Managing settings and access, merging pull requests.</a:t>
            </a:r>
          </a:p>
          <a:p>
            <a:r>
              <a:rPr lang="en-US" b="1" dirty="0"/>
              <a:t>Collaboration Workflow</a:t>
            </a:r>
            <a:r>
              <a:rPr lang="en-US" b="1" dirty="0" smtClean="0"/>
              <a:t>:</a:t>
            </a:r>
            <a:endParaRPr lang="en-US" b="1" dirty="0"/>
          </a:p>
          <a:p>
            <a:pPr lvl="1"/>
            <a:r>
              <a:rPr lang="en-US" dirty="0"/>
              <a:t>Collaborators can clone, branch, make changes, commit, and push directly to the repository.</a:t>
            </a:r>
          </a:p>
          <a:p>
            <a:pPr lvl="1"/>
            <a:r>
              <a:rPr lang="en-US" dirty="0"/>
              <a:t>They can create and merge pull requests.</a:t>
            </a:r>
          </a:p>
          <a:p>
            <a:pPr lvl="1"/>
            <a:r>
              <a:rPr lang="en-US" dirty="0"/>
              <a:t>Communication and collaboration are essential for successful project development.</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89</a:t>
            </a:fld>
            <a:endParaRPr lang="en-US"/>
          </a:p>
        </p:txBody>
      </p:sp>
    </p:spTree>
    <p:extLst>
      <p:ext uri="{BB962C8B-B14F-4D97-AF65-F5344CB8AC3E}">
        <p14:creationId xmlns:p14="http://schemas.microsoft.com/office/powerpoint/2010/main" val="179797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4A5C44-97F2-7F40-DC5A-B0336C947A91}"/>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699805B9-0BF5-27E0-3DCF-B8DB9DEECD33}"/>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0032DC1E-C1C7-B8A4-9D9A-3F018B710FB9}"/>
              </a:ext>
            </a:extLst>
          </p:cNvPr>
          <p:cNvSpPr>
            <a:spLocks noGrp="1"/>
          </p:cNvSpPr>
          <p:nvPr>
            <p:ph type="sldNum" sz="quarter" idx="12"/>
          </p:nvPr>
        </p:nvSpPr>
        <p:spPr/>
        <p:txBody>
          <a:bodyPr/>
          <a:lstStyle/>
          <a:p>
            <a:fld id="{4ED68E7B-1324-4679-A0C2-CCECCF4EA3E6}" type="slidenum">
              <a:rPr lang="en-US" smtClean="0"/>
              <a:t>9</a:t>
            </a:fld>
            <a:endParaRPr lang="en-US"/>
          </a:p>
        </p:txBody>
      </p:sp>
      <p:pic>
        <p:nvPicPr>
          <p:cNvPr id="11" name="Picture 10" descr="A diagram of a git command&#10;&#10;Description automatically generated">
            <a:extLst>
              <a:ext uri="{FF2B5EF4-FFF2-40B4-BE49-F238E27FC236}">
                <a16:creationId xmlns:a16="http://schemas.microsoft.com/office/drawing/2014/main" id="{372ED9EC-AFFF-5F93-B2CE-951748222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884" y="136525"/>
            <a:ext cx="6934316" cy="6858000"/>
          </a:xfrm>
          <a:prstGeom prst="rect">
            <a:avLst/>
          </a:prstGeom>
        </p:spPr>
      </p:pic>
      <p:sp>
        <p:nvSpPr>
          <p:cNvPr id="13" name="Arrow: Right 12">
            <a:extLst>
              <a:ext uri="{FF2B5EF4-FFF2-40B4-BE49-F238E27FC236}">
                <a16:creationId xmlns:a16="http://schemas.microsoft.com/office/drawing/2014/main" id="{9CEAB084-6B2B-2F3D-5406-2B355101B6F4}"/>
              </a:ext>
            </a:extLst>
          </p:cNvPr>
          <p:cNvSpPr/>
          <p:nvPr/>
        </p:nvSpPr>
        <p:spPr>
          <a:xfrm>
            <a:off x="1921164" y="2033731"/>
            <a:ext cx="1452302" cy="552451"/>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git </a:t>
            </a:r>
            <a:r>
              <a:rPr lang="en-US" sz="1400" b="1" dirty="0" err="1">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init</a:t>
            </a:r>
            <a:endParaRPr lang="en-GB"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endParaRPr>
          </a:p>
        </p:txBody>
      </p:sp>
    </p:spTree>
    <p:extLst>
      <p:ext uri="{BB962C8B-B14F-4D97-AF65-F5344CB8AC3E}">
        <p14:creationId xmlns:p14="http://schemas.microsoft.com/office/powerpoint/2010/main" val="27940994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Branches</a:t>
            </a:r>
            <a:endParaRPr lang="en-US" dirty="0"/>
          </a:p>
        </p:txBody>
      </p:sp>
      <p:sp>
        <p:nvSpPr>
          <p:cNvPr id="3" name="Content Placeholder 2"/>
          <p:cNvSpPr>
            <a:spLocks noGrp="1"/>
          </p:cNvSpPr>
          <p:nvPr>
            <p:ph idx="1"/>
          </p:nvPr>
        </p:nvSpPr>
        <p:spPr/>
        <p:txBody>
          <a:bodyPr>
            <a:normAutofit/>
          </a:bodyPr>
          <a:lstStyle/>
          <a:p>
            <a:r>
              <a:rPr lang="en-US" dirty="0"/>
              <a:t>Protecting branches in GitHub is a security and quality control feature that helps </a:t>
            </a:r>
            <a:r>
              <a:rPr lang="en-US" dirty="0">
                <a:solidFill>
                  <a:srgbClr val="FF0000"/>
                </a:solidFill>
              </a:rPr>
              <a:t>prevent accidental or unauthorized changes to important branches</a:t>
            </a:r>
            <a:r>
              <a:rPr lang="en-US" dirty="0"/>
              <a:t>, such as the main branch</a:t>
            </a:r>
            <a:r>
              <a:rPr lang="en-US" dirty="0" smtClean="0"/>
              <a:t>.</a:t>
            </a:r>
            <a:endParaRPr lang="en-US" dirty="0"/>
          </a:p>
          <a:p>
            <a:r>
              <a:rPr lang="en-US" dirty="0"/>
              <a:t>Why Protect Branches</a:t>
            </a:r>
            <a:r>
              <a:rPr lang="en-US" dirty="0" smtClean="0"/>
              <a:t>?</a:t>
            </a:r>
            <a:endParaRPr lang="en-US" dirty="0"/>
          </a:p>
          <a:p>
            <a:pPr lvl="1"/>
            <a:r>
              <a:rPr lang="en-US" dirty="0"/>
              <a:t>Ensure the stability and security of vital branches.</a:t>
            </a:r>
          </a:p>
          <a:p>
            <a:pPr lvl="1"/>
            <a:r>
              <a:rPr lang="en-US" dirty="0"/>
              <a:t>Prevent force-pushes, accidental deletions, or unauthorized changes.</a:t>
            </a:r>
          </a:p>
          <a:p>
            <a:pPr lvl="1"/>
            <a:r>
              <a:rPr lang="en-US" dirty="0"/>
              <a:t>Enforce code review and continuous integration (CI) checks.</a:t>
            </a:r>
          </a:p>
        </p:txBody>
      </p:sp>
      <p:sp>
        <p:nvSpPr>
          <p:cNvPr id="4" name="Date Placeholder 3"/>
          <p:cNvSpPr>
            <a:spLocks noGrp="1"/>
          </p:cNvSpPr>
          <p:nvPr>
            <p:ph type="dt" sz="half" idx="10"/>
          </p:nvPr>
        </p:nvSpPr>
        <p:spPr/>
        <p:txBody>
          <a:bodyPr/>
          <a:lstStyle/>
          <a:p>
            <a:r>
              <a:rPr lang="en-US" smtClean="0"/>
              <a:t>Oct 17, 2023</a:t>
            </a:r>
            <a:endParaRPr lang="en-US"/>
          </a:p>
        </p:txBody>
      </p:sp>
      <p:sp>
        <p:nvSpPr>
          <p:cNvPr id="5" name="Footer Placeholder 4"/>
          <p:cNvSpPr>
            <a:spLocks noGrp="1"/>
          </p:cNvSpPr>
          <p:nvPr>
            <p:ph type="ftr" sz="quarter" idx="11"/>
          </p:nvPr>
        </p:nvSpPr>
        <p:spPr/>
        <p:txBody>
          <a:bodyPr/>
          <a:lstStyle/>
          <a:p>
            <a:r>
              <a:rPr lang="en-US" smtClean="0"/>
              <a:t>Git and GitHub</a:t>
            </a:r>
            <a:endParaRPr lang="en-US"/>
          </a:p>
        </p:txBody>
      </p:sp>
      <p:sp>
        <p:nvSpPr>
          <p:cNvPr id="6" name="Slide Number Placeholder 5"/>
          <p:cNvSpPr>
            <a:spLocks noGrp="1"/>
          </p:cNvSpPr>
          <p:nvPr>
            <p:ph type="sldNum" sz="quarter" idx="12"/>
          </p:nvPr>
        </p:nvSpPr>
        <p:spPr/>
        <p:txBody>
          <a:bodyPr/>
          <a:lstStyle/>
          <a:p>
            <a:fld id="{4ED68E7B-1324-4679-A0C2-CCECCF4EA3E6}" type="slidenum">
              <a:rPr lang="en-US" smtClean="0"/>
              <a:t>90</a:t>
            </a:fld>
            <a:endParaRPr lang="en-US"/>
          </a:p>
        </p:txBody>
      </p:sp>
    </p:spTree>
    <p:extLst>
      <p:ext uri="{BB962C8B-B14F-4D97-AF65-F5344CB8AC3E}">
        <p14:creationId xmlns:p14="http://schemas.microsoft.com/office/powerpoint/2010/main" val="9834456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Key </a:t>
            </a:r>
            <a:r>
              <a:rPr lang="en-US" dirty="0" err="1" smtClean="0"/>
              <a:t>Taleaways</a:t>
            </a:r>
            <a:endParaRPr lang="en-US" dirty="0"/>
          </a:p>
        </p:txBody>
      </p:sp>
      <p:sp>
        <p:nvSpPr>
          <p:cNvPr id="8" name="Content Placeholder 7"/>
          <p:cNvSpPr>
            <a:spLocks noGrp="1"/>
          </p:cNvSpPr>
          <p:nvPr>
            <p:ph idx="1"/>
          </p:nvPr>
        </p:nvSpPr>
        <p:spPr/>
        <p:txBody>
          <a:bodyPr>
            <a:normAutofit lnSpcReduction="10000"/>
          </a:bodyPr>
          <a:lstStyle/>
          <a:p>
            <a:r>
              <a:rPr lang="en-US" dirty="0"/>
              <a:t>Understanding </a:t>
            </a:r>
            <a:r>
              <a:rPr lang="en-US" dirty="0" err="1"/>
              <a:t>Git</a:t>
            </a:r>
            <a:r>
              <a:rPr lang="en-US" dirty="0"/>
              <a:t>: You've learned the fundamentals of </a:t>
            </a:r>
            <a:r>
              <a:rPr lang="en-US" dirty="0" err="1"/>
              <a:t>Git</a:t>
            </a:r>
            <a:r>
              <a:rPr lang="en-US" dirty="0"/>
              <a:t>, including commits, branches, and how to manage changes in your codebase</a:t>
            </a:r>
            <a:r>
              <a:rPr lang="en-US" dirty="0" smtClean="0"/>
              <a:t>.</a:t>
            </a:r>
          </a:p>
          <a:p>
            <a:pPr marL="0" indent="0">
              <a:buNone/>
            </a:pPr>
            <a:endParaRPr lang="en-US" dirty="0"/>
          </a:p>
          <a:p>
            <a:r>
              <a:rPr lang="en-US" dirty="0"/>
              <a:t>Collaborative Work: You now know how to fork, clone, and contribute to open-source projects on GitHub</a:t>
            </a:r>
            <a:r>
              <a:rPr lang="en-US" dirty="0" smtClean="0"/>
              <a:t>.</a:t>
            </a:r>
          </a:p>
          <a:p>
            <a:pPr marL="0" indent="0">
              <a:buNone/>
            </a:pPr>
            <a:endParaRPr lang="en-US" dirty="0"/>
          </a:p>
          <a:p>
            <a:r>
              <a:rPr lang="en-US" dirty="0"/>
              <a:t>Collaboration in GitHub: You've explored concepts like Pull Requests, Collaborators, and Branch Protection, enabling effective teamwork in the GitHub ecosystem.</a:t>
            </a:r>
          </a:p>
          <a:p>
            <a:endParaRPr lang="en-US" dirty="0"/>
          </a:p>
        </p:txBody>
      </p:sp>
      <p:sp>
        <p:nvSpPr>
          <p:cNvPr id="3" name="Date Placeholder 2"/>
          <p:cNvSpPr>
            <a:spLocks noGrp="1"/>
          </p:cNvSpPr>
          <p:nvPr>
            <p:ph type="dt" sz="half" idx="10"/>
          </p:nvPr>
        </p:nvSpPr>
        <p:spPr/>
        <p:txBody>
          <a:bodyPr/>
          <a:lstStyle/>
          <a:p>
            <a:r>
              <a:rPr lang="en-US" smtClean="0"/>
              <a:t>Oct 17, 2023</a:t>
            </a:r>
            <a:endParaRPr lang="en-US"/>
          </a:p>
        </p:txBody>
      </p:sp>
      <p:sp>
        <p:nvSpPr>
          <p:cNvPr id="4" name="Footer Placeholder 3"/>
          <p:cNvSpPr>
            <a:spLocks noGrp="1"/>
          </p:cNvSpPr>
          <p:nvPr>
            <p:ph type="ftr" sz="quarter" idx="11"/>
          </p:nvPr>
        </p:nvSpPr>
        <p:spPr/>
        <p:txBody>
          <a:bodyPr/>
          <a:lstStyle/>
          <a:p>
            <a:r>
              <a:rPr lang="en-US" smtClean="0"/>
              <a:t>Git and GitHub</a:t>
            </a:r>
            <a:endParaRPr lang="en-US"/>
          </a:p>
        </p:txBody>
      </p:sp>
      <p:sp>
        <p:nvSpPr>
          <p:cNvPr id="5" name="Slide Number Placeholder 4"/>
          <p:cNvSpPr>
            <a:spLocks noGrp="1"/>
          </p:cNvSpPr>
          <p:nvPr>
            <p:ph type="sldNum" sz="quarter" idx="12"/>
          </p:nvPr>
        </p:nvSpPr>
        <p:spPr/>
        <p:txBody>
          <a:bodyPr/>
          <a:lstStyle/>
          <a:p>
            <a:fld id="{4ED68E7B-1324-4679-A0C2-CCECCF4EA3E6}" type="slidenum">
              <a:rPr lang="en-US" smtClean="0"/>
              <a:t>91</a:t>
            </a:fld>
            <a:endParaRPr lang="en-US"/>
          </a:p>
        </p:txBody>
      </p:sp>
    </p:spTree>
    <p:extLst>
      <p:ext uri="{BB962C8B-B14F-4D97-AF65-F5344CB8AC3E}">
        <p14:creationId xmlns:p14="http://schemas.microsoft.com/office/powerpoint/2010/main" val="25739739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go.</a:t>
            </a:r>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92</a:t>
            </a:fld>
            <a:endParaRPr lang="en-US"/>
          </a:p>
        </p:txBody>
      </p:sp>
      <p:sp>
        <p:nvSpPr>
          <p:cNvPr id="8" name="Rectangle 7"/>
          <p:cNvSpPr/>
          <p:nvPr/>
        </p:nvSpPr>
        <p:spPr>
          <a:xfrm>
            <a:off x="713509" y="2255120"/>
            <a:ext cx="5961611" cy="2800767"/>
          </a:xfrm>
          <a:prstGeom prst="rect">
            <a:avLst/>
          </a:prstGeom>
        </p:spPr>
        <p:txBody>
          <a:bodyPr wrap="square">
            <a:spAutoFit/>
          </a:bodyPr>
          <a:lstStyle/>
          <a:p>
            <a:r>
              <a:rPr lang="en-US" sz="3600" dirty="0"/>
              <a:t>Join at:</a:t>
            </a:r>
          </a:p>
          <a:p>
            <a:endParaRPr lang="en-US" sz="3600" dirty="0"/>
          </a:p>
          <a:p>
            <a:r>
              <a:rPr lang="en-US" sz="3200" dirty="0">
                <a:hlinkClick r:id="rId3"/>
              </a:rPr>
              <a:t>https://</a:t>
            </a:r>
            <a:r>
              <a:rPr lang="en-US" sz="3200" dirty="0" smtClean="0">
                <a:hlinkClick r:id="rId3"/>
              </a:rPr>
              <a:t>ahaslides.com/G471H</a:t>
            </a:r>
            <a:endParaRPr lang="en-US" sz="3200" dirty="0" smtClean="0"/>
          </a:p>
          <a:p>
            <a:endParaRPr lang="en-US" sz="3600" dirty="0"/>
          </a:p>
          <a:p>
            <a:r>
              <a:rPr lang="en-US" sz="3600" dirty="0"/>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979" y="1810494"/>
            <a:ext cx="4876800" cy="4876800"/>
          </a:xfrm>
          <a:prstGeom prst="rect">
            <a:avLst/>
          </a:prstGeom>
        </p:spPr>
      </p:pic>
    </p:spTree>
    <p:extLst>
      <p:ext uri="{BB962C8B-B14F-4D97-AF65-F5344CB8AC3E}">
        <p14:creationId xmlns:p14="http://schemas.microsoft.com/office/powerpoint/2010/main" val="30266489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 Touch</a:t>
            </a:r>
            <a:endParaRPr lang="en-US" dirty="0"/>
          </a:p>
        </p:txBody>
      </p:sp>
      <p:sp>
        <p:nvSpPr>
          <p:cNvPr id="3" name="Date Placeholder 2"/>
          <p:cNvSpPr>
            <a:spLocks noGrp="1"/>
          </p:cNvSpPr>
          <p:nvPr>
            <p:ph type="dt" sz="half" idx="10"/>
          </p:nvPr>
        </p:nvSpPr>
        <p:spPr/>
        <p:txBody>
          <a:bodyPr/>
          <a:lstStyle/>
          <a:p>
            <a:r>
              <a:rPr lang="en-US" smtClean="0"/>
              <a:t>Oct 17, 2023</a:t>
            </a:r>
            <a:endParaRPr lang="en-US"/>
          </a:p>
        </p:txBody>
      </p:sp>
      <p:sp>
        <p:nvSpPr>
          <p:cNvPr id="4" name="Footer Placeholder 3"/>
          <p:cNvSpPr>
            <a:spLocks noGrp="1"/>
          </p:cNvSpPr>
          <p:nvPr>
            <p:ph type="ftr" sz="quarter" idx="11"/>
          </p:nvPr>
        </p:nvSpPr>
        <p:spPr/>
        <p:txBody>
          <a:bodyPr/>
          <a:lstStyle/>
          <a:p>
            <a:r>
              <a:rPr lang="en-US" smtClean="0"/>
              <a:t>Git and GitHub</a:t>
            </a:r>
            <a:endParaRPr lang="en-US"/>
          </a:p>
        </p:txBody>
      </p:sp>
      <p:sp>
        <p:nvSpPr>
          <p:cNvPr id="5" name="Slide Number Placeholder 4"/>
          <p:cNvSpPr>
            <a:spLocks noGrp="1"/>
          </p:cNvSpPr>
          <p:nvPr>
            <p:ph type="sldNum" sz="quarter" idx="12"/>
          </p:nvPr>
        </p:nvSpPr>
        <p:spPr/>
        <p:txBody>
          <a:bodyPr/>
          <a:lstStyle/>
          <a:p>
            <a:fld id="{4ED68E7B-1324-4679-A0C2-CCECCF4EA3E6}" type="slidenum">
              <a:rPr lang="en-US" smtClean="0"/>
              <a:t>93</a:t>
            </a:fld>
            <a:endParaRPr lang="en-US"/>
          </a:p>
        </p:txBody>
      </p:sp>
      <p:sp>
        <p:nvSpPr>
          <p:cNvPr id="7" name="Rectangle 6"/>
          <p:cNvSpPr/>
          <p:nvPr/>
        </p:nvSpPr>
        <p:spPr>
          <a:xfrm>
            <a:off x="2021180" y="4881633"/>
            <a:ext cx="9923893" cy="646331"/>
          </a:xfrm>
          <a:prstGeom prst="rect">
            <a:avLst/>
          </a:prstGeom>
        </p:spPr>
        <p:txBody>
          <a:bodyPr wrap="square">
            <a:spAutoFit/>
          </a:bodyPr>
          <a:lstStyle/>
          <a:p>
            <a:r>
              <a:rPr lang="en-US" sz="3600" dirty="0"/>
              <a:t>https://www.linkedin.com/in/duhai-alshukaili/</a:t>
            </a:r>
          </a:p>
        </p:txBody>
      </p:sp>
      <p:sp>
        <p:nvSpPr>
          <p:cNvPr id="8" name="Rectangle 7"/>
          <p:cNvSpPr/>
          <p:nvPr/>
        </p:nvSpPr>
        <p:spPr>
          <a:xfrm>
            <a:off x="1133583" y="2665298"/>
            <a:ext cx="7771966" cy="646331"/>
          </a:xfrm>
          <a:prstGeom prst="rect">
            <a:avLst/>
          </a:prstGeom>
        </p:spPr>
        <p:txBody>
          <a:bodyPr wrap="square">
            <a:spAutoFit/>
          </a:bodyPr>
          <a:lstStyle/>
          <a:p>
            <a:r>
              <a:rPr lang="en-US" sz="3600" dirty="0"/>
              <a:t>https://github.com/duhai-alshukaili</a:t>
            </a:r>
          </a:p>
        </p:txBody>
      </p:sp>
      <p:pic>
        <p:nvPicPr>
          <p:cNvPr id="9" name="Picture 8"/>
          <p:cNvPicPr>
            <a:picLocks noChangeAspect="1"/>
          </p:cNvPicPr>
          <p:nvPr/>
        </p:nvPicPr>
        <p:blipFill>
          <a:blip r:embed="rId2" cstate="hqprint">
            <a:extLst>
              <a:ext uri="{BEBA8EAE-BF5A-486C-A8C5-ECC9F3942E4B}">
                <a14:imgProps xmlns:a14="http://schemas.microsoft.com/office/drawing/2010/main">
                  <a14:imgLayer r:embed="rId3">
                    <a14:imgEffect>
                      <a14:backgroundRemoval t="9804" b="91054" l="6628" r="94070">
                        <a14:foregroundMark x1="6860" y1="79657" x2="6860" y2="79657"/>
                        <a14:foregroundMark x1="9535" y1="69975" x2="9535" y2="69975"/>
                        <a14:foregroundMark x1="14767" y1="70466" x2="14767" y2="70466"/>
                        <a14:foregroundMark x1="18721" y1="84926" x2="18721" y2="84926"/>
                        <a14:foregroundMark x1="16163" y1="91299" x2="16163" y2="91299"/>
                        <a14:foregroundMark x1="25814" y1="82966" x2="25814" y2="82966"/>
                        <a14:foregroundMark x1="26395" y1="72426" x2="26395" y2="72426"/>
                        <a14:foregroundMark x1="36977" y1="77696" x2="36977" y2="77696"/>
                        <a14:foregroundMark x1="35930" y1="85539" x2="35930" y2="85539"/>
                        <a14:foregroundMark x1="46628" y1="81618" x2="46628" y2="81618"/>
                        <a14:foregroundMark x1="54535" y1="80270" x2="54535" y2="80270"/>
                        <a14:foregroundMark x1="66977" y1="82966" x2="66977" y2="82966"/>
                        <a14:foregroundMark x1="70930" y1="89706" x2="70930" y2="89706"/>
                        <a14:foregroundMark x1="83488" y1="82721" x2="83488" y2="82721"/>
                        <a14:foregroundMark x1="82791" y1="76593" x2="82791" y2="76593"/>
                        <a14:foregroundMark x1="92442" y1="78064" x2="92442" y2="78064"/>
                        <a14:foregroundMark x1="94070" y1="84926" x2="94070" y2="84926"/>
                        <a14:foregroundMark x1="76977" y1="80760" x2="76977" y2="80760"/>
                        <a14:foregroundMark x1="59884" y1="76348" x2="59884" y2="76348"/>
                      </a14:backgroundRemoval>
                    </a14:imgEffect>
                  </a14:imgLayer>
                </a14:imgProps>
              </a:ext>
              <a:ext uri="{28A0092B-C50C-407E-A947-70E740481C1C}">
                <a14:useLocalDpi xmlns:a14="http://schemas.microsoft.com/office/drawing/2010/main" val="0"/>
              </a:ext>
            </a:extLst>
          </a:blip>
          <a:stretch>
            <a:fillRect/>
          </a:stretch>
        </p:blipFill>
        <p:spPr>
          <a:xfrm rot="21078060">
            <a:off x="8863929" y="1635078"/>
            <a:ext cx="1298489" cy="1232055"/>
          </a:xfrm>
          <a:prstGeom prst="rect">
            <a:avLst/>
          </a:prstGeom>
        </p:spPr>
      </p:pic>
      <p:pic>
        <p:nvPicPr>
          <p:cNvPr id="10" name="Picture 9"/>
          <p:cNvPicPr>
            <a:picLocks noChangeAspect="1"/>
          </p:cNvPicPr>
          <p:nvPr/>
        </p:nvPicPr>
        <p:blipFill>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9675203">
            <a:off x="1042762" y="4194826"/>
            <a:ext cx="1081164" cy="1081164"/>
          </a:xfrm>
          <a:prstGeom prst="rect">
            <a:avLst/>
          </a:prstGeom>
        </p:spPr>
      </p:pic>
    </p:spTree>
    <p:extLst>
      <p:ext uri="{BB962C8B-B14F-4D97-AF65-F5344CB8AC3E}">
        <p14:creationId xmlns:p14="http://schemas.microsoft.com/office/powerpoint/2010/main" val="35611148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D7CFE4-9F0E-4C34-9CA1-06966FFACE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DD8AC03B-8C83-4E8B-BB21-65A95BCD58B9}"/>
              </a:ext>
            </a:extLst>
          </p:cNvPr>
          <p:cNvSpPr>
            <a:spLocks noGrp="1"/>
          </p:cNvSpPr>
          <p:nvPr>
            <p:ph type="ftr" sz="quarter" idx="11"/>
          </p:nvPr>
        </p:nvSpPr>
        <p:spPr/>
        <p:txBody>
          <a:bodyPr/>
          <a:lstStyle/>
          <a:p>
            <a:r>
              <a:rPr lang="en-US"/>
              <a:t>Git and GitHub</a:t>
            </a:r>
            <a:endParaRPr lang="en-US" dirty="0" err="1"/>
          </a:p>
        </p:txBody>
      </p:sp>
      <p:sp>
        <p:nvSpPr>
          <p:cNvPr id="6" name="Slide Number Placeholder 5">
            <a:extLst>
              <a:ext uri="{FF2B5EF4-FFF2-40B4-BE49-F238E27FC236}">
                <a16:creationId xmlns:a16="http://schemas.microsoft.com/office/drawing/2014/main" id="{BDCECDEC-CD1D-4044-9822-DC08939781C6}"/>
              </a:ext>
            </a:extLst>
          </p:cNvPr>
          <p:cNvSpPr>
            <a:spLocks noGrp="1"/>
          </p:cNvSpPr>
          <p:nvPr>
            <p:ph type="sldNum" sz="quarter" idx="12"/>
          </p:nvPr>
        </p:nvSpPr>
        <p:spPr/>
        <p:txBody>
          <a:bodyPr/>
          <a:lstStyle/>
          <a:p>
            <a:fld id="{4ED68E7B-1324-4679-A0C2-CCECCF4EA3E6}" type="slidenum">
              <a:rPr lang="en-US" dirty="0" smtClean="0"/>
              <a:t>94</a:t>
            </a:fld>
            <a:endParaRPr lang="en-US" dirty="0"/>
          </a:p>
        </p:txBody>
      </p:sp>
      <p:pic>
        <p:nvPicPr>
          <p:cNvPr id="7" name="Picture 6">
            <a:extLst>
              <a:ext uri="{FF2B5EF4-FFF2-40B4-BE49-F238E27FC236}">
                <a16:creationId xmlns:a16="http://schemas.microsoft.com/office/drawing/2014/main" id="{AC68093D-81D5-4C2A-BC25-834396510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10167805" y="5051773"/>
            <a:ext cx="2178582" cy="1766291"/>
          </a:xfrm>
          <a:prstGeom prst="rect">
            <a:avLst/>
          </a:prstGeom>
        </p:spPr>
      </p:pic>
    </p:spTree>
    <p:extLst>
      <p:ext uri="{BB962C8B-B14F-4D97-AF65-F5344CB8AC3E}">
        <p14:creationId xmlns:p14="http://schemas.microsoft.com/office/powerpoint/2010/main" val="1381337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mic">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7307</TotalTime>
  <Words>5253</Words>
  <Application>Microsoft Office PowerPoint</Application>
  <PresentationFormat>Widescreen</PresentationFormat>
  <Paragraphs>825</Paragraphs>
  <Slides>94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Comic Sans MS</vt:lpstr>
      <vt:lpstr>Consolas</vt:lpstr>
      <vt:lpstr>Courier New</vt:lpstr>
      <vt:lpstr>Söhne</vt:lpstr>
      <vt:lpstr>Office Theme</vt:lpstr>
      <vt:lpstr>Git and GitHub  An Introduction</vt:lpstr>
      <vt:lpstr>Git Basics</vt:lpstr>
      <vt:lpstr>What is Git?</vt:lpstr>
      <vt:lpstr>What is a Version Control System?</vt:lpstr>
      <vt:lpstr>What is a Version Control System?</vt:lpstr>
      <vt:lpstr>What is a Version Control System?</vt:lpstr>
      <vt:lpstr>Version Control Systems</vt:lpstr>
      <vt:lpstr>PowerPoint Presentation</vt:lpstr>
      <vt:lpstr>PowerPoint Presentation</vt:lpstr>
      <vt:lpstr>Tooling Up</vt:lpstr>
      <vt:lpstr>Essential Terminal Commands</vt:lpstr>
      <vt:lpstr>Create Our First Repository (Repo)</vt:lpstr>
      <vt:lpstr>Tracked vs Untracked Files</vt:lpstr>
      <vt:lpstr>PowerPoint Presentation</vt:lpstr>
      <vt:lpstr>Checking the History of Commits</vt:lpstr>
      <vt:lpstr>COMMIT_EDITMSG File</vt:lpstr>
      <vt:lpstr>Your Turn: Activity 1</vt:lpstr>
      <vt:lpstr>Your Turn: Activity 2</vt:lpstr>
      <vt:lpstr>Your Turn: Activity 3</vt:lpstr>
      <vt:lpstr>Undoing Your Work</vt:lpstr>
      <vt:lpstr>The HEAD Pointer</vt:lpstr>
      <vt:lpstr>Using checkout Command</vt:lpstr>
      <vt:lpstr>Using revert Command</vt:lpstr>
      <vt:lpstr>Using reset Command</vt:lpstr>
      <vt:lpstr>Mixed Reset (Unstages Changes)</vt:lpstr>
      <vt:lpstr>Soft Reset (Preserve Changes)</vt:lpstr>
      <vt:lpstr>Hard Reset (Discard Changes)</vt:lpstr>
      <vt:lpstr>Ignoring Files by Git</vt:lpstr>
      <vt:lpstr>Example .gitignore file</vt:lpstr>
      <vt:lpstr>Ignoreing Committed Files</vt:lpstr>
      <vt:lpstr>Should I Commit .gitignore</vt:lpstr>
      <vt:lpstr>Your Turn: Activity 4</vt:lpstr>
      <vt:lpstr>Your Turn: Activity 5</vt:lpstr>
      <vt:lpstr>Your Turn: Activity 6</vt:lpstr>
      <vt:lpstr>GitHub Basics</vt:lpstr>
      <vt:lpstr>What is GitHub</vt:lpstr>
      <vt:lpstr>Git vs. GitHub</vt:lpstr>
      <vt:lpstr>Pushing Our Code to GitHub Repo</vt:lpstr>
      <vt:lpstr>Making Commits on GitHub </vt:lpstr>
      <vt:lpstr>Pulling from GitHub to Local Repo</vt:lpstr>
      <vt:lpstr>Simplifying git pull</vt:lpstr>
      <vt:lpstr>Your Turn: Activity 7</vt:lpstr>
      <vt:lpstr>Your Turn: Activity 8</vt:lpstr>
      <vt:lpstr>Your Turn: Activity 9</vt:lpstr>
      <vt:lpstr>Your Turn: Activity 10</vt:lpstr>
      <vt:lpstr>Your Turn: Activity 11</vt:lpstr>
      <vt:lpstr>Working with Branches</vt:lpstr>
      <vt:lpstr>Git Branches</vt:lpstr>
      <vt:lpstr>Best Practices</vt:lpstr>
      <vt:lpstr>Using git branch Command</vt:lpstr>
      <vt:lpstr>Commits on A New Branch</vt:lpstr>
      <vt:lpstr>More on Adding and Deleting Branches</vt:lpstr>
      <vt:lpstr>Pushing a Branch to GitHub</vt:lpstr>
      <vt:lpstr>Creating Branches in GitHub</vt:lpstr>
      <vt:lpstr>Deleting a Branch on GitHub</vt:lpstr>
      <vt:lpstr>Your Turn: Activity 12</vt:lpstr>
      <vt:lpstr>Your Turn: Activity 13</vt:lpstr>
      <vt:lpstr>Merging Branches</vt:lpstr>
      <vt:lpstr>Merging Branches</vt:lpstr>
      <vt:lpstr>Fast-Forward Merge</vt:lpstr>
      <vt:lpstr>Fast-Forward Merge</vt:lpstr>
      <vt:lpstr>3-Way Merge</vt:lpstr>
      <vt:lpstr>3-Way Merge</vt:lpstr>
      <vt:lpstr>Merge Conflicts</vt:lpstr>
      <vt:lpstr>VS Code Merge Conflict Editor</vt:lpstr>
      <vt:lpstr>Git Rebase</vt:lpstr>
      <vt:lpstr>Git Rebase</vt:lpstr>
      <vt:lpstr>Rebase Command</vt:lpstr>
      <vt:lpstr>Merge and Rebase Advice</vt:lpstr>
      <vt:lpstr>Your Turn: Activity 14</vt:lpstr>
      <vt:lpstr>Your Turn: Activity 15</vt:lpstr>
      <vt:lpstr>Merging Branches on GitHub</vt:lpstr>
      <vt:lpstr>Compare and Pull Request in GitHub</vt:lpstr>
      <vt:lpstr>Compare</vt:lpstr>
      <vt:lpstr>Pull Request</vt:lpstr>
      <vt:lpstr>Merge Conflicts</vt:lpstr>
      <vt:lpstr>Your Turn: Activity 16</vt:lpstr>
      <vt:lpstr>Contributing to GitHub Projects</vt:lpstr>
      <vt:lpstr>Forking a Project</vt:lpstr>
      <vt:lpstr>How to Fork</vt:lpstr>
      <vt:lpstr>Cloning a Project</vt:lpstr>
      <vt:lpstr>How to Clone</vt:lpstr>
      <vt:lpstr>Making Contributions to Open Repo</vt:lpstr>
      <vt:lpstr>Creating a Pull Request</vt:lpstr>
      <vt:lpstr>Managing Conflicts</vt:lpstr>
      <vt:lpstr>Your Turn: Activity 17</vt:lpstr>
      <vt:lpstr>Collaboration on GitHub</vt:lpstr>
      <vt:lpstr>Collaborators in GitHub</vt:lpstr>
      <vt:lpstr>Working as A Collaborator</vt:lpstr>
      <vt:lpstr>Protecting Branches</vt:lpstr>
      <vt:lpstr>Key Taleaways</vt:lpstr>
      <vt:lpstr>Before you go.</vt:lpstr>
      <vt:lpstr>Get In Touch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dc:title>
  <dc:creator>D. Alshukaili</dc:creator>
  <cp:lastModifiedBy>Dr.Duhai AL-Shukaili</cp:lastModifiedBy>
  <cp:revision>498</cp:revision>
  <cp:lastPrinted>2018-10-12T03:51:41Z</cp:lastPrinted>
  <dcterms:created xsi:type="dcterms:W3CDTF">2018-09-27T19:48:16Z</dcterms:created>
  <dcterms:modified xsi:type="dcterms:W3CDTF">2023-10-16T11:17:45Z</dcterms:modified>
</cp:coreProperties>
</file>