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291" r:id="rId2"/>
    <p:sldId id="316" r:id="rId3"/>
    <p:sldId id="317" r:id="rId4"/>
    <p:sldId id="315" r:id="rId5"/>
    <p:sldId id="318" r:id="rId6"/>
    <p:sldId id="319" r:id="rId7"/>
    <p:sldId id="320" r:id="rId8"/>
    <p:sldId id="322" r:id="rId9"/>
    <p:sldId id="323" r:id="rId10"/>
    <p:sldId id="325" r:id="rId11"/>
    <p:sldId id="321" r:id="rId12"/>
    <p:sldId id="324" r:id="rId13"/>
    <p:sldId id="326" r:id="rId14"/>
    <p:sldId id="327" r:id="rId15"/>
    <p:sldId id="328" r:id="rId16"/>
    <p:sldId id="333" r:id="rId17"/>
    <p:sldId id="329" r:id="rId18"/>
    <p:sldId id="330" r:id="rId19"/>
    <p:sldId id="331" r:id="rId20"/>
    <p:sldId id="332" r:id="rId21"/>
    <p:sldId id="334" r:id="rId22"/>
    <p:sldId id="335" r:id="rId23"/>
    <p:sldId id="336" r:id="rId24"/>
    <p:sldId id="313" r:id="rId25"/>
  </p:sldIdLst>
  <p:sldSz cx="12192000" cy="6858000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orkshop" id="{2F4E765A-76DD-4016-A9E1-3B5C50EC7C20}">
          <p14:sldIdLst>
            <p14:sldId id="291"/>
            <p14:sldId id="316"/>
            <p14:sldId id="317"/>
            <p14:sldId id="315"/>
            <p14:sldId id="318"/>
            <p14:sldId id="319"/>
            <p14:sldId id="320"/>
            <p14:sldId id="322"/>
            <p14:sldId id="323"/>
            <p14:sldId id="325"/>
            <p14:sldId id="321"/>
            <p14:sldId id="324"/>
            <p14:sldId id="326"/>
            <p14:sldId id="327"/>
            <p14:sldId id="328"/>
            <p14:sldId id="333"/>
            <p14:sldId id="329"/>
            <p14:sldId id="330"/>
            <p14:sldId id="331"/>
            <p14:sldId id="332"/>
            <p14:sldId id="334"/>
            <p14:sldId id="335"/>
            <p14:sldId id="336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7B17B9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7311"/>
          </a:xfrm>
          <a:prstGeom prst="rect">
            <a:avLst/>
          </a:prstGeom>
        </p:spPr>
        <p:txBody>
          <a:bodyPr vert="horz" lIns="92398" tIns="46200" rIns="92398" bIns="4620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67311"/>
          </a:xfrm>
          <a:prstGeom prst="rect">
            <a:avLst/>
          </a:prstGeom>
        </p:spPr>
        <p:txBody>
          <a:bodyPr vert="horz" lIns="92398" tIns="46200" rIns="92398" bIns="46200" rtlCol="0"/>
          <a:lstStyle>
            <a:lvl1pPr algn="r">
              <a:defRPr sz="1200"/>
            </a:lvl1pPr>
          </a:lstStyle>
          <a:p>
            <a:fld id="{FEC46774-4738-4B3D-AA91-86B86CA575F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98" tIns="46200" rIns="92398" bIns="4620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2398" tIns="46200" rIns="92398" bIns="4620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5"/>
            <a:ext cx="2971800" cy="467309"/>
          </a:xfrm>
          <a:prstGeom prst="rect">
            <a:avLst/>
          </a:prstGeom>
        </p:spPr>
        <p:txBody>
          <a:bodyPr vert="horz" lIns="92398" tIns="46200" rIns="92398" bIns="4620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5"/>
            <a:ext cx="2971800" cy="467309"/>
          </a:xfrm>
          <a:prstGeom prst="rect">
            <a:avLst/>
          </a:prstGeom>
        </p:spPr>
        <p:txBody>
          <a:bodyPr vert="horz" lIns="92398" tIns="46200" rIns="92398" bIns="46200" rtlCol="0" anchor="b"/>
          <a:lstStyle>
            <a:lvl1pPr algn="r">
              <a:defRPr sz="1200"/>
            </a:lvl1pPr>
          </a:lstStyle>
          <a:p>
            <a:fld id="{23D3BFFE-4231-4FE0-A43C-9A62EDA5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4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3972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A37F5C-961A-4AEA-B4A9-7334F8F98223}"/>
              </a:ext>
            </a:extLst>
          </p:cNvPr>
          <p:cNvCxnSpPr>
            <a:cxnSpLocks/>
          </p:cNvCxnSpPr>
          <p:nvPr userDrawn="1"/>
        </p:nvCxnSpPr>
        <p:spPr>
          <a:xfrm>
            <a:off x="838200" y="3509963"/>
            <a:ext cx="10515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B12546-9CF5-491A-B939-514C27F3ACDC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70859"/>
            <a:ext cx="10515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2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7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C5DF-D825-4BB8-8F4F-A0C27A9F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2176"/>
            <a:ext cx="10515600" cy="1931756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975AB-B9F7-4CAC-B392-154F28B3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DF809-B525-4AEB-ADF6-904D7379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A0EC3-A5D7-429F-A5CA-16540D50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1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entered Tex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89AC5D-DCAA-48B3-959F-975AA9F8CEF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79177"/>
            <a:ext cx="10515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D0EE50-2AD9-45F6-AD08-61538AAF94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2701925"/>
            <a:ext cx="10515599" cy="1962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en-US" sz="4000" dirty="0"/>
              <a:t>Click to 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2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89AC5D-DCAA-48B3-959F-975AA9F8CEF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79177"/>
            <a:ext cx="10515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83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5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205A79-3836-47F4-B9B2-3E38D1F7683A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79173"/>
            <a:ext cx="10515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22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21107C-035D-4CDB-989F-AE9F87FDA1D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54234"/>
            <a:ext cx="10515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4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5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8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Mars 11,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68E7B-1324-4679-A0C2-CCECCF4EA3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8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rict.edu.om/academics/information-technolog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VtBjFUfFLE" TargetMode="External"/><Relationship Id="rId2" Type="http://schemas.openxmlformats.org/officeDocument/2006/relationships/hyperlink" Target="https://www.youtube.com/watch?v=tZ0bq-jIg-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595S1Vf3P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53A0CE-039D-4383-A269-40B281A8D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287" y="898351"/>
            <a:ext cx="10503017" cy="2496758"/>
          </a:xfrm>
        </p:spPr>
        <p:txBody>
          <a:bodyPr>
            <a:normAutofit/>
          </a:bodyPr>
          <a:lstStyle/>
          <a:p>
            <a:r>
              <a:rPr lang="ar-OM" sz="6700" dirty="0"/>
              <a:t>مقدمة في برمجة </a:t>
            </a:r>
            <a:br>
              <a:rPr lang="ar-OM" sz="6700" dirty="0"/>
            </a:br>
            <a:r>
              <a:rPr lang="en-US" sz="6700" dirty="0"/>
              <a:t>EV3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1104722-EB8F-4B8F-9E0C-B45353B8E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602038"/>
            <a:ext cx="6858000" cy="2496759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ar-OM" sz="2800" dirty="0">
                <a:solidFill>
                  <a:schemeClr val="accent5">
                    <a:lumMod val="75000"/>
                  </a:schemeClr>
                </a:solidFill>
              </a:rPr>
              <a:t>ضحي الشكيلي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ar-OM" sz="2100" dirty="0"/>
              <a:t>الكلية التقنية بعبري</a:t>
            </a:r>
            <a:endParaRPr lang="en-US" sz="2100" dirty="0"/>
          </a:p>
          <a:p>
            <a:r>
              <a:rPr lang="ar-OM" sz="2100" dirty="0">
                <a:hlinkClick r:id="rId2"/>
              </a:rPr>
              <a:t> قسم تقنية المعلومات</a:t>
            </a:r>
            <a:r>
              <a:rPr lang="ar-OM" sz="2100" dirty="0"/>
              <a:t>  </a:t>
            </a:r>
            <a:endParaRPr lang="en-US" sz="2100" dirty="0"/>
          </a:p>
          <a:p>
            <a:endParaRPr lang="en-US" dirty="0"/>
          </a:p>
          <a:p>
            <a:r>
              <a:rPr lang="ar-OM" dirty="0"/>
              <a:t>11 مارس 2019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2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94DA-919D-427E-B000-1478E8E2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OM" dirty="0"/>
              <a:t>أجهزة استشعار</a:t>
            </a:r>
            <a:r>
              <a:rPr lang="en-US" dirty="0"/>
              <a:t>:</a:t>
            </a:r>
            <a:r>
              <a:rPr lang="ar-OM" dirty="0"/>
              <a:t> مستشعر يعمل باللمس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8CC1-C265-4C75-AF00-9E9308758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OM" dirty="0"/>
              <a:t>يحدد هذا المستشعر ما إذا الضغط على زر المستشعر الاحمر 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CB39A-FA93-4EA0-AD58-1DE4DA85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0E1D7-833E-45FA-90EA-0F9CE01F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EA752-4B28-4A44-B0FD-AA8442B8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10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92CB69-D44F-474B-836A-A15C4D3671C5}"/>
              </a:ext>
            </a:extLst>
          </p:cNvPr>
          <p:cNvSpPr txBox="1"/>
          <p:nvPr/>
        </p:nvSpPr>
        <p:spPr>
          <a:xfrm>
            <a:off x="3494147" y="2967706"/>
            <a:ext cx="197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OM" b="1" dirty="0"/>
              <a:t>ضغط</a:t>
            </a:r>
            <a:endParaRPr lang="en-GB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C45F64-2031-469D-BB4C-C10203166C56}"/>
              </a:ext>
            </a:extLst>
          </p:cNvPr>
          <p:cNvSpPr txBox="1"/>
          <p:nvPr/>
        </p:nvSpPr>
        <p:spPr>
          <a:xfrm>
            <a:off x="6014208" y="2967706"/>
            <a:ext cx="197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OM" b="1" dirty="0"/>
              <a:t>تحرير</a:t>
            </a:r>
            <a:endParaRPr lang="en-GB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D30235-1A1A-4ED8-B4CF-7884AEA13844}"/>
              </a:ext>
            </a:extLst>
          </p:cNvPr>
          <p:cNvSpPr txBox="1"/>
          <p:nvPr/>
        </p:nvSpPr>
        <p:spPr>
          <a:xfrm>
            <a:off x="8534269" y="2967706"/>
            <a:ext cx="197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OM" b="1" dirty="0"/>
              <a:t>ارتطام</a:t>
            </a:r>
            <a:endParaRPr lang="en-GB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D28EAC-8D9A-455D-859B-CCBB24E52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27" y="2967706"/>
            <a:ext cx="2647950" cy="2505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5EF685-E25D-489A-A0C3-2B6331B0D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147" y="3429000"/>
            <a:ext cx="2074789" cy="20521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5EBCBB-7F2F-424E-AC93-2B84F4763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606" y="3429000"/>
            <a:ext cx="2074789" cy="21367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8FDBDC-1906-4032-886B-A1F8226F5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3458140"/>
            <a:ext cx="2030122" cy="200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6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A597-7D19-4D83-88B9-9E567210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OM" dirty="0"/>
              <a:t>المشغلات الميكانيكية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D645-31EE-4F3B-AADD-0C6EA4A63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OM" dirty="0"/>
              <a:t>المشغلات الميكانيكية مسؤولة بشكل رئيسي عن الحركة في الروبوت</a:t>
            </a:r>
          </a:p>
          <a:p>
            <a:pPr algn="r" rtl="1"/>
            <a:r>
              <a:rPr lang="ar-OM" dirty="0"/>
              <a:t>في روبوت </a:t>
            </a:r>
            <a:r>
              <a:rPr lang="en-US" dirty="0"/>
              <a:t>EV3</a:t>
            </a:r>
            <a:r>
              <a:rPr lang="ar-OM" dirty="0"/>
              <a:t> الحركة تتم بواسطة نوعين من المحركات، كبير ومتوسط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83D07-3253-4151-B804-B612B740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CA548-2E53-4CDD-B7C7-977CF242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2F252-C339-4607-B488-57FE9DFD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ABC670-8A83-405A-A4D0-3ED59DC67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661" y="2775708"/>
            <a:ext cx="3810000" cy="285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BC126A-54AE-4C1C-B8D7-2333F330E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863" y="3107335"/>
            <a:ext cx="3267163" cy="245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5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6923-F658-4662-9ACA-05C56435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OM" dirty="0"/>
              <a:t>الكتلة مستطيلة</a:t>
            </a:r>
            <a:r>
              <a:rPr lang="en-US" dirty="0"/>
              <a:t> </a:t>
            </a:r>
            <a:r>
              <a:rPr lang="ar-OM" dirty="0"/>
              <a:t>(</a:t>
            </a:r>
            <a:r>
              <a:rPr lang="en-US" dirty="0"/>
              <a:t>EV3 brick</a:t>
            </a:r>
            <a:r>
              <a:rPr lang="ar-OM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D480C-C00E-4962-A3B5-C81B4497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OM" dirty="0"/>
              <a:t>حاسوب آلي مصغر</a:t>
            </a:r>
          </a:p>
          <a:p>
            <a:pPr algn="r" rtl="1"/>
            <a:r>
              <a:rPr lang="ar-OM" dirty="0"/>
              <a:t>منافذ متعددة للتوصيل مع جهاز الكمبيوتر والهاتف الذكي</a:t>
            </a:r>
          </a:p>
          <a:p>
            <a:pPr algn="r" rtl="1"/>
            <a:r>
              <a:rPr lang="ar-OM" dirty="0"/>
              <a:t>منافذ للتوصيل أجهزة الاستشعار والمشغلات الميكانيكية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F2146-44E3-453F-BD11-49D8B22E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C1D9A-BB71-4B12-A411-4AE8564E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B65F1-2E15-4323-911D-48E06D5A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8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6923-F658-4662-9ACA-05C56435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OM" dirty="0"/>
              <a:t>الكتلة مستطيلة</a:t>
            </a:r>
            <a:r>
              <a:rPr lang="en-US" dirty="0"/>
              <a:t> </a:t>
            </a:r>
            <a:r>
              <a:rPr lang="ar-OM" dirty="0"/>
              <a:t>(</a:t>
            </a:r>
            <a:r>
              <a:rPr lang="en-US" dirty="0"/>
              <a:t>EV3 brick</a:t>
            </a:r>
            <a:r>
              <a:rPr lang="ar-OM" dirty="0"/>
              <a:t>)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F2146-44E3-453F-BD11-49D8B22E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C1D9A-BB71-4B12-A411-4AE8564E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B65F1-2E15-4323-911D-48E06D5A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13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361345-0C95-4D61-916F-600F598D3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2203799"/>
            <a:ext cx="4572000" cy="402671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CF0819-3A8A-4C50-AF5D-90CBD522ED90}"/>
              </a:ext>
            </a:extLst>
          </p:cNvPr>
          <p:cNvCxnSpPr>
            <a:cxnSpLocks/>
          </p:cNvCxnSpPr>
          <p:nvPr/>
        </p:nvCxnSpPr>
        <p:spPr>
          <a:xfrm>
            <a:off x="3221372" y="2357306"/>
            <a:ext cx="1719744" cy="578841"/>
          </a:xfrm>
          <a:prstGeom prst="straightConnector1">
            <a:avLst/>
          </a:prstGeom>
          <a:ln w="28575">
            <a:tailEnd type="triangle"/>
          </a:ln>
          <a:effectLst>
            <a:reflection blurRad="6350" stA="50000" endA="300" endPos="38500" dist="508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C42669-1C5F-447A-8FEC-66699370E575}"/>
              </a:ext>
            </a:extLst>
          </p:cNvPr>
          <p:cNvCxnSpPr>
            <a:cxnSpLocks/>
          </p:cNvCxnSpPr>
          <p:nvPr/>
        </p:nvCxnSpPr>
        <p:spPr>
          <a:xfrm flipH="1">
            <a:off x="6476302" y="2646726"/>
            <a:ext cx="1905698" cy="1087372"/>
          </a:xfrm>
          <a:prstGeom prst="straightConnector1">
            <a:avLst/>
          </a:prstGeom>
          <a:ln w="28575">
            <a:tailEnd type="triangle"/>
          </a:ln>
          <a:effectLst>
            <a:reflection blurRad="6350" stA="50000" endA="300" endPos="38500" dist="508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2D2080-4BBD-4DA7-BAB6-F9320038CC5F}"/>
              </a:ext>
            </a:extLst>
          </p:cNvPr>
          <p:cNvSpPr txBox="1"/>
          <p:nvPr/>
        </p:nvSpPr>
        <p:spPr>
          <a:xfrm>
            <a:off x="1031846" y="2139193"/>
            <a:ext cx="2122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OM" sz="2000" b="1" dirty="0"/>
              <a:t>شاشة لعرض البيانات</a:t>
            </a:r>
            <a:endParaRPr lang="en-GB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670A74-4C21-4716-A3AD-18D593B80E9E}"/>
              </a:ext>
            </a:extLst>
          </p:cNvPr>
          <p:cNvSpPr txBox="1"/>
          <p:nvPr/>
        </p:nvSpPr>
        <p:spPr>
          <a:xfrm>
            <a:off x="7677324" y="2214477"/>
            <a:ext cx="212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OM" sz="2400" b="1" dirty="0"/>
              <a:t>أزرار تفاعلية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755973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F01FAB-ED4A-4344-A181-FF6511FA0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521" y="1939184"/>
            <a:ext cx="5801784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0C6923-F658-4662-9ACA-05C56435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OM" dirty="0"/>
              <a:t>الكتلة مستطيلة</a:t>
            </a:r>
            <a:r>
              <a:rPr lang="en-US" dirty="0"/>
              <a:t> </a:t>
            </a:r>
            <a:r>
              <a:rPr lang="ar-OM" dirty="0"/>
              <a:t>(</a:t>
            </a:r>
            <a:r>
              <a:rPr lang="en-US" dirty="0"/>
              <a:t>EV3 brick</a:t>
            </a:r>
            <a:r>
              <a:rPr lang="ar-OM" dirty="0"/>
              <a:t>)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F2146-44E3-453F-BD11-49D8B22E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C1D9A-BB71-4B12-A411-4AE8564E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B65F1-2E15-4323-911D-48E06D5A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14</a:t>
            </a:fld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CF0819-3A8A-4C50-AF5D-90CBD522ED90}"/>
              </a:ext>
            </a:extLst>
          </p:cNvPr>
          <p:cNvCxnSpPr>
            <a:cxnSpLocks/>
          </p:cNvCxnSpPr>
          <p:nvPr/>
        </p:nvCxnSpPr>
        <p:spPr>
          <a:xfrm>
            <a:off x="838200" y="3148767"/>
            <a:ext cx="4037800" cy="560465"/>
          </a:xfrm>
          <a:prstGeom prst="straightConnector1">
            <a:avLst/>
          </a:prstGeom>
          <a:ln w="28575">
            <a:tailEnd type="triangle"/>
          </a:ln>
          <a:effectLst>
            <a:reflection blurRad="6350" stA="50000" endA="300" endPos="38500" dist="508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C42669-1C5F-447A-8FEC-66699370E575}"/>
              </a:ext>
            </a:extLst>
          </p:cNvPr>
          <p:cNvCxnSpPr>
            <a:cxnSpLocks/>
          </p:cNvCxnSpPr>
          <p:nvPr/>
        </p:nvCxnSpPr>
        <p:spPr>
          <a:xfrm flipH="1">
            <a:off x="5998128" y="3199931"/>
            <a:ext cx="4646101" cy="642227"/>
          </a:xfrm>
          <a:prstGeom prst="straightConnector1">
            <a:avLst/>
          </a:prstGeom>
          <a:ln w="28575">
            <a:tailEnd type="triangle"/>
          </a:ln>
          <a:effectLst>
            <a:reflection blurRad="6350" stA="50000" endA="300" endPos="38500" dist="508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2D2080-4BBD-4DA7-BAB6-F9320038CC5F}"/>
              </a:ext>
            </a:extLst>
          </p:cNvPr>
          <p:cNvSpPr txBox="1"/>
          <p:nvPr/>
        </p:nvSpPr>
        <p:spPr>
          <a:xfrm>
            <a:off x="87385" y="2236865"/>
            <a:ext cx="2122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OM" sz="2000" b="1" dirty="0"/>
              <a:t>منفذ لإضافة موصل شبكة </a:t>
            </a:r>
            <a:r>
              <a:rPr lang="en-US" sz="2000" b="1" dirty="0"/>
              <a:t>Wi-Fi</a:t>
            </a:r>
            <a:endParaRPr lang="en-GB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670A74-4C21-4716-A3AD-18D593B80E9E}"/>
              </a:ext>
            </a:extLst>
          </p:cNvPr>
          <p:cNvSpPr txBox="1"/>
          <p:nvPr/>
        </p:nvSpPr>
        <p:spPr>
          <a:xfrm>
            <a:off x="9231385" y="2684037"/>
            <a:ext cx="212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OM" sz="2400" b="1" dirty="0"/>
              <a:t>منفذ ذاكرة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878931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6923-F658-4662-9ACA-05C56435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OM" dirty="0"/>
              <a:t>الكتلة مستطيلة</a:t>
            </a:r>
            <a:r>
              <a:rPr lang="en-US" dirty="0"/>
              <a:t> </a:t>
            </a:r>
            <a:r>
              <a:rPr lang="ar-OM" dirty="0"/>
              <a:t>(</a:t>
            </a:r>
            <a:r>
              <a:rPr lang="en-US" dirty="0"/>
              <a:t>EV3 brick</a:t>
            </a:r>
            <a:r>
              <a:rPr lang="ar-OM" dirty="0"/>
              <a:t>)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F2146-44E3-453F-BD11-49D8B22E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C1D9A-BB71-4B12-A411-4AE8564E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B65F1-2E15-4323-911D-48E06D5A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15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27238-E0B1-4760-9BC7-15061580C434}"/>
              </a:ext>
            </a:extLst>
          </p:cNvPr>
          <p:cNvSpPr txBox="1"/>
          <p:nvPr/>
        </p:nvSpPr>
        <p:spPr>
          <a:xfrm>
            <a:off x="8061820" y="1927917"/>
            <a:ext cx="329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OM" sz="2800" b="1" dirty="0"/>
              <a:t>منافذ أجهزة الاستشعار</a:t>
            </a:r>
            <a:endParaRPr lang="en-GB" sz="2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E2AAFE-EEC7-4FF2-BB56-8686017AF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62" y="2699594"/>
            <a:ext cx="2581275" cy="196215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97223A-5E2A-49CB-87A9-ECD83B2B8232}"/>
              </a:ext>
            </a:extLst>
          </p:cNvPr>
          <p:cNvCxnSpPr>
            <a:cxnSpLocks/>
          </p:cNvCxnSpPr>
          <p:nvPr/>
        </p:nvCxnSpPr>
        <p:spPr>
          <a:xfrm flipH="1">
            <a:off x="6845417" y="2451137"/>
            <a:ext cx="2466364" cy="977863"/>
          </a:xfrm>
          <a:prstGeom prst="straightConnector1">
            <a:avLst/>
          </a:prstGeom>
          <a:ln w="28575">
            <a:tailEnd type="triangle"/>
          </a:ln>
          <a:effectLst>
            <a:reflection blurRad="6350" stA="50000" endA="300" endPos="38500" dist="508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557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6923-F658-4662-9ACA-05C56435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OM" dirty="0"/>
              <a:t>الكتلة مستطيلة</a:t>
            </a:r>
            <a:r>
              <a:rPr lang="en-US" dirty="0"/>
              <a:t> </a:t>
            </a:r>
            <a:r>
              <a:rPr lang="ar-OM" dirty="0"/>
              <a:t>(</a:t>
            </a:r>
            <a:r>
              <a:rPr lang="en-US" dirty="0"/>
              <a:t>EV3 brick</a:t>
            </a:r>
            <a:r>
              <a:rPr lang="ar-OM" dirty="0"/>
              <a:t>)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F2146-44E3-453F-BD11-49D8B22E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C1D9A-BB71-4B12-A411-4AE8564E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B65F1-2E15-4323-911D-48E06D5A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E0B40-A46C-4775-BFFF-588FC14EDEF2}"/>
              </a:ext>
            </a:extLst>
          </p:cNvPr>
          <p:cNvSpPr txBox="1"/>
          <p:nvPr/>
        </p:nvSpPr>
        <p:spPr>
          <a:xfrm>
            <a:off x="8061820" y="1927917"/>
            <a:ext cx="329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OM" sz="2800" b="1" dirty="0"/>
              <a:t>منافذ المشغلات الميكانيكية</a:t>
            </a:r>
            <a:endParaRPr lang="en-GB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9544E9-A187-4994-88C9-087CFC82A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383" y="2906392"/>
            <a:ext cx="3186244" cy="224701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05AEF-6DAD-4563-BB99-2BB181269C79}"/>
              </a:ext>
            </a:extLst>
          </p:cNvPr>
          <p:cNvCxnSpPr>
            <a:cxnSpLocks/>
          </p:cNvCxnSpPr>
          <p:nvPr/>
        </p:nvCxnSpPr>
        <p:spPr>
          <a:xfrm flipH="1">
            <a:off x="6719582" y="2451137"/>
            <a:ext cx="2592199" cy="1215704"/>
          </a:xfrm>
          <a:prstGeom prst="straightConnector1">
            <a:avLst/>
          </a:prstGeom>
          <a:ln w="28575">
            <a:tailEnd type="triangle"/>
          </a:ln>
          <a:effectLst>
            <a:reflection blurRad="6350" stA="50000" endA="300" endPos="38500" dist="508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93C4DA-DBCA-4412-AC53-94956744A483}"/>
              </a:ext>
            </a:extLst>
          </p:cNvPr>
          <p:cNvCxnSpPr>
            <a:cxnSpLocks/>
          </p:cNvCxnSpPr>
          <p:nvPr/>
        </p:nvCxnSpPr>
        <p:spPr>
          <a:xfrm>
            <a:off x="2634143" y="2944751"/>
            <a:ext cx="1963024" cy="939352"/>
          </a:xfrm>
          <a:prstGeom prst="straightConnector1">
            <a:avLst/>
          </a:prstGeom>
          <a:ln w="28575">
            <a:tailEnd type="triangle"/>
          </a:ln>
          <a:effectLst>
            <a:reflection blurRad="6350" stA="50000" endA="300" endPos="38500" dist="508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CC72BDB-4F1B-4C49-8AD6-5C2CD5C485E3}"/>
              </a:ext>
            </a:extLst>
          </p:cNvPr>
          <p:cNvSpPr txBox="1"/>
          <p:nvPr/>
        </p:nvSpPr>
        <p:spPr>
          <a:xfrm>
            <a:off x="838200" y="2236865"/>
            <a:ext cx="2122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OM" sz="2000" b="1" dirty="0"/>
              <a:t>منفذ التوصيل مع جهاز الحاسب الآلي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29153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2EE5EE-581D-4015-AC17-E47A61E9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OM" dirty="0"/>
              <a:t>هل الروبوت جهاز ذكي؟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0DF9D-6DFF-4F1A-A18D-0E665619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08B41-228B-4747-9167-93CEBE32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4686-7BB9-4C6A-B19C-72552F78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91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DC65-C3F9-486D-8492-B1BF3182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OM" dirty="0"/>
              <a:t>الجواب/ يعتمد على حسب البرمجة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3F317-0A03-4171-850A-E1F0645A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D75ED-2498-44E1-BF68-1D9E723F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968A5-54D9-48AB-9BCC-1F4B9F1A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2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FD27-E504-450E-A48F-C2383157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OM" dirty="0"/>
              <a:t>البرمجة هي فن التخاطب مع الآلة بتوجيه الأوامر لها لتكون أكثر فائدة مما عي عليه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CD9C7-25BD-43B5-A31F-C6F71593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B251E-2903-4A55-A73E-84391F54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83B8E-2A65-4FEB-8593-51CF9160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5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512FA6A-F0C1-40E3-8535-B4BB3732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OM" sz="7200" dirty="0"/>
              <a:t>السلامة أولاً</a:t>
            </a:r>
            <a:endParaRPr lang="en-GB" sz="7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DF176-D6B4-48EA-85A1-65F955C9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F7F6A-0449-468B-B11D-3D9DA5D6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2053F-9E44-4D51-9A4E-1EDAD6DCF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3BC23B-BF7B-4753-96D3-8A2840434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968" y="3385625"/>
            <a:ext cx="6658064" cy="166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12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FEA8-9D46-4B1E-9DD3-082F9CD4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OM" dirty="0"/>
              <a:t>يتم التخاطب مع الآلة باستخدام إحدى لغات البرمجة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4C1D9-0A2F-4257-B0EE-96F5B3DC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5A008-A0B9-41CC-A4C7-3618A1E5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76872-FB5D-42F5-88BD-748A6DEE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007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F2BB62-E31F-423B-8CCA-E2126334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OM" dirty="0"/>
              <a:t>لغة البرمجة المستخدمة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1744F9-C0DF-4680-8DDB-7D27A850F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94" y="1825625"/>
            <a:ext cx="5841602" cy="435133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567C6-A851-401D-AF5E-36F3F7E9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403D7-5EC3-45FF-902F-73B09CDF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7DD5F-797D-44DD-AD47-5076F09A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67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576E-4088-4650-8439-C6E61050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OM" dirty="0"/>
              <a:t>خطوات العمل مع </a:t>
            </a:r>
            <a:r>
              <a:rPr lang="en-US" dirty="0"/>
              <a:t>EV3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FE5D3-9A5E-42DC-AE14-7428AB0AE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r" rtl="1">
              <a:buFont typeface="+mj-lt"/>
              <a:buAutoNum type="arabicPeriod"/>
            </a:pPr>
            <a:r>
              <a:rPr lang="ar-OM" dirty="0"/>
              <a:t>التفكير في المشكلة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OM" dirty="0"/>
              <a:t>تصميم وتركيب الروبوت باستخدام قطع الليجو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OM" dirty="0"/>
              <a:t>برمجة الروبوت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OM" dirty="0"/>
              <a:t>اختبار البرنامج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OM" dirty="0"/>
              <a:t>إعادة الخطوات 2 – 4 حتى يتم الحصول على أفضل النتائج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F7E9F-3364-4CF2-A91B-A34206A3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5E415-9DE0-4242-AE49-A14235BF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37063-9E93-40C1-9CBD-311457E9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80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EE3B56-90E9-46ED-9D61-0A662609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OM" dirty="0"/>
              <a:t>التطبيق العملي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15A51-2090-443E-9698-8A86F94B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A363-38CB-43BF-925A-3F1E596A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DC9A6-B04C-449D-82B6-AF695331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09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5B775-D50B-49F2-BE62-B30EFD74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C3474A-F3C6-4F94-BDA6-E4E597C04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B7DE0-0BBC-40A6-91F7-E10B0547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214C2-8C07-4CD9-8EBC-5AFAF996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8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E140-21A8-4396-A0EA-6ACC5435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OM" dirty="0"/>
              <a:t>ما هو الروبوت (الإنسان الآلي)؟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F240E-4BB8-403F-A62C-7A7F38A4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6B359-8D5D-402E-9338-A715FE28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59661-F2C5-417F-B91F-1ED2B6F8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8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1599-FEEC-485B-A1D9-3EE722C5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OM" dirty="0"/>
              <a:t>استخدامات الروبوت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AAD2-A796-4E1B-B843-3F98A4D0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OM" dirty="0"/>
              <a:t>للترفيه والتعلم: </a:t>
            </a:r>
          </a:p>
          <a:p>
            <a:pPr lvl="1" algn="r" rtl="1"/>
            <a:r>
              <a:rPr lang="ar-OM" dirty="0"/>
              <a:t>مثال على ذلك الليجو(</a:t>
            </a:r>
            <a:r>
              <a:rPr lang="en-US" dirty="0"/>
              <a:t>LEGO</a:t>
            </a:r>
            <a:r>
              <a:rPr lang="ar-OM" dirty="0"/>
              <a:t>) روبوت </a:t>
            </a:r>
            <a:endParaRPr lang="en-US" dirty="0"/>
          </a:p>
          <a:p>
            <a:pPr algn="r" rtl="1"/>
            <a:r>
              <a:rPr lang="ar-OM" dirty="0"/>
              <a:t>للاستخدام المنزلي:</a:t>
            </a:r>
          </a:p>
          <a:p>
            <a:pPr lvl="1" algn="r" rtl="1"/>
            <a:r>
              <a:rPr lang="en-GB" dirty="0">
                <a:hlinkClick r:id="rId2"/>
              </a:rPr>
              <a:t>https://www.youtube.com/watch?v=tZ0bq-jIg-o</a:t>
            </a:r>
            <a:endParaRPr lang="en-GB" dirty="0"/>
          </a:p>
          <a:p>
            <a:pPr algn="r" rtl="1"/>
            <a:r>
              <a:rPr lang="ar-OM" dirty="0"/>
              <a:t>للاستخدام الصناعي:</a:t>
            </a:r>
          </a:p>
          <a:p>
            <a:pPr lvl="1" algn="r" rtl="1"/>
            <a:r>
              <a:rPr lang="en-GB" dirty="0">
                <a:hlinkClick r:id="rId3"/>
              </a:rPr>
              <a:t>https://www.youtube.com/watch?v=LVtBjFUfFLE</a:t>
            </a:r>
            <a:endParaRPr lang="ar-OM" dirty="0"/>
          </a:p>
          <a:p>
            <a:pPr algn="r" rtl="1"/>
            <a:r>
              <a:rPr lang="ar-OM" dirty="0"/>
              <a:t>لاستكشاف الفضاء:</a:t>
            </a:r>
          </a:p>
          <a:p>
            <a:pPr lvl="1" algn="r" rtl="1"/>
            <a:r>
              <a:rPr lang="en-GB" dirty="0">
                <a:hlinkClick r:id="rId4"/>
              </a:rPr>
              <a:t>https://www.youtube.com/watch?v=s595S1Vf3PE</a:t>
            </a:r>
            <a:endParaRPr lang="ar-OM" dirty="0"/>
          </a:p>
          <a:p>
            <a:pPr marL="457200" lvl="1" indent="0" algn="r" rtl="1">
              <a:buNone/>
            </a:pPr>
            <a:r>
              <a:rPr lang="ar-OM" dirty="0"/>
              <a:t>					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ABBE9-753B-4E02-B566-7C18F58C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C332F-DBAB-4CAE-9976-54692FE0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B53FC-EBCB-4316-8BAA-C2C6DA37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7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116A-1E92-43C2-9845-DA714782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ar-OM" dirty="0"/>
              <a:t>الروبوت</a:t>
            </a:r>
            <a:r>
              <a:rPr lang="en-US" dirty="0"/>
              <a:t> </a:t>
            </a:r>
            <a:r>
              <a:rPr lang="ar-OM" dirty="0"/>
              <a:t>عبارة عن</a:t>
            </a:r>
            <a:r>
              <a:rPr lang="en-US" dirty="0"/>
              <a:t> </a:t>
            </a:r>
            <a:r>
              <a:rPr lang="ar-OM" dirty="0"/>
              <a:t>آلة تستخدم لأداء وظائف تلقائيًا ، والتي يتم التحكم فيها بواسطة جهاز كمبيوتر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59188-E5BA-4BCD-AF0F-C57D9970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C8F7A-7226-4FC2-BB8D-B89171E5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2200E-3E6A-4E4E-96E0-D4ED4227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6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B656B6-8268-4B9A-809B-13801E35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OM" dirty="0"/>
              <a:t>أجزاء الروبوت الرئيسية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58CD8-989D-4CDF-A8E7-67A4D595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4F796-8F52-424B-9945-99AD1293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E3C7E-C91F-4C06-A7D8-E4A2A743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03FB06-0E1D-40F4-A656-05CC6A6E4D7E}"/>
              </a:ext>
            </a:extLst>
          </p:cNvPr>
          <p:cNvSpPr/>
          <p:nvPr/>
        </p:nvSpPr>
        <p:spPr>
          <a:xfrm>
            <a:off x="8836404" y="2172747"/>
            <a:ext cx="2517396" cy="12583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OM" sz="2800" b="1" dirty="0"/>
              <a:t>أجهزة استشعار</a:t>
            </a:r>
            <a:endParaRPr lang="en-GB" sz="28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ACE43-AFAA-4531-A358-5A0C254AF937}"/>
              </a:ext>
            </a:extLst>
          </p:cNvPr>
          <p:cNvSpPr/>
          <p:nvPr/>
        </p:nvSpPr>
        <p:spPr>
          <a:xfrm>
            <a:off x="4837302" y="2172747"/>
            <a:ext cx="2517396" cy="12583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OM" sz="2800" b="1" dirty="0"/>
              <a:t>عمليات حسابية ومنطقية</a:t>
            </a:r>
            <a:endParaRPr lang="en-GB" sz="28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474E62-0213-4B9D-B04F-B59FEB47F070}"/>
              </a:ext>
            </a:extLst>
          </p:cNvPr>
          <p:cNvSpPr/>
          <p:nvPr/>
        </p:nvSpPr>
        <p:spPr>
          <a:xfrm>
            <a:off x="838200" y="2172747"/>
            <a:ext cx="2517396" cy="12583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OM" sz="2800" b="1" dirty="0"/>
              <a:t>المشغلات الميكانيكية</a:t>
            </a:r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445C72-60A2-438E-9BF8-B2BD85723696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7354698" y="2801922"/>
            <a:ext cx="14817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FCF5C5-30EE-4673-B758-435C5E068791}"/>
              </a:ext>
            </a:extLst>
          </p:cNvPr>
          <p:cNvCxnSpPr/>
          <p:nvPr/>
        </p:nvCxnSpPr>
        <p:spPr>
          <a:xfrm flipH="1">
            <a:off x="3355596" y="2801921"/>
            <a:ext cx="14817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00084C-B233-4AB7-94C2-F2A235E8E40C}"/>
              </a:ext>
            </a:extLst>
          </p:cNvPr>
          <p:cNvSpPr/>
          <p:nvPr/>
        </p:nvSpPr>
        <p:spPr>
          <a:xfrm>
            <a:off x="7735516" y="2413931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OM" b="1" dirty="0"/>
              <a:t>البيانات</a:t>
            </a:r>
            <a:endParaRPr lang="en-GB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5A7D6-956F-4C1C-824E-835BE38F19FF}"/>
              </a:ext>
            </a:extLst>
          </p:cNvPr>
          <p:cNvSpPr/>
          <p:nvPr/>
        </p:nvSpPr>
        <p:spPr>
          <a:xfrm>
            <a:off x="3761063" y="2413931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OM" b="1" dirty="0"/>
              <a:t>البيانات</a:t>
            </a:r>
            <a:endParaRPr lang="en-GB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8E5A86-6A72-470D-A91C-5FA3DEF01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84" y="3611460"/>
            <a:ext cx="3176631" cy="23824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8E90FA-EA2A-448B-A2A6-AFF23A55D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83" y="3611460"/>
            <a:ext cx="2772879" cy="15556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717FC8E-52E1-4F37-853C-BBD93F0FE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363" y="4959603"/>
            <a:ext cx="2162086" cy="13780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D0010F8-736E-4CA4-96B4-9E35D1D0E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2154" y="3630175"/>
            <a:ext cx="1814609" cy="12635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B69A074-0F7E-4A89-9646-E3A6C918F0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3123" y="3605350"/>
            <a:ext cx="1742958" cy="12034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C952CAA-2451-4DE0-83B7-B664B7C104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3555" y="5025332"/>
            <a:ext cx="1549568" cy="12845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82BD400-E1E5-4F27-9329-1D08D3BD7B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46638" y="4900352"/>
            <a:ext cx="1549568" cy="136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4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EE06-8E7C-435F-A28B-A201D42D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OM" dirty="0"/>
              <a:t>أجهزة استشعار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DEDA-2BDA-4733-9EDF-8ED8D7C82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OM" dirty="0"/>
              <a:t>تُستخدم المستشعرات في "الشعور" بالبيئة المحيطة</a:t>
            </a:r>
            <a:r>
              <a:rPr lang="en-US" dirty="0"/>
              <a:t>.</a:t>
            </a:r>
          </a:p>
          <a:p>
            <a:pPr marL="0" indent="0" algn="r" rtl="1">
              <a:buNone/>
            </a:pPr>
            <a:endParaRPr lang="en-US" dirty="0"/>
          </a:p>
          <a:p>
            <a:pPr algn="r" rtl="1"/>
            <a:r>
              <a:rPr lang="ar-OM" dirty="0"/>
              <a:t>يستخدم الروبوت هذه المستشعرات لاستلام المعلومات حول مكان وجوده وما يفعله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EC301-2735-43ED-86D9-9CA0170F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CC7BF-45BB-4308-8B49-2E231F06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1117E-6489-45BD-8F94-C56B3F5B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8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94DA-919D-427E-B000-1478E8E2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OM" dirty="0"/>
              <a:t>أجهزة استشعار</a:t>
            </a:r>
            <a:r>
              <a:rPr lang="en-US" dirty="0"/>
              <a:t>:</a:t>
            </a:r>
            <a:r>
              <a:rPr lang="ar-OM" dirty="0"/>
              <a:t> مستشعر الموجات فوق سمعية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8CC1-C265-4C75-AF00-9E9308758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OM" dirty="0"/>
              <a:t>يعمل هذا المستشعر مثل الخفاش، حيث يرسل موجات فوق سمعية، وبواسطة ارتداد الموجات يمكن تحديد المسافات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CB39A-FA93-4EA0-AD58-1DE4DA85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0E1D7-833E-45FA-90EA-0F9CE01F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EA752-4B28-4A44-B0FD-AA8442B8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21223C-2A0F-4588-997E-EAC58F71B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640" y="2963345"/>
            <a:ext cx="2964285" cy="273626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3327FF9-6FA0-444B-9632-9C5343F2FA11}"/>
              </a:ext>
            </a:extLst>
          </p:cNvPr>
          <p:cNvSpPr/>
          <p:nvPr/>
        </p:nvSpPr>
        <p:spPr>
          <a:xfrm>
            <a:off x="9499352" y="3368363"/>
            <a:ext cx="1182848" cy="1210112"/>
          </a:xfrm>
          <a:prstGeom prst="ellipse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A70356-BA5D-46F7-8BAB-F187BE312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790" y="4073934"/>
            <a:ext cx="1467860" cy="1444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1D72D9-A030-42F6-8F41-1B706C1ED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805" y="3251301"/>
            <a:ext cx="1314450" cy="10557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22136C-2FD6-4944-9B9A-75751B8B39D0}"/>
              </a:ext>
            </a:extLst>
          </p:cNvPr>
          <p:cNvSpPr txBox="1"/>
          <p:nvPr/>
        </p:nvSpPr>
        <p:spPr>
          <a:xfrm>
            <a:off x="6450525" y="5512712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OM" b="1" i="1" dirty="0"/>
              <a:t>موجات صوت</a:t>
            </a:r>
            <a:endParaRPr lang="en-GB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6D01D-91E1-4AAF-8253-85678C04C3B2}"/>
              </a:ext>
            </a:extLst>
          </p:cNvPr>
          <p:cNvSpPr txBox="1"/>
          <p:nvPr/>
        </p:nvSpPr>
        <p:spPr>
          <a:xfrm>
            <a:off x="7508364" y="2954719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OM" b="1" i="1" dirty="0"/>
              <a:t>موجات صوت مرتدة</a:t>
            </a:r>
            <a:endParaRPr lang="en-GB" b="1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BE7E44-4BA0-472E-9ED6-A3DF08A10F08}"/>
              </a:ext>
            </a:extLst>
          </p:cNvPr>
          <p:cNvSpPr txBox="1"/>
          <p:nvPr/>
        </p:nvSpPr>
        <p:spPr>
          <a:xfrm>
            <a:off x="9166590" y="4652774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OM" b="1" i="1" dirty="0"/>
              <a:t>جسم ما</a:t>
            </a:r>
            <a:endParaRPr lang="en-GB" b="1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A01A2A-1C83-4A6C-B8C7-BD5E15D3C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25" y="3303225"/>
            <a:ext cx="2259149" cy="134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9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94DA-919D-427E-B000-1478E8E2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OM" dirty="0"/>
              <a:t>أجهزة استشعار</a:t>
            </a:r>
            <a:r>
              <a:rPr lang="en-US" dirty="0"/>
              <a:t>:</a:t>
            </a:r>
            <a:r>
              <a:rPr lang="ar-OM" dirty="0"/>
              <a:t> مستشعر الضوء والألوان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8CC1-C265-4C75-AF00-9E9308758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OM" dirty="0"/>
              <a:t>يستخدم هذا المستشعر لتحديد كمية الضوء الساقطـ، كما أن يستطيع التعرف على سبعة ألوان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CB39A-FA93-4EA0-AD58-1DE4DA85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Mars 11,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0E1D7-833E-45FA-90EA-0F9CE01F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EV3 </a:t>
            </a:r>
            <a:r>
              <a:rPr lang="ar-OM"/>
              <a:t>مقدمة في برمجة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EA752-4B28-4A44-B0FD-AA8442B8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9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F9BFE7-AB63-4380-B090-9014D12BC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28" y="2967706"/>
            <a:ext cx="2752725" cy="2476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0D5EAE-E16B-4394-A751-69EC9ED52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147" y="3312698"/>
            <a:ext cx="2081168" cy="20964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07EDEE-AD0F-4CD1-AA63-981751B34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604" y="3312698"/>
            <a:ext cx="2081168" cy="20582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4FD8CC-E634-467A-99DA-2390D7DB8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7597" y="3370695"/>
            <a:ext cx="2112377" cy="20582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092CB69-D44F-474B-836A-A15C4D3671C5}"/>
              </a:ext>
            </a:extLst>
          </p:cNvPr>
          <p:cNvSpPr txBox="1"/>
          <p:nvPr/>
        </p:nvSpPr>
        <p:spPr>
          <a:xfrm>
            <a:off x="3494147" y="2967706"/>
            <a:ext cx="197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OM" b="1" dirty="0"/>
              <a:t>تحديد الألوان</a:t>
            </a:r>
            <a:endParaRPr lang="en-GB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C45F64-2031-469D-BB4C-C10203166C56}"/>
              </a:ext>
            </a:extLst>
          </p:cNvPr>
          <p:cNvSpPr txBox="1"/>
          <p:nvPr/>
        </p:nvSpPr>
        <p:spPr>
          <a:xfrm>
            <a:off x="6106487" y="2714704"/>
            <a:ext cx="1975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OM" b="1" dirty="0"/>
              <a:t>تحديد حدة انعكاس الضوء</a:t>
            </a:r>
            <a:endParaRPr lang="en-GB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D30235-1A1A-4ED8-B4CF-7884AEA13844}"/>
              </a:ext>
            </a:extLst>
          </p:cNvPr>
          <p:cNvSpPr txBox="1"/>
          <p:nvPr/>
        </p:nvSpPr>
        <p:spPr>
          <a:xfrm>
            <a:off x="8730143" y="2866426"/>
            <a:ext cx="197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OM" b="1" dirty="0"/>
              <a:t>تحديد شدة الضوء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7273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4511</TotalTime>
  <Words>585</Words>
  <Application>Microsoft Office PowerPoint</Application>
  <PresentationFormat>Widescreen</PresentationFormat>
  <Paragraphs>145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مقدمة في برمجة  EV3</vt:lpstr>
      <vt:lpstr>السلامة أولاً</vt:lpstr>
      <vt:lpstr>ما هو الروبوت (الإنسان الآلي)؟</vt:lpstr>
      <vt:lpstr>استخدامات الروبوت</vt:lpstr>
      <vt:lpstr>الروبوت عبارة عن آلة تستخدم لأداء وظائف تلقائيًا ، والتي يتم التحكم فيها بواسطة جهاز كمبيوتر </vt:lpstr>
      <vt:lpstr>أجزاء الروبوت الرئيسية</vt:lpstr>
      <vt:lpstr>أجهزة استشعار</vt:lpstr>
      <vt:lpstr>أجهزة استشعار: مستشعر الموجات فوق سمعية</vt:lpstr>
      <vt:lpstr>أجهزة استشعار: مستشعر الضوء والألوان</vt:lpstr>
      <vt:lpstr>أجهزة استشعار: مستشعر يعمل باللمس</vt:lpstr>
      <vt:lpstr>المشغلات الميكانيكية</vt:lpstr>
      <vt:lpstr>الكتلة مستطيلة (EV3 brick)</vt:lpstr>
      <vt:lpstr>الكتلة مستطيلة (EV3 brick)</vt:lpstr>
      <vt:lpstr>الكتلة مستطيلة (EV3 brick)</vt:lpstr>
      <vt:lpstr>الكتلة مستطيلة (EV3 brick)</vt:lpstr>
      <vt:lpstr>الكتلة مستطيلة (EV3 brick)</vt:lpstr>
      <vt:lpstr>هل الروبوت جهاز ذكي؟</vt:lpstr>
      <vt:lpstr>الجواب/ يعتمد على حسب البرمجة</vt:lpstr>
      <vt:lpstr>البرمجة هي فن التخاطب مع الآلة بتوجيه الأوامر لها لتكون أكثر فائدة مما عي عليه</vt:lpstr>
      <vt:lpstr>يتم التخاطب مع الآلة باستخدام إحدى لغات البرمجة</vt:lpstr>
      <vt:lpstr>لغة البرمجة المستخدمة</vt:lpstr>
      <vt:lpstr>خطوات العمل مع EV3</vt:lpstr>
      <vt:lpstr>التطبيق العملي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IP</dc:title>
  <dc:creator>D. Alshukaili</dc:creator>
  <cp:lastModifiedBy>Dr Duhai Khalifa Duhai Al Shukaili</cp:lastModifiedBy>
  <cp:revision>159</cp:revision>
  <cp:lastPrinted>2019-03-11T02:18:07Z</cp:lastPrinted>
  <dcterms:created xsi:type="dcterms:W3CDTF">2018-09-27T19:48:16Z</dcterms:created>
  <dcterms:modified xsi:type="dcterms:W3CDTF">2019-03-11T02:18:34Z</dcterms:modified>
</cp:coreProperties>
</file>