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91" r:id="rId2"/>
    <p:sldId id="314" r:id="rId3"/>
    <p:sldId id="315" r:id="rId4"/>
    <p:sldId id="316" r:id="rId5"/>
    <p:sldId id="317" r:id="rId6"/>
    <p:sldId id="319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8" r:id="rId16"/>
    <p:sldId id="329" r:id="rId17"/>
    <p:sldId id="330" r:id="rId18"/>
    <p:sldId id="327" r:id="rId19"/>
    <p:sldId id="332" r:id="rId20"/>
    <p:sldId id="331" r:id="rId21"/>
    <p:sldId id="333" r:id="rId22"/>
    <p:sldId id="334" r:id="rId23"/>
    <p:sldId id="335" r:id="rId24"/>
    <p:sldId id="313" r:id="rId25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MS-A_Propoasl" id="{2F4E765A-76DD-4016-A9E1-3B5C50EC7C20}">
          <p14:sldIdLst>
            <p14:sldId id="291"/>
            <p14:sldId id="314"/>
            <p14:sldId id="315"/>
            <p14:sldId id="316"/>
            <p14:sldId id="317"/>
            <p14:sldId id="319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9"/>
            <p14:sldId id="330"/>
            <p14:sldId id="327"/>
            <p14:sldId id="332"/>
            <p14:sldId id="331"/>
            <p14:sldId id="333"/>
            <p14:sldId id="334"/>
            <p14:sldId id="335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7B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0" y="0"/>
            <a:ext cx="4036007" cy="344091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r">
              <a:defRPr sz="1200"/>
            </a:lvl1pPr>
          </a:lstStyle>
          <a:p>
            <a:fld id="{FEC46774-4738-4B3D-AA91-86B86CA575F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0325" y="857250"/>
            <a:ext cx="4113213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8" tIns="46200" rIns="92398" bIns="462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2398" tIns="46200" rIns="92398" bIns="4620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1"/>
            <a:ext cx="4036007" cy="344090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0" y="6513911"/>
            <a:ext cx="4036007" cy="344090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r">
              <a:defRPr sz="1200"/>
            </a:lvl1pPr>
          </a:lstStyle>
          <a:p>
            <a:fld id="{23D3BFFE-4231-4FE0-A43C-9A62ED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972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A37F5C-961A-4AEA-B4A9-7334F8F98223}"/>
              </a:ext>
            </a:extLst>
          </p:cNvPr>
          <p:cNvCxnSpPr>
            <a:cxnSpLocks/>
          </p:cNvCxnSpPr>
          <p:nvPr userDrawn="1"/>
        </p:nvCxnSpPr>
        <p:spPr>
          <a:xfrm>
            <a:off x="838200" y="3509963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B12546-9CF5-491A-B939-514C27F3ACD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0859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5DF-D825-4BB8-8F4F-A0C27A9F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2176"/>
            <a:ext cx="10515600" cy="19317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975AB-B9F7-4CAC-B392-154F28B3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F809-B525-4AEB-ADF6-904D7379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A0EC3-A5D7-429F-A5CA-16540D50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1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entered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9AC5D-DCAA-48B3-959F-975AA9F8CEF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9177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D0EE50-2AD9-45F6-AD08-61538AAF94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701925"/>
            <a:ext cx="10515599" cy="1962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sz="4000" dirty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2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9AC5D-DCAA-48B3-959F-975AA9F8CEF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9177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205A79-3836-47F4-B9B2-3E38D1F7683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79173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2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21107C-035D-4CDB-989F-AE9F87FDA1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54234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 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8E7B-1324-4679-A0C2-CCECCF4EA3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hapter10.wordpres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omputer_lab_icon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7eTa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intermediate-python-project-idea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python_for_programmers" TargetMode="External"/><Relationship Id="rId2" Type="http://schemas.openxmlformats.org/officeDocument/2006/relationships/hyperlink" Target="mailto:Duhai.Alshukaili@ibrict.edu.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53A0CE-039D-4383-A269-40B281A8D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287" y="898351"/>
            <a:ext cx="10503017" cy="249675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6700" dirty="0"/>
              <a:t>Python For Programmers </a:t>
            </a:r>
            <a:br>
              <a:rPr lang="en-US" sz="6700" dirty="0"/>
            </a:br>
            <a:r>
              <a:rPr lang="en-US" sz="5300" dirty="0"/>
              <a:t>Introduction to Python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1104722-EB8F-4B8F-9E0C-B45353B8E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249675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Duhai Alshukaili</a:t>
            </a:r>
            <a:endParaRPr lang="en-US" dirty="0"/>
          </a:p>
          <a:p>
            <a:r>
              <a:rPr lang="en-US" sz="2100" dirty="0" err="1"/>
              <a:t>Ibri</a:t>
            </a:r>
            <a:r>
              <a:rPr lang="en-US" sz="2100" dirty="0"/>
              <a:t> College of Technology</a:t>
            </a:r>
          </a:p>
          <a:p>
            <a:endParaRPr lang="en-US" sz="2100" dirty="0"/>
          </a:p>
          <a:p>
            <a:r>
              <a:rPr lang="en-US" sz="2100" dirty="0">
                <a:hlinkClick r:id="rId2"/>
              </a:rPr>
              <a:t>http://chapter10.wordpress.com</a:t>
            </a:r>
            <a:endParaRPr lang="en-US" sz="2100" dirty="0"/>
          </a:p>
          <a:p>
            <a:endParaRPr lang="en-US" sz="2100" dirty="0"/>
          </a:p>
          <a:p>
            <a:endParaRPr lang="en-US" dirty="0"/>
          </a:p>
          <a:p>
            <a:r>
              <a:rPr lang="en-US" dirty="0"/>
              <a:t>Nov 3,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2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D940-A7D3-4655-8C92-27A1B6AA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 6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675A-1F49-4C0A-8CA7-537A7DD0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Graduation Day</a:t>
            </a:r>
          </a:p>
          <a:p>
            <a:pPr>
              <a:lnSpc>
                <a:spcPct val="250000"/>
              </a:lnSpc>
            </a:pPr>
            <a:r>
              <a:rPr lang="en-US" dirty="0"/>
              <a:t>Will be cancelled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reasons </a:t>
            </a:r>
          </a:p>
          <a:p>
            <a:pPr>
              <a:lnSpc>
                <a:spcPct val="250000"/>
              </a:lnSpc>
            </a:pPr>
            <a:r>
              <a:rPr lang="en-US" dirty="0"/>
              <a:t>Course will finish on 17</a:t>
            </a:r>
            <a:r>
              <a:rPr lang="en-US" baseline="30000" dirty="0"/>
              <a:t>th</a:t>
            </a:r>
            <a:r>
              <a:rPr lang="en-US" dirty="0"/>
              <a:t> rather than 14</a:t>
            </a:r>
            <a:r>
              <a:rPr lang="en-US" baseline="30000" dirty="0"/>
              <a:t>th</a:t>
            </a:r>
            <a:r>
              <a:rPr lang="en-US" dirty="0"/>
              <a:t>.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564D-9BAC-401A-A626-B76052AA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61432-F115-41BA-A35B-DDB4EDAF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AAB1-83E0-474E-9914-AEA39FEE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D025-67FD-4E62-BEA2-577219AA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of the sessions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6874-01DE-4924-B7D4-6A81BA34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presentations, no slide (except for today)</a:t>
            </a:r>
          </a:p>
          <a:p>
            <a:endParaRPr lang="en-US" dirty="0"/>
          </a:p>
          <a:p>
            <a:r>
              <a:rPr lang="en-US" dirty="0"/>
              <a:t>Interactive Demo (~45 minutes)</a:t>
            </a:r>
          </a:p>
          <a:p>
            <a:pPr lvl="1"/>
            <a:r>
              <a:rPr lang="en-US" dirty="0"/>
              <a:t>Follow along</a:t>
            </a:r>
          </a:p>
          <a:p>
            <a:endParaRPr lang="en-US" dirty="0"/>
          </a:p>
          <a:p>
            <a:r>
              <a:rPr lang="en-US" dirty="0"/>
              <a:t>Problem Set (1:00 – 1:15 hours) </a:t>
            </a:r>
          </a:p>
          <a:p>
            <a:pPr lvl="1"/>
            <a:r>
              <a:rPr lang="en-US" dirty="0"/>
              <a:t>Either individually or in groups.</a:t>
            </a:r>
          </a:p>
          <a:p>
            <a:pPr lvl="1"/>
            <a:r>
              <a:rPr lang="en-US" dirty="0"/>
              <a:t>Not every thing covered.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B3B3D-75BF-40C6-B0B3-B62D7BBF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2935-93D9-4B8C-A624-897F8856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25E4-0C79-45F2-A2D6-826FA597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63639A-A459-43B3-B9D0-D531AF76C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Ready, Set, Go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3C3F-B481-48E2-BF05-963CB374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745F-A660-4049-82C3-4AB31F94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E632-CEF1-4D08-B5F2-C48BAFF6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12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4A50ED9-AA65-4E3D-9114-73F0B419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132138"/>
            <a:ext cx="4933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F99037-7E52-4118-8362-F5E81F1F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Use Python?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D91F83-3543-44EC-8108-CA975F09C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Software Quality: Python code designed to be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readable.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Developer Productivity: Python code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less </a:t>
                </a:r>
                <a:r>
                  <a:rPr lang="en-US" sz="2400" dirty="0"/>
                  <a:t>than Java or C++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Program portability: Run on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all major platforms </a:t>
                </a:r>
                <a:r>
                  <a:rPr lang="en-US" sz="2400" dirty="0"/>
                  <a:t>(including Ras. Pi).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Support libraries: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Standard library </a:t>
                </a:r>
                <a:r>
                  <a:rPr lang="en-US" sz="2400" dirty="0"/>
                  <a:t>+ vast collection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</a:t>
                </a:r>
                <a:r>
                  <a:rPr lang="en-US" sz="2400" baseline="30000" dirty="0">
                    <a:solidFill>
                      <a:srgbClr val="FF0000"/>
                    </a:solidFill>
                  </a:rPr>
                  <a:t>rd</a:t>
                </a:r>
                <a:r>
                  <a:rPr lang="en-US" sz="2400" dirty="0">
                    <a:solidFill>
                      <a:srgbClr val="FF0000"/>
                    </a:solidFill>
                  </a:rPr>
                  <a:t> Party libraries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Component Integration: Easily integrated with C/C++, Java, .NET, ….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Enjoyment: Because of ease of use,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it is more fun!</a:t>
                </a:r>
                <a:r>
                  <a:rPr lang="en-US" sz="2400" dirty="0"/>
                  <a:t> </a:t>
                </a:r>
                <a:endParaRPr lang="en-GB" sz="24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D91F83-3543-44EC-8108-CA975F09C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6135-9D3E-4009-BAC6-7729892D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E73F-FCB5-4F35-8449-4E2518FE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0058-8270-42EA-ADB8-720C9FDE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1B6C-AB73-4D50-89F3-E2316EFA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A9C8-142D-44B8-8E40-803273CC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A5B97-612C-4F94-B95D-ACF7344F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6124-3AA8-4A08-BE5A-CCBE6DAF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14</a:t>
            </a:fld>
            <a:endParaRPr lang="en-US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160F4105-0874-4422-9262-D1EB1E39031A}"/>
              </a:ext>
            </a:extLst>
          </p:cNvPr>
          <p:cNvSpPr/>
          <p:nvPr/>
        </p:nvSpPr>
        <p:spPr>
          <a:xfrm>
            <a:off x="939567" y="2457974"/>
            <a:ext cx="964734" cy="1158279"/>
          </a:xfrm>
          <a:prstGeom prst="flowChartDocumen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hello.c</a:t>
            </a:r>
            <a:endParaRPr lang="en-GB" sz="1600" b="1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55E7A603-6344-47F5-B084-CFF2E00DD07B}"/>
              </a:ext>
            </a:extLst>
          </p:cNvPr>
          <p:cNvSpPr/>
          <p:nvPr/>
        </p:nvSpPr>
        <p:spPr>
          <a:xfrm>
            <a:off x="939566" y="4186106"/>
            <a:ext cx="964735" cy="1158279"/>
          </a:xfrm>
          <a:prstGeom prst="flowChartDocumen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hello.py</a:t>
            </a:r>
            <a:endParaRPr lang="en-GB" sz="1600" b="1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3E7F09C-3C51-4AA8-AEE1-BA471BD51C4F}"/>
              </a:ext>
            </a:extLst>
          </p:cNvPr>
          <p:cNvSpPr/>
          <p:nvPr/>
        </p:nvSpPr>
        <p:spPr>
          <a:xfrm>
            <a:off x="2903290" y="2580961"/>
            <a:ext cx="1493241" cy="912303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GB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507DF0C-6390-4BB6-AF48-355F95A2E4C4}"/>
              </a:ext>
            </a:extLst>
          </p:cNvPr>
          <p:cNvSpPr/>
          <p:nvPr/>
        </p:nvSpPr>
        <p:spPr>
          <a:xfrm>
            <a:off x="4149404" y="4309093"/>
            <a:ext cx="1493242" cy="912303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  <a:endParaRPr lang="en-GB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F2C24A2-CDBD-4E91-AD76-23AC1FA1A4E8}"/>
              </a:ext>
            </a:extLst>
          </p:cNvPr>
          <p:cNvSpPr/>
          <p:nvPr/>
        </p:nvSpPr>
        <p:spPr>
          <a:xfrm>
            <a:off x="7406779" y="2576120"/>
            <a:ext cx="1493241" cy="912303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  <a:endParaRPr lang="en-GB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8F3AA741-6F74-4B01-95C7-24315D14B6BD}"/>
              </a:ext>
            </a:extLst>
          </p:cNvPr>
          <p:cNvSpPr/>
          <p:nvPr/>
        </p:nvSpPr>
        <p:spPr>
          <a:xfrm>
            <a:off x="5395520" y="2457972"/>
            <a:ext cx="964734" cy="1158279"/>
          </a:xfrm>
          <a:prstGeom prst="flowChartDocumen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010001000101011111</a:t>
            </a:r>
            <a:endParaRPr lang="en-GB" sz="16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3A3544-0381-47A9-A29E-9D67E4C58C2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904301" y="3037113"/>
            <a:ext cx="99898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D76984-15C1-4498-AD7F-C2A144A71DA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396531" y="3037112"/>
            <a:ext cx="99898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A2540E-2C3E-4B62-9781-433680E7A75A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360254" y="3032272"/>
            <a:ext cx="1046525" cy="4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142DBD2-E97F-4FB8-8AB8-F4A3217D9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21829" y="2255512"/>
            <a:ext cx="1553517" cy="15535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041C2F-97DA-40C9-8920-A434160615D5}"/>
              </a:ext>
            </a:extLst>
          </p:cNvPr>
          <p:cNvSpPr txBox="1"/>
          <p:nvPr/>
        </p:nvSpPr>
        <p:spPr>
          <a:xfrm>
            <a:off x="9982200" y="2662938"/>
            <a:ext cx="96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798169-D2D4-46C8-A701-086B0D4DFD72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8900020" y="3032271"/>
            <a:ext cx="8218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B2093B8-6551-4716-ADB5-FE4BA130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0812" y="3988485"/>
            <a:ext cx="1553517" cy="155351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0A9EFA-42EF-4897-94E7-F99D962844A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904301" y="4765245"/>
            <a:ext cx="224510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AE38F6-B46C-41B5-86F4-2EDAAF3238F2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5642646" y="4765244"/>
            <a:ext cx="195816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22142B-FABA-4AC5-BF6B-F9B3898E329D}"/>
              </a:ext>
            </a:extLst>
          </p:cNvPr>
          <p:cNvSpPr txBox="1"/>
          <p:nvPr/>
        </p:nvSpPr>
        <p:spPr>
          <a:xfrm>
            <a:off x="7915712" y="4504992"/>
            <a:ext cx="96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58AA6-236A-4D1C-8EFF-FCC280CCF3D2}"/>
              </a:ext>
            </a:extLst>
          </p:cNvPr>
          <p:cNvSpPr txBox="1"/>
          <p:nvPr/>
        </p:nvSpPr>
        <p:spPr>
          <a:xfrm>
            <a:off x="5001237" y="1966763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Machine code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112650-C37D-4711-B6A5-851A55A90BF6}"/>
              </a:ext>
            </a:extLst>
          </p:cNvPr>
          <p:cNvSpPr txBox="1"/>
          <p:nvPr/>
        </p:nvSpPr>
        <p:spPr>
          <a:xfrm>
            <a:off x="780876" y="1948738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Source code</a:t>
            </a:r>
            <a:endParaRPr lang="en-GB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4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B28B-7F31-440C-BC05-F342AF75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Python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BB35-89D8-4525-836C-29493CC7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Use the interactive shell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Write code in a file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19C-C2A3-4886-BB38-6507AB39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DB37B-B6EC-46B0-8B7C-1896471A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C8AF-5074-4B96-8F15-7AA3C6EC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60EE-5AED-41A3-AA6A-E4DA1DDC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Python Program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A9F3BC-8932-4178-A434-15D38552F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127" y="1847850"/>
            <a:ext cx="8772186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DC8BD-0122-4266-B820-100F5689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C110-A903-4608-A9DA-06A03C16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81A4-8029-4960-907F-E91AECA3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9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711F-B654-4BCB-8E1E-96CE4C36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Python Program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3F57E1-C766-4569-A90C-BB1F07C3F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0640"/>
            <a:ext cx="9270534" cy="49102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ECA4-0C6F-4374-A843-19C655E4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CEAB-0A4E-4D73-A3D1-CC9639CB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6C0E-1F57-459F-B4CE-6EC65F5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E097-DD38-4C64-8B84-3E99782E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Python Program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513-9B23-4DBB-9630-AF64FE6F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1DC2-7D47-4807-A0EC-F2C521C5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4C8C-DD82-46C9-92BF-C5526FAC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AABDC1-5877-4332-A2E4-897658242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33" y="2145244"/>
            <a:ext cx="10116333" cy="308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0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F150-CB96-412C-A5C5-618A9E7D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C166-43CE-42F8-8A9D-4DF45288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Interpreter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9782-D634-4FCF-AFC8-3DFF7FAA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E8AD-67FD-4715-A972-6753FF91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E4B3-0167-476D-BDB3-79E81C3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9A1A5-72C3-41E5-9269-9D8E6742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93" y="216930"/>
            <a:ext cx="8368347" cy="6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7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131C-E728-4B37-BDA3-E08C0447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A9FB-0678-4086-8799-CA3AA0FB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2001-2004: BCSC, Dalhousie University</a:t>
            </a:r>
          </a:p>
          <a:p>
            <a:r>
              <a:rPr lang="en-US" sz="2400" dirty="0"/>
              <a:t>Jun, 2004 – Sep, 2004: Web Developer, </a:t>
            </a:r>
            <a:r>
              <a:rPr lang="en-US" sz="2400" dirty="0" err="1"/>
              <a:t>Infocomm</a:t>
            </a:r>
            <a:r>
              <a:rPr lang="en-US" sz="2400" dirty="0"/>
              <a:t> Oman. </a:t>
            </a:r>
          </a:p>
          <a:p>
            <a:r>
              <a:rPr lang="en-US" sz="2400" dirty="0"/>
              <a:t>Jan, 2005 – Dec, 2006: Application Support Officer, BankMuscat.</a:t>
            </a:r>
          </a:p>
          <a:p>
            <a:r>
              <a:rPr lang="en-US" sz="2400" dirty="0"/>
              <a:t>Jan, 2007 – Aug, 2008: Project Manager, BankMuscat.</a:t>
            </a:r>
          </a:p>
          <a:p>
            <a:r>
              <a:rPr lang="en-US" sz="2400" dirty="0"/>
              <a:t>Oct, 2008 – Sep, 2009: MSc, University of Sheffield.</a:t>
            </a:r>
          </a:p>
          <a:p>
            <a:r>
              <a:rPr lang="en-US" sz="2400" dirty="0"/>
              <a:t>May, 2010 – Sep, 2012: Assistant Lecturer &amp; </a:t>
            </a:r>
            <a:r>
              <a:rPr lang="en-US" sz="2400" dirty="0" err="1"/>
              <a:t>HoD</a:t>
            </a:r>
            <a:r>
              <a:rPr lang="en-US" sz="2400" dirty="0"/>
              <a:t> ARD, </a:t>
            </a:r>
            <a:r>
              <a:rPr lang="en-US" sz="2400" dirty="0" err="1"/>
              <a:t>IbriCT</a:t>
            </a:r>
            <a:endParaRPr lang="en-US" sz="2400" dirty="0"/>
          </a:p>
          <a:p>
            <a:r>
              <a:rPr lang="en-US" sz="2400" dirty="0"/>
              <a:t>Sep, 2012 – Nov, 2016: PhD, University of Manchester</a:t>
            </a:r>
          </a:p>
          <a:p>
            <a:r>
              <a:rPr lang="en-US" sz="2400" dirty="0"/>
              <a:t>Dec, 2016 – Apr, 2018: Lecturer, </a:t>
            </a:r>
            <a:r>
              <a:rPr lang="en-US" sz="2400" dirty="0" err="1"/>
              <a:t>IbriCT</a:t>
            </a:r>
            <a:endParaRPr lang="en-US" sz="2400" dirty="0"/>
          </a:p>
          <a:p>
            <a:r>
              <a:rPr lang="en-US" sz="2400" dirty="0"/>
              <a:t>May, 2018 – Now: </a:t>
            </a:r>
            <a:r>
              <a:rPr lang="en-US" sz="2400" dirty="0" err="1"/>
              <a:t>HoD</a:t>
            </a:r>
            <a:r>
              <a:rPr lang="en-US" sz="2400" dirty="0"/>
              <a:t> IT, </a:t>
            </a:r>
            <a:r>
              <a:rPr lang="en-US" sz="2400" dirty="0" err="1"/>
              <a:t>IbriCT</a:t>
            </a:r>
            <a:endParaRPr lang="en-US" sz="24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A0B0A-C593-4CBB-BBB8-D6F7575B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AE74-7F32-40A5-AAC0-99F59F2C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6B53-9926-4B20-B2F9-16702AE3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3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72F7-871B-4376-84A4-0164C8E7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C220-97E7-4A58-AEB4-AF37C99B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Sublime Text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809A-284B-48BE-84B5-23010D4B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2A3A-A328-453D-94D8-7FA21D4B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0EC1C-C80E-4D4A-B516-C3D9338F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182255-FAE1-450C-92B6-9AB797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46" y="561672"/>
            <a:ext cx="8816800" cy="5516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6B3D5-23EF-4702-9553-49402CFB5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4"/>
          <a:stretch/>
        </p:blipFill>
        <p:spPr>
          <a:xfrm>
            <a:off x="1736520" y="283146"/>
            <a:ext cx="8468092" cy="57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1EF6-A64E-4403-8FA9-588F1ABF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95A4-8FE4-48BE-A67A-84094749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  <a:p>
            <a:endParaRPr lang="en-US" dirty="0"/>
          </a:p>
          <a:p>
            <a:r>
              <a:rPr lang="en-US" dirty="0"/>
              <a:t>Community Edition (free)</a:t>
            </a:r>
          </a:p>
          <a:p>
            <a:endParaRPr lang="en-US" dirty="0"/>
          </a:p>
          <a:p>
            <a:r>
              <a:rPr lang="en-US" dirty="0"/>
              <a:t>Professional Edition</a:t>
            </a:r>
          </a:p>
          <a:p>
            <a:pPr lvl="1"/>
            <a:r>
              <a:rPr lang="en-US" dirty="0"/>
              <a:t>Free for academics and students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0EF5-7E03-4473-8C1C-4022665C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8E39-40D7-42E6-A1ED-FF819AE3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639E-E07C-46CF-B48B-59E892AD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9DBF6-9DC8-4A82-BF34-50AF30E5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148" y="1526796"/>
            <a:ext cx="5088863" cy="27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36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9870-B951-46F6-BD40-FEF82C02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Platforms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9C8E-39DE-404C-AB00-DD4E22C9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030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Interpreter, Editors, IDE</a:t>
            </a:r>
          </a:p>
          <a:p>
            <a:pPr>
              <a:lnSpc>
                <a:spcPct val="150000"/>
              </a:lnSpc>
            </a:pPr>
            <a:r>
              <a:rPr lang="en-US" dirty="0"/>
              <a:t>Library Management</a:t>
            </a:r>
          </a:p>
          <a:p>
            <a:pPr>
              <a:lnSpc>
                <a:spcPct val="150000"/>
              </a:lnSpc>
            </a:pPr>
            <a:r>
              <a:rPr lang="en-US" dirty="0"/>
              <a:t>Out of the box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62D1-751F-438E-AE72-E375FCE3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CA69-1B69-4CBF-9C5E-84EE2780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9997-64B3-405F-ACE5-E6805EBA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94155-0355-4B91-A9F9-A9B4BAC5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94" y="520116"/>
            <a:ext cx="7578191" cy="57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1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DE58-12B3-4410-8FD5-78BBC605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595F-99B2-40DE-A876-12851E9E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Scientific Computing and Statistics: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Data Manipulation and Analysis: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r>
              <a:rPr lang="en-GB" dirty="0"/>
              <a:t>Data Mining: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Scrapy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Visualization: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Bokeh</a:t>
            </a:r>
          </a:p>
          <a:p>
            <a:r>
              <a:rPr lang="en-GB" dirty="0"/>
              <a:t>Machine Learning: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Scikit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-learn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en-GB" dirty="0"/>
              <a:t>Natural Language Processing (NLP):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Gensim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Game Programming: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pyglet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Panda3D</a:t>
            </a:r>
          </a:p>
          <a:p>
            <a:r>
              <a:rPr lang="en-GB" dirty="0"/>
              <a:t>Excel: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7BDD-8472-4CC9-A63E-497D78B0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ECBC-9C10-4A65-B07B-7A346122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E07B-334F-4FF8-AD6D-98CFBDF7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1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6F59-B8E7-4914-9676-B4A2E511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5B775-D50B-49F2-BE62-B30EFD74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A434E-CA84-439F-AF0B-9E040829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3474A-F3C6-4F94-BDA6-E4E597C04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24CAB0-00BF-4C2F-B5A6-A5D934595735}"/>
              </a:ext>
            </a:extLst>
          </p:cNvPr>
          <p:cNvSpPr/>
          <p:nvPr/>
        </p:nvSpPr>
        <p:spPr>
          <a:xfrm>
            <a:off x="283631" y="1264370"/>
            <a:ext cx="3852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89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52D2-396A-4267-B8B4-FB04E59B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Me? cont’d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2926-339C-4341-B90E-1EC808AA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Programming languages: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First programming language: C++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Python, Java, MATLAB and 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Working my way through </a:t>
            </a:r>
            <a:r>
              <a:rPr lang="en-GB" b="1" dirty="0"/>
              <a:t>deep learning</a:t>
            </a:r>
            <a:r>
              <a:rPr lang="en-GB" dirty="0"/>
              <a:t>. </a:t>
            </a:r>
          </a:p>
          <a:p>
            <a:pPr>
              <a:lnSpc>
                <a:spcPct val="120000"/>
              </a:lnSpc>
            </a:pPr>
            <a:r>
              <a:rPr lang="en-GB" dirty="0"/>
              <a:t>Computer Systems: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Oracle DB, MySQL, Linux, Windows, Apache Web Server, and others.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Thesis: Integrating Linked Data Search Results Using Statistical Relational Learning (</a:t>
            </a:r>
            <a:r>
              <a:rPr lang="en-GB" dirty="0">
                <a:hlinkClick r:id="rId2"/>
              </a:rPr>
              <a:t>http://bit.ly/2r7eTaA</a:t>
            </a:r>
            <a:r>
              <a:rPr lang="en-GB" dirty="0"/>
              <a:t>)</a:t>
            </a:r>
          </a:p>
          <a:p>
            <a:pPr>
              <a:lnSpc>
                <a:spcPct val="120000"/>
              </a:lnSpc>
            </a:pPr>
            <a:r>
              <a:rPr lang="en-GB" dirty="0"/>
              <a:t>Research Interests: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Text Mining, specifically Information Retrieval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Web and distributed systems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Data Modelling for the Web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Machine Learning Applications.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8507-D356-4FA4-B63A-9241FF9D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2D24-BCAC-44DE-BE74-7E6C6707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16C6-13AC-45BB-9C5B-B6BBDF97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9EDF62-7587-474F-BA37-251AC669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5372-C764-47BD-8A63-E2D258D0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DF58B-BACB-4700-A966-3F08A569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9DCD-89E6-472B-A501-2F0BC117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2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B9660A-1FC3-4890-90B0-E39F49BF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  <a:endParaRPr lang="en-GB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775A65-A5F9-42C3-82B2-792E92317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404045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88">
                  <a:extLst>
                    <a:ext uri="{9D8B030D-6E8A-4147-A177-3AD203B41FA5}">
                      <a16:colId xmlns:a16="http://schemas.microsoft.com/office/drawing/2014/main" val="3659393173"/>
                    </a:ext>
                  </a:extLst>
                </a:gridCol>
                <a:gridCol w="8677712">
                  <a:extLst>
                    <a:ext uri="{9D8B030D-6E8A-4147-A177-3AD203B41FA5}">
                      <a16:colId xmlns:a16="http://schemas.microsoft.com/office/drawing/2014/main" val="1712376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5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Environment Setup and Python Basics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Working Basic </a:t>
                      </a:r>
                      <a:r>
                        <a:rPr lang="en-US" sz="2400" dirty="0" err="1"/>
                        <a:t>Datat-ypes</a:t>
                      </a:r>
                      <a:r>
                        <a:rPr lang="en-US" sz="2400" dirty="0"/>
                        <a:t>: integers, floats and string.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Branching and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9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Modular Programing: Importing Modules and Creating Functions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3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Working with structured data: tuples, lists and dictionaries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21130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CC60F-112D-44D4-9B06-D198B4A1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07FBA-2A0C-406F-803C-CB672CF1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248CD-7D6F-4017-B700-1D80BB92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7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B9660A-1FC3-4890-90B0-E39F49BF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Topics, cont’d</a:t>
            </a:r>
            <a:endParaRPr lang="en-GB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775A65-A5F9-42C3-82B2-792E92317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516141"/>
              </p:ext>
            </p:extLst>
          </p:nvPr>
        </p:nvGraphicFramePr>
        <p:xfrm>
          <a:off x="838200" y="1825625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88">
                  <a:extLst>
                    <a:ext uri="{9D8B030D-6E8A-4147-A177-3AD203B41FA5}">
                      <a16:colId xmlns:a16="http://schemas.microsoft.com/office/drawing/2014/main" val="3659393173"/>
                    </a:ext>
                  </a:extLst>
                </a:gridCol>
                <a:gridCol w="8677712">
                  <a:extLst>
                    <a:ext uri="{9D8B030D-6E8A-4147-A177-3AD203B41FA5}">
                      <a16:colId xmlns:a16="http://schemas.microsoft.com/office/drawing/2014/main" val="1712376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5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File I/O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Interacting with 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Processing text using regular expressions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9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Basic object oriented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3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Capstone Projects Presentations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21130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CC60F-112D-44D4-9B06-D198B4A1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07FBA-2A0C-406F-803C-CB672CF1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248CD-7D6F-4017-B700-1D80BB92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3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146B-3FB5-4C99-8DE1-967EFD01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Capstone Projects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64F0-5936-4371-A42D-542F5AB4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Capstone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Your ideas using what you learned here into something useful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not have to be fully complete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Work on groups if you want</a:t>
            </a:r>
          </a:p>
          <a:p>
            <a:pPr>
              <a:lnSpc>
                <a:spcPct val="150000"/>
              </a:lnSpc>
            </a:pPr>
            <a:r>
              <a:rPr lang="en-US" dirty="0"/>
              <a:t>See the following website for inspiration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hlinkClick r:id="rId2"/>
              </a:rPr>
              <a:t>https://realpython.com/intermediate-python-project-ideas/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617E-B270-4D67-A422-E359C28A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E0D8-298F-41AD-8C2D-F91CCEDE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6162-643F-48B9-B460-C90CB5A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41F2-8F5E-400E-9410-1330E394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Communicate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D988-D190-4AB3-8E42-2C8EE57A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Duhai.Alshukaili@ibrict.edu.om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#</a:t>
            </a:r>
            <a:r>
              <a:rPr lang="en-US" dirty="0" err="1">
                <a:hlinkClick r:id="rId3"/>
              </a:rPr>
              <a:t>python_for_programmers</a:t>
            </a:r>
            <a:r>
              <a:rPr lang="en-US" dirty="0"/>
              <a:t>. </a:t>
            </a:r>
          </a:p>
          <a:p>
            <a:pPr lvl="1"/>
            <a:r>
              <a:rPr lang="en-GB" dirty="0"/>
              <a:t>Use it and abuse it.</a:t>
            </a:r>
          </a:p>
          <a:p>
            <a:pPr lvl="1"/>
            <a:r>
              <a:rPr lang="en-GB" dirty="0"/>
              <a:t>Share ideas, links, resources.</a:t>
            </a:r>
          </a:p>
          <a:p>
            <a:pPr lvl="1"/>
            <a:r>
              <a:rPr lang="en-GB" dirty="0"/>
              <a:t>Keep it civil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3970B-2D94-4468-8517-3D5D76A8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60C9-FE59-416F-B600-34E58278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582F-A103-4258-906F-0336936F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015C-C424-474A-BBF1-A1BDFC6D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53DB-FB49-44B8-84E4-A04224FC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only if you attended all sessions + presentation</a:t>
            </a:r>
          </a:p>
          <a:p>
            <a:endParaRPr lang="en-US" dirty="0"/>
          </a:p>
          <a:p>
            <a:r>
              <a:rPr lang="en-US" dirty="0"/>
              <a:t>We will be ready within two weeks after the completion of the course</a:t>
            </a:r>
          </a:p>
          <a:p>
            <a:endParaRPr lang="en-US" dirty="0"/>
          </a:p>
          <a:p>
            <a:r>
              <a:rPr lang="en-US" dirty="0"/>
              <a:t>A mere attendance certificate</a:t>
            </a:r>
          </a:p>
          <a:p>
            <a:endParaRPr lang="en-US" dirty="0"/>
          </a:p>
          <a:p>
            <a:r>
              <a:rPr lang="en-US" dirty="0"/>
              <a:t>Hopefully your seeking the knowledge.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341D3-4195-442B-95A2-BD98D489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52D72-EBD0-4C91-BE75-2A07F08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3B3B-193F-4233-AFAF-CE65D8C9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E7B-1324-4679-A0C2-CCECCF4EA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mi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4362</TotalTime>
  <Words>894</Words>
  <Application>Microsoft Office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Cambria Math</vt:lpstr>
      <vt:lpstr>Comic Sans MS</vt:lpstr>
      <vt:lpstr>Courier New</vt:lpstr>
      <vt:lpstr>Office Theme</vt:lpstr>
      <vt:lpstr>Python For Programmers  Introduction to Python</vt:lpstr>
      <vt:lpstr>Me?</vt:lpstr>
      <vt:lpstr>Me? cont’d</vt:lpstr>
      <vt:lpstr>You?</vt:lpstr>
      <vt:lpstr>Course Topics</vt:lpstr>
      <vt:lpstr>Course Topics, cont’d</vt:lpstr>
      <vt:lpstr>Capstone Projects Presentations</vt:lpstr>
      <vt:lpstr>How to Communicate</vt:lpstr>
      <vt:lpstr>Certificates</vt:lpstr>
      <vt:lpstr>Nov 6 Session</vt:lpstr>
      <vt:lpstr>Conduct of the sessions</vt:lpstr>
      <vt:lpstr>PowerPoint Presentation</vt:lpstr>
      <vt:lpstr>Why Do People Use Python?</vt:lpstr>
      <vt:lpstr>How it Works</vt:lpstr>
      <vt:lpstr>Developing a Python Program</vt:lpstr>
      <vt:lpstr>Developing a Python Program</vt:lpstr>
      <vt:lpstr>Developing a Python Program</vt:lpstr>
      <vt:lpstr>Developing a Python Program</vt:lpstr>
      <vt:lpstr>Tools</vt:lpstr>
      <vt:lpstr>Text Editors</vt:lpstr>
      <vt:lpstr>IDEs</vt:lpstr>
      <vt:lpstr>Integrated Platforms</vt:lpstr>
      <vt:lpstr>Popular Libraries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</dc:title>
  <dc:creator>D. Alshukaili</dc:creator>
  <cp:lastModifiedBy>Dr Duhai Khalifa Duhai Al Shukaili</cp:lastModifiedBy>
  <cp:revision>185</cp:revision>
  <cp:lastPrinted>2018-10-12T03:51:41Z</cp:lastPrinted>
  <dcterms:created xsi:type="dcterms:W3CDTF">2018-09-27T19:48:16Z</dcterms:created>
  <dcterms:modified xsi:type="dcterms:W3CDTF">2019-11-02T17:09:49Z</dcterms:modified>
</cp:coreProperties>
</file>