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Lst>
  <p:sldSz cy="5143500" cx="9144000"/>
  <p:notesSz cx="6858000" cy="9144000"/>
  <p:embeddedFontLst>
    <p:embeddedFont>
      <p:font typeface="Nunito"/>
      <p:regular r:id="rId84"/>
      <p:bold r:id="rId85"/>
      <p:italic r:id="rId86"/>
      <p:boldItalic r:id="rId87"/>
    </p:embeddedFont>
    <p:embeddedFont>
      <p:font typeface="Maven Pro"/>
      <p:regular r:id="rId88"/>
      <p:bold r:id="rId8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Nunito-regular.fntdata"/><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font" Target="fonts/Nunito-italic.fntdata"/><Relationship Id="rId41" Type="http://schemas.openxmlformats.org/officeDocument/2006/relationships/slide" Target="slides/slide36.xml"/><Relationship Id="rId85" Type="http://schemas.openxmlformats.org/officeDocument/2006/relationships/font" Target="fonts/Nunito-bold.fntdata"/><Relationship Id="rId44" Type="http://schemas.openxmlformats.org/officeDocument/2006/relationships/slide" Target="slides/slide39.xml"/><Relationship Id="rId88" Type="http://schemas.openxmlformats.org/officeDocument/2006/relationships/font" Target="fonts/MavenPro-regular.fntdata"/><Relationship Id="rId43" Type="http://schemas.openxmlformats.org/officeDocument/2006/relationships/slide" Target="slides/slide38.xml"/><Relationship Id="rId87" Type="http://schemas.openxmlformats.org/officeDocument/2006/relationships/font" Target="fonts/Nunito-boldItalic.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MavenPro-bold.fntdata"/><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6d641f9f3f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6d641f9f3f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6d641f9f3f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6d641f9f3f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6e26b8da4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6e26b8da4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6e26b8da4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36e26b8da4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36e26b8da4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36e26b8da4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6e26b8da4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36e26b8da4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6d641f9f3f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6d641f9f3f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6d641f9f3f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36d641f9f3f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36e647212f6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36e647212f6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36e647212f6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36e647212f6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6d641f9f3f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6d641f9f3f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6e647212f6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36e647212f6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36e647212f6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36e647212f6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36e647212f6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36e647212f6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36e647212f6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36e647212f6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36e647212f6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36e647212f6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36e647212f6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36e647212f6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36e647212f6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36e647212f6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36e647212f6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36e647212f6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36e647212f6_0_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36e647212f6_0_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36e647212f6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36e647212f6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6d641f9f3f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6d641f9f3f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36e647212f6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36e647212f6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36e647212f6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36e647212f6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36e647212f6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36e647212f6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36e26b8da4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36e26b8da4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36e26b8da46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36e26b8da46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36e26b8da46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36e26b8da46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36e647212f6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36e647212f6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36e647212f6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36e647212f6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36e647212f6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36e647212f6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36e647212f6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36e647212f6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d676cd566f04e8f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d676cd566f04e8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36e647212f6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36e647212f6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36e647212f6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36e647212f6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36e647212f6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36e647212f6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36e647212f6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36e647212f6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36e647212f6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36e647212f6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36e647212f6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36e647212f6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36e647212f6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36e647212f6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36e647212f6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36e647212f6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36e26b8da46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36e26b8da46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36e26b8da46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36e26b8da46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d676cd566f04e8f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d676cd566f04e8f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36e26b8da46_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36e26b8da46_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36e647212f6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36e647212f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36e647212f6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36e647212f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36e647212f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36e647212f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36e647212f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36e647212f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36e647212f6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36e647212f6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36e647212f6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36e647212f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36e647212f6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36e647212f6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36e647212f6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36e647212f6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36e647212f6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36e647212f6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6d641f9f3f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6d641f9f3f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36e26b8da46_3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36e26b8da46_3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36e26b8da46_3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36e26b8da46_3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36e26b8da46_3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36e26b8da46_3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36e647212f6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36e647212f6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36e647212f6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36e647212f6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36e647212f6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36e647212f6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36e647212f6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36e647212f6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36e647212f6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36e647212f6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36e647212f6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9" name="Google Shape;829;g36e647212f6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36d641f9f3f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36d641f9f3f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ar" sz="1200">
                <a:solidFill>
                  <a:schemeClr val="dk1"/>
                </a:solidFill>
                <a:latin typeface="Times New Roman"/>
                <a:ea typeface="Times New Roman"/>
                <a:cs typeface="Times New Roman"/>
                <a:sym typeface="Times New Roman"/>
              </a:rPr>
              <a:t>Raft is a leader-based consensus algorithm designed to manage a replicated log across a cluster of servers, ensuring that all nodes agree on the same sequence of state-machine commands.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6d641f9f3f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36d641f9f3f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36d641f9f3f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36d641f9f3f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7e9c572a3f65b21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7e9c572a3f65b2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2fde2b04428e302d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7" name="Google Shape;857;g2fde2b04428e302d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2fde2b04428e302d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2fde2b04428e302d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78141dcb3af6df8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78141dcb3af6df8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36e2462495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36e2462495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36d641f9f3f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36d641f9f3f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36d641f9f3f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36d641f9f3f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36d641f9f3f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36d641f9f3f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6d641f9f3f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6d641f9f3f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6e26b8da4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6e26b8da4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a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4.png"/><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3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5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3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3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5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4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4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4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5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5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4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4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5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5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4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5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4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5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0" y="525900"/>
            <a:ext cx="5458200" cy="3171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SzPts val="990"/>
              <a:buNone/>
            </a:pPr>
            <a:r>
              <a:rPr lang="ar" sz="3140"/>
              <a:t>Experimental Study: Measuring the Performance of Distributed Databases </a:t>
            </a:r>
            <a:endParaRPr sz="3140"/>
          </a:p>
          <a:p>
            <a:pPr indent="0" lvl="0" marL="0" rtl="0" algn="ctr">
              <a:spcBef>
                <a:spcPts val="0"/>
              </a:spcBef>
              <a:spcAft>
                <a:spcPts val="0"/>
              </a:spcAft>
              <a:buSzPts val="990"/>
              <a:buNone/>
            </a:pPr>
            <a:r>
              <a:rPr b="0" lang="ar" sz="2740"/>
              <a:t>Yugabyte vs Postgres with Citus</a:t>
            </a:r>
            <a:endParaRPr b="0" sz="2740"/>
          </a:p>
        </p:txBody>
      </p:sp>
      <p:sp>
        <p:nvSpPr>
          <p:cNvPr id="278" name="Google Shape;278;p13"/>
          <p:cNvSpPr txBox="1"/>
          <p:nvPr>
            <p:ph idx="1" type="subTitle"/>
          </p:nvPr>
        </p:nvSpPr>
        <p:spPr>
          <a:xfrm>
            <a:off x="1128800" y="3672850"/>
            <a:ext cx="4255500" cy="1325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ar"/>
              <a:t>Duha Jarrar		</a:t>
            </a:r>
            <a:r>
              <a:rPr lang="ar"/>
              <a:t>Hiba Naser  </a:t>
            </a:r>
            <a:endParaRPr/>
          </a:p>
          <a:p>
            <a:pPr indent="0" lvl="0" marL="0" rtl="0" algn="l">
              <a:spcBef>
                <a:spcPts val="0"/>
              </a:spcBef>
              <a:spcAft>
                <a:spcPts val="0"/>
              </a:spcAft>
              <a:buNone/>
            </a:pPr>
            <a:r>
              <a:rPr lang="ar"/>
              <a:t>Nahil </a:t>
            </a:r>
            <a:r>
              <a:rPr lang="ar"/>
              <a:t>Idkadek		Hana AL-Baidaq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2"/>
          <p:cNvSpPr txBox="1"/>
          <p:nvPr>
            <p:ph type="title"/>
          </p:nvPr>
        </p:nvSpPr>
        <p:spPr>
          <a:xfrm>
            <a:off x="1151400" y="1413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ar">
                <a:solidFill>
                  <a:schemeClr val="accent1"/>
                </a:solidFill>
              </a:rPr>
              <a:t>Experiment Design </a:t>
            </a:r>
            <a:endParaRPr>
              <a:solidFill>
                <a:schemeClr val="accent1"/>
              </a:solidFill>
            </a:endParaRPr>
          </a:p>
        </p:txBody>
      </p:sp>
      <p:sp>
        <p:nvSpPr>
          <p:cNvPr id="334" name="Google Shape;334;p22"/>
          <p:cNvSpPr txBox="1"/>
          <p:nvPr>
            <p:ph idx="1" type="body"/>
          </p:nvPr>
        </p:nvSpPr>
        <p:spPr>
          <a:xfrm>
            <a:off x="1061050" y="683175"/>
            <a:ext cx="8014200" cy="4236000"/>
          </a:xfrm>
          <a:prstGeom prst="rect">
            <a:avLst/>
          </a:prstGeom>
        </p:spPr>
        <p:txBody>
          <a:bodyPr anchorCtr="0" anchor="t" bIns="91425" lIns="91425" spcFirstLastPara="1" rIns="91425" wrap="square" tIns="91425">
            <a:noAutofit/>
          </a:bodyPr>
          <a:lstStyle/>
          <a:p>
            <a:pPr indent="0" lvl="0" marL="89999" rtl="0" algn="l">
              <a:lnSpc>
                <a:spcPct val="95000"/>
              </a:lnSpc>
              <a:spcBef>
                <a:spcPts val="0"/>
              </a:spcBef>
              <a:spcAft>
                <a:spcPts val="0"/>
              </a:spcAft>
              <a:buSzPts val="852"/>
              <a:buNone/>
            </a:pPr>
            <a:r>
              <a:rPr lang="ar" sz="1107"/>
              <a:t>To evaluate the 2 databases we started with:</a:t>
            </a:r>
            <a:endParaRPr sz="1107"/>
          </a:p>
          <a:p>
            <a:pPr indent="-298926" lvl="0" marL="457200" rtl="0" algn="l">
              <a:lnSpc>
                <a:spcPct val="95000"/>
              </a:lnSpc>
              <a:spcBef>
                <a:spcPts val="1200"/>
              </a:spcBef>
              <a:spcAft>
                <a:spcPts val="0"/>
              </a:spcAft>
              <a:buClr>
                <a:schemeClr val="accent1"/>
              </a:buClr>
              <a:buSzPts val="1108"/>
              <a:buAutoNum type="arabicPeriod"/>
            </a:pPr>
            <a:r>
              <a:rPr b="1" lang="ar" sz="1107">
                <a:solidFill>
                  <a:schemeClr val="accent1"/>
                </a:solidFill>
              </a:rPr>
              <a:t>Collect Dataset</a:t>
            </a:r>
            <a:r>
              <a:rPr b="1" lang="ar" sz="1107"/>
              <a:t>: </a:t>
            </a:r>
            <a:r>
              <a:rPr lang="ar" sz="1107"/>
              <a:t>we picked e-commarce </a:t>
            </a:r>
            <a:r>
              <a:rPr lang="ar" sz="1107"/>
              <a:t>database</a:t>
            </a:r>
            <a:r>
              <a:rPr lang="ar" sz="1107"/>
              <a:t> that includes 3 tables (customer, product, order).</a:t>
            </a:r>
            <a:endParaRPr sz="1107"/>
          </a:p>
          <a:p>
            <a:pPr indent="-298926" lvl="0" marL="457200" rtl="0" algn="l">
              <a:lnSpc>
                <a:spcPct val="95000"/>
              </a:lnSpc>
              <a:spcBef>
                <a:spcPts val="0"/>
              </a:spcBef>
              <a:spcAft>
                <a:spcPts val="0"/>
              </a:spcAft>
              <a:buClr>
                <a:schemeClr val="accent1"/>
              </a:buClr>
              <a:buSzPts val="1108"/>
              <a:buAutoNum type="arabicPeriod"/>
            </a:pPr>
            <a:r>
              <a:rPr b="1" lang="ar" sz="1107">
                <a:solidFill>
                  <a:schemeClr val="accent1"/>
                </a:solidFill>
              </a:rPr>
              <a:t>Set distribution </a:t>
            </a:r>
            <a:r>
              <a:rPr b="1" lang="ar" sz="1107">
                <a:solidFill>
                  <a:schemeClr val="accent1"/>
                </a:solidFill>
              </a:rPr>
              <a:t>strategy:</a:t>
            </a:r>
            <a:r>
              <a:rPr lang="ar" sz="1107">
                <a:solidFill>
                  <a:schemeClr val="accent1"/>
                </a:solidFill>
              </a:rPr>
              <a:t> </a:t>
            </a:r>
            <a:r>
              <a:rPr lang="ar" sz="1107"/>
              <a:t>we used horizontal distribution strategy for big tables as customer table and order table and set the product table as reference table to achieve real world applications.</a:t>
            </a:r>
            <a:endParaRPr sz="1107"/>
          </a:p>
          <a:p>
            <a:pPr indent="-298926" lvl="0" marL="457200" rtl="0" algn="l">
              <a:lnSpc>
                <a:spcPct val="95000"/>
              </a:lnSpc>
              <a:spcBef>
                <a:spcPts val="0"/>
              </a:spcBef>
              <a:spcAft>
                <a:spcPts val="0"/>
              </a:spcAft>
              <a:buClr>
                <a:schemeClr val="accent1"/>
              </a:buClr>
              <a:buSzPts val="1108"/>
              <a:buAutoNum type="arabicPeriod"/>
            </a:pPr>
            <a:r>
              <a:rPr b="1" lang="ar" sz="1107">
                <a:solidFill>
                  <a:schemeClr val="accent1"/>
                </a:solidFill>
              </a:rPr>
              <a:t>Select evaluation tool and workload.</a:t>
            </a:r>
            <a:endParaRPr b="1" sz="1107">
              <a:solidFill>
                <a:schemeClr val="accent1"/>
              </a:solidFill>
            </a:endParaRPr>
          </a:p>
          <a:p>
            <a:pPr indent="-298926" lvl="0" marL="457200" rtl="0" algn="l">
              <a:lnSpc>
                <a:spcPct val="95000"/>
              </a:lnSpc>
              <a:spcBef>
                <a:spcPts val="0"/>
              </a:spcBef>
              <a:spcAft>
                <a:spcPts val="0"/>
              </a:spcAft>
              <a:buClr>
                <a:schemeClr val="accent1"/>
              </a:buClr>
              <a:buSzPts val="1108"/>
              <a:buAutoNum type="arabicPeriod"/>
            </a:pPr>
            <a:r>
              <a:rPr b="1" lang="ar" sz="1107">
                <a:solidFill>
                  <a:schemeClr val="accent1"/>
                </a:solidFill>
              </a:rPr>
              <a:t>Select the analysis tool.</a:t>
            </a:r>
            <a:endParaRPr b="1" sz="1107">
              <a:solidFill>
                <a:schemeClr val="accent1"/>
              </a:solidFill>
            </a:endParaRPr>
          </a:p>
          <a:p>
            <a:pPr indent="-298926" lvl="0" marL="457200" rtl="0" algn="l">
              <a:lnSpc>
                <a:spcPct val="95000"/>
              </a:lnSpc>
              <a:spcBef>
                <a:spcPts val="0"/>
              </a:spcBef>
              <a:spcAft>
                <a:spcPts val="0"/>
              </a:spcAft>
              <a:buClr>
                <a:schemeClr val="accent1"/>
              </a:buClr>
              <a:buSzPts val="1108"/>
              <a:buAutoNum type="arabicPeriod"/>
            </a:pPr>
            <a:r>
              <a:rPr b="1" lang="ar" sz="1107">
                <a:solidFill>
                  <a:schemeClr val="accent1"/>
                </a:solidFill>
              </a:rPr>
              <a:t>Set Experiment variables:</a:t>
            </a:r>
            <a:r>
              <a:rPr b="1" lang="ar" sz="1107"/>
              <a:t> </a:t>
            </a:r>
            <a:endParaRPr b="1" sz="1107"/>
          </a:p>
          <a:p>
            <a:pPr indent="0" lvl="0" marL="0" rtl="0" algn="l">
              <a:lnSpc>
                <a:spcPct val="95000"/>
              </a:lnSpc>
              <a:spcBef>
                <a:spcPts val="1200"/>
              </a:spcBef>
              <a:spcAft>
                <a:spcPts val="0"/>
              </a:spcAft>
              <a:buNone/>
            </a:pPr>
            <a:r>
              <a:rPr b="1" lang="ar" sz="1107">
                <a:solidFill>
                  <a:schemeClr val="accent1"/>
                </a:solidFill>
              </a:rPr>
              <a:t>Constant Variables</a:t>
            </a:r>
            <a:endParaRPr b="1" sz="1107">
              <a:solidFill>
                <a:schemeClr val="accent1"/>
              </a:solidFill>
            </a:endParaRPr>
          </a:p>
          <a:p>
            <a:pPr indent="-298926" lvl="0" marL="457200" rtl="0" algn="l">
              <a:lnSpc>
                <a:spcPct val="95000"/>
              </a:lnSpc>
              <a:spcBef>
                <a:spcPts val="1200"/>
              </a:spcBef>
              <a:spcAft>
                <a:spcPts val="0"/>
              </a:spcAft>
              <a:buSzPts val="1108"/>
              <a:buChar char="●"/>
            </a:pPr>
            <a:r>
              <a:rPr b="1" lang="ar" sz="1107"/>
              <a:t>Hardware environment: </a:t>
            </a:r>
            <a:r>
              <a:rPr lang="ar" sz="1107"/>
              <a:t>All tests were conducted on the same host machine.</a:t>
            </a:r>
            <a:endParaRPr sz="1107"/>
          </a:p>
          <a:p>
            <a:pPr indent="-298926" lvl="0" marL="457200" rtl="0" algn="l">
              <a:lnSpc>
                <a:spcPct val="95000"/>
              </a:lnSpc>
              <a:spcBef>
                <a:spcPts val="0"/>
              </a:spcBef>
              <a:spcAft>
                <a:spcPts val="0"/>
              </a:spcAft>
              <a:buSzPts val="1108"/>
              <a:buChar char="●"/>
            </a:pPr>
            <a:r>
              <a:rPr b="1" lang="ar" sz="1107"/>
              <a:t>Schema and data volume:</a:t>
            </a:r>
            <a:r>
              <a:rPr lang="ar" sz="1107"/>
              <a:t> An Identical SQL schema and data size were used in all runs.</a:t>
            </a:r>
            <a:endParaRPr sz="1107"/>
          </a:p>
          <a:p>
            <a:pPr indent="-298926" lvl="0" marL="457200" rtl="0" algn="l">
              <a:lnSpc>
                <a:spcPct val="95000"/>
              </a:lnSpc>
              <a:spcBef>
                <a:spcPts val="0"/>
              </a:spcBef>
              <a:spcAft>
                <a:spcPts val="0"/>
              </a:spcAft>
              <a:buSzPts val="1108"/>
              <a:buChar char="●"/>
            </a:pPr>
            <a:r>
              <a:rPr b="1" lang="ar" sz="1107"/>
              <a:t>Transaction type and structure:</a:t>
            </a:r>
            <a:r>
              <a:rPr lang="ar" sz="1107"/>
              <a:t> A fixed workload script was used for all tests, including SELECT and INSERT transactions.</a:t>
            </a:r>
            <a:endParaRPr sz="1107"/>
          </a:p>
          <a:p>
            <a:pPr indent="-298926" lvl="0" marL="457200" rtl="0" algn="l">
              <a:lnSpc>
                <a:spcPct val="95000"/>
              </a:lnSpc>
              <a:spcBef>
                <a:spcPts val="0"/>
              </a:spcBef>
              <a:spcAft>
                <a:spcPts val="0"/>
              </a:spcAft>
              <a:buSzPts val="1108"/>
              <a:buChar char="●"/>
            </a:pPr>
            <a:r>
              <a:rPr b="1" lang="ar" sz="1107"/>
              <a:t>Benchmarking tool and configuration: </a:t>
            </a:r>
            <a:r>
              <a:rPr lang="ar" sz="1107"/>
              <a:t>The same version of pgbench with identical script logic was used throughout.</a:t>
            </a:r>
            <a:endParaRPr sz="1107"/>
          </a:p>
          <a:p>
            <a:pPr indent="-298926" lvl="0" marL="457200" rtl="0" algn="l">
              <a:lnSpc>
                <a:spcPct val="95000"/>
              </a:lnSpc>
              <a:spcBef>
                <a:spcPts val="0"/>
              </a:spcBef>
              <a:spcAft>
                <a:spcPts val="0"/>
              </a:spcAft>
              <a:buSzPts val="1108"/>
              <a:buChar char="●"/>
            </a:pPr>
            <a:r>
              <a:rPr b="1" lang="ar" sz="1107"/>
              <a:t>Container images and OS: </a:t>
            </a:r>
            <a:r>
              <a:rPr lang="ar" sz="1107"/>
              <a:t>Standardized Docker images were used for both database systems to ensure uniformity.</a:t>
            </a:r>
            <a:endParaRPr sz="1107"/>
          </a:p>
          <a:p>
            <a:pPr indent="0" lvl="0" marL="0" rtl="0" algn="l">
              <a:lnSpc>
                <a:spcPct val="95000"/>
              </a:lnSpc>
              <a:spcBef>
                <a:spcPts val="1200"/>
              </a:spcBef>
              <a:spcAft>
                <a:spcPts val="0"/>
              </a:spcAft>
              <a:buSzPts val="852"/>
              <a:buNone/>
            </a:pPr>
            <a:r>
              <a:rPr b="1" lang="ar" sz="1107">
                <a:solidFill>
                  <a:schemeClr val="accent1"/>
                </a:solidFill>
              </a:rPr>
              <a:t>Dependent variables</a:t>
            </a:r>
            <a:endParaRPr b="1" sz="1107">
              <a:solidFill>
                <a:schemeClr val="accent1"/>
              </a:solidFill>
            </a:endParaRPr>
          </a:p>
          <a:p>
            <a:pPr indent="-298926" lvl="0" marL="457200" rtl="0" algn="l">
              <a:lnSpc>
                <a:spcPct val="95000"/>
              </a:lnSpc>
              <a:spcBef>
                <a:spcPts val="1200"/>
              </a:spcBef>
              <a:spcAft>
                <a:spcPts val="0"/>
              </a:spcAft>
              <a:buSzPts val="1108"/>
              <a:buChar char="●"/>
            </a:pPr>
            <a:r>
              <a:rPr b="1" lang="ar" sz="1107"/>
              <a:t>Transaction Throughput (TPS):</a:t>
            </a:r>
            <a:r>
              <a:rPr lang="ar" sz="1107"/>
              <a:t> number of successful transactions per second</a:t>
            </a:r>
            <a:endParaRPr sz="1107"/>
          </a:p>
          <a:p>
            <a:pPr indent="-298926" lvl="0" marL="457200" rtl="0" algn="l">
              <a:lnSpc>
                <a:spcPct val="95000"/>
              </a:lnSpc>
              <a:spcBef>
                <a:spcPts val="0"/>
              </a:spcBef>
              <a:spcAft>
                <a:spcPts val="0"/>
              </a:spcAft>
              <a:buSzPts val="1108"/>
              <a:buChar char="●"/>
            </a:pPr>
            <a:r>
              <a:rPr b="1" lang="ar" sz="1107"/>
              <a:t>Transaction Latency (ms):</a:t>
            </a:r>
            <a:r>
              <a:rPr lang="ar" sz="1107"/>
              <a:t> average response time per transaction</a:t>
            </a:r>
            <a:endParaRPr sz="1107"/>
          </a:p>
          <a:p>
            <a:pPr indent="0" lvl="0" marL="0" rtl="0" algn="l">
              <a:lnSpc>
                <a:spcPct val="95000"/>
              </a:lnSpc>
              <a:spcBef>
                <a:spcPts val="1200"/>
              </a:spcBef>
              <a:spcAft>
                <a:spcPts val="0"/>
              </a:spcAft>
              <a:buNone/>
            </a:pPr>
            <a:r>
              <a:rPr b="1" lang="ar" sz="1107">
                <a:solidFill>
                  <a:schemeClr val="accent1"/>
                </a:solidFill>
              </a:rPr>
              <a:t>Independent variables:</a:t>
            </a:r>
            <a:endParaRPr b="1" sz="1107">
              <a:solidFill>
                <a:schemeClr val="accent1"/>
              </a:solidFill>
            </a:endParaRPr>
          </a:p>
          <a:p>
            <a:pPr indent="-298926" lvl="0" marL="457200" rtl="0" algn="l">
              <a:lnSpc>
                <a:spcPct val="95000"/>
              </a:lnSpc>
              <a:spcBef>
                <a:spcPts val="1200"/>
              </a:spcBef>
              <a:spcAft>
                <a:spcPts val="0"/>
              </a:spcAft>
              <a:buSzPts val="1108"/>
              <a:buChar char="●"/>
            </a:pPr>
            <a:r>
              <a:rPr b="1" lang="ar" sz="1107"/>
              <a:t>Number of worker nodes (cluster size): </a:t>
            </a:r>
            <a:r>
              <a:rPr lang="ar" sz="1107"/>
              <a:t>3, 5, and 7.</a:t>
            </a:r>
            <a:endParaRPr sz="1107"/>
          </a:p>
          <a:p>
            <a:pPr indent="-298926" lvl="0" marL="457200" rtl="0" algn="l">
              <a:lnSpc>
                <a:spcPct val="95000"/>
              </a:lnSpc>
              <a:spcBef>
                <a:spcPts val="0"/>
              </a:spcBef>
              <a:spcAft>
                <a:spcPts val="0"/>
              </a:spcAft>
              <a:buSzPts val="1108"/>
              <a:buChar char="●"/>
            </a:pPr>
            <a:r>
              <a:rPr b="1" lang="ar" sz="1107"/>
              <a:t>Concurrent client load(client request):</a:t>
            </a:r>
            <a:r>
              <a:rPr lang="ar" sz="1107"/>
              <a:t> 1,000, 10,000, and 100,000 simulated clients.</a:t>
            </a:r>
            <a:endParaRPr sz="1107"/>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ar">
                <a:solidFill>
                  <a:schemeClr val="accent1"/>
                </a:solidFill>
              </a:rPr>
              <a:t>Environment Setup</a:t>
            </a:r>
            <a:endParaRPr>
              <a:solidFill>
                <a:schemeClr val="accent1"/>
              </a:solidFill>
            </a:endParaRPr>
          </a:p>
        </p:txBody>
      </p:sp>
      <p:sp>
        <p:nvSpPr>
          <p:cNvPr id="340" name="Google Shape;340;p23"/>
          <p:cNvSpPr txBox="1"/>
          <p:nvPr>
            <p:ph idx="1" type="body"/>
          </p:nvPr>
        </p:nvSpPr>
        <p:spPr>
          <a:xfrm>
            <a:off x="1303800" y="1410475"/>
            <a:ext cx="7551600" cy="312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ar"/>
              <a:t>The experiments were conducted on a single physical host equipped with a 12th Gen Intel Core i7-1255U CPU (12 cores), 16 GB of RAM, and a 64-bit operating system.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ar"/>
              <a:t>All components of the experiment were deployed in isolated containers using Docker.</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ar">
                <a:highlight>
                  <a:srgbClr val="FFFF00"/>
                </a:highlight>
              </a:rPr>
              <a:t>Note: </a:t>
            </a:r>
            <a:r>
              <a:rPr lang="ar"/>
              <a:t>All experiment steps were automated using Python and shell scripts that orchestrated cluster deployment, workload execution via pgbench, and result collection. This script ensured reproducibility, consistency, and reduced manual error across all test configurations. The full automation code is publicly available at [13].</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ar">
                <a:solidFill>
                  <a:schemeClr val="accent1"/>
                </a:solidFill>
              </a:rPr>
              <a:t>Workload Simulation and Benchmarking</a:t>
            </a:r>
            <a:endParaRPr>
              <a:solidFill>
                <a:schemeClr val="accent1"/>
              </a:solidFill>
            </a:endParaRPr>
          </a:p>
        </p:txBody>
      </p:sp>
      <p:sp>
        <p:nvSpPr>
          <p:cNvPr id="346" name="Google Shape;346;p24"/>
          <p:cNvSpPr/>
          <p:nvPr/>
        </p:nvSpPr>
        <p:spPr>
          <a:xfrm>
            <a:off x="1195475" y="1927250"/>
            <a:ext cx="7138800" cy="1773900"/>
          </a:xfrm>
          <a:prstGeom prst="rect">
            <a:avLst/>
          </a:prstGeom>
          <a:solidFill>
            <a:srgbClr val="EFEFE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47" name="Google Shape;347;p24"/>
          <p:cNvSpPr txBox="1"/>
          <p:nvPr>
            <p:ph idx="1" type="body"/>
          </p:nvPr>
        </p:nvSpPr>
        <p:spPr>
          <a:xfrm>
            <a:off x="1195475" y="1297425"/>
            <a:ext cx="7841100" cy="3674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ar"/>
              <a:t>We used the pgbench tool to simulate OLTP transactions and measure system performance using the following custom workload to </a:t>
            </a:r>
            <a:r>
              <a:rPr lang="ar"/>
              <a:t>execute</a:t>
            </a:r>
            <a:r>
              <a:rPr lang="ar"/>
              <a:t> realistic operations (browsing products and placing orders):</a:t>
            </a:r>
            <a:endParaRPr/>
          </a:p>
          <a:p>
            <a:pPr indent="0" lvl="0" marL="0" rtl="0" algn="l">
              <a:spcBef>
                <a:spcPts val="1200"/>
              </a:spcBef>
              <a:spcAft>
                <a:spcPts val="0"/>
              </a:spcAft>
              <a:buNone/>
            </a:pPr>
            <a:r>
              <a:t/>
            </a:r>
            <a:endParaRPr sz="100"/>
          </a:p>
          <a:p>
            <a:pPr indent="0" lvl="0" marL="179999" rtl="0" algn="l">
              <a:spcBef>
                <a:spcPts val="1200"/>
              </a:spcBef>
              <a:spcAft>
                <a:spcPts val="0"/>
              </a:spcAft>
              <a:buNone/>
            </a:pPr>
            <a:r>
              <a:rPr lang="ar"/>
              <a:t>SELECT * FROM product ORDER BY price ASC LIMIT 10;</a:t>
            </a:r>
            <a:endParaRPr/>
          </a:p>
          <a:p>
            <a:pPr indent="0" lvl="0" marL="179999" rtl="0" algn="l">
              <a:spcBef>
                <a:spcPts val="1200"/>
              </a:spcBef>
              <a:spcAft>
                <a:spcPts val="0"/>
              </a:spcAft>
              <a:buNone/>
            </a:pPr>
            <a:r>
              <a:t/>
            </a:r>
            <a:endParaRPr sz="100"/>
          </a:p>
          <a:p>
            <a:pPr indent="0" lvl="0" marL="179999" rtl="0" algn="l">
              <a:spcBef>
                <a:spcPts val="1200"/>
              </a:spcBef>
              <a:spcAft>
                <a:spcPts val="0"/>
              </a:spcAft>
              <a:buNone/>
            </a:pPr>
            <a:r>
              <a:rPr lang="ar"/>
              <a:t>INSERT INTO order_trans ()</a:t>
            </a:r>
            <a:endParaRPr/>
          </a:p>
          <a:p>
            <a:pPr indent="0" lvl="0" marL="179999" rtl="0" algn="l">
              <a:spcBef>
                <a:spcPts val="1200"/>
              </a:spcBef>
              <a:spcAft>
                <a:spcPts val="0"/>
              </a:spcAft>
              <a:buNone/>
            </a:pPr>
            <a:r>
              <a:rPr lang="ar"/>
              <a:t>SELECT nextval('order_id_seq'), :customer_id, :product_id, now() FROM product </a:t>
            </a:r>
            <a:endParaRPr/>
          </a:p>
          <a:p>
            <a:pPr indent="0" lvl="0" marL="179999" rtl="0" algn="l">
              <a:spcBef>
                <a:spcPts val="1200"/>
              </a:spcBef>
              <a:spcAft>
                <a:spcPts val="0"/>
              </a:spcAft>
              <a:buNone/>
            </a:pPr>
            <a:r>
              <a:rPr lang="ar"/>
              <a:t>WHERE product_id = :product_id;</a:t>
            </a:r>
            <a:endParaRPr/>
          </a:p>
          <a:p>
            <a:pPr indent="0" lvl="0" marL="0" rtl="0" algn="l">
              <a:spcBef>
                <a:spcPts val="1200"/>
              </a:spcBef>
              <a:spcAft>
                <a:spcPts val="0"/>
              </a:spcAft>
              <a:buNone/>
            </a:pPr>
            <a:r>
              <a:t/>
            </a:r>
            <a:endParaRPr sz="110"/>
          </a:p>
          <a:p>
            <a:pPr indent="0" lvl="0" marL="0" rtl="0" algn="l">
              <a:spcBef>
                <a:spcPts val="1200"/>
              </a:spcBef>
              <a:spcAft>
                <a:spcPts val="0"/>
              </a:spcAft>
              <a:buNone/>
            </a:pPr>
            <a:r>
              <a:t/>
            </a:r>
            <a:endParaRPr/>
          </a:p>
          <a:p>
            <a:pPr indent="0" lvl="0" marL="0" rtl="0" algn="l">
              <a:spcBef>
                <a:spcPts val="1200"/>
              </a:spcBef>
              <a:spcAft>
                <a:spcPts val="0"/>
              </a:spcAft>
              <a:buNone/>
            </a:pPr>
            <a:r>
              <a:rPr lang="ar"/>
              <a:t>Transactions were executed with prepared statements. We varied the number of concurrent client requests  (from 1,000 to 100,000).</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ar">
                <a:solidFill>
                  <a:schemeClr val="accent1"/>
                </a:solidFill>
                <a:highlight>
                  <a:srgbClr val="FFFF00"/>
                </a:highlight>
              </a:rPr>
              <a:t>Experiment Execution</a:t>
            </a:r>
            <a:endParaRPr>
              <a:solidFill>
                <a:schemeClr val="accent1"/>
              </a:solidFill>
              <a:highlight>
                <a:srgbClr val="FFFF00"/>
              </a:highlight>
            </a:endParaRPr>
          </a:p>
        </p:txBody>
      </p:sp>
      <p:sp>
        <p:nvSpPr>
          <p:cNvPr id="353" name="Google Shape;353;p25"/>
          <p:cNvSpPr txBox="1"/>
          <p:nvPr>
            <p:ph idx="1" type="body"/>
          </p:nvPr>
        </p:nvSpPr>
        <p:spPr>
          <a:xfrm>
            <a:off x="1216475" y="1318425"/>
            <a:ext cx="7622100" cy="3768600"/>
          </a:xfrm>
          <a:prstGeom prst="rect">
            <a:avLst/>
          </a:prstGeom>
        </p:spPr>
        <p:txBody>
          <a:bodyPr anchorCtr="0" anchor="t" bIns="91425" lIns="91425" spcFirstLastPara="1" rIns="91425" wrap="square" tIns="91425">
            <a:noAutofit/>
          </a:bodyPr>
          <a:lstStyle/>
          <a:p>
            <a:pPr indent="-305276" lvl="0" marL="457200" rtl="0" algn="l">
              <a:spcBef>
                <a:spcPts val="0"/>
              </a:spcBef>
              <a:spcAft>
                <a:spcPts val="0"/>
              </a:spcAft>
              <a:buClr>
                <a:schemeClr val="accent1"/>
              </a:buClr>
              <a:buSzPts val="1208"/>
              <a:buChar char="●"/>
            </a:pPr>
            <a:r>
              <a:rPr b="1" lang="ar" sz="1207">
                <a:solidFill>
                  <a:schemeClr val="accent1"/>
                </a:solidFill>
              </a:rPr>
              <a:t>To assess the effect of worker nodes:</a:t>
            </a:r>
            <a:endParaRPr b="1" sz="1207">
              <a:solidFill>
                <a:schemeClr val="accent1"/>
              </a:solidFill>
            </a:endParaRPr>
          </a:p>
          <a:p>
            <a:pPr indent="0" lvl="0" marL="0" rtl="0" algn="l">
              <a:spcBef>
                <a:spcPts val="1200"/>
              </a:spcBef>
              <a:spcAft>
                <a:spcPts val="0"/>
              </a:spcAft>
              <a:buSzPts val="852"/>
              <a:buNone/>
            </a:pPr>
            <a:r>
              <a:rPr lang="ar" sz="1207"/>
              <a:t> We fixed the number of client requests (e.g., at 10,000) and compared performance as the number of nodes increased from 3 to 5 to 7. This allowed us to isolate the impact of horizontal scaling on throughput and latency, without interference from changes in client load.</a:t>
            </a:r>
            <a:endParaRPr sz="1207"/>
          </a:p>
          <a:p>
            <a:pPr indent="0" lvl="0" marL="0" rtl="0" algn="l">
              <a:spcBef>
                <a:spcPts val="1200"/>
              </a:spcBef>
              <a:spcAft>
                <a:spcPts val="0"/>
              </a:spcAft>
              <a:buSzPts val="852"/>
              <a:buNone/>
            </a:pPr>
            <a:r>
              <a:rPr lang="ar" sz="1207"/>
              <a:t>Throughput results example: </a:t>
            </a:r>
            <a:endParaRPr sz="1207"/>
          </a:p>
          <a:p>
            <a:pPr indent="0" lvl="0" marL="0" rtl="0" algn="l">
              <a:spcBef>
                <a:spcPts val="1200"/>
              </a:spcBef>
              <a:spcAft>
                <a:spcPts val="1200"/>
              </a:spcAft>
              <a:buSzPts val="852"/>
              <a:buNone/>
            </a:pPr>
            <a:r>
              <a:t/>
            </a:r>
            <a:endParaRPr sz="1207"/>
          </a:p>
        </p:txBody>
      </p:sp>
      <p:pic>
        <p:nvPicPr>
          <p:cNvPr id="354" name="Google Shape;354;p25"/>
          <p:cNvPicPr preferRelativeResize="0"/>
          <p:nvPr/>
        </p:nvPicPr>
        <p:blipFill>
          <a:blip r:embed="rId3">
            <a:alphaModFix/>
          </a:blip>
          <a:stretch>
            <a:fillRect/>
          </a:stretch>
        </p:blipFill>
        <p:spPr>
          <a:xfrm>
            <a:off x="1216476" y="2919900"/>
            <a:ext cx="7030500" cy="194884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ar">
                <a:solidFill>
                  <a:schemeClr val="accent1"/>
                </a:solidFill>
                <a:highlight>
                  <a:srgbClr val="FFFF00"/>
                </a:highlight>
              </a:rPr>
              <a:t>Experiment Execution</a:t>
            </a:r>
            <a:endParaRPr>
              <a:solidFill>
                <a:schemeClr val="accent1"/>
              </a:solidFill>
              <a:highlight>
                <a:srgbClr val="FFFF00"/>
              </a:highlight>
            </a:endParaRPr>
          </a:p>
        </p:txBody>
      </p:sp>
      <p:sp>
        <p:nvSpPr>
          <p:cNvPr id="360" name="Google Shape;360;p26"/>
          <p:cNvSpPr txBox="1"/>
          <p:nvPr>
            <p:ph idx="1" type="body"/>
          </p:nvPr>
        </p:nvSpPr>
        <p:spPr>
          <a:xfrm>
            <a:off x="1216475" y="1318425"/>
            <a:ext cx="7622100" cy="3768600"/>
          </a:xfrm>
          <a:prstGeom prst="rect">
            <a:avLst/>
          </a:prstGeom>
        </p:spPr>
        <p:txBody>
          <a:bodyPr anchorCtr="0" anchor="t" bIns="91425" lIns="91425" spcFirstLastPara="1" rIns="91425" wrap="square" tIns="91425">
            <a:noAutofit/>
          </a:bodyPr>
          <a:lstStyle/>
          <a:p>
            <a:pPr indent="-305276" lvl="0" marL="457200" rtl="0" algn="l">
              <a:spcBef>
                <a:spcPts val="0"/>
              </a:spcBef>
              <a:spcAft>
                <a:spcPts val="0"/>
              </a:spcAft>
              <a:buClr>
                <a:schemeClr val="accent1"/>
              </a:buClr>
              <a:buSzPts val="1208"/>
              <a:buChar char="●"/>
            </a:pPr>
            <a:r>
              <a:rPr b="1" lang="ar" sz="1207">
                <a:solidFill>
                  <a:schemeClr val="accent1"/>
                </a:solidFill>
              </a:rPr>
              <a:t>To assess the effect of the number of client requests:</a:t>
            </a:r>
            <a:endParaRPr b="1" sz="1207">
              <a:solidFill>
                <a:schemeClr val="accent1"/>
              </a:solidFill>
            </a:endParaRPr>
          </a:p>
          <a:p>
            <a:pPr indent="0" lvl="0" marL="0" rtl="0" algn="l">
              <a:spcBef>
                <a:spcPts val="1200"/>
              </a:spcBef>
              <a:spcAft>
                <a:spcPts val="0"/>
              </a:spcAft>
              <a:buSzPts val="852"/>
              <a:buNone/>
            </a:pPr>
            <a:r>
              <a:rPr lang="ar" sz="1207"/>
              <a:t> We fixed the cluster size (e.g., 3 nodes) and varied the number of concurrent client connections from 1,000 to 100,000. This configuration allowed us to study how well each system handled increased transaction pressure independently of cluster size.</a:t>
            </a:r>
            <a:endParaRPr sz="1207"/>
          </a:p>
          <a:p>
            <a:pPr indent="0" lvl="0" marL="0" rtl="0" algn="l">
              <a:spcBef>
                <a:spcPts val="1200"/>
              </a:spcBef>
              <a:spcAft>
                <a:spcPts val="0"/>
              </a:spcAft>
              <a:buSzPts val="852"/>
              <a:buNone/>
            </a:pPr>
            <a:r>
              <a:rPr lang="ar" sz="1207"/>
              <a:t>Throughput results example: </a:t>
            </a:r>
            <a:endParaRPr sz="1207"/>
          </a:p>
          <a:p>
            <a:pPr indent="0" lvl="0" marL="0" rtl="0" algn="l">
              <a:spcBef>
                <a:spcPts val="1200"/>
              </a:spcBef>
              <a:spcAft>
                <a:spcPts val="1200"/>
              </a:spcAft>
              <a:buSzPts val="852"/>
              <a:buNone/>
            </a:pPr>
            <a:r>
              <a:t/>
            </a:r>
            <a:endParaRPr sz="1207"/>
          </a:p>
        </p:txBody>
      </p:sp>
      <p:pic>
        <p:nvPicPr>
          <p:cNvPr id="361" name="Google Shape;361;p26"/>
          <p:cNvPicPr preferRelativeResize="0"/>
          <p:nvPr/>
        </p:nvPicPr>
        <p:blipFill>
          <a:blip r:embed="rId3">
            <a:alphaModFix/>
          </a:blip>
          <a:stretch>
            <a:fillRect/>
          </a:stretch>
        </p:blipFill>
        <p:spPr>
          <a:xfrm>
            <a:off x="1389876" y="2912900"/>
            <a:ext cx="7199250" cy="1983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ar">
                <a:solidFill>
                  <a:schemeClr val="accent1"/>
                </a:solidFill>
                <a:highlight>
                  <a:srgbClr val="FFFF00"/>
                </a:highlight>
              </a:rPr>
              <a:t>Experiment Execution</a:t>
            </a:r>
            <a:endParaRPr>
              <a:solidFill>
                <a:schemeClr val="accent1"/>
              </a:solidFill>
              <a:highlight>
                <a:srgbClr val="FFFF00"/>
              </a:highlight>
            </a:endParaRPr>
          </a:p>
        </p:txBody>
      </p:sp>
      <p:sp>
        <p:nvSpPr>
          <p:cNvPr id="367" name="Google Shape;367;p27"/>
          <p:cNvSpPr txBox="1"/>
          <p:nvPr>
            <p:ph idx="1" type="body"/>
          </p:nvPr>
        </p:nvSpPr>
        <p:spPr>
          <a:xfrm>
            <a:off x="1216475" y="1318425"/>
            <a:ext cx="7622100" cy="3768600"/>
          </a:xfrm>
          <a:prstGeom prst="rect">
            <a:avLst/>
          </a:prstGeom>
        </p:spPr>
        <p:txBody>
          <a:bodyPr anchorCtr="0" anchor="t" bIns="91425" lIns="91425" spcFirstLastPara="1" rIns="91425" wrap="square" tIns="91425">
            <a:noAutofit/>
          </a:bodyPr>
          <a:lstStyle/>
          <a:p>
            <a:pPr indent="-305276" lvl="0" marL="457200" rtl="0" algn="l">
              <a:spcBef>
                <a:spcPts val="0"/>
              </a:spcBef>
              <a:spcAft>
                <a:spcPts val="0"/>
              </a:spcAft>
              <a:buClr>
                <a:schemeClr val="accent1"/>
              </a:buClr>
              <a:buSzPts val="1208"/>
              <a:buChar char="●"/>
            </a:pPr>
            <a:r>
              <a:rPr b="1" lang="ar" sz="1207">
                <a:solidFill>
                  <a:schemeClr val="accent1"/>
                </a:solidFill>
              </a:rPr>
              <a:t>To compare database systems:</a:t>
            </a:r>
            <a:endParaRPr b="1" sz="1207">
              <a:solidFill>
                <a:schemeClr val="accent1"/>
              </a:solidFill>
            </a:endParaRPr>
          </a:p>
          <a:p>
            <a:pPr indent="0" lvl="0" marL="0" rtl="0" algn="l">
              <a:spcBef>
                <a:spcPts val="1200"/>
              </a:spcBef>
              <a:spcAft>
                <a:spcPts val="0"/>
              </a:spcAft>
              <a:buSzPts val="852"/>
              <a:buNone/>
            </a:pPr>
            <a:r>
              <a:rPr lang="ar" sz="1207"/>
              <a:t> The same configurations were applied for both Citus and YugabyteDB, using identical data, workloads, and client loads. This direct pairing enabled meaningful performance comparisons between the two systems under the same experimental conditions.</a:t>
            </a:r>
            <a:endParaRPr sz="1207"/>
          </a:p>
          <a:p>
            <a:pPr indent="0" lvl="0" marL="0" rtl="0" algn="l">
              <a:spcBef>
                <a:spcPts val="1200"/>
              </a:spcBef>
              <a:spcAft>
                <a:spcPts val="1200"/>
              </a:spcAft>
              <a:buSzPts val="852"/>
              <a:buNone/>
            </a:pPr>
            <a:r>
              <a:rPr lang="ar" sz="1207"/>
              <a:t>Throughput results example: </a:t>
            </a:r>
            <a:endParaRPr sz="1207"/>
          </a:p>
        </p:txBody>
      </p:sp>
      <p:pic>
        <p:nvPicPr>
          <p:cNvPr id="368" name="Google Shape;368;p27"/>
          <p:cNvPicPr preferRelativeResize="0"/>
          <p:nvPr/>
        </p:nvPicPr>
        <p:blipFill>
          <a:blip r:embed="rId3">
            <a:alphaModFix/>
          </a:blip>
          <a:stretch>
            <a:fillRect/>
          </a:stretch>
        </p:blipFill>
        <p:spPr>
          <a:xfrm>
            <a:off x="855600" y="2896400"/>
            <a:ext cx="7622100" cy="211443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ar">
                <a:solidFill>
                  <a:schemeClr val="accent1"/>
                </a:solidFill>
                <a:highlight>
                  <a:srgbClr val="FFFF00"/>
                </a:highlight>
              </a:rPr>
              <a:t>Experiment </a:t>
            </a:r>
            <a:r>
              <a:rPr lang="ar">
                <a:solidFill>
                  <a:schemeClr val="accent1"/>
                </a:solidFill>
                <a:highlight>
                  <a:srgbClr val="FFFF00"/>
                </a:highlight>
              </a:rPr>
              <a:t>Results: </a:t>
            </a:r>
            <a:r>
              <a:rPr b="0" lang="ar">
                <a:highlight>
                  <a:srgbClr val="FFFF00"/>
                </a:highlight>
              </a:rPr>
              <a:t>Throughput</a:t>
            </a:r>
            <a:endParaRPr b="0">
              <a:highlight>
                <a:srgbClr val="FFFF00"/>
              </a:highlight>
            </a:endParaRPr>
          </a:p>
        </p:txBody>
      </p:sp>
      <p:sp>
        <p:nvSpPr>
          <p:cNvPr id="374" name="Google Shape;374;p28"/>
          <p:cNvSpPr txBox="1"/>
          <p:nvPr>
            <p:ph idx="1" type="body"/>
          </p:nvPr>
        </p:nvSpPr>
        <p:spPr>
          <a:xfrm>
            <a:off x="1303800" y="1446550"/>
            <a:ext cx="7030500" cy="3084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ctr">
              <a:spcBef>
                <a:spcPts val="0"/>
              </a:spcBef>
              <a:spcAft>
                <a:spcPts val="0"/>
              </a:spcAft>
              <a:buNone/>
            </a:pPr>
            <a:r>
              <a:t/>
            </a:r>
            <a:endParaRPr b="1" sz="1200">
              <a:solidFill>
                <a:srgbClr val="000000"/>
              </a:solidFill>
              <a:latin typeface="Arial"/>
              <a:ea typeface="Arial"/>
              <a:cs typeface="Arial"/>
              <a:sym typeface="Arial"/>
            </a:endParaRPr>
          </a:p>
          <a:p>
            <a:pPr indent="0" lvl="0" marL="0" rtl="0" algn="ctr">
              <a:spcBef>
                <a:spcPts val="0"/>
              </a:spcBef>
              <a:spcAft>
                <a:spcPts val="0"/>
              </a:spcAft>
              <a:buNone/>
            </a:pPr>
            <a:r>
              <a:t/>
            </a:r>
            <a:endParaRPr b="1">
              <a:solidFill>
                <a:srgbClr val="000000"/>
              </a:solidFill>
              <a:latin typeface="Arial"/>
              <a:ea typeface="Arial"/>
              <a:cs typeface="Arial"/>
              <a:sym typeface="Arial"/>
            </a:endParaRPr>
          </a:p>
          <a:p>
            <a:pPr indent="0" lvl="0" marL="0" rtl="0" algn="ctr">
              <a:spcBef>
                <a:spcPts val="0"/>
              </a:spcBef>
              <a:spcAft>
                <a:spcPts val="0"/>
              </a:spcAft>
              <a:buNone/>
            </a:pPr>
            <a:r>
              <a:t/>
            </a:r>
            <a:endParaRPr b="1">
              <a:solidFill>
                <a:srgbClr val="000000"/>
              </a:solidFill>
              <a:latin typeface="Arial"/>
              <a:ea typeface="Arial"/>
              <a:cs typeface="Arial"/>
              <a:sym typeface="Arial"/>
            </a:endParaRPr>
          </a:p>
          <a:p>
            <a:pPr indent="0" lvl="0" marL="0" rtl="0" algn="ctr">
              <a:spcBef>
                <a:spcPts val="0"/>
              </a:spcBef>
              <a:spcAft>
                <a:spcPts val="0"/>
              </a:spcAft>
              <a:buNone/>
            </a:pPr>
            <a:r>
              <a:rPr b="1" lang="ar" sz="1200">
                <a:highlight>
                  <a:srgbClr val="FFFF00"/>
                </a:highlight>
                <a:latin typeface="Arial"/>
                <a:ea typeface="Arial"/>
                <a:cs typeface="Arial"/>
                <a:sym typeface="Arial"/>
              </a:rPr>
              <a:t>Throughput </a:t>
            </a:r>
            <a:r>
              <a:rPr b="1" lang="ar" sz="1200">
                <a:latin typeface="Arial"/>
                <a:ea typeface="Arial"/>
                <a:cs typeface="Arial"/>
                <a:sym typeface="Arial"/>
              </a:rPr>
              <a:t>(Transactions Per Second) result for Citus and YugabyteDB Under Varying Worker Counts and Transaction Volumes.</a:t>
            </a:r>
            <a:endParaRPr b="1" sz="1200">
              <a:latin typeface="Arial"/>
              <a:ea typeface="Arial"/>
              <a:cs typeface="Arial"/>
              <a:sym typeface="Arial"/>
            </a:endParaRPr>
          </a:p>
        </p:txBody>
      </p:sp>
      <p:pic>
        <p:nvPicPr>
          <p:cNvPr id="375" name="Google Shape;375;p28"/>
          <p:cNvPicPr preferRelativeResize="0"/>
          <p:nvPr/>
        </p:nvPicPr>
        <p:blipFill>
          <a:blip r:embed="rId3">
            <a:alphaModFix/>
          </a:blip>
          <a:stretch>
            <a:fillRect/>
          </a:stretch>
        </p:blipFill>
        <p:spPr>
          <a:xfrm>
            <a:off x="407188" y="1520193"/>
            <a:ext cx="8329626" cy="2310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9"/>
          <p:cNvSpPr txBox="1"/>
          <p:nvPr>
            <p:ph idx="1" type="body"/>
          </p:nvPr>
        </p:nvSpPr>
        <p:spPr>
          <a:xfrm>
            <a:off x="1303800" y="1299250"/>
            <a:ext cx="7030500" cy="3689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sz="1200">
              <a:solidFill>
                <a:srgbClr val="000000"/>
              </a:solidFill>
              <a:latin typeface="Arial"/>
              <a:ea typeface="Arial"/>
              <a:cs typeface="Arial"/>
              <a:sym typeface="Arial"/>
            </a:endParaRPr>
          </a:p>
          <a:p>
            <a:pPr indent="0" lvl="0" marL="0" rtl="0" algn="ctr">
              <a:spcBef>
                <a:spcPts val="0"/>
              </a:spcBef>
              <a:spcAft>
                <a:spcPts val="0"/>
              </a:spcAft>
              <a:buNone/>
            </a:pPr>
            <a:r>
              <a:t/>
            </a:r>
            <a:endParaRPr b="1" sz="1200">
              <a:solidFill>
                <a:srgbClr val="000000"/>
              </a:solidFill>
              <a:latin typeface="Arial"/>
              <a:ea typeface="Arial"/>
              <a:cs typeface="Arial"/>
              <a:sym typeface="Arial"/>
            </a:endParaRPr>
          </a:p>
          <a:p>
            <a:pPr indent="0" lvl="0" marL="0" rtl="0" algn="ctr">
              <a:spcBef>
                <a:spcPts val="0"/>
              </a:spcBef>
              <a:spcAft>
                <a:spcPts val="0"/>
              </a:spcAft>
              <a:buNone/>
            </a:pPr>
            <a:r>
              <a:t/>
            </a:r>
            <a:endParaRPr b="1" sz="1200">
              <a:solidFill>
                <a:srgbClr val="000000"/>
              </a:solidFill>
              <a:latin typeface="Arial"/>
              <a:ea typeface="Arial"/>
              <a:cs typeface="Arial"/>
              <a:sym typeface="Arial"/>
            </a:endParaRPr>
          </a:p>
          <a:p>
            <a:pPr indent="0" lvl="0" marL="0" rtl="0" algn="ctr">
              <a:spcBef>
                <a:spcPts val="0"/>
              </a:spcBef>
              <a:spcAft>
                <a:spcPts val="0"/>
              </a:spcAft>
              <a:buNone/>
            </a:pPr>
            <a:r>
              <a:t/>
            </a:r>
            <a:endParaRPr b="1" sz="1200">
              <a:solidFill>
                <a:srgbClr val="000000"/>
              </a:solidFill>
              <a:latin typeface="Arial"/>
              <a:ea typeface="Arial"/>
              <a:cs typeface="Arial"/>
              <a:sym typeface="Arial"/>
            </a:endParaRPr>
          </a:p>
          <a:p>
            <a:pPr indent="0" lvl="0" marL="0" rtl="0" algn="ctr">
              <a:spcBef>
                <a:spcPts val="0"/>
              </a:spcBef>
              <a:spcAft>
                <a:spcPts val="0"/>
              </a:spcAft>
              <a:buNone/>
            </a:pPr>
            <a:r>
              <a:t/>
            </a:r>
            <a:endParaRPr b="1" sz="1200">
              <a:solidFill>
                <a:srgbClr val="000000"/>
              </a:solidFill>
              <a:latin typeface="Arial"/>
              <a:ea typeface="Arial"/>
              <a:cs typeface="Arial"/>
              <a:sym typeface="Arial"/>
            </a:endParaRPr>
          </a:p>
          <a:p>
            <a:pPr indent="0" lvl="0" marL="0" rtl="0" algn="ctr">
              <a:spcBef>
                <a:spcPts val="0"/>
              </a:spcBef>
              <a:spcAft>
                <a:spcPts val="0"/>
              </a:spcAft>
              <a:buNone/>
            </a:pPr>
            <a:r>
              <a:t/>
            </a:r>
            <a:endParaRPr b="1" sz="1200">
              <a:solidFill>
                <a:srgbClr val="000000"/>
              </a:solidFill>
              <a:latin typeface="Arial"/>
              <a:ea typeface="Arial"/>
              <a:cs typeface="Arial"/>
              <a:sym typeface="Arial"/>
            </a:endParaRPr>
          </a:p>
          <a:p>
            <a:pPr indent="0" lvl="0" marL="0" rtl="0" algn="ctr">
              <a:spcBef>
                <a:spcPts val="0"/>
              </a:spcBef>
              <a:spcAft>
                <a:spcPts val="0"/>
              </a:spcAft>
              <a:buNone/>
            </a:pPr>
            <a:r>
              <a:t/>
            </a:r>
            <a:endParaRPr b="1" sz="1200">
              <a:solidFill>
                <a:srgbClr val="000000"/>
              </a:solidFill>
              <a:latin typeface="Arial"/>
              <a:ea typeface="Arial"/>
              <a:cs typeface="Arial"/>
              <a:sym typeface="Arial"/>
            </a:endParaRPr>
          </a:p>
          <a:p>
            <a:pPr indent="0" lvl="0" marL="0" rtl="0" algn="ctr">
              <a:spcBef>
                <a:spcPts val="0"/>
              </a:spcBef>
              <a:spcAft>
                <a:spcPts val="0"/>
              </a:spcAft>
              <a:buNone/>
            </a:pPr>
            <a:r>
              <a:t/>
            </a:r>
            <a:endParaRPr b="1" sz="1200">
              <a:solidFill>
                <a:srgbClr val="000000"/>
              </a:solidFill>
              <a:latin typeface="Arial"/>
              <a:ea typeface="Arial"/>
              <a:cs typeface="Arial"/>
              <a:sym typeface="Arial"/>
            </a:endParaRPr>
          </a:p>
          <a:p>
            <a:pPr indent="0" lvl="0" marL="0" rtl="0" algn="ctr">
              <a:spcBef>
                <a:spcPts val="0"/>
              </a:spcBef>
              <a:spcAft>
                <a:spcPts val="0"/>
              </a:spcAft>
              <a:buNone/>
            </a:pPr>
            <a:r>
              <a:t/>
            </a:r>
            <a:endParaRPr b="1" sz="1200">
              <a:solidFill>
                <a:srgbClr val="000000"/>
              </a:solidFill>
              <a:latin typeface="Arial"/>
              <a:ea typeface="Arial"/>
              <a:cs typeface="Arial"/>
              <a:sym typeface="Arial"/>
            </a:endParaRPr>
          </a:p>
          <a:p>
            <a:pPr indent="0" lvl="0" marL="0" rtl="0" algn="ctr">
              <a:spcBef>
                <a:spcPts val="0"/>
              </a:spcBef>
              <a:spcAft>
                <a:spcPts val="0"/>
              </a:spcAft>
              <a:buNone/>
            </a:pPr>
            <a:r>
              <a:t/>
            </a:r>
            <a:endParaRPr b="1" sz="1200">
              <a:solidFill>
                <a:srgbClr val="000000"/>
              </a:solidFill>
              <a:latin typeface="Arial"/>
              <a:ea typeface="Arial"/>
              <a:cs typeface="Arial"/>
              <a:sym typeface="Arial"/>
            </a:endParaRPr>
          </a:p>
          <a:p>
            <a:pPr indent="0" lvl="0" marL="0" rtl="0" algn="ctr">
              <a:spcBef>
                <a:spcPts val="0"/>
              </a:spcBef>
              <a:spcAft>
                <a:spcPts val="0"/>
              </a:spcAft>
              <a:buNone/>
            </a:pPr>
            <a:r>
              <a:t/>
            </a:r>
            <a:endParaRPr b="1" sz="1200">
              <a:solidFill>
                <a:srgbClr val="000000"/>
              </a:solidFill>
              <a:latin typeface="Arial"/>
              <a:ea typeface="Arial"/>
              <a:cs typeface="Arial"/>
              <a:sym typeface="Arial"/>
            </a:endParaRPr>
          </a:p>
          <a:p>
            <a:pPr indent="0" lvl="0" marL="0" rtl="0" algn="ctr">
              <a:spcBef>
                <a:spcPts val="0"/>
              </a:spcBef>
              <a:spcAft>
                <a:spcPts val="0"/>
              </a:spcAft>
              <a:buNone/>
            </a:pPr>
            <a:r>
              <a:t/>
            </a:r>
            <a:endParaRPr b="1" sz="1200">
              <a:solidFill>
                <a:srgbClr val="000000"/>
              </a:solidFill>
              <a:latin typeface="Arial"/>
              <a:ea typeface="Arial"/>
              <a:cs typeface="Arial"/>
              <a:sym typeface="Arial"/>
            </a:endParaRPr>
          </a:p>
          <a:p>
            <a:pPr indent="0" lvl="0" marL="0" rtl="0" algn="ctr">
              <a:spcBef>
                <a:spcPts val="0"/>
              </a:spcBef>
              <a:spcAft>
                <a:spcPts val="0"/>
              </a:spcAft>
              <a:buNone/>
            </a:pPr>
            <a:r>
              <a:t/>
            </a:r>
            <a:endParaRPr b="1" sz="1200">
              <a:solidFill>
                <a:srgbClr val="000000"/>
              </a:solidFill>
              <a:latin typeface="Arial"/>
              <a:ea typeface="Arial"/>
              <a:cs typeface="Arial"/>
              <a:sym typeface="Arial"/>
            </a:endParaRPr>
          </a:p>
          <a:p>
            <a:pPr indent="0" lvl="0" marL="0" rtl="0" algn="ctr">
              <a:spcBef>
                <a:spcPts val="0"/>
              </a:spcBef>
              <a:spcAft>
                <a:spcPts val="0"/>
              </a:spcAft>
              <a:buNone/>
            </a:pPr>
            <a:r>
              <a:t/>
            </a:r>
            <a:endParaRPr b="1" sz="1200">
              <a:solidFill>
                <a:srgbClr val="000000"/>
              </a:solidFill>
              <a:latin typeface="Arial"/>
              <a:ea typeface="Arial"/>
              <a:cs typeface="Arial"/>
              <a:sym typeface="Arial"/>
            </a:endParaRPr>
          </a:p>
          <a:p>
            <a:pPr indent="0" lvl="0" marL="0" rtl="0" algn="ctr">
              <a:spcBef>
                <a:spcPts val="0"/>
              </a:spcBef>
              <a:spcAft>
                <a:spcPts val="0"/>
              </a:spcAft>
              <a:buNone/>
            </a:pPr>
            <a:r>
              <a:rPr b="1" lang="ar" sz="1200">
                <a:latin typeface="Arial"/>
                <a:ea typeface="Arial"/>
                <a:cs typeface="Arial"/>
                <a:sym typeface="Arial"/>
              </a:rPr>
              <a:t>Transaction </a:t>
            </a:r>
            <a:r>
              <a:rPr b="1" lang="ar" sz="1200">
                <a:highlight>
                  <a:srgbClr val="FFFF00"/>
                </a:highlight>
                <a:latin typeface="Arial"/>
                <a:ea typeface="Arial"/>
                <a:cs typeface="Arial"/>
                <a:sym typeface="Arial"/>
              </a:rPr>
              <a:t>Latency</a:t>
            </a:r>
            <a:r>
              <a:rPr b="1" lang="ar" sz="1200">
                <a:latin typeface="Arial"/>
                <a:ea typeface="Arial"/>
                <a:cs typeface="Arial"/>
                <a:sym typeface="Arial"/>
              </a:rPr>
              <a:t> (ms) </a:t>
            </a:r>
            <a:r>
              <a:rPr b="1" lang="ar" sz="1200">
                <a:latin typeface="Arial"/>
                <a:ea typeface="Arial"/>
                <a:cs typeface="Arial"/>
                <a:sym typeface="Arial"/>
              </a:rPr>
              <a:t>for Citus and YugabyteDB Under Varying Worker Counts and Transaction Volumes.</a:t>
            </a:r>
            <a:endParaRPr b="1" sz="1200">
              <a:latin typeface="Arial"/>
              <a:ea typeface="Arial"/>
              <a:cs typeface="Arial"/>
              <a:sym typeface="Arial"/>
            </a:endParaRPr>
          </a:p>
        </p:txBody>
      </p:sp>
      <p:sp>
        <p:nvSpPr>
          <p:cNvPr id="381" name="Google Shape;381;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ar">
                <a:solidFill>
                  <a:schemeClr val="accent1"/>
                </a:solidFill>
                <a:highlight>
                  <a:srgbClr val="FFFF00"/>
                </a:highlight>
              </a:rPr>
              <a:t>Experiment </a:t>
            </a:r>
            <a:r>
              <a:rPr lang="ar">
                <a:solidFill>
                  <a:schemeClr val="accent1"/>
                </a:solidFill>
                <a:highlight>
                  <a:srgbClr val="FFFF00"/>
                </a:highlight>
              </a:rPr>
              <a:t>Results: </a:t>
            </a:r>
            <a:r>
              <a:rPr b="0" lang="ar">
                <a:highlight>
                  <a:srgbClr val="FFFF00"/>
                </a:highlight>
              </a:rPr>
              <a:t>Transaction Latency</a:t>
            </a:r>
            <a:endParaRPr b="0">
              <a:highlight>
                <a:srgbClr val="FFFF00"/>
              </a:highlight>
            </a:endParaRPr>
          </a:p>
        </p:txBody>
      </p:sp>
      <p:pic>
        <p:nvPicPr>
          <p:cNvPr id="382" name="Google Shape;382;p29"/>
          <p:cNvPicPr preferRelativeResize="0"/>
          <p:nvPr/>
        </p:nvPicPr>
        <p:blipFill rotWithShape="1">
          <a:blip r:embed="rId3">
            <a:alphaModFix/>
          </a:blip>
          <a:srcRect b="0" l="980" r="0" t="4425"/>
          <a:stretch/>
        </p:blipFill>
        <p:spPr>
          <a:xfrm>
            <a:off x="621550" y="1840600"/>
            <a:ext cx="8098325" cy="2225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88" name="Google Shape;388;p30"/>
          <p:cNvSpPr txBox="1"/>
          <p:nvPr>
            <p:ph idx="1" type="body"/>
          </p:nvPr>
        </p:nvSpPr>
        <p:spPr>
          <a:xfrm>
            <a:off x="1303800" y="1448000"/>
            <a:ext cx="7449600" cy="3456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ar" sz="1650">
                <a:solidFill>
                  <a:schemeClr val="accent1"/>
                </a:solidFill>
                <a:latin typeface="Arial"/>
                <a:ea typeface="Arial"/>
                <a:cs typeface="Arial"/>
                <a:sym typeface="Arial"/>
              </a:rPr>
              <a:t>RQ1:</a:t>
            </a:r>
            <a:r>
              <a:rPr b="1" lang="ar" sz="1650">
                <a:latin typeface="Arial"/>
                <a:ea typeface="Arial"/>
                <a:cs typeface="Arial"/>
                <a:sym typeface="Arial"/>
              </a:rPr>
              <a:t> What impact does horizontal scaling (adding worker nodes) have on </a:t>
            </a:r>
            <a:r>
              <a:rPr b="1" lang="ar" sz="1650">
                <a:latin typeface="Arial"/>
                <a:ea typeface="Arial"/>
                <a:cs typeface="Arial"/>
                <a:sym typeface="Arial"/>
              </a:rPr>
              <a:t>throughput</a:t>
            </a:r>
            <a:r>
              <a:rPr b="1" lang="ar" sz="1650">
                <a:latin typeface="Arial"/>
                <a:ea typeface="Arial"/>
                <a:cs typeface="Arial"/>
                <a:sym typeface="Arial"/>
              </a:rPr>
              <a:t> in PostgreSQL with Citus versus YugabyteDB under OLTP workloads? </a:t>
            </a:r>
            <a:endParaRPr b="1" sz="1650">
              <a:latin typeface="Arial"/>
              <a:ea typeface="Arial"/>
              <a:cs typeface="Arial"/>
              <a:sym typeface="Arial"/>
            </a:endParaRPr>
          </a:p>
          <a:p>
            <a:pPr indent="0" lvl="0" marL="0" rtl="0" algn="l">
              <a:spcBef>
                <a:spcPts val="0"/>
              </a:spcBef>
              <a:spcAft>
                <a:spcPts val="0"/>
              </a:spcAft>
              <a:buNone/>
            </a:pPr>
            <a:r>
              <a:rPr b="1" lang="ar" sz="1100">
                <a:solidFill>
                  <a:srgbClr val="000000"/>
                </a:solidFill>
                <a:latin typeface="Arial"/>
                <a:ea typeface="Arial"/>
                <a:cs typeface="Arial"/>
                <a:sym typeface="Arial"/>
              </a:rPr>
              <a:t> </a:t>
            </a:r>
            <a:endParaRPr b="1" sz="11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100">
              <a:latin typeface="Arial"/>
              <a:ea typeface="Arial"/>
              <a:cs typeface="Arial"/>
              <a:sym typeface="Arial"/>
            </a:endParaRPr>
          </a:p>
          <a:p>
            <a:pPr indent="0" lvl="0" marL="0" rtl="0" algn="ctr">
              <a:spcBef>
                <a:spcPts val="0"/>
              </a:spcBef>
              <a:spcAft>
                <a:spcPts val="0"/>
              </a:spcAft>
              <a:buNone/>
            </a:pPr>
            <a:r>
              <a:rPr b="1" lang="ar" sz="1100">
                <a:latin typeface="Arial"/>
                <a:ea typeface="Arial"/>
                <a:cs typeface="Arial"/>
                <a:sym typeface="Arial"/>
              </a:rPr>
              <a:t>Table # 4. Average </a:t>
            </a:r>
            <a:r>
              <a:rPr b="1" lang="ar" sz="1100">
                <a:latin typeface="Arial"/>
                <a:ea typeface="Arial"/>
                <a:cs typeface="Arial"/>
                <a:sym typeface="Arial"/>
              </a:rPr>
              <a:t>throughput</a:t>
            </a:r>
            <a:r>
              <a:rPr b="1" lang="ar" sz="1100">
                <a:latin typeface="Arial"/>
                <a:ea typeface="Arial"/>
                <a:cs typeface="Arial"/>
                <a:sym typeface="Arial"/>
              </a:rPr>
              <a:t> for Citus and YugabyteDB Across Varying Worker Node Counts with 20,000 Transactions</a:t>
            </a:r>
            <a:endParaRPr/>
          </a:p>
        </p:txBody>
      </p:sp>
      <p:sp>
        <p:nvSpPr>
          <p:cNvPr id="389" name="Google Shape;389;p30"/>
          <p:cNvSpPr txBox="1"/>
          <p:nvPr/>
        </p:nvSpPr>
        <p:spPr>
          <a:xfrm>
            <a:off x="1122000" y="678525"/>
            <a:ext cx="8022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2700">
                <a:solidFill>
                  <a:schemeClr val="accent1"/>
                </a:solidFill>
                <a:highlight>
                  <a:srgbClr val="FFFF00"/>
                </a:highlight>
              </a:rPr>
              <a:t>Data Analysis: </a:t>
            </a:r>
            <a:r>
              <a:rPr lang="ar" sz="2700">
                <a:solidFill>
                  <a:schemeClr val="dk2"/>
                </a:solidFill>
                <a:highlight>
                  <a:srgbClr val="FFFF00"/>
                </a:highlight>
              </a:rPr>
              <a:t>Throughput </a:t>
            </a:r>
            <a:r>
              <a:rPr lang="ar" sz="2700">
                <a:solidFill>
                  <a:schemeClr val="dk2"/>
                </a:solidFill>
                <a:highlight>
                  <a:srgbClr val="FFFF00"/>
                </a:highlight>
              </a:rPr>
              <a:t>vs. Number of Workers</a:t>
            </a:r>
            <a:endParaRPr b="1" sz="2000">
              <a:solidFill>
                <a:schemeClr val="accent1"/>
              </a:solidFill>
              <a:highlight>
                <a:srgbClr val="FFFF00"/>
              </a:highlight>
            </a:endParaRPr>
          </a:p>
        </p:txBody>
      </p:sp>
      <p:pic>
        <p:nvPicPr>
          <p:cNvPr id="390" name="Google Shape;390;p30"/>
          <p:cNvPicPr preferRelativeResize="0"/>
          <p:nvPr/>
        </p:nvPicPr>
        <p:blipFill>
          <a:blip r:embed="rId3">
            <a:alphaModFix/>
          </a:blip>
          <a:stretch>
            <a:fillRect/>
          </a:stretch>
        </p:blipFill>
        <p:spPr>
          <a:xfrm>
            <a:off x="3512400" y="2342563"/>
            <a:ext cx="3638550" cy="1666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96" name="Google Shape;396;p31"/>
          <p:cNvSpPr txBox="1"/>
          <p:nvPr>
            <p:ph idx="1" type="body"/>
          </p:nvPr>
        </p:nvSpPr>
        <p:spPr>
          <a:xfrm>
            <a:off x="1303800" y="1515875"/>
            <a:ext cx="7030500" cy="2609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397" name="Google Shape;397;p31"/>
          <p:cNvSpPr txBox="1"/>
          <p:nvPr/>
        </p:nvSpPr>
        <p:spPr>
          <a:xfrm>
            <a:off x="1905150" y="4582400"/>
            <a:ext cx="5491500" cy="431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ar" sz="1100">
                <a:solidFill>
                  <a:schemeClr val="dk2"/>
                </a:solidFill>
              </a:rPr>
              <a:t>Figure2 . Throughput for Citus and YugabyteDB Across Varying Worker Node Counts with 20,000 Transactions</a:t>
            </a:r>
            <a:endParaRPr b="1" sz="1100">
              <a:solidFill>
                <a:schemeClr val="dk2"/>
              </a:solidFill>
            </a:endParaRPr>
          </a:p>
          <a:p>
            <a:pPr indent="0" lvl="0" marL="0" rtl="0" algn="ctr">
              <a:lnSpc>
                <a:spcPct val="115000"/>
              </a:lnSpc>
              <a:spcBef>
                <a:spcPts val="0"/>
              </a:spcBef>
              <a:spcAft>
                <a:spcPts val="0"/>
              </a:spcAft>
              <a:buNone/>
            </a:pPr>
            <a:r>
              <a:t/>
            </a:r>
            <a:endParaRPr b="1" sz="1100">
              <a:solidFill>
                <a:schemeClr val="dk2"/>
              </a:solidFill>
            </a:endParaRPr>
          </a:p>
        </p:txBody>
      </p:sp>
      <p:sp>
        <p:nvSpPr>
          <p:cNvPr id="398" name="Google Shape;398;p31"/>
          <p:cNvSpPr txBox="1"/>
          <p:nvPr/>
        </p:nvSpPr>
        <p:spPr>
          <a:xfrm>
            <a:off x="1122000" y="526125"/>
            <a:ext cx="8022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2700">
                <a:solidFill>
                  <a:schemeClr val="accent1"/>
                </a:solidFill>
                <a:highlight>
                  <a:srgbClr val="FFFF00"/>
                </a:highlight>
              </a:rPr>
              <a:t>Data Analysis: </a:t>
            </a:r>
            <a:r>
              <a:rPr lang="ar" sz="2700">
                <a:solidFill>
                  <a:schemeClr val="dk2"/>
                </a:solidFill>
                <a:highlight>
                  <a:srgbClr val="FFFF00"/>
                </a:highlight>
              </a:rPr>
              <a:t>Throughput vs. Number of Workers</a:t>
            </a:r>
            <a:endParaRPr b="1" sz="2000">
              <a:solidFill>
                <a:schemeClr val="accent1"/>
              </a:solidFill>
              <a:highlight>
                <a:srgbClr val="FFFF00"/>
              </a:highlight>
            </a:endParaRPr>
          </a:p>
          <a:p>
            <a:pPr indent="0" lvl="0" marL="0" rtl="0" algn="l">
              <a:spcBef>
                <a:spcPts val="0"/>
              </a:spcBef>
              <a:spcAft>
                <a:spcPts val="0"/>
              </a:spcAft>
              <a:buNone/>
            </a:pPr>
            <a:r>
              <a:t/>
            </a:r>
            <a:endParaRPr b="1" sz="2700">
              <a:solidFill>
                <a:schemeClr val="accent1"/>
              </a:solidFill>
              <a:highlight>
                <a:srgbClr val="FFFF00"/>
              </a:highlight>
            </a:endParaRPr>
          </a:p>
        </p:txBody>
      </p:sp>
      <p:pic>
        <p:nvPicPr>
          <p:cNvPr id="399" name="Google Shape;399;p31"/>
          <p:cNvPicPr preferRelativeResize="0"/>
          <p:nvPr/>
        </p:nvPicPr>
        <p:blipFill>
          <a:blip r:embed="rId3">
            <a:alphaModFix/>
          </a:blip>
          <a:stretch>
            <a:fillRect/>
          </a:stretch>
        </p:blipFill>
        <p:spPr>
          <a:xfrm>
            <a:off x="1783875" y="1044300"/>
            <a:ext cx="5734050" cy="3552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ar">
                <a:solidFill>
                  <a:schemeClr val="accent1"/>
                </a:solidFill>
              </a:rPr>
              <a:t>Problem</a:t>
            </a:r>
            <a:endParaRPr>
              <a:solidFill>
                <a:schemeClr val="accent1"/>
              </a:solidFill>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ar" sz="1400">
                <a:solidFill>
                  <a:srgbClr val="000000"/>
                </a:solidFill>
                <a:highlight>
                  <a:srgbClr val="FFFFFF"/>
                </a:highlight>
                <a:latin typeface="Arial"/>
                <a:ea typeface="Arial"/>
                <a:cs typeface="Arial"/>
                <a:sym typeface="Arial"/>
              </a:rPr>
              <a:t>The increasing need for scalable distributed database systems that </a:t>
            </a:r>
            <a:r>
              <a:rPr b="1" lang="ar" sz="1400">
                <a:solidFill>
                  <a:srgbClr val="000000"/>
                </a:solidFill>
                <a:highlight>
                  <a:srgbClr val="FFFFFF"/>
                </a:highlight>
                <a:latin typeface="Arial"/>
                <a:ea typeface="Arial"/>
                <a:cs typeface="Arial"/>
                <a:sym typeface="Arial"/>
              </a:rPr>
              <a:t>provide high performance and low response times.</a:t>
            </a:r>
            <a:endParaRPr b="1" sz="16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05" name="Google Shape;405;p32"/>
          <p:cNvSpPr txBox="1"/>
          <p:nvPr/>
        </p:nvSpPr>
        <p:spPr>
          <a:xfrm>
            <a:off x="1620525" y="678525"/>
            <a:ext cx="68424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600"/>
              </a:spcAft>
              <a:buNone/>
            </a:pPr>
            <a:r>
              <a:t/>
            </a:r>
            <a:endParaRPr b="1" sz="1600">
              <a:latin typeface="Times New Roman"/>
              <a:ea typeface="Times New Roman"/>
              <a:cs typeface="Times New Roman"/>
              <a:sym typeface="Times New Roman"/>
            </a:endParaRPr>
          </a:p>
        </p:txBody>
      </p:sp>
      <p:sp>
        <p:nvSpPr>
          <p:cNvPr id="406" name="Google Shape;406;p32"/>
          <p:cNvSpPr txBox="1"/>
          <p:nvPr/>
        </p:nvSpPr>
        <p:spPr>
          <a:xfrm>
            <a:off x="1459325" y="3929950"/>
            <a:ext cx="6842400" cy="52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b="1" sz="1100">
              <a:solidFill>
                <a:schemeClr val="dk2"/>
              </a:solidFill>
            </a:endParaRPr>
          </a:p>
          <a:p>
            <a:pPr indent="0" lvl="0" marL="0" rtl="0" algn="ctr">
              <a:lnSpc>
                <a:spcPct val="115000"/>
              </a:lnSpc>
              <a:spcBef>
                <a:spcPts val="0"/>
              </a:spcBef>
              <a:spcAft>
                <a:spcPts val="0"/>
              </a:spcAft>
              <a:buNone/>
            </a:pPr>
            <a:r>
              <a:rPr b="1" lang="ar" sz="1100">
                <a:solidFill>
                  <a:schemeClr val="dk2"/>
                </a:solidFill>
              </a:rPr>
              <a:t>Figure. Paired t-test Results Comparing Mean Throughput Between Citus and YugabyteDBv Across Varying Worker Counts</a:t>
            </a:r>
            <a:endParaRPr b="1" sz="1100">
              <a:solidFill>
                <a:schemeClr val="dk2"/>
              </a:solidFill>
            </a:endParaRPr>
          </a:p>
        </p:txBody>
      </p:sp>
      <p:sp>
        <p:nvSpPr>
          <p:cNvPr id="407" name="Google Shape;407;p32"/>
          <p:cNvSpPr txBox="1"/>
          <p:nvPr/>
        </p:nvSpPr>
        <p:spPr>
          <a:xfrm>
            <a:off x="1122000" y="526125"/>
            <a:ext cx="8022000" cy="143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2700">
                <a:solidFill>
                  <a:schemeClr val="accent1"/>
                </a:solidFill>
                <a:highlight>
                  <a:srgbClr val="FFFF00"/>
                </a:highlight>
              </a:rPr>
              <a:t>Data Analysis: </a:t>
            </a:r>
            <a:r>
              <a:rPr lang="ar" sz="2700">
                <a:solidFill>
                  <a:schemeClr val="dk2"/>
                </a:solidFill>
                <a:highlight>
                  <a:srgbClr val="FFFF00"/>
                </a:highlight>
              </a:rPr>
              <a:t>Throughput vs. Number of Workers</a:t>
            </a:r>
            <a:endParaRPr b="1" sz="2000">
              <a:solidFill>
                <a:schemeClr val="accent1"/>
              </a:solidFill>
              <a:highlight>
                <a:srgbClr val="FFFF00"/>
              </a:highlight>
            </a:endParaRPr>
          </a:p>
          <a:p>
            <a:pPr indent="0" lvl="0" marL="0" rtl="0" algn="l">
              <a:spcBef>
                <a:spcPts val="0"/>
              </a:spcBef>
              <a:spcAft>
                <a:spcPts val="0"/>
              </a:spcAft>
              <a:buNone/>
            </a:pPr>
            <a:r>
              <a:t/>
            </a:r>
            <a:endParaRPr b="1" sz="2700">
              <a:solidFill>
                <a:schemeClr val="accent1"/>
              </a:solidFill>
              <a:highlight>
                <a:srgbClr val="FFFF00"/>
              </a:highlight>
            </a:endParaRPr>
          </a:p>
          <a:p>
            <a:pPr indent="0" lvl="0" marL="0" rtl="0" algn="l">
              <a:spcBef>
                <a:spcPts val="0"/>
              </a:spcBef>
              <a:spcAft>
                <a:spcPts val="0"/>
              </a:spcAft>
              <a:buNone/>
            </a:pPr>
            <a:r>
              <a:t/>
            </a:r>
            <a:endParaRPr b="1" sz="2700">
              <a:solidFill>
                <a:schemeClr val="accent1"/>
              </a:solidFill>
              <a:highlight>
                <a:srgbClr val="FFFF00"/>
              </a:highlight>
            </a:endParaRPr>
          </a:p>
        </p:txBody>
      </p:sp>
      <p:pic>
        <p:nvPicPr>
          <p:cNvPr id="408" name="Google Shape;408;p32"/>
          <p:cNvPicPr preferRelativeResize="0"/>
          <p:nvPr/>
        </p:nvPicPr>
        <p:blipFill>
          <a:blip r:embed="rId3">
            <a:alphaModFix/>
          </a:blip>
          <a:stretch>
            <a:fillRect/>
          </a:stretch>
        </p:blipFill>
        <p:spPr>
          <a:xfrm>
            <a:off x="2096400" y="1957725"/>
            <a:ext cx="5734050" cy="1838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14" name="Google Shape;414;p33"/>
          <p:cNvSpPr txBox="1"/>
          <p:nvPr>
            <p:ph idx="1" type="body"/>
          </p:nvPr>
        </p:nvSpPr>
        <p:spPr>
          <a:xfrm>
            <a:off x="1303800" y="1448000"/>
            <a:ext cx="7449600" cy="3456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ar" sz="1650">
                <a:solidFill>
                  <a:schemeClr val="accent1"/>
                </a:solidFill>
                <a:latin typeface="Arial"/>
                <a:ea typeface="Arial"/>
                <a:cs typeface="Arial"/>
                <a:sym typeface="Arial"/>
              </a:rPr>
              <a:t>RQ1:</a:t>
            </a:r>
            <a:r>
              <a:rPr b="1" lang="ar" sz="1650">
                <a:latin typeface="Arial"/>
                <a:ea typeface="Arial"/>
                <a:cs typeface="Arial"/>
                <a:sym typeface="Arial"/>
              </a:rPr>
              <a:t> What impact does horizontal scaling (adding worker nodes) have on throughput in PostgreSQL with Citus versus YugabyteDB under OLTP workloads? </a:t>
            </a:r>
            <a:endParaRPr b="1" sz="1650">
              <a:latin typeface="Arial"/>
              <a:ea typeface="Arial"/>
              <a:cs typeface="Arial"/>
              <a:sym typeface="Arial"/>
            </a:endParaRPr>
          </a:p>
          <a:p>
            <a:pPr indent="0" lvl="0" marL="0" rtl="0" algn="l">
              <a:spcBef>
                <a:spcPts val="0"/>
              </a:spcBef>
              <a:spcAft>
                <a:spcPts val="0"/>
              </a:spcAft>
              <a:buNone/>
            </a:pPr>
            <a:r>
              <a:rPr b="1" lang="ar" sz="1100">
                <a:solidFill>
                  <a:srgbClr val="000000"/>
                </a:solidFill>
                <a:latin typeface="Arial"/>
                <a:ea typeface="Arial"/>
                <a:cs typeface="Arial"/>
                <a:sym typeface="Arial"/>
              </a:rPr>
              <a:t> </a:t>
            </a:r>
            <a:endParaRPr b="1" sz="11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100">
              <a:latin typeface="Arial"/>
              <a:ea typeface="Arial"/>
              <a:cs typeface="Arial"/>
              <a:sym typeface="Arial"/>
            </a:endParaRPr>
          </a:p>
          <a:p>
            <a:pPr indent="0" lvl="0" marL="0" rtl="0" algn="ctr">
              <a:spcBef>
                <a:spcPts val="0"/>
              </a:spcBef>
              <a:spcAft>
                <a:spcPts val="0"/>
              </a:spcAft>
              <a:buNone/>
            </a:pPr>
            <a:r>
              <a:rPr b="1" lang="ar" sz="1100">
                <a:latin typeface="Arial"/>
                <a:ea typeface="Arial"/>
                <a:cs typeface="Arial"/>
                <a:sym typeface="Arial"/>
              </a:rPr>
              <a:t>Table # 4. Average throughput for Citus and YugabyteDB Across Varying Worker Node Counts with 40,000 Transactions</a:t>
            </a:r>
            <a:endParaRPr/>
          </a:p>
        </p:txBody>
      </p:sp>
      <p:sp>
        <p:nvSpPr>
          <p:cNvPr id="415" name="Google Shape;415;p33"/>
          <p:cNvSpPr txBox="1"/>
          <p:nvPr/>
        </p:nvSpPr>
        <p:spPr>
          <a:xfrm>
            <a:off x="1122000" y="678525"/>
            <a:ext cx="8022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2700">
                <a:solidFill>
                  <a:schemeClr val="accent1"/>
                </a:solidFill>
                <a:highlight>
                  <a:srgbClr val="FFFF00"/>
                </a:highlight>
              </a:rPr>
              <a:t>Data Analysis: </a:t>
            </a:r>
            <a:r>
              <a:rPr lang="ar" sz="2700">
                <a:solidFill>
                  <a:schemeClr val="dk2"/>
                </a:solidFill>
                <a:highlight>
                  <a:srgbClr val="FFFF00"/>
                </a:highlight>
              </a:rPr>
              <a:t>Throughput vs. Number of Workers</a:t>
            </a:r>
            <a:endParaRPr b="1" sz="2000">
              <a:solidFill>
                <a:schemeClr val="accent1"/>
              </a:solidFill>
              <a:highlight>
                <a:srgbClr val="FFFF00"/>
              </a:highlight>
            </a:endParaRPr>
          </a:p>
        </p:txBody>
      </p:sp>
      <p:pic>
        <p:nvPicPr>
          <p:cNvPr id="416" name="Google Shape;416;p33"/>
          <p:cNvPicPr preferRelativeResize="0"/>
          <p:nvPr/>
        </p:nvPicPr>
        <p:blipFill>
          <a:blip r:embed="rId3">
            <a:alphaModFix/>
          </a:blip>
          <a:stretch>
            <a:fillRect/>
          </a:stretch>
        </p:blipFill>
        <p:spPr>
          <a:xfrm>
            <a:off x="3548400" y="2380663"/>
            <a:ext cx="3638550" cy="1590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22" name="Google Shape;422;p34"/>
          <p:cNvSpPr txBox="1"/>
          <p:nvPr>
            <p:ph idx="1" type="body"/>
          </p:nvPr>
        </p:nvSpPr>
        <p:spPr>
          <a:xfrm>
            <a:off x="1303800" y="1515875"/>
            <a:ext cx="7030500" cy="2609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423" name="Google Shape;423;p34"/>
          <p:cNvSpPr txBox="1"/>
          <p:nvPr/>
        </p:nvSpPr>
        <p:spPr>
          <a:xfrm>
            <a:off x="1905150" y="4582400"/>
            <a:ext cx="5491500" cy="431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ar" sz="1100">
                <a:solidFill>
                  <a:schemeClr val="dk2"/>
                </a:solidFill>
              </a:rPr>
              <a:t>Figure2 . Throughput for Citus and YugabyteDB Across Varying Worker Node Counts with 40,000 Transactions</a:t>
            </a:r>
            <a:endParaRPr b="1" sz="1100">
              <a:solidFill>
                <a:schemeClr val="dk2"/>
              </a:solidFill>
            </a:endParaRPr>
          </a:p>
          <a:p>
            <a:pPr indent="0" lvl="0" marL="0" rtl="0" algn="ctr">
              <a:lnSpc>
                <a:spcPct val="115000"/>
              </a:lnSpc>
              <a:spcBef>
                <a:spcPts val="0"/>
              </a:spcBef>
              <a:spcAft>
                <a:spcPts val="0"/>
              </a:spcAft>
              <a:buNone/>
            </a:pPr>
            <a:r>
              <a:t/>
            </a:r>
            <a:endParaRPr b="1" sz="1100">
              <a:solidFill>
                <a:schemeClr val="dk2"/>
              </a:solidFill>
            </a:endParaRPr>
          </a:p>
        </p:txBody>
      </p:sp>
      <p:sp>
        <p:nvSpPr>
          <p:cNvPr id="424" name="Google Shape;424;p34"/>
          <p:cNvSpPr txBox="1"/>
          <p:nvPr/>
        </p:nvSpPr>
        <p:spPr>
          <a:xfrm>
            <a:off x="1122000" y="526125"/>
            <a:ext cx="8022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2700">
                <a:solidFill>
                  <a:schemeClr val="accent1"/>
                </a:solidFill>
                <a:highlight>
                  <a:srgbClr val="FFFF00"/>
                </a:highlight>
              </a:rPr>
              <a:t>Data Analysis: </a:t>
            </a:r>
            <a:r>
              <a:rPr lang="ar" sz="2700">
                <a:solidFill>
                  <a:schemeClr val="dk2"/>
                </a:solidFill>
                <a:highlight>
                  <a:srgbClr val="FFFF00"/>
                </a:highlight>
              </a:rPr>
              <a:t>Throughput vs. Number of Workers</a:t>
            </a:r>
            <a:endParaRPr b="1" sz="2000">
              <a:solidFill>
                <a:schemeClr val="accent1"/>
              </a:solidFill>
              <a:highlight>
                <a:srgbClr val="FFFF00"/>
              </a:highlight>
            </a:endParaRPr>
          </a:p>
          <a:p>
            <a:pPr indent="0" lvl="0" marL="0" rtl="0" algn="l">
              <a:spcBef>
                <a:spcPts val="0"/>
              </a:spcBef>
              <a:spcAft>
                <a:spcPts val="0"/>
              </a:spcAft>
              <a:buNone/>
            </a:pPr>
            <a:r>
              <a:t/>
            </a:r>
            <a:endParaRPr b="1" sz="2700">
              <a:solidFill>
                <a:schemeClr val="accent1"/>
              </a:solidFill>
              <a:highlight>
                <a:srgbClr val="FFFF00"/>
              </a:highlight>
            </a:endParaRPr>
          </a:p>
        </p:txBody>
      </p:sp>
      <p:pic>
        <p:nvPicPr>
          <p:cNvPr id="425" name="Google Shape;425;p34"/>
          <p:cNvPicPr preferRelativeResize="0"/>
          <p:nvPr/>
        </p:nvPicPr>
        <p:blipFill>
          <a:blip r:embed="rId3">
            <a:alphaModFix/>
          </a:blip>
          <a:stretch>
            <a:fillRect/>
          </a:stretch>
        </p:blipFill>
        <p:spPr>
          <a:xfrm>
            <a:off x="1662600" y="1034788"/>
            <a:ext cx="5734050" cy="3571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31" name="Google Shape;431;p35"/>
          <p:cNvSpPr txBox="1"/>
          <p:nvPr/>
        </p:nvSpPr>
        <p:spPr>
          <a:xfrm>
            <a:off x="1620525" y="678525"/>
            <a:ext cx="68424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600"/>
              </a:spcAft>
              <a:buNone/>
            </a:pPr>
            <a:r>
              <a:t/>
            </a:r>
            <a:endParaRPr b="1" sz="1600">
              <a:latin typeface="Times New Roman"/>
              <a:ea typeface="Times New Roman"/>
              <a:cs typeface="Times New Roman"/>
              <a:sym typeface="Times New Roman"/>
            </a:endParaRPr>
          </a:p>
        </p:txBody>
      </p:sp>
      <p:sp>
        <p:nvSpPr>
          <p:cNvPr id="432" name="Google Shape;432;p35"/>
          <p:cNvSpPr txBox="1"/>
          <p:nvPr/>
        </p:nvSpPr>
        <p:spPr>
          <a:xfrm>
            <a:off x="1459325" y="3929950"/>
            <a:ext cx="6842400" cy="52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b="1" sz="1100">
              <a:solidFill>
                <a:schemeClr val="dk2"/>
              </a:solidFill>
            </a:endParaRPr>
          </a:p>
          <a:p>
            <a:pPr indent="0" lvl="0" marL="0" rtl="0" algn="ctr">
              <a:lnSpc>
                <a:spcPct val="115000"/>
              </a:lnSpc>
              <a:spcBef>
                <a:spcPts val="0"/>
              </a:spcBef>
              <a:spcAft>
                <a:spcPts val="0"/>
              </a:spcAft>
              <a:buNone/>
            </a:pPr>
            <a:r>
              <a:rPr b="1" lang="ar" sz="1100">
                <a:solidFill>
                  <a:schemeClr val="dk2"/>
                </a:solidFill>
              </a:rPr>
              <a:t>Figure. Paired t-test Results Comparing Mean Throughput Between Citus and YugabyteDBv Across Varying Worker Counts</a:t>
            </a:r>
            <a:endParaRPr b="1" sz="1100">
              <a:solidFill>
                <a:schemeClr val="dk2"/>
              </a:solidFill>
            </a:endParaRPr>
          </a:p>
        </p:txBody>
      </p:sp>
      <p:sp>
        <p:nvSpPr>
          <p:cNvPr id="433" name="Google Shape;433;p35"/>
          <p:cNvSpPr txBox="1"/>
          <p:nvPr/>
        </p:nvSpPr>
        <p:spPr>
          <a:xfrm>
            <a:off x="1122000" y="526125"/>
            <a:ext cx="8022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2700">
                <a:solidFill>
                  <a:schemeClr val="accent1"/>
                </a:solidFill>
                <a:highlight>
                  <a:srgbClr val="FFFF00"/>
                </a:highlight>
              </a:rPr>
              <a:t>Data Analysis: </a:t>
            </a:r>
            <a:r>
              <a:rPr lang="ar" sz="2700">
                <a:solidFill>
                  <a:schemeClr val="dk2"/>
                </a:solidFill>
                <a:highlight>
                  <a:srgbClr val="FFFF00"/>
                </a:highlight>
              </a:rPr>
              <a:t>Throughput vs. Number of Workers</a:t>
            </a:r>
            <a:endParaRPr b="1" sz="2700">
              <a:solidFill>
                <a:schemeClr val="accent1"/>
              </a:solidFill>
              <a:highlight>
                <a:srgbClr val="FFFF00"/>
              </a:highlight>
            </a:endParaRPr>
          </a:p>
        </p:txBody>
      </p:sp>
      <p:pic>
        <p:nvPicPr>
          <p:cNvPr id="434" name="Google Shape;434;p35"/>
          <p:cNvPicPr preferRelativeResize="0"/>
          <p:nvPr/>
        </p:nvPicPr>
        <p:blipFill>
          <a:blip r:embed="rId3">
            <a:alphaModFix/>
          </a:blip>
          <a:stretch>
            <a:fillRect/>
          </a:stretch>
        </p:blipFill>
        <p:spPr>
          <a:xfrm>
            <a:off x="1892400" y="1594738"/>
            <a:ext cx="5734050" cy="1866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40" name="Google Shape;440;p36"/>
          <p:cNvSpPr txBox="1"/>
          <p:nvPr>
            <p:ph idx="1" type="body"/>
          </p:nvPr>
        </p:nvSpPr>
        <p:spPr>
          <a:xfrm>
            <a:off x="1303800" y="1448000"/>
            <a:ext cx="7449600" cy="3456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ar" sz="1650">
                <a:solidFill>
                  <a:schemeClr val="accent1"/>
                </a:solidFill>
                <a:latin typeface="Arial"/>
                <a:ea typeface="Arial"/>
                <a:cs typeface="Arial"/>
                <a:sym typeface="Arial"/>
              </a:rPr>
              <a:t>RQ1:</a:t>
            </a:r>
            <a:r>
              <a:rPr b="1" lang="ar" sz="1650">
                <a:latin typeface="Arial"/>
                <a:ea typeface="Arial"/>
                <a:cs typeface="Arial"/>
                <a:sym typeface="Arial"/>
              </a:rPr>
              <a:t> What impact does horizontal scaling (adding worker nodes) have on throughput in PostgreSQL with Citus versus YugabyteDB under OLTP workloads? </a:t>
            </a:r>
            <a:endParaRPr b="1" sz="1650">
              <a:latin typeface="Arial"/>
              <a:ea typeface="Arial"/>
              <a:cs typeface="Arial"/>
              <a:sym typeface="Arial"/>
            </a:endParaRPr>
          </a:p>
          <a:p>
            <a:pPr indent="0" lvl="0" marL="0" rtl="0" algn="l">
              <a:spcBef>
                <a:spcPts val="0"/>
              </a:spcBef>
              <a:spcAft>
                <a:spcPts val="0"/>
              </a:spcAft>
              <a:buNone/>
            </a:pPr>
            <a:r>
              <a:rPr b="1" lang="ar" sz="1100">
                <a:solidFill>
                  <a:srgbClr val="000000"/>
                </a:solidFill>
                <a:latin typeface="Arial"/>
                <a:ea typeface="Arial"/>
                <a:cs typeface="Arial"/>
                <a:sym typeface="Arial"/>
              </a:rPr>
              <a:t> </a:t>
            </a:r>
            <a:endParaRPr b="1" sz="11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100">
              <a:latin typeface="Arial"/>
              <a:ea typeface="Arial"/>
              <a:cs typeface="Arial"/>
              <a:sym typeface="Arial"/>
            </a:endParaRPr>
          </a:p>
          <a:p>
            <a:pPr indent="0" lvl="0" marL="0" rtl="0" algn="ctr">
              <a:spcBef>
                <a:spcPts val="0"/>
              </a:spcBef>
              <a:spcAft>
                <a:spcPts val="0"/>
              </a:spcAft>
              <a:buNone/>
            </a:pPr>
            <a:r>
              <a:rPr b="1" lang="ar" sz="1100">
                <a:latin typeface="Arial"/>
                <a:ea typeface="Arial"/>
                <a:cs typeface="Arial"/>
                <a:sym typeface="Arial"/>
              </a:rPr>
              <a:t>Table # 4. Average throughput for Citus and YugabyteDB Across Varying Worker Node Counts with 60,000 Transactions</a:t>
            </a:r>
            <a:endParaRPr/>
          </a:p>
        </p:txBody>
      </p:sp>
      <p:sp>
        <p:nvSpPr>
          <p:cNvPr id="441" name="Google Shape;441;p36"/>
          <p:cNvSpPr txBox="1"/>
          <p:nvPr/>
        </p:nvSpPr>
        <p:spPr>
          <a:xfrm>
            <a:off x="1122000" y="678525"/>
            <a:ext cx="8022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2700">
                <a:solidFill>
                  <a:schemeClr val="accent1"/>
                </a:solidFill>
                <a:highlight>
                  <a:srgbClr val="FFFF00"/>
                </a:highlight>
              </a:rPr>
              <a:t>Data Analysis: </a:t>
            </a:r>
            <a:r>
              <a:rPr lang="ar" sz="2700">
                <a:solidFill>
                  <a:schemeClr val="dk2"/>
                </a:solidFill>
                <a:highlight>
                  <a:srgbClr val="FFFF00"/>
                </a:highlight>
              </a:rPr>
              <a:t>Throughput vs. Number of Workers</a:t>
            </a:r>
            <a:endParaRPr b="1" sz="2000">
              <a:solidFill>
                <a:schemeClr val="accent1"/>
              </a:solidFill>
              <a:highlight>
                <a:srgbClr val="FFFF00"/>
              </a:highlight>
            </a:endParaRPr>
          </a:p>
        </p:txBody>
      </p:sp>
      <p:pic>
        <p:nvPicPr>
          <p:cNvPr id="442" name="Google Shape;442;p36"/>
          <p:cNvPicPr preferRelativeResize="0"/>
          <p:nvPr/>
        </p:nvPicPr>
        <p:blipFill>
          <a:blip r:embed="rId3">
            <a:alphaModFix/>
          </a:blip>
          <a:stretch>
            <a:fillRect/>
          </a:stretch>
        </p:blipFill>
        <p:spPr>
          <a:xfrm>
            <a:off x="3368400" y="2516400"/>
            <a:ext cx="3638550" cy="15525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48" name="Google Shape;448;p37"/>
          <p:cNvSpPr txBox="1"/>
          <p:nvPr>
            <p:ph idx="1" type="body"/>
          </p:nvPr>
        </p:nvSpPr>
        <p:spPr>
          <a:xfrm>
            <a:off x="1303800" y="1515875"/>
            <a:ext cx="7030500" cy="2609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449" name="Google Shape;449;p37"/>
          <p:cNvSpPr txBox="1"/>
          <p:nvPr/>
        </p:nvSpPr>
        <p:spPr>
          <a:xfrm>
            <a:off x="1905150" y="4582400"/>
            <a:ext cx="5491500" cy="431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ar" sz="1100">
                <a:solidFill>
                  <a:schemeClr val="dk2"/>
                </a:solidFill>
              </a:rPr>
              <a:t>Figure2 . Throughput for Citus and YugabyteDB Across Varying Worker Node Counts with 60,000 Transactions</a:t>
            </a:r>
            <a:endParaRPr b="1" sz="1100">
              <a:solidFill>
                <a:schemeClr val="dk2"/>
              </a:solidFill>
            </a:endParaRPr>
          </a:p>
          <a:p>
            <a:pPr indent="0" lvl="0" marL="0" rtl="0" algn="ctr">
              <a:lnSpc>
                <a:spcPct val="115000"/>
              </a:lnSpc>
              <a:spcBef>
                <a:spcPts val="0"/>
              </a:spcBef>
              <a:spcAft>
                <a:spcPts val="0"/>
              </a:spcAft>
              <a:buNone/>
            </a:pPr>
            <a:r>
              <a:t/>
            </a:r>
            <a:endParaRPr b="1" sz="1100">
              <a:solidFill>
                <a:schemeClr val="dk2"/>
              </a:solidFill>
            </a:endParaRPr>
          </a:p>
        </p:txBody>
      </p:sp>
      <p:sp>
        <p:nvSpPr>
          <p:cNvPr id="450" name="Google Shape;450;p37"/>
          <p:cNvSpPr txBox="1"/>
          <p:nvPr/>
        </p:nvSpPr>
        <p:spPr>
          <a:xfrm>
            <a:off x="1122000" y="526125"/>
            <a:ext cx="8022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2700">
                <a:solidFill>
                  <a:schemeClr val="accent1"/>
                </a:solidFill>
                <a:highlight>
                  <a:srgbClr val="FFFF00"/>
                </a:highlight>
              </a:rPr>
              <a:t>Data Analysis: </a:t>
            </a:r>
            <a:r>
              <a:rPr lang="ar" sz="2700">
                <a:solidFill>
                  <a:schemeClr val="dk2"/>
                </a:solidFill>
                <a:highlight>
                  <a:srgbClr val="FFFF00"/>
                </a:highlight>
              </a:rPr>
              <a:t>Throughput vs. Number of Workers</a:t>
            </a:r>
            <a:endParaRPr b="1" sz="2000">
              <a:solidFill>
                <a:schemeClr val="accent1"/>
              </a:solidFill>
              <a:highlight>
                <a:srgbClr val="FFFF00"/>
              </a:highlight>
            </a:endParaRPr>
          </a:p>
          <a:p>
            <a:pPr indent="0" lvl="0" marL="0" rtl="0" algn="l">
              <a:spcBef>
                <a:spcPts val="0"/>
              </a:spcBef>
              <a:spcAft>
                <a:spcPts val="0"/>
              </a:spcAft>
              <a:buNone/>
            </a:pPr>
            <a:r>
              <a:t/>
            </a:r>
            <a:endParaRPr b="1" sz="2700">
              <a:solidFill>
                <a:schemeClr val="accent1"/>
              </a:solidFill>
              <a:highlight>
                <a:srgbClr val="FFFF00"/>
              </a:highlight>
            </a:endParaRPr>
          </a:p>
        </p:txBody>
      </p:sp>
      <p:pic>
        <p:nvPicPr>
          <p:cNvPr id="451" name="Google Shape;451;p37"/>
          <p:cNvPicPr preferRelativeResize="0"/>
          <p:nvPr/>
        </p:nvPicPr>
        <p:blipFill>
          <a:blip r:embed="rId3">
            <a:alphaModFix/>
          </a:blip>
          <a:stretch>
            <a:fillRect/>
          </a:stretch>
        </p:blipFill>
        <p:spPr>
          <a:xfrm>
            <a:off x="1576800" y="1029575"/>
            <a:ext cx="5734050" cy="3552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3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57" name="Google Shape;457;p38"/>
          <p:cNvSpPr txBox="1"/>
          <p:nvPr/>
        </p:nvSpPr>
        <p:spPr>
          <a:xfrm>
            <a:off x="1620525" y="678525"/>
            <a:ext cx="68424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600"/>
              </a:spcAft>
              <a:buNone/>
            </a:pPr>
            <a:r>
              <a:t/>
            </a:r>
            <a:endParaRPr b="1" sz="1600">
              <a:latin typeface="Times New Roman"/>
              <a:ea typeface="Times New Roman"/>
              <a:cs typeface="Times New Roman"/>
              <a:sym typeface="Times New Roman"/>
            </a:endParaRPr>
          </a:p>
        </p:txBody>
      </p:sp>
      <p:sp>
        <p:nvSpPr>
          <p:cNvPr id="458" name="Google Shape;458;p38"/>
          <p:cNvSpPr txBox="1"/>
          <p:nvPr/>
        </p:nvSpPr>
        <p:spPr>
          <a:xfrm>
            <a:off x="1459325" y="3929950"/>
            <a:ext cx="6842400" cy="52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b="1" sz="1100">
              <a:solidFill>
                <a:schemeClr val="dk2"/>
              </a:solidFill>
            </a:endParaRPr>
          </a:p>
          <a:p>
            <a:pPr indent="0" lvl="0" marL="0" rtl="0" algn="ctr">
              <a:lnSpc>
                <a:spcPct val="115000"/>
              </a:lnSpc>
              <a:spcBef>
                <a:spcPts val="0"/>
              </a:spcBef>
              <a:spcAft>
                <a:spcPts val="0"/>
              </a:spcAft>
              <a:buNone/>
            </a:pPr>
            <a:r>
              <a:rPr b="1" lang="ar" sz="1100">
                <a:solidFill>
                  <a:schemeClr val="dk2"/>
                </a:solidFill>
              </a:rPr>
              <a:t>Figure. Paired t-test Results Comparing Mean Throughput Between Citus and YugabyteDBv Across Varying Worker Counts</a:t>
            </a:r>
            <a:endParaRPr b="1" sz="1100">
              <a:solidFill>
                <a:schemeClr val="dk2"/>
              </a:solidFill>
            </a:endParaRPr>
          </a:p>
        </p:txBody>
      </p:sp>
      <p:sp>
        <p:nvSpPr>
          <p:cNvPr id="459" name="Google Shape;459;p38"/>
          <p:cNvSpPr txBox="1"/>
          <p:nvPr/>
        </p:nvSpPr>
        <p:spPr>
          <a:xfrm>
            <a:off x="1122000" y="526125"/>
            <a:ext cx="8022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2700">
                <a:solidFill>
                  <a:schemeClr val="accent1"/>
                </a:solidFill>
                <a:highlight>
                  <a:srgbClr val="FFFF00"/>
                </a:highlight>
              </a:rPr>
              <a:t>Data Analysis: </a:t>
            </a:r>
            <a:r>
              <a:rPr lang="ar" sz="2700">
                <a:solidFill>
                  <a:schemeClr val="dk2"/>
                </a:solidFill>
                <a:highlight>
                  <a:srgbClr val="FFFF00"/>
                </a:highlight>
              </a:rPr>
              <a:t>Throughput </a:t>
            </a:r>
            <a:r>
              <a:rPr lang="ar" sz="2700">
                <a:solidFill>
                  <a:schemeClr val="dk2"/>
                </a:solidFill>
                <a:highlight>
                  <a:srgbClr val="FFFF00"/>
                </a:highlight>
              </a:rPr>
              <a:t>vs. Number of Workers</a:t>
            </a:r>
            <a:endParaRPr b="1" sz="2000">
              <a:solidFill>
                <a:schemeClr val="accent1"/>
              </a:solidFill>
              <a:highlight>
                <a:srgbClr val="FFFF00"/>
              </a:highlight>
            </a:endParaRPr>
          </a:p>
        </p:txBody>
      </p:sp>
      <p:pic>
        <p:nvPicPr>
          <p:cNvPr id="460" name="Google Shape;460;p38"/>
          <p:cNvPicPr preferRelativeResize="0"/>
          <p:nvPr/>
        </p:nvPicPr>
        <p:blipFill>
          <a:blip r:embed="rId3">
            <a:alphaModFix/>
          </a:blip>
          <a:stretch>
            <a:fillRect/>
          </a:stretch>
        </p:blipFill>
        <p:spPr>
          <a:xfrm>
            <a:off x="1892400" y="2012400"/>
            <a:ext cx="5734050" cy="1704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3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66" name="Google Shape;466;p39"/>
          <p:cNvSpPr txBox="1"/>
          <p:nvPr>
            <p:ph idx="1" type="body"/>
          </p:nvPr>
        </p:nvSpPr>
        <p:spPr>
          <a:xfrm>
            <a:off x="1303800" y="1448000"/>
            <a:ext cx="7449600" cy="3456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ar" sz="1650">
                <a:solidFill>
                  <a:schemeClr val="accent1"/>
                </a:solidFill>
                <a:latin typeface="Arial"/>
                <a:ea typeface="Arial"/>
                <a:cs typeface="Arial"/>
                <a:sym typeface="Arial"/>
              </a:rPr>
              <a:t>RQ1:</a:t>
            </a:r>
            <a:r>
              <a:rPr b="1" lang="ar" sz="1650">
                <a:latin typeface="Arial"/>
                <a:ea typeface="Arial"/>
                <a:cs typeface="Arial"/>
                <a:sym typeface="Arial"/>
              </a:rPr>
              <a:t> What impact does horizontal scaling (adding worker nodes) have on throughput in PostgreSQL with Citus versus YugabyteDB under OLTP workloads? </a:t>
            </a:r>
            <a:endParaRPr b="1" sz="1650">
              <a:latin typeface="Arial"/>
              <a:ea typeface="Arial"/>
              <a:cs typeface="Arial"/>
              <a:sym typeface="Arial"/>
            </a:endParaRPr>
          </a:p>
          <a:p>
            <a:pPr indent="0" lvl="0" marL="0" rtl="0" algn="l">
              <a:spcBef>
                <a:spcPts val="0"/>
              </a:spcBef>
              <a:spcAft>
                <a:spcPts val="0"/>
              </a:spcAft>
              <a:buNone/>
            </a:pPr>
            <a:r>
              <a:rPr b="1" lang="ar" sz="1100">
                <a:solidFill>
                  <a:srgbClr val="000000"/>
                </a:solidFill>
                <a:latin typeface="Arial"/>
                <a:ea typeface="Arial"/>
                <a:cs typeface="Arial"/>
                <a:sym typeface="Arial"/>
              </a:rPr>
              <a:t> </a:t>
            </a:r>
            <a:endParaRPr b="1" sz="11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100">
              <a:latin typeface="Arial"/>
              <a:ea typeface="Arial"/>
              <a:cs typeface="Arial"/>
              <a:sym typeface="Arial"/>
            </a:endParaRPr>
          </a:p>
          <a:p>
            <a:pPr indent="0" lvl="0" marL="0" rtl="0" algn="ctr">
              <a:spcBef>
                <a:spcPts val="0"/>
              </a:spcBef>
              <a:spcAft>
                <a:spcPts val="0"/>
              </a:spcAft>
              <a:buNone/>
            </a:pPr>
            <a:r>
              <a:rPr b="1" lang="ar" sz="1100">
                <a:latin typeface="Arial"/>
                <a:ea typeface="Arial"/>
                <a:cs typeface="Arial"/>
                <a:sym typeface="Arial"/>
              </a:rPr>
              <a:t>Table # 4. Average throughput for Citus and YugabyteDB Across Varying Worker Node Counts with 80,000 Transactions</a:t>
            </a:r>
            <a:endParaRPr/>
          </a:p>
        </p:txBody>
      </p:sp>
      <p:sp>
        <p:nvSpPr>
          <p:cNvPr id="467" name="Google Shape;467;p39"/>
          <p:cNvSpPr txBox="1"/>
          <p:nvPr/>
        </p:nvSpPr>
        <p:spPr>
          <a:xfrm>
            <a:off x="1122000" y="678525"/>
            <a:ext cx="8022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2700">
                <a:solidFill>
                  <a:schemeClr val="accent1"/>
                </a:solidFill>
                <a:highlight>
                  <a:srgbClr val="FFFF00"/>
                </a:highlight>
              </a:rPr>
              <a:t>Data Analysis: </a:t>
            </a:r>
            <a:r>
              <a:rPr lang="ar" sz="2700">
                <a:solidFill>
                  <a:schemeClr val="dk2"/>
                </a:solidFill>
                <a:highlight>
                  <a:srgbClr val="FFFF00"/>
                </a:highlight>
              </a:rPr>
              <a:t>Throughput vs. Number of Workers</a:t>
            </a:r>
            <a:endParaRPr b="1" sz="2000">
              <a:solidFill>
                <a:schemeClr val="accent1"/>
              </a:solidFill>
              <a:highlight>
                <a:srgbClr val="FFFF00"/>
              </a:highlight>
            </a:endParaRPr>
          </a:p>
        </p:txBody>
      </p:sp>
      <p:pic>
        <p:nvPicPr>
          <p:cNvPr id="468" name="Google Shape;468;p39"/>
          <p:cNvPicPr preferRelativeResize="0"/>
          <p:nvPr/>
        </p:nvPicPr>
        <p:blipFill>
          <a:blip r:embed="rId3">
            <a:alphaModFix/>
          </a:blip>
          <a:stretch>
            <a:fillRect/>
          </a:stretch>
        </p:blipFill>
        <p:spPr>
          <a:xfrm>
            <a:off x="3368400" y="2312400"/>
            <a:ext cx="3676650" cy="15811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74" name="Google Shape;474;p40"/>
          <p:cNvSpPr txBox="1"/>
          <p:nvPr>
            <p:ph idx="1" type="body"/>
          </p:nvPr>
        </p:nvSpPr>
        <p:spPr>
          <a:xfrm>
            <a:off x="1303800" y="1515875"/>
            <a:ext cx="7030500" cy="2609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475" name="Google Shape;475;p40"/>
          <p:cNvSpPr txBox="1"/>
          <p:nvPr/>
        </p:nvSpPr>
        <p:spPr>
          <a:xfrm>
            <a:off x="1905150" y="4582400"/>
            <a:ext cx="5491500" cy="431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ar" sz="1100">
                <a:solidFill>
                  <a:schemeClr val="dk2"/>
                </a:solidFill>
              </a:rPr>
              <a:t>Figure2 . Throughput for Citus and YugabyteDB Across Varying Worker Node Counts with 80,000 Transactions</a:t>
            </a:r>
            <a:endParaRPr b="1" sz="1100">
              <a:solidFill>
                <a:schemeClr val="dk2"/>
              </a:solidFill>
            </a:endParaRPr>
          </a:p>
          <a:p>
            <a:pPr indent="0" lvl="0" marL="0" rtl="0" algn="ctr">
              <a:lnSpc>
                <a:spcPct val="115000"/>
              </a:lnSpc>
              <a:spcBef>
                <a:spcPts val="0"/>
              </a:spcBef>
              <a:spcAft>
                <a:spcPts val="0"/>
              </a:spcAft>
              <a:buNone/>
            </a:pPr>
            <a:r>
              <a:t/>
            </a:r>
            <a:endParaRPr b="1" sz="1100">
              <a:solidFill>
                <a:schemeClr val="dk2"/>
              </a:solidFill>
            </a:endParaRPr>
          </a:p>
        </p:txBody>
      </p:sp>
      <p:sp>
        <p:nvSpPr>
          <p:cNvPr id="476" name="Google Shape;476;p40"/>
          <p:cNvSpPr txBox="1"/>
          <p:nvPr/>
        </p:nvSpPr>
        <p:spPr>
          <a:xfrm>
            <a:off x="1122000" y="526125"/>
            <a:ext cx="8022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2700">
                <a:solidFill>
                  <a:schemeClr val="accent1"/>
                </a:solidFill>
                <a:highlight>
                  <a:srgbClr val="FFFF00"/>
                </a:highlight>
              </a:rPr>
              <a:t>Data Analysis: </a:t>
            </a:r>
            <a:r>
              <a:rPr lang="ar" sz="2700">
                <a:solidFill>
                  <a:schemeClr val="dk2"/>
                </a:solidFill>
                <a:highlight>
                  <a:srgbClr val="FFFF00"/>
                </a:highlight>
              </a:rPr>
              <a:t>Throughput vs. Number of Workers</a:t>
            </a:r>
            <a:endParaRPr b="1" sz="2000">
              <a:solidFill>
                <a:schemeClr val="accent1"/>
              </a:solidFill>
              <a:highlight>
                <a:srgbClr val="FFFF00"/>
              </a:highlight>
            </a:endParaRPr>
          </a:p>
          <a:p>
            <a:pPr indent="0" lvl="0" marL="0" rtl="0" algn="l">
              <a:spcBef>
                <a:spcPts val="0"/>
              </a:spcBef>
              <a:spcAft>
                <a:spcPts val="0"/>
              </a:spcAft>
              <a:buNone/>
            </a:pPr>
            <a:r>
              <a:t/>
            </a:r>
            <a:endParaRPr b="1" sz="2700">
              <a:solidFill>
                <a:schemeClr val="accent1"/>
              </a:solidFill>
              <a:highlight>
                <a:srgbClr val="FFFF00"/>
              </a:highlight>
            </a:endParaRPr>
          </a:p>
        </p:txBody>
      </p:sp>
      <p:pic>
        <p:nvPicPr>
          <p:cNvPr id="477" name="Google Shape;477;p40"/>
          <p:cNvPicPr preferRelativeResize="0"/>
          <p:nvPr/>
        </p:nvPicPr>
        <p:blipFill>
          <a:blip r:embed="rId3">
            <a:alphaModFix/>
          </a:blip>
          <a:stretch>
            <a:fillRect/>
          </a:stretch>
        </p:blipFill>
        <p:spPr>
          <a:xfrm>
            <a:off x="1783875" y="1084800"/>
            <a:ext cx="5734050" cy="35528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83" name="Google Shape;483;p41"/>
          <p:cNvSpPr txBox="1"/>
          <p:nvPr/>
        </p:nvSpPr>
        <p:spPr>
          <a:xfrm>
            <a:off x="1620525" y="678525"/>
            <a:ext cx="68424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600"/>
              </a:spcAft>
              <a:buNone/>
            </a:pPr>
            <a:r>
              <a:t/>
            </a:r>
            <a:endParaRPr b="1" sz="1600">
              <a:latin typeface="Times New Roman"/>
              <a:ea typeface="Times New Roman"/>
              <a:cs typeface="Times New Roman"/>
              <a:sym typeface="Times New Roman"/>
            </a:endParaRPr>
          </a:p>
        </p:txBody>
      </p:sp>
      <p:sp>
        <p:nvSpPr>
          <p:cNvPr id="484" name="Google Shape;484;p41"/>
          <p:cNvSpPr txBox="1"/>
          <p:nvPr/>
        </p:nvSpPr>
        <p:spPr>
          <a:xfrm>
            <a:off x="1459325" y="3929950"/>
            <a:ext cx="6842400" cy="52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b="1" sz="1100">
              <a:solidFill>
                <a:schemeClr val="dk2"/>
              </a:solidFill>
            </a:endParaRPr>
          </a:p>
          <a:p>
            <a:pPr indent="0" lvl="0" marL="0" rtl="0" algn="ctr">
              <a:lnSpc>
                <a:spcPct val="115000"/>
              </a:lnSpc>
              <a:spcBef>
                <a:spcPts val="0"/>
              </a:spcBef>
              <a:spcAft>
                <a:spcPts val="0"/>
              </a:spcAft>
              <a:buNone/>
            </a:pPr>
            <a:r>
              <a:rPr b="1" lang="ar" sz="1100">
                <a:solidFill>
                  <a:schemeClr val="dk2"/>
                </a:solidFill>
              </a:rPr>
              <a:t>Figure. Paired t-test Results Comparing Mean Throughput Between Citus and YugabyteDBv Across Varying Worker Counts</a:t>
            </a:r>
            <a:endParaRPr b="1" sz="1100">
              <a:solidFill>
                <a:schemeClr val="dk2"/>
              </a:solidFill>
            </a:endParaRPr>
          </a:p>
        </p:txBody>
      </p:sp>
      <p:sp>
        <p:nvSpPr>
          <p:cNvPr id="485" name="Google Shape;485;p41"/>
          <p:cNvSpPr txBox="1"/>
          <p:nvPr/>
        </p:nvSpPr>
        <p:spPr>
          <a:xfrm>
            <a:off x="1122000" y="526125"/>
            <a:ext cx="8022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2700">
                <a:solidFill>
                  <a:schemeClr val="accent1"/>
                </a:solidFill>
                <a:highlight>
                  <a:srgbClr val="FFFF00"/>
                </a:highlight>
              </a:rPr>
              <a:t>Data Analysis: </a:t>
            </a:r>
            <a:r>
              <a:rPr lang="ar" sz="2700">
                <a:solidFill>
                  <a:schemeClr val="dk2"/>
                </a:solidFill>
                <a:highlight>
                  <a:srgbClr val="FFFF00"/>
                </a:highlight>
              </a:rPr>
              <a:t>Throughput </a:t>
            </a:r>
            <a:r>
              <a:rPr lang="ar" sz="2700">
                <a:solidFill>
                  <a:schemeClr val="dk2"/>
                </a:solidFill>
                <a:highlight>
                  <a:srgbClr val="FFFF00"/>
                </a:highlight>
              </a:rPr>
              <a:t>vs. Number of Workers</a:t>
            </a:r>
            <a:endParaRPr b="1" sz="2000">
              <a:solidFill>
                <a:schemeClr val="accent1"/>
              </a:solidFill>
              <a:highlight>
                <a:srgbClr val="FFFF00"/>
              </a:highlight>
            </a:endParaRPr>
          </a:p>
        </p:txBody>
      </p:sp>
      <p:pic>
        <p:nvPicPr>
          <p:cNvPr id="486" name="Google Shape;486;p41"/>
          <p:cNvPicPr preferRelativeResize="0"/>
          <p:nvPr/>
        </p:nvPicPr>
        <p:blipFill>
          <a:blip r:embed="rId3">
            <a:alphaModFix/>
          </a:blip>
          <a:stretch>
            <a:fillRect/>
          </a:stretch>
        </p:blipFill>
        <p:spPr>
          <a:xfrm>
            <a:off x="1952025" y="2120400"/>
            <a:ext cx="5734050" cy="1638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ar">
                <a:solidFill>
                  <a:schemeClr val="accent1"/>
                </a:solidFill>
              </a:rPr>
              <a:t>Objective</a:t>
            </a:r>
            <a:endParaRPr>
              <a:solidFill>
                <a:schemeClr val="accent1"/>
              </a:solidFill>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Arial"/>
              <a:buChar char="●"/>
            </a:pPr>
            <a:r>
              <a:rPr lang="ar" sz="1400">
                <a:solidFill>
                  <a:srgbClr val="000000"/>
                </a:solidFill>
                <a:highlight>
                  <a:srgbClr val="FFFFFF"/>
                </a:highlight>
                <a:latin typeface="Arial"/>
                <a:ea typeface="Arial"/>
                <a:cs typeface="Arial"/>
                <a:sym typeface="Arial"/>
              </a:rPr>
              <a:t>The research aims to </a:t>
            </a:r>
            <a:r>
              <a:rPr b="1" lang="ar" sz="1400">
                <a:solidFill>
                  <a:srgbClr val="000000"/>
                </a:solidFill>
                <a:highlight>
                  <a:srgbClr val="FFFFFF"/>
                </a:highlight>
                <a:latin typeface="Arial"/>
                <a:ea typeface="Arial"/>
                <a:cs typeface="Arial"/>
                <a:sym typeface="Arial"/>
              </a:rPr>
              <a:t>evaluate the performance</a:t>
            </a:r>
            <a:r>
              <a:rPr lang="ar" sz="1400">
                <a:solidFill>
                  <a:srgbClr val="000000"/>
                </a:solidFill>
                <a:highlight>
                  <a:srgbClr val="FFFFFF"/>
                </a:highlight>
                <a:latin typeface="Arial"/>
                <a:ea typeface="Arial"/>
                <a:cs typeface="Arial"/>
                <a:sym typeface="Arial"/>
              </a:rPr>
              <a:t> of distributed databases, focusing on </a:t>
            </a:r>
            <a:r>
              <a:rPr b="1" lang="ar" sz="1400">
                <a:solidFill>
                  <a:srgbClr val="000000"/>
                </a:solidFill>
                <a:highlight>
                  <a:srgbClr val="FFFFFF"/>
                </a:highlight>
                <a:latin typeface="Arial"/>
                <a:ea typeface="Arial"/>
                <a:cs typeface="Arial"/>
                <a:sym typeface="Arial"/>
              </a:rPr>
              <a:t>PostgreSQL</a:t>
            </a:r>
            <a:r>
              <a:rPr lang="ar" sz="1400">
                <a:solidFill>
                  <a:srgbClr val="000000"/>
                </a:solidFill>
                <a:highlight>
                  <a:srgbClr val="FFFFFF"/>
                </a:highlight>
                <a:latin typeface="Arial"/>
                <a:ea typeface="Arial"/>
                <a:cs typeface="Arial"/>
                <a:sym typeface="Arial"/>
              </a:rPr>
              <a:t> </a:t>
            </a:r>
            <a:r>
              <a:rPr b="1" lang="ar" sz="1400">
                <a:solidFill>
                  <a:srgbClr val="000000"/>
                </a:solidFill>
                <a:highlight>
                  <a:srgbClr val="FFFFFF"/>
                </a:highlight>
                <a:latin typeface="Arial"/>
                <a:ea typeface="Arial"/>
                <a:cs typeface="Arial"/>
                <a:sym typeface="Arial"/>
              </a:rPr>
              <a:t>with the Citus</a:t>
            </a:r>
            <a:r>
              <a:rPr lang="ar" sz="1400">
                <a:solidFill>
                  <a:srgbClr val="000000"/>
                </a:solidFill>
                <a:highlight>
                  <a:srgbClr val="FFFFFF"/>
                </a:highlight>
                <a:latin typeface="Arial"/>
                <a:ea typeface="Arial"/>
                <a:cs typeface="Arial"/>
                <a:sym typeface="Arial"/>
              </a:rPr>
              <a:t> extension and </a:t>
            </a:r>
            <a:r>
              <a:rPr b="1" lang="ar" sz="1400">
                <a:solidFill>
                  <a:srgbClr val="000000"/>
                </a:solidFill>
                <a:highlight>
                  <a:srgbClr val="FFFFFF"/>
                </a:highlight>
                <a:latin typeface="Arial"/>
                <a:ea typeface="Arial"/>
                <a:cs typeface="Arial"/>
                <a:sym typeface="Arial"/>
              </a:rPr>
              <a:t>YugabyteDB</a:t>
            </a:r>
            <a:r>
              <a:rPr lang="ar" sz="1400">
                <a:solidFill>
                  <a:srgbClr val="000000"/>
                </a:solidFill>
                <a:highlight>
                  <a:srgbClr val="FFFFFF"/>
                </a:highlight>
                <a:latin typeface="Arial"/>
                <a:ea typeface="Arial"/>
                <a:cs typeface="Arial"/>
                <a:sym typeface="Arial"/>
              </a:rPr>
              <a:t>, by measuring </a:t>
            </a:r>
            <a:r>
              <a:rPr b="1" lang="ar" sz="1400">
                <a:solidFill>
                  <a:srgbClr val="000000"/>
                </a:solidFill>
                <a:highlight>
                  <a:srgbClr val="FFFFFF"/>
                </a:highlight>
                <a:latin typeface="Arial"/>
                <a:ea typeface="Arial"/>
                <a:cs typeface="Arial"/>
                <a:sym typeface="Arial"/>
              </a:rPr>
              <a:t>throughput and latency</a:t>
            </a:r>
            <a:r>
              <a:rPr lang="ar" sz="1400">
                <a:solidFill>
                  <a:srgbClr val="000000"/>
                </a:solidFill>
                <a:highlight>
                  <a:srgbClr val="FFFFFF"/>
                </a:highlight>
                <a:latin typeface="Arial"/>
                <a:ea typeface="Arial"/>
                <a:cs typeface="Arial"/>
                <a:sym typeface="Arial"/>
              </a:rPr>
              <a:t>. </a:t>
            </a:r>
            <a:endParaRPr sz="1400">
              <a:solidFill>
                <a:srgbClr val="000000"/>
              </a:solidFill>
              <a:highlight>
                <a:srgbClr val="FFFFFF"/>
              </a:highlight>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ar" sz="1400">
                <a:solidFill>
                  <a:srgbClr val="000000"/>
                </a:solidFill>
                <a:highlight>
                  <a:srgbClr val="FFFFFF"/>
                </a:highlight>
                <a:latin typeface="Arial"/>
                <a:ea typeface="Arial"/>
                <a:cs typeface="Arial"/>
                <a:sym typeface="Arial"/>
              </a:rPr>
              <a:t>The problem lies in </a:t>
            </a:r>
            <a:r>
              <a:rPr b="1" lang="ar" sz="1400">
                <a:solidFill>
                  <a:srgbClr val="000000"/>
                </a:solidFill>
                <a:highlight>
                  <a:srgbClr val="FFFFFF"/>
                </a:highlight>
                <a:latin typeface="Arial"/>
                <a:ea typeface="Arial"/>
                <a:cs typeface="Arial"/>
                <a:sym typeface="Arial"/>
              </a:rPr>
              <a:t>analyzing the impact of the</a:t>
            </a:r>
            <a:r>
              <a:rPr lang="ar" sz="1400">
                <a:solidFill>
                  <a:srgbClr val="000000"/>
                </a:solidFill>
                <a:highlight>
                  <a:srgbClr val="FFFFFF"/>
                </a:highlight>
                <a:latin typeface="Arial"/>
                <a:ea typeface="Arial"/>
                <a:cs typeface="Arial"/>
                <a:sym typeface="Arial"/>
              </a:rPr>
              <a:t> </a:t>
            </a:r>
            <a:r>
              <a:rPr b="1" lang="ar" sz="1400">
                <a:solidFill>
                  <a:srgbClr val="000000"/>
                </a:solidFill>
                <a:highlight>
                  <a:srgbClr val="FFFFFF"/>
                </a:highlight>
                <a:latin typeface="Arial"/>
                <a:ea typeface="Arial"/>
                <a:cs typeface="Arial"/>
                <a:sym typeface="Arial"/>
              </a:rPr>
              <a:t>number of workers </a:t>
            </a:r>
            <a:r>
              <a:rPr lang="ar" sz="1400">
                <a:solidFill>
                  <a:srgbClr val="000000"/>
                </a:solidFill>
                <a:highlight>
                  <a:srgbClr val="FFFFFF"/>
                </a:highlight>
                <a:latin typeface="Arial"/>
                <a:ea typeface="Arial"/>
                <a:cs typeface="Arial"/>
                <a:sym typeface="Arial"/>
              </a:rPr>
              <a:t>and the </a:t>
            </a:r>
            <a:r>
              <a:rPr b="1" lang="ar" sz="1400">
                <a:solidFill>
                  <a:srgbClr val="000000"/>
                </a:solidFill>
                <a:highlight>
                  <a:srgbClr val="FFFFFF"/>
                </a:highlight>
                <a:latin typeface="Arial"/>
                <a:ea typeface="Arial"/>
                <a:cs typeface="Arial"/>
                <a:sym typeface="Arial"/>
              </a:rPr>
              <a:t>increase in concurrent transactions</a:t>
            </a:r>
            <a:r>
              <a:rPr lang="ar" sz="1400">
                <a:solidFill>
                  <a:srgbClr val="000000"/>
                </a:solidFill>
                <a:highlight>
                  <a:srgbClr val="FFFFFF"/>
                </a:highlight>
                <a:latin typeface="Arial"/>
                <a:ea typeface="Arial"/>
                <a:cs typeface="Arial"/>
                <a:sym typeface="Arial"/>
              </a:rPr>
              <a:t> on response time and throughput, facilitating an informed decision regarding the selection of the most suitable system for use in practical environments.</a:t>
            </a:r>
            <a:endParaRPr sz="16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92" name="Google Shape;492;p42"/>
          <p:cNvSpPr txBox="1"/>
          <p:nvPr>
            <p:ph idx="1" type="body"/>
          </p:nvPr>
        </p:nvSpPr>
        <p:spPr>
          <a:xfrm>
            <a:off x="1303800" y="1448000"/>
            <a:ext cx="7449600" cy="3456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ar" sz="1650">
                <a:solidFill>
                  <a:schemeClr val="accent1"/>
                </a:solidFill>
                <a:latin typeface="Arial"/>
                <a:ea typeface="Arial"/>
                <a:cs typeface="Arial"/>
                <a:sym typeface="Arial"/>
              </a:rPr>
              <a:t>RQ1:</a:t>
            </a:r>
            <a:r>
              <a:rPr b="1" lang="ar" sz="1650">
                <a:latin typeface="Arial"/>
                <a:ea typeface="Arial"/>
                <a:cs typeface="Arial"/>
                <a:sym typeface="Arial"/>
              </a:rPr>
              <a:t> What impact does horizontal scaling (adding worker nodes) have on throughput in PostgreSQL with Citus versus YugabyteDB under OLTP workloads? </a:t>
            </a:r>
            <a:endParaRPr b="1" sz="1650">
              <a:latin typeface="Arial"/>
              <a:ea typeface="Arial"/>
              <a:cs typeface="Arial"/>
              <a:sym typeface="Arial"/>
            </a:endParaRPr>
          </a:p>
          <a:p>
            <a:pPr indent="0" lvl="0" marL="0" rtl="0" algn="l">
              <a:spcBef>
                <a:spcPts val="0"/>
              </a:spcBef>
              <a:spcAft>
                <a:spcPts val="0"/>
              </a:spcAft>
              <a:buNone/>
            </a:pPr>
            <a:r>
              <a:rPr b="1" lang="ar" sz="1100">
                <a:solidFill>
                  <a:srgbClr val="000000"/>
                </a:solidFill>
                <a:latin typeface="Arial"/>
                <a:ea typeface="Arial"/>
                <a:cs typeface="Arial"/>
                <a:sym typeface="Arial"/>
              </a:rPr>
              <a:t> </a:t>
            </a:r>
            <a:endParaRPr b="1" sz="11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100">
              <a:latin typeface="Arial"/>
              <a:ea typeface="Arial"/>
              <a:cs typeface="Arial"/>
              <a:sym typeface="Arial"/>
            </a:endParaRPr>
          </a:p>
          <a:p>
            <a:pPr indent="0" lvl="0" marL="0" rtl="0" algn="ctr">
              <a:spcBef>
                <a:spcPts val="0"/>
              </a:spcBef>
              <a:spcAft>
                <a:spcPts val="0"/>
              </a:spcAft>
              <a:buNone/>
            </a:pPr>
            <a:r>
              <a:rPr b="1" lang="ar" sz="1100">
                <a:latin typeface="Arial"/>
                <a:ea typeface="Arial"/>
                <a:cs typeface="Arial"/>
                <a:sym typeface="Arial"/>
              </a:rPr>
              <a:t>Table # 4. Average throughput for Citus and YugabyteDB Across Varying Worker Node Counts with 100,000 Transactions</a:t>
            </a:r>
            <a:endParaRPr/>
          </a:p>
        </p:txBody>
      </p:sp>
      <p:sp>
        <p:nvSpPr>
          <p:cNvPr id="493" name="Google Shape;493;p42"/>
          <p:cNvSpPr txBox="1"/>
          <p:nvPr/>
        </p:nvSpPr>
        <p:spPr>
          <a:xfrm>
            <a:off x="1122000" y="678525"/>
            <a:ext cx="8022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2700">
                <a:solidFill>
                  <a:schemeClr val="accent1"/>
                </a:solidFill>
                <a:highlight>
                  <a:srgbClr val="FFFF00"/>
                </a:highlight>
              </a:rPr>
              <a:t>Data Analysis: </a:t>
            </a:r>
            <a:r>
              <a:rPr lang="ar" sz="2700">
                <a:solidFill>
                  <a:schemeClr val="dk2"/>
                </a:solidFill>
                <a:highlight>
                  <a:srgbClr val="FFFF00"/>
                </a:highlight>
              </a:rPr>
              <a:t>Throughput vs. Number of Workers</a:t>
            </a:r>
            <a:endParaRPr b="1" sz="2000">
              <a:solidFill>
                <a:schemeClr val="accent1"/>
              </a:solidFill>
              <a:highlight>
                <a:srgbClr val="FFFF00"/>
              </a:highlight>
            </a:endParaRPr>
          </a:p>
        </p:txBody>
      </p:sp>
      <p:pic>
        <p:nvPicPr>
          <p:cNvPr id="494" name="Google Shape;494;p42"/>
          <p:cNvPicPr preferRelativeResize="0"/>
          <p:nvPr/>
        </p:nvPicPr>
        <p:blipFill>
          <a:blip r:embed="rId3">
            <a:alphaModFix/>
          </a:blip>
          <a:stretch>
            <a:fillRect/>
          </a:stretch>
        </p:blipFill>
        <p:spPr>
          <a:xfrm>
            <a:off x="3464400" y="2390188"/>
            <a:ext cx="3676650" cy="15716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00" name="Google Shape;500;p43"/>
          <p:cNvSpPr txBox="1"/>
          <p:nvPr>
            <p:ph idx="1" type="body"/>
          </p:nvPr>
        </p:nvSpPr>
        <p:spPr>
          <a:xfrm>
            <a:off x="1303800" y="1515875"/>
            <a:ext cx="7030500" cy="2609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501" name="Google Shape;501;p43"/>
          <p:cNvSpPr txBox="1"/>
          <p:nvPr/>
        </p:nvSpPr>
        <p:spPr>
          <a:xfrm>
            <a:off x="1905150" y="4582400"/>
            <a:ext cx="5491500" cy="431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ar" sz="1100">
                <a:solidFill>
                  <a:schemeClr val="dk2"/>
                </a:solidFill>
              </a:rPr>
              <a:t>Figure2 . Throughput for Citus and YugabyteDB Across Varying Worker Node Counts with 100,000 Transactions</a:t>
            </a:r>
            <a:endParaRPr b="1" sz="1100">
              <a:solidFill>
                <a:schemeClr val="dk2"/>
              </a:solidFill>
            </a:endParaRPr>
          </a:p>
          <a:p>
            <a:pPr indent="0" lvl="0" marL="0" rtl="0" algn="ctr">
              <a:lnSpc>
                <a:spcPct val="115000"/>
              </a:lnSpc>
              <a:spcBef>
                <a:spcPts val="0"/>
              </a:spcBef>
              <a:spcAft>
                <a:spcPts val="0"/>
              </a:spcAft>
              <a:buNone/>
            </a:pPr>
            <a:r>
              <a:t/>
            </a:r>
            <a:endParaRPr b="1" sz="1100">
              <a:solidFill>
                <a:schemeClr val="dk2"/>
              </a:solidFill>
            </a:endParaRPr>
          </a:p>
        </p:txBody>
      </p:sp>
      <p:sp>
        <p:nvSpPr>
          <p:cNvPr id="502" name="Google Shape;502;p43"/>
          <p:cNvSpPr txBox="1"/>
          <p:nvPr/>
        </p:nvSpPr>
        <p:spPr>
          <a:xfrm>
            <a:off x="1122000" y="526125"/>
            <a:ext cx="8022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2700">
                <a:solidFill>
                  <a:schemeClr val="accent1"/>
                </a:solidFill>
                <a:highlight>
                  <a:srgbClr val="FFFF00"/>
                </a:highlight>
              </a:rPr>
              <a:t>Data Analysis: </a:t>
            </a:r>
            <a:r>
              <a:rPr lang="ar" sz="2700">
                <a:solidFill>
                  <a:schemeClr val="dk2"/>
                </a:solidFill>
                <a:highlight>
                  <a:srgbClr val="FFFF00"/>
                </a:highlight>
              </a:rPr>
              <a:t>Throughput vs. Number of Workers</a:t>
            </a:r>
            <a:endParaRPr b="1" sz="2000">
              <a:solidFill>
                <a:schemeClr val="accent1"/>
              </a:solidFill>
              <a:highlight>
                <a:srgbClr val="FFFF00"/>
              </a:highlight>
            </a:endParaRPr>
          </a:p>
          <a:p>
            <a:pPr indent="0" lvl="0" marL="0" rtl="0" algn="l">
              <a:spcBef>
                <a:spcPts val="0"/>
              </a:spcBef>
              <a:spcAft>
                <a:spcPts val="0"/>
              </a:spcAft>
              <a:buNone/>
            </a:pPr>
            <a:r>
              <a:t/>
            </a:r>
            <a:endParaRPr b="1" sz="2700">
              <a:solidFill>
                <a:schemeClr val="accent1"/>
              </a:solidFill>
              <a:highlight>
                <a:srgbClr val="FFFF00"/>
              </a:highlight>
            </a:endParaRPr>
          </a:p>
        </p:txBody>
      </p:sp>
      <p:pic>
        <p:nvPicPr>
          <p:cNvPr id="503" name="Google Shape;503;p43"/>
          <p:cNvPicPr preferRelativeResize="0"/>
          <p:nvPr/>
        </p:nvPicPr>
        <p:blipFill>
          <a:blip r:embed="rId3">
            <a:alphaModFix/>
          </a:blip>
          <a:stretch>
            <a:fillRect/>
          </a:stretch>
        </p:blipFill>
        <p:spPr>
          <a:xfrm>
            <a:off x="1472400" y="1034788"/>
            <a:ext cx="5734050" cy="35718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4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09" name="Google Shape;509;p44"/>
          <p:cNvSpPr txBox="1"/>
          <p:nvPr/>
        </p:nvSpPr>
        <p:spPr>
          <a:xfrm>
            <a:off x="1620525" y="678525"/>
            <a:ext cx="68424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600"/>
              </a:spcAft>
              <a:buNone/>
            </a:pPr>
            <a:r>
              <a:t/>
            </a:r>
            <a:endParaRPr b="1" sz="1600">
              <a:latin typeface="Times New Roman"/>
              <a:ea typeface="Times New Roman"/>
              <a:cs typeface="Times New Roman"/>
              <a:sym typeface="Times New Roman"/>
            </a:endParaRPr>
          </a:p>
        </p:txBody>
      </p:sp>
      <p:sp>
        <p:nvSpPr>
          <p:cNvPr id="510" name="Google Shape;510;p44"/>
          <p:cNvSpPr txBox="1"/>
          <p:nvPr/>
        </p:nvSpPr>
        <p:spPr>
          <a:xfrm>
            <a:off x="1459325" y="3929950"/>
            <a:ext cx="6842400" cy="52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b="1" sz="1100">
              <a:solidFill>
                <a:schemeClr val="dk2"/>
              </a:solidFill>
            </a:endParaRPr>
          </a:p>
          <a:p>
            <a:pPr indent="0" lvl="0" marL="0" rtl="0" algn="ctr">
              <a:lnSpc>
                <a:spcPct val="115000"/>
              </a:lnSpc>
              <a:spcBef>
                <a:spcPts val="0"/>
              </a:spcBef>
              <a:spcAft>
                <a:spcPts val="0"/>
              </a:spcAft>
              <a:buNone/>
            </a:pPr>
            <a:r>
              <a:rPr b="1" lang="ar" sz="1100">
                <a:solidFill>
                  <a:schemeClr val="dk2"/>
                </a:solidFill>
              </a:rPr>
              <a:t>Figure. Paired t-test Results Comparing Mean Throughput Between Citus and YugabyteDBv Across Varying Worker Counts</a:t>
            </a:r>
            <a:endParaRPr b="1" sz="1100">
              <a:solidFill>
                <a:schemeClr val="dk2"/>
              </a:solidFill>
            </a:endParaRPr>
          </a:p>
        </p:txBody>
      </p:sp>
      <p:sp>
        <p:nvSpPr>
          <p:cNvPr id="511" name="Google Shape;511;p44"/>
          <p:cNvSpPr txBox="1"/>
          <p:nvPr/>
        </p:nvSpPr>
        <p:spPr>
          <a:xfrm>
            <a:off x="1122000" y="526125"/>
            <a:ext cx="8022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2700">
                <a:solidFill>
                  <a:schemeClr val="accent1"/>
                </a:solidFill>
                <a:highlight>
                  <a:srgbClr val="FFFF00"/>
                </a:highlight>
              </a:rPr>
              <a:t>Data Analysis: </a:t>
            </a:r>
            <a:r>
              <a:rPr lang="ar" sz="2700">
                <a:solidFill>
                  <a:schemeClr val="dk2"/>
                </a:solidFill>
                <a:highlight>
                  <a:srgbClr val="FFFF00"/>
                </a:highlight>
              </a:rPr>
              <a:t>Throughput </a:t>
            </a:r>
            <a:r>
              <a:rPr lang="ar" sz="2700">
                <a:solidFill>
                  <a:schemeClr val="dk2"/>
                </a:solidFill>
                <a:highlight>
                  <a:srgbClr val="FFFF00"/>
                </a:highlight>
              </a:rPr>
              <a:t>vs. Number of Workers</a:t>
            </a:r>
            <a:endParaRPr b="1" sz="2000">
              <a:solidFill>
                <a:schemeClr val="accent1"/>
              </a:solidFill>
              <a:highlight>
                <a:srgbClr val="FFFF00"/>
              </a:highlight>
            </a:endParaRPr>
          </a:p>
        </p:txBody>
      </p:sp>
      <p:pic>
        <p:nvPicPr>
          <p:cNvPr id="512" name="Google Shape;512;p44"/>
          <p:cNvPicPr preferRelativeResize="0"/>
          <p:nvPr/>
        </p:nvPicPr>
        <p:blipFill>
          <a:blip r:embed="rId3">
            <a:alphaModFix/>
          </a:blip>
          <a:stretch>
            <a:fillRect/>
          </a:stretch>
        </p:blipFill>
        <p:spPr>
          <a:xfrm>
            <a:off x="1784400" y="1964400"/>
            <a:ext cx="5734050" cy="16954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4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18" name="Google Shape;518;p45"/>
          <p:cNvSpPr txBox="1"/>
          <p:nvPr>
            <p:ph idx="1" type="body"/>
          </p:nvPr>
        </p:nvSpPr>
        <p:spPr>
          <a:xfrm>
            <a:off x="1303800" y="1448000"/>
            <a:ext cx="7449600" cy="3456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ar" sz="1650">
                <a:solidFill>
                  <a:schemeClr val="accent1"/>
                </a:solidFill>
                <a:latin typeface="Arial"/>
                <a:ea typeface="Arial"/>
                <a:cs typeface="Arial"/>
                <a:sym typeface="Arial"/>
              </a:rPr>
              <a:t>RQ2:</a:t>
            </a:r>
            <a:r>
              <a:rPr b="1" lang="ar" sz="1650">
                <a:latin typeface="Arial"/>
                <a:ea typeface="Arial"/>
                <a:cs typeface="Arial"/>
                <a:sym typeface="Arial"/>
              </a:rPr>
              <a:t> What impact does horizontal scaling (adding worker nodes) have on latency in PostgreSQL with Citus versus YugabyteDB under OLTP workloads? </a:t>
            </a:r>
            <a:endParaRPr b="1" sz="1650">
              <a:latin typeface="Arial"/>
              <a:ea typeface="Arial"/>
              <a:cs typeface="Arial"/>
              <a:sym typeface="Arial"/>
            </a:endParaRPr>
          </a:p>
          <a:p>
            <a:pPr indent="0" lvl="0" marL="0" rtl="0" algn="l">
              <a:spcBef>
                <a:spcPts val="0"/>
              </a:spcBef>
              <a:spcAft>
                <a:spcPts val="0"/>
              </a:spcAft>
              <a:buNone/>
            </a:pPr>
            <a:r>
              <a:rPr b="1" lang="ar" sz="1100">
                <a:solidFill>
                  <a:srgbClr val="000000"/>
                </a:solidFill>
                <a:latin typeface="Arial"/>
                <a:ea typeface="Arial"/>
                <a:cs typeface="Arial"/>
                <a:sym typeface="Arial"/>
              </a:rPr>
              <a:t> </a:t>
            </a:r>
            <a:endParaRPr b="1" sz="11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100">
              <a:latin typeface="Arial"/>
              <a:ea typeface="Arial"/>
              <a:cs typeface="Arial"/>
              <a:sym typeface="Arial"/>
            </a:endParaRPr>
          </a:p>
          <a:p>
            <a:pPr indent="0" lvl="0" marL="0" rtl="0" algn="ctr">
              <a:spcBef>
                <a:spcPts val="0"/>
              </a:spcBef>
              <a:spcAft>
                <a:spcPts val="0"/>
              </a:spcAft>
              <a:buNone/>
            </a:pPr>
            <a:r>
              <a:rPr b="1" lang="ar" sz="1100">
                <a:latin typeface="Arial"/>
                <a:ea typeface="Arial"/>
                <a:cs typeface="Arial"/>
                <a:sym typeface="Arial"/>
              </a:rPr>
              <a:t>Table # 4. Average Latency (ms) for Citus and YugabyteDB Across Varying Worker Node Counts with 20,000 Transactions</a:t>
            </a:r>
            <a:endParaRPr/>
          </a:p>
        </p:txBody>
      </p:sp>
      <p:sp>
        <p:nvSpPr>
          <p:cNvPr id="519" name="Google Shape;519;p45"/>
          <p:cNvSpPr txBox="1"/>
          <p:nvPr/>
        </p:nvSpPr>
        <p:spPr>
          <a:xfrm>
            <a:off x="1122000" y="678525"/>
            <a:ext cx="8022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2700">
                <a:solidFill>
                  <a:schemeClr val="accent1"/>
                </a:solidFill>
                <a:highlight>
                  <a:srgbClr val="FFFF00"/>
                </a:highlight>
              </a:rPr>
              <a:t>Data Analysis: </a:t>
            </a:r>
            <a:r>
              <a:rPr lang="ar" sz="2700">
                <a:solidFill>
                  <a:schemeClr val="dk2"/>
                </a:solidFill>
                <a:highlight>
                  <a:srgbClr val="FFFF00"/>
                </a:highlight>
              </a:rPr>
              <a:t>Latency </a:t>
            </a:r>
            <a:r>
              <a:rPr lang="ar" sz="2700">
                <a:solidFill>
                  <a:schemeClr val="dk2"/>
                </a:solidFill>
                <a:highlight>
                  <a:srgbClr val="FFFF00"/>
                </a:highlight>
              </a:rPr>
              <a:t>vs. Number of Workers</a:t>
            </a:r>
            <a:endParaRPr b="1" sz="2000">
              <a:solidFill>
                <a:schemeClr val="accent1"/>
              </a:solidFill>
              <a:highlight>
                <a:srgbClr val="FFFF00"/>
              </a:highlight>
            </a:endParaRPr>
          </a:p>
        </p:txBody>
      </p:sp>
      <p:pic>
        <p:nvPicPr>
          <p:cNvPr id="520" name="Google Shape;520;p45"/>
          <p:cNvPicPr preferRelativeResize="0"/>
          <p:nvPr/>
        </p:nvPicPr>
        <p:blipFill rotWithShape="1">
          <a:blip r:embed="rId3">
            <a:alphaModFix/>
          </a:blip>
          <a:srcRect b="0" l="0" r="0" t="16205"/>
          <a:stretch/>
        </p:blipFill>
        <p:spPr>
          <a:xfrm>
            <a:off x="3152000" y="2368400"/>
            <a:ext cx="3361375" cy="17002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26" name="Google Shape;526;p46"/>
          <p:cNvSpPr txBox="1"/>
          <p:nvPr>
            <p:ph idx="1" type="body"/>
          </p:nvPr>
        </p:nvSpPr>
        <p:spPr>
          <a:xfrm>
            <a:off x="1303800" y="1515875"/>
            <a:ext cx="7030500" cy="2609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527" name="Google Shape;527;p46"/>
          <p:cNvSpPr txBox="1"/>
          <p:nvPr/>
        </p:nvSpPr>
        <p:spPr>
          <a:xfrm>
            <a:off x="1905150" y="4582400"/>
            <a:ext cx="5491500" cy="431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ar" sz="1100">
                <a:solidFill>
                  <a:schemeClr val="dk2"/>
                </a:solidFill>
              </a:rPr>
              <a:t>Figure2 . Latency (ms) for Citus and YugabyteDB Across Varying Worker Node Counts with 20,000 Transactions</a:t>
            </a:r>
            <a:endParaRPr b="1" sz="1100">
              <a:solidFill>
                <a:schemeClr val="dk2"/>
              </a:solidFill>
            </a:endParaRPr>
          </a:p>
          <a:p>
            <a:pPr indent="0" lvl="0" marL="0" rtl="0" algn="ctr">
              <a:lnSpc>
                <a:spcPct val="115000"/>
              </a:lnSpc>
              <a:spcBef>
                <a:spcPts val="0"/>
              </a:spcBef>
              <a:spcAft>
                <a:spcPts val="0"/>
              </a:spcAft>
              <a:buNone/>
            </a:pPr>
            <a:r>
              <a:t/>
            </a:r>
            <a:endParaRPr b="1" sz="1100">
              <a:solidFill>
                <a:schemeClr val="dk2"/>
              </a:solidFill>
            </a:endParaRPr>
          </a:p>
        </p:txBody>
      </p:sp>
      <p:sp>
        <p:nvSpPr>
          <p:cNvPr id="528" name="Google Shape;528;p46"/>
          <p:cNvSpPr txBox="1"/>
          <p:nvPr/>
        </p:nvSpPr>
        <p:spPr>
          <a:xfrm>
            <a:off x="1122000" y="526125"/>
            <a:ext cx="8022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2700">
                <a:solidFill>
                  <a:schemeClr val="accent1"/>
                </a:solidFill>
                <a:highlight>
                  <a:srgbClr val="FFFF00"/>
                </a:highlight>
              </a:rPr>
              <a:t>Data Analysis: </a:t>
            </a:r>
            <a:r>
              <a:rPr lang="ar" sz="2700">
                <a:solidFill>
                  <a:schemeClr val="dk2"/>
                </a:solidFill>
                <a:highlight>
                  <a:srgbClr val="FFFF00"/>
                </a:highlight>
              </a:rPr>
              <a:t>Latency vs. Number of Workers</a:t>
            </a:r>
            <a:endParaRPr b="1" sz="2000">
              <a:solidFill>
                <a:schemeClr val="accent1"/>
              </a:solidFill>
              <a:highlight>
                <a:srgbClr val="FFFF00"/>
              </a:highlight>
            </a:endParaRPr>
          </a:p>
        </p:txBody>
      </p:sp>
      <p:pic>
        <p:nvPicPr>
          <p:cNvPr id="529" name="Google Shape;529;p46"/>
          <p:cNvPicPr preferRelativeResize="0"/>
          <p:nvPr/>
        </p:nvPicPr>
        <p:blipFill>
          <a:blip r:embed="rId3">
            <a:alphaModFix/>
          </a:blip>
          <a:stretch>
            <a:fillRect/>
          </a:stretch>
        </p:blipFill>
        <p:spPr>
          <a:xfrm>
            <a:off x="1605000" y="1044313"/>
            <a:ext cx="5734050" cy="35528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4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35" name="Google Shape;535;p47"/>
          <p:cNvSpPr txBox="1"/>
          <p:nvPr/>
        </p:nvSpPr>
        <p:spPr>
          <a:xfrm>
            <a:off x="1620525" y="678525"/>
            <a:ext cx="68424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600"/>
              </a:spcAft>
              <a:buNone/>
            </a:pPr>
            <a:r>
              <a:t/>
            </a:r>
            <a:endParaRPr b="1" sz="1600">
              <a:latin typeface="Times New Roman"/>
              <a:ea typeface="Times New Roman"/>
              <a:cs typeface="Times New Roman"/>
              <a:sym typeface="Times New Roman"/>
            </a:endParaRPr>
          </a:p>
        </p:txBody>
      </p:sp>
      <p:sp>
        <p:nvSpPr>
          <p:cNvPr id="536" name="Google Shape;536;p47"/>
          <p:cNvSpPr txBox="1"/>
          <p:nvPr/>
        </p:nvSpPr>
        <p:spPr>
          <a:xfrm>
            <a:off x="1459325" y="3929950"/>
            <a:ext cx="6842400" cy="52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t/>
            </a:r>
            <a:endParaRPr b="1" sz="1100">
              <a:solidFill>
                <a:schemeClr val="dk2"/>
              </a:solidFill>
            </a:endParaRPr>
          </a:p>
          <a:p>
            <a:pPr indent="0" lvl="0" marL="0" rtl="0" algn="ctr">
              <a:lnSpc>
                <a:spcPct val="115000"/>
              </a:lnSpc>
              <a:spcBef>
                <a:spcPts val="0"/>
              </a:spcBef>
              <a:spcAft>
                <a:spcPts val="0"/>
              </a:spcAft>
              <a:buNone/>
            </a:pPr>
            <a:r>
              <a:rPr b="1" lang="ar" sz="1100">
                <a:solidFill>
                  <a:schemeClr val="dk2"/>
                </a:solidFill>
              </a:rPr>
              <a:t>Figure. Paired t-test Results Comparing Mean Throughput Between Citus and YugabyteDBv Across Varying Worker Counts</a:t>
            </a:r>
            <a:endParaRPr b="1" sz="1100">
              <a:solidFill>
                <a:schemeClr val="dk2"/>
              </a:solidFill>
            </a:endParaRPr>
          </a:p>
        </p:txBody>
      </p:sp>
      <p:sp>
        <p:nvSpPr>
          <p:cNvPr id="537" name="Google Shape;537;p47"/>
          <p:cNvSpPr txBox="1"/>
          <p:nvPr/>
        </p:nvSpPr>
        <p:spPr>
          <a:xfrm>
            <a:off x="1122000" y="526125"/>
            <a:ext cx="8022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2700">
                <a:solidFill>
                  <a:schemeClr val="accent1"/>
                </a:solidFill>
                <a:highlight>
                  <a:srgbClr val="FFFF00"/>
                </a:highlight>
              </a:rPr>
              <a:t>Data Analysis: </a:t>
            </a:r>
            <a:r>
              <a:rPr lang="ar" sz="2700">
                <a:solidFill>
                  <a:schemeClr val="dk2"/>
                </a:solidFill>
                <a:highlight>
                  <a:srgbClr val="FFFF00"/>
                </a:highlight>
              </a:rPr>
              <a:t>Latency vs. Number of Workers</a:t>
            </a:r>
            <a:endParaRPr b="1" sz="2000">
              <a:solidFill>
                <a:schemeClr val="accent1"/>
              </a:solidFill>
              <a:highlight>
                <a:srgbClr val="FFFF00"/>
              </a:highlight>
            </a:endParaRPr>
          </a:p>
        </p:txBody>
      </p:sp>
      <p:pic>
        <p:nvPicPr>
          <p:cNvPr id="538" name="Google Shape;538;p47"/>
          <p:cNvPicPr preferRelativeResize="0"/>
          <p:nvPr/>
        </p:nvPicPr>
        <p:blipFill>
          <a:blip r:embed="rId3">
            <a:alphaModFix/>
          </a:blip>
          <a:stretch>
            <a:fillRect/>
          </a:stretch>
        </p:blipFill>
        <p:spPr>
          <a:xfrm>
            <a:off x="1952025" y="1026600"/>
            <a:ext cx="5734050" cy="1895475"/>
          </a:xfrm>
          <a:prstGeom prst="rect">
            <a:avLst/>
          </a:prstGeom>
          <a:noFill/>
          <a:ln>
            <a:noFill/>
          </a:ln>
        </p:spPr>
      </p:pic>
      <p:pic>
        <p:nvPicPr>
          <p:cNvPr id="539" name="Google Shape;539;p47"/>
          <p:cNvPicPr preferRelativeResize="0"/>
          <p:nvPr/>
        </p:nvPicPr>
        <p:blipFill>
          <a:blip r:embed="rId4">
            <a:alphaModFix/>
          </a:blip>
          <a:stretch>
            <a:fillRect/>
          </a:stretch>
        </p:blipFill>
        <p:spPr>
          <a:xfrm>
            <a:off x="2013500" y="3008400"/>
            <a:ext cx="5734050" cy="11715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45" name="Google Shape;545;p48"/>
          <p:cNvSpPr txBox="1"/>
          <p:nvPr>
            <p:ph idx="1" type="body"/>
          </p:nvPr>
        </p:nvSpPr>
        <p:spPr>
          <a:xfrm>
            <a:off x="1303800" y="1448000"/>
            <a:ext cx="7449600" cy="3456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ar" sz="1650">
                <a:solidFill>
                  <a:schemeClr val="accent1"/>
                </a:solidFill>
                <a:latin typeface="Arial"/>
                <a:ea typeface="Arial"/>
                <a:cs typeface="Arial"/>
                <a:sym typeface="Arial"/>
              </a:rPr>
              <a:t>RQ2:</a:t>
            </a:r>
            <a:r>
              <a:rPr b="1" lang="ar" sz="1650">
                <a:latin typeface="Arial"/>
                <a:ea typeface="Arial"/>
                <a:cs typeface="Arial"/>
                <a:sym typeface="Arial"/>
              </a:rPr>
              <a:t> What impact does horizontal scaling (adding worker nodes) have on latency in PostgreSQL with Citus versus YugabyteDB under OLTP workloads? </a:t>
            </a:r>
            <a:endParaRPr b="1" sz="1650">
              <a:latin typeface="Arial"/>
              <a:ea typeface="Arial"/>
              <a:cs typeface="Arial"/>
              <a:sym typeface="Arial"/>
            </a:endParaRPr>
          </a:p>
          <a:p>
            <a:pPr indent="0" lvl="0" marL="0" rtl="0" algn="l">
              <a:spcBef>
                <a:spcPts val="0"/>
              </a:spcBef>
              <a:spcAft>
                <a:spcPts val="0"/>
              </a:spcAft>
              <a:buNone/>
            </a:pPr>
            <a:r>
              <a:rPr b="1" lang="ar" sz="1100">
                <a:solidFill>
                  <a:srgbClr val="000000"/>
                </a:solidFill>
                <a:latin typeface="Arial"/>
                <a:ea typeface="Arial"/>
                <a:cs typeface="Arial"/>
                <a:sym typeface="Arial"/>
              </a:rPr>
              <a:t> </a:t>
            </a:r>
            <a:endParaRPr b="1" sz="11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100">
              <a:latin typeface="Arial"/>
              <a:ea typeface="Arial"/>
              <a:cs typeface="Arial"/>
              <a:sym typeface="Arial"/>
            </a:endParaRPr>
          </a:p>
          <a:p>
            <a:pPr indent="0" lvl="0" marL="0" rtl="0" algn="ctr">
              <a:spcBef>
                <a:spcPts val="0"/>
              </a:spcBef>
              <a:spcAft>
                <a:spcPts val="0"/>
              </a:spcAft>
              <a:buNone/>
            </a:pPr>
            <a:r>
              <a:rPr b="1" lang="ar" sz="1100">
                <a:latin typeface="Arial"/>
                <a:ea typeface="Arial"/>
                <a:cs typeface="Arial"/>
                <a:sym typeface="Arial"/>
              </a:rPr>
              <a:t>Table # 4. Average Latency (ms) for Citus and YugabyteDB Across Varying Worker Node Counts with 40,000 Transactions</a:t>
            </a:r>
            <a:endParaRPr/>
          </a:p>
        </p:txBody>
      </p:sp>
      <p:sp>
        <p:nvSpPr>
          <p:cNvPr id="546" name="Google Shape;546;p48"/>
          <p:cNvSpPr txBox="1"/>
          <p:nvPr/>
        </p:nvSpPr>
        <p:spPr>
          <a:xfrm>
            <a:off x="1122000" y="678525"/>
            <a:ext cx="8022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2700">
                <a:solidFill>
                  <a:schemeClr val="accent1"/>
                </a:solidFill>
                <a:highlight>
                  <a:srgbClr val="FFFF00"/>
                </a:highlight>
              </a:rPr>
              <a:t>Data Analysis: </a:t>
            </a:r>
            <a:r>
              <a:rPr lang="ar" sz="2700">
                <a:solidFill>
                  <a:schemeClr val="dk2"/>
                </a:solidFill>
                <a:highlight>
                  <a:srgbClr val="FFFF00"/>
                </a:highlight>
              </a:rPr>
              <a:t>Latency vs. Number of Workers</a:t>
            </a:r>
            <a:endParaRPr b="1" sz="2000">
              <a:solidFill>
                <a:schemeClr val="accent1"/>
              </a:solidFill>
              <a:highlight>
                <a:srgbClr val="FFFF00"/>
              </a:highlight>
            </a:endParaRPr>
          </a:p>
        </p:txBody>
      </p:sp>
      <p:pic>
        <p:nvPicPr>
          <p:cNvPr id="547" name="Google Shape;547;p48"/>
          <p:cNvPicPr preferRelativeResize="0"/>
          <p:nvPr/>
        </p:nvPicPr>
        <p:blipFill>
          <a:blip r:embed="rId3">
            <a:alphaModFix/>
          </a:blip>
          <a:stretch>
            <a:fillRect/>
          </a:stretch>
        </p:blipFill>
        <p:spPr>
          <a:xfrm>
            <a:off x="3313725" y="2432400"/>
            <a:ext cx="3638550" cy="15906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4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53" name="Google Shape;553;p49"/>
          <p:cNvSpPr txBox="1"/>
          <p:nvPr>
            <p:ph idx="1" type="body"/>
          </p:nvPr>
        </p:nvSpPr>
        <p:spPr>
          <a:xfrm>
            <a:off x="1303800" y="1515875"/>
            <a:ext cx="7030500" cy="2609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554" name="Google Shape;554;p49"/>
          <p:cNvSpPr txBox="1"/>
          <p:nvPr/>
        </p:nvSpPr>
        <p:spPr>
          <a:xfrm>
            <a:off x="1905150" y="4582400"/>
            <a:ext cx="5491500" cy="431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ar" sz="1100">
                <a:solidFill>
                  <a:schemeClr val="dk2"/>
                </a:solidFill>
              </a:rPr>
              <a:t>Figure2 . Latency (ms) for Citus and YugabyteDB Across Varying Worker Node Counts with 40,000 Transactions</a:t>
            </a:r>
            <a:endParaRPr b="1" sz="1100">
              <a:solidFill>
                <a:schemeClr val="dk2"/>
              </a:solidFill>
            </a:endParaRPr>
          </a:p>
          <a:p>
            <a:pPr indent="0" lvl="0" marL="0" rtl="0" algn="ctr">
              <a:lnSpc>
                <a:spcPct val="115000"/>
              </a:lnSpc>
              <a:spcBef>
                <a:spcPts val="0"/>
              </a:spcBef>
              <a:spcAft>
                <a:spcPts val="0"/>
              </a:spcAft>
              <a:buNone/>
            </a:pPr>
            <a:r>
              <a:t/>
            </a:r>
            <a:endParaRPr b="1" sz="1100">
              <a:solidFill>
                <a:schemeClr val="dk2"/>
              </a:solidFill>
            </a:endParaRPr>
          </a:p>
        </p:txBody>
      </p:sp>
      <p:sp>
        <p:nvSpPr>
          <p:cNvPr id="555" name="Google Shape;555;p49"/>
          <p:cNvSpPr txBox="1"/>
          <p:nvPr/>
        </p:nvSpPr>
        <p:spPr>
          <a:xfrm>
            <a:off x="1122000" y="526125"/>
            <a:ext cx="8022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2700">
                <a:solidFill>
                  <a:schemeClr val="accent1"/>
                </a:solidFill>
                <a:highlight>
                  <a:srgbClr val="FFFF00"/>
                </a:highlight>
              </a:rPr>
              <a:t>Data Analysis: </a:t>
            </a:r>
            <a:r>
              <a:rPr lang="ar" sz="2700">
                <a:solidFill>
                  <a:schemeClr val="dk2"/>
                </a:solidFill>
                <a:highlight>
                  <a:srgbClr val="FFFF00"/>
                </a:highlight>
              </a:rPr>
              <a:t>Latency vs. Number of Workers</a:t>
            </a:r>
            <a:endParaRPr b="1" sz="2000">
              <a:solidFill>
                <a:schemeClr val="accent1"/>
              </a:solidFill>
              <a:highlight>
                <a:srgbClr val="FFFF00"/>
              </a:highlight>
            </a:endParaRPr>
          </a:p>
        </p:txBody>
      </p:sp>
      <p:pic>
        <p:nvPicPr>
          <p:cNvPr id="556" name="Google Shape;556;p49"/>
          <p:cNvPicPr preferRelativeResize="0"/>
          <p:nvPr/>
        </p:nvPicPr>
        <p:blipFill>
          <a:blip r:embed="rId3">
            <a:alphaModFix/>
          </a:blip>
          <a:stretch>
            <a:fillRect/>
          </a:stretch>
        </p:blipFill>
        <p:spPr>
          <a:xfrm>
            <a:off x="1748400" y="1187588"/>
            <a:ext cx="5351599" cy="33336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5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62" name="Google Shape;562;p50"/>
          <p:cNvSpPr txBox="1"/>
          <p:nvPr>
            <p:ph idx="1" type="body"/>
          </p:nvPr>
        </p:nvSpPr>
        <p:spPr>
          <a:xfrm>
            <a:off x="1303800" y="1515875"/>
            <a:ext cx="7030500" cy="198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563" name="Google Shape;563;p50"/>
          <p:cNvSpPr txBox="1"/>
          <p:nvPr/>
        </p:nvSpPr>
        <p:spPr>
          <a:xfrm>
            <a:off x="1620525" y="678525"/>
            <a:ext cx="68424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600"/>
              </a:spcAft>
              <a:buNone/>
            </a:pPr>
            <a:r>
              <a:t/>
            </a:r>
            <a:endParaRPr b="1" sz="1600">
              <a:latin typeface="Times New Roman"/>
              <a:ea typeface="Times New Roman"/>
              <a:cs typeface="Times New Roman"/>
              <a:sym typeface="Times New Roman"/>
            </a:endParaRPr>
          </a:p>
        </p:txBody>
      </p:sp>
      <p:sp>
        <p:nvSpPr>
          <p:cNvPr id="564" name="Google Shape;564;p50"/>
          <p:cNvSpPr txBox="1"/>
          <p:nvPr/>
        </p:nvSpPr>
        <p:spPr>
          <a:xfrm>
            <a:off x="1459325" y="3929950"/>
            <a:ext cx="6842400" cy="52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ar" sz="1100">
                <a:solidFill>
                  <a:schemeClr val="dk2"/>
                </a:solidFill>
              </a:rPr>
              <a:t>Figure. Paired t-test Results Comparing Mean Throughput Between Citus and YugabyteDBv Across Varying Worker Counts</a:t>
            </a:r>
            <a:endParaRPr b="1" sz="1100">
              <a:solidFill>
                <a:schemeClr val="dk2"/>
              </a:solidFill>
            </a:endParaRPr>
          </a:p>
        </p:txBody>
      </p:sp>
      <p:sp>
        <p:nvSpPr>
          <p:cNvPr id="565" name="Google Shape;565;p50"/>
          <p:cNvSpPr txBox="1"/>
          <p:nvPr/>
        </p:nvSpPr>
        <p:spPr>
          <a:xfrm>
            <a:off x="1122000" y="526125"/>
            <a:ext cx="8022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2700">
                <a:solidFill>
                  <a:schemeClr val="accent1"/>
                </a:solidFill>
                <a:highlight>
                  <a:srgbClr val="FFFF00"/>
                </a:highlight>
              </a:rPr>
              <a:t>Data Analysis: </a:t>
            </a:r>
            <a:r>
              <a:rPr lang="ar" sz="2700">
                <a:solidFill>
                  <a:schemeClr val="dk2"/>
                </a:solidFill>
                <a:highlight>
                  <a:srgbClr val="FFFF00"/>
                </a:highlight>
              </a:rPr>
              <a:t>Latency vs. Number of Workers</a:t>
            </a:r>
            <a:endParaRPr b="1" sz="2000">
              <a:solidFill>
                <a:schemeClr val="accent1"/>
              </a:solidFill>
              <a:highlight>
                <a:srgbClr val="FFFF00"/>
              </a:highlight>
            </a:endParaRPr>
          </a:p>
        </p:txBody>
      </p:sp>
      <p:pic>
        <p:nvPicPr>
          <p:cNvPr id="566" name="Google Shape;566;p50"/>
          <p:cNvPicPr preferRelativeResize="0"/>
          <p:nvPr/>
        </p:nvPicPr>
        <p:blipFill>
          <a:blip r:embed="rId3">
            <a:alphaModFix/>
          </a:blip>
          <a:stretch>
            <a:fillRect/>
          </a:stretch>
        </p:blipFill>
        <p:spPr>
          <a:xfrm>
            <a:off x="1832400" y="1436400"/>
            <a:ext cx="5734050" cy="1866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5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72" name="Google Shape;572;p51"/>
          <p:cNvSpPr txBox="1"/>
          <p:nvPr>
            <p:ph idx="1" type="body"/>
          </p:nvPr>
        </p:nvSpPr>
        <p:spPr>
          <a:xfrm>
            <a:off x="1303800" y="1448000"/>
            <a:ext cx="7449600" cy="3456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ar" sz="1650">
                <a:solidFill>
                  <a:schemeClr val="accent1"/>
                </a:solidFill>
                <a:latin typeface="Arial"/>
                <a:ea typeface="Arial"/>
                <a:cs typeface="Arial"/>
                <a:sym typeface="Arial"/>
              </a:rPr>
              <a:t>RQ2:</a:t>
            </a:r>
            <a:r>
              <a:rPr b="1" lang="ar" sz="1650">
                <a:latin typeface="Arial"/>
                <a:ea typeface="Arial"/>
                <a:cs typeface="Arial"/>
                <a:sym typeface="Arial"/>
              </a:rPr>
              <a:t> What impact does horizontal scaling (adding worker nodes) have on latency in PostgreSQL with Citus versus YugabyteDB under OLTP workloads? </a:t>
            </a:r>
            <a:endParaRPr b="1" sz="1650">
              <a:latin typeface="Arial"/>
              <a:ea typeface="Arial"/>
              <a:cs typeface="Arial"/>
              <a:sym typeface="Arial"/>
            </a:endParaRPr>
          </a:p>
          <a:p>
            <a:pPr indent="0" lvl="0" marL="0" rtl="0" algn="l">
              <a:spcBef>
                <a:spcPts val="0"/>
              </a:spcBef>
              <a:spcAft>
                <a:spcPts val="0"/>
              </a:spcAft>
              <a:buNone/>
            </a:pPr>
            <a:r>
              <a:rPr b="1" lang="ar" sz="1100">
                <a:solidFill>
                  <a:srgbClr val="000000"/>
                </a:solidFill>
                <a:latin typeface="Arial"/>
                <a:ea typeface="Arial"/>
                <a:cs typeface="Arial"/>
                <a:sym typeface="Arial"/>
              </a:rPr>
              <a:t> </a:t>
            </a:r>
            <a:endParaRPr b="1" sz="11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100">
              <a:latin typeface="Arial"/>
              <a:ea typeface="Arial"/>
              <a:cs typeface="Arial"/>
              <a:sym typeface="Arial"/>
            </a:endParaRPr>
          </a:p>
          <a:p>
            <a:pPr indent="0" lvl="0" marL="0" rtl="0" algn="ctr">
              <a:spcBef>
                <a:spcPts val="0"/>
              </a:spcBef>
              <a:spcAft>
                <a:spcPts val="0"/>
              </a:spcAft>
              <a:buNone/>
            </a:pPr>
            <a:r>
              <a:rPr b="1" lang="ar" sz="1100">
                <a:latin typeface="Arial"/>
                <a:ea typeface="Arial"/>
                <a:cs typeface="Arial"/>
                <a:sym typeface="Arial"/>
              </a:rPr>
              <a:t>Table # 4. Average Latency (ms) for Citus and YugabyteDB Across Varying Worker Node Counts with 60,000 Transactions</a:t>
            </a:r>
            <a:endParaRPr/>
          </a:p>
        </p:txBody>
      </p:sp>
      <p:sp>
        <p:nvSpPr>
          <p:cNvPr id="573" name="Google Shape;573;p51"/>
          <p:cNvSpPr txBox="1"/>
          <p:nvPr/>
        </p:nvSpPr>
        <p:spPr>
          <a:xfrm>
            <a:off x="1122000" y="678525"/>
            <a:ext cx="8022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2700">
                <a:solidFill>
                  <a:schemeClr val="accent1"/>
                </a:solidFill>
                <a:highlight>
                  <a:srgbClr val="FFFF00"/>
                </a:highlight>
              </a:rPr>
              <a:t>Data Analysis: </a:t>
            </a:r>
            <a:r>
              <a:rPr lang="ar" sz="2700">
                <a:solidFill>
                  <a:schemeClr val="dk2"/>
                </a:solidFill>
                <a:highlight>
                  <a:srgbClr val="FFFF00"/>
                </a:highlight>
              </a:rPr>
              <a:t>Latency vs. Number of Workers</a:t>
            </a:r>
            <a:endParaRPr b="1" sz="2000">
              <a:solidFill>
                <a:schemeClr val="accent1"/>
              </a:solidFill>
              <a:highlight>
                <a:srgbClr val="FFFF00"/>
              </a:highlight>
            </a:endParaRPr>
          </a:p>
        </p:txBody>
      </p:sp>
      <p:pic>
        <p:nvPicPr>
          <p:cNvPr id="574" name="Google Shape;574;p51"/>
          <p:cNvPicPr preferRelativeResize="0"/>
          <p:nvPr/>
        </p:nvPicPr>
        <p:blipFill>
          <a:blip r:embed="rId3">
            <a:alphaModFix/>
          </a:blip>
          <a:stretch>
            <a:fillRect/>
          </a:stretch>
        </p:blipFill>
        <p:spPr>
          <a:xfrm>
            <a:off x="2995013" y="2414000"/>
            <a:ext cx="3648075" cy="1524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82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ar">
                <a:solidFill>
                  <a:schemeClr val="accent1"/>
                </a:solidFill>
              </a:rPr>
              <a:t>Related Work</a:t>
            </a:r>
            <a:endParaRPr>
              <a:solidFill>
                <a:schemeClr val="accent1"/>
              </a:solidFill>
            </a:endParaRPr>
          </a:p>
        </p:txBody>
      </p:sp>
      <p:sp>
        <p:nvSpPr>
          <p:cNvPr id="296" name="Google Shape;296;p16"/>
          <p:cNvSpPr txBox="1"/>
          <p:nvPr>
            <p:ph idx="1" type="body"/>
          </p:nvPr>
        </p:nvSpPr>
        <p:spPr>
          <a:xfrm>
            <a:off x="1303800" y="1597950"/>
            <a:ext cx="3430500" cy="2933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ar">
                <a:solidFill>
                  <a:srgbClr val="000000"/>
                </a:solidFill>
                <a:latin typeface="Arial"/>
                <a:ea typeface="Arial"/>
                <a:cs typeface="Arial"/>
                <a:sym typeface="Arial"/>
              </a:rPr>
              <a:t>Paper 1: Proxy-based Transaction Acceleration for NewSQL (2023) </a:t>
            </a:r>
            <a:r>
              <a:rPr lang="ar" sz="1400">
                <a:solidFill>
                  <a:srgbClr val="4A86E8"/>
                </a:solidFill>
                <a:latin typeface="Arial"/>
                <a:ea typeface="Arial"/>
                <a:cs typeface="Arial"/>
                <a:sym typeface="Arial"/>
              </a:rPr>
              <a:t>[13]</a:t>
            </a:r>
            <a:endParaRPr b="1">
              <a:solidFill>
                <a:srgbClr val="4A86E8"/>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Char char="-"/>
            </a:pPr>
            <a:r>
              <a:rPr lang="ar">
                <a:solidFill>
                  <a:srgbClr val="000000"/>
                </a:solidFill>
                <a:latin typeface="Arial"/>
                <a:ea typeface="Arial"/>
                <a:cs typeface="Arial"/>
                <a:sym typeface="Arial"/>
              </a:rPr>
              <a:t> They presented a </a:t>
            </a:r>
            <a:r>
              <a:rPr b="1" lang="ar">
                <a:solidFill>
                  <a:srgbClr val="000000"/>
                </a:solidFill>
                <a:latin typeface="Arial"/>
                <a:ea typeface="Arial"/>
                <a:cs typeface="Arial"/>
                <a:sym typeface="Arial"/>
              </a:rPr>
              <a:t>new approach</a:t>
            </a:r>
            <a:r>
              <a:rPr lang="ar">
                <a:solidFill>
                  <a:srgbClr val="000000"/>
                </a:solidFill>
                <a:latin typeface="Arial"/>
                <a:ea typeface="Arial"/>
                <a:cs typeface="Arial"/>
                <a:sym typeface="Arial"/>
              </a:rPr>
              <a:t> using a </a:t>
            </a:r>
            <a:r>
              <a:rPr b="1" lang="ar">
                <a:solidFill>
                  <a:srgbClr val="000000"/>
                </a:solidFill>
                <a:latin typeface="Arial"/>
                <a:ea typeface="Arial"/>
                <a:cs typeface="Arial"/>
                <a:sym typeface="Arial"/>
              </a:rPr>
              <a:t>central proxy</a:t>
            </a:r>
            <a:r>
              <a:rPr lang="ar">
                <a:solidFill>
                  <a:srgbClr val="000000"/>
                </a:solidFill>
                <a:latin typeface="Arial"/>
                <a:ea typeface="Arial"/>
                <a:cs typeface="Arial"/>
                <a:sym typeface="Arial"/>
              </a:rPr>
              <a:t> to </a:t>
            </a:r>
            <a:r>
              <a:rPr b="1" lang="ar">
                <a:solidFill>
                  <a:srgbClr val="000000"/>
                </a:solidFill>
                <a:latin typeface="Arial"/>
                <a:ea typeface="Arial"/>
                <a:cs typeface="Arial"/>
                <a:sym typeface="Arial"/>
              </a:rPr>
              <a:t>improve transaction processing </a:t>
            </a:r>
            <a:r>
              <a:rPr lang="ar">
                <a:solidFill>
                  <a:srgbClr val="000000"/>
                </a:solidFill>
                <a:latin typeface="Arial"/>
                <a:ea typeface="Arial"/>
                <a:cs typeface="Arial"/>
                <a:sym typeface="Arial"/>
              </a:rPr>
              <a:t>in NewSQL databases.</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ar">
                <a:solidFill>
                  <a:srgbClr val="000000"/>
                </a:solidFill>
                <a:latin typeface="Arial"/>
                <a:ea typeface="Arial"/>
                <a:cs typeface="Arial"/>
                <a:sym typeface="Arial"/>
              </a:rPr>
              <a:t> Compared the performance between their approach and </a:t>
            </a:r>
            <a:r>
              <a:rPr b="1" lang="ar">
                <a:solidFill>
                  <a:srgbClr val="000000"/>
                </a:solidFill>
                <a:latin typeface="Arial"/>
                <a:ea typeface="Arial"/>
                <a:cs typeface="Arial"/>
                <a:sym typeface="Arial"/>
              </a:rPr>
              <a:t>YugabyteDB</a:t>
            </a:r>
            <a:r>
              <a:rPr lang="ar">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ar">
                <a:solidFill>
                  <a:srgbClr val="000000"/>
                </a:solidFill>
                <a:latin typeface="Arial"/>
                <a:ea typeface="Arial"/>
                <a:cs typeface="Arial"/>
                <a:sym typeface="Arial"/>
              </a:rPr>
              <a:t>They used </a:t>
            </a:r>
            <a:r>
              <a:rPr b="1" lang="ar">
                <a:solidFill>
                  <a:srgbClr val="000000"/>
                </a:solidFill>
                <a:latin typeface="Arial"/>
                <a:ea typeface="Arial"/>
                <a:cs typeface="Arial"/>
                <a:sym typeface="Arial"/>
              </a:rPr>
              <a:t>Sysbench</a:t>
            </a:r>
            <a:r>
              <a:rPr lang="ar">
                <a:solidFill>
                  <a:srgbClr val="000000"/>
                </a:solidFill>
                <a:latin typeface="Arial"/>
                <a:ea typeface="Arial"/>
                <a:cs typeface="Arial"/>
                <a:sym typeface="Arial"/>
              </a:rPr>
              <a:t> as a performance measurement tool.</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ar" u="sng">
                <a:solidFill>
                  <a:srgbClr val="000000"/>
                </a:solidFill>
                <a:latin typeface="Arial"/>
                <a:ea typeface="Arial"/>
                <a:cs typeface="Arial"/>
                <a:sym typeface="Arial"/>
              </a:rPr>
              <a:t>Results:</a:t>
            </a:r>
            <a:r>
              <a:rPr lang="ar">
                <a:solidFill>
                  <a:srgbClr val="000000"/>
                </a:solidFill>
                <a:latin typeface="Arial"/>
                <a:ea typeface="Arial"/>
                <a:cs typeface="Arial"/>
                <a:sym typeface="Arial"/>
              </a:rPr>
              <a:t> Performance improved by up to 8.25 times using </a:t>
            </a:r>
            <a:r>
              <a:rPr b="1" lang="ar">
                <a:solidFill>
                  <a:srgbClr val="000000"/>
                </a:solidFill>
                <a:latin typeface="Arial"/>
                <a:ea typeface="Arial"/>
                <a:cs typeface="Arial"/>
                <a:sym typeface="Arial"/>
              </a:rPr>
              <a:t>new approach</a:t>
            </a:r>
            <a:r>
              <a:rPr lang="ar">
                <a:solidFill>
                  <a:srgbClr val="000000"/>
                </a:solidFill>
                <a:latin typeface="Arial"/>
                <a:ea typeface="Arial"/>
                <a:cs typeface="Arial"/>
                <a:sym typeface="Arial"/>
              </a:rPr>
              <a:t>.</a:t>
            </a:r>
            <a:endParaRPr>
              <a:solidFill>
                <a:srgbClr val="000000"/>
              </a:solidFill>
              <a:latin typeface="Arial"/>
              <a:ea typeface="Arial"/>
              <a:cs typeface="Arial"/>
              <a:sym typeface="Arial"/>
            </a:endParaRPr>
          </a:p>
        </p:txBody>
      </p:sp>
      <p:sp>
        <p:nvSpPr>
          <p:cNvPr id="297" name="Google Shape;297;p16"/>
          <p:cNvSpPr txBox="1"/>
          <p:nvPr>
            <p:ph idx="2" type="body"/>
          </p:nvPr>
        </p:nvSpPr>
        <p:spPr>
          <a:xfrm>
            <a:off x="4903650" y="1523275"/>
            <a:ext cx="3430500" cy="34248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ar" sz="1400">
                <a:solidFill>
                  <a:srgbClr val="000000"/>
                </a:solidFill>
                <a:latin typeface="Arial"/>
                <a:ea typeface="Arial"/>
                <a:cs typeface="Arial"/>
                <a:sym typeface="Arial"/>
              </a:rPr>
              <a:t>Paper 2:  NewSQL Monitoring System (2021) </a:t>
            </a:r>
            <a:r>
              <a:rPr lang="ar" sz="1400">
                <a:solidFill>
                  <a:srgbClr val="4A86E8"/>
                </a:solidFill>
                <a:latin typeface="Arial"/>
                <a:ea typeface="Arial"/>
                <a:cs typeface="Arial"/>
                <a:sym typeface="Arial"/>
              </a:rPr>
              <a:t>[14]</a:t>
            </a:r>
            <a:endParaRPr b="1" sz="1400">
              <a:solidFill>
                <a:srgbClr val="4A86E8"/>
              </a:solidFill>
              <a:latin typeface="Arial"/>
              <a:ea typeface="Arial"/>
              <a:cs typeface="Arial"/>
              <a:sym typeface="Arial"/>
            </a:endParaRPr>
          </a:p>
          <a:p>
            <a:pPr indent="-304958" lvl="0" marL="457200" rtl="0" algn="l">
              <a:spcBef>
                <a:spcPts val="1200"/>
              </a:spcBef>
              <a:spcAft>
                <a:spcPts val="0"/>
              </a:spcAft>
              <a:buClr>
                <a:srgbClr val="000000"/>
              </a:buClr>
              <a:buSzPct val="100000"/>
              <a:buFont typeface="Arial"/>
              <a:buChar char="-"/>
            </a:pPr>
            <a:r>
              <a:rPr b="1" lang="ar">
                <a:solidFill>
                  <a:srgbClr val="000000"/>
                </a:solidFill>
                <a:latin typeface="Arial"/>
                <a:ea typeface="Arial"/>
                <a:cs typeface="Arial"/>
                <a:sym typeface="Arial"/>
              </a:rPr>
              <a:t>Developed a monitoring system</a:t>
            </a:r>
            <a:r>
              <a:rPr lang="ar">
                <a:solidFill>
                  <a:srgbClr val="000000"/>
                </a:solidFill>
                <a:latin typeface="Arial"/>
                <a:ea typeface="Arial"/>
                <a:cs typeface="Arial"/>
                <a:sym typeface="Arial"/>
              </a:rPr>
              <a:t> to track every node in NewSQL systems.</a:t>
            </a:r>
            <a:endParaRPr>
              <a:solidFill>
                <a:srgbClr val="000000"/>
              </a:solidFill>
              <a:latin typeface="Arial"/>
              <a:ea typeface="Arial"/>
              <a:cs typeface="Arial"/>
              <a:sym typeface="Arial"/>
            </a:endParaRPr>
          </a:p>
          <a:p>
            <a:pPr indent="-304958" lvl="0" marL="457200" rtl="0" algn="l">
              <a:spcBef>
                <a:spcPts val="0"/>
              </a:spcBef>
              <a:spcAft>
                <a:spcPts val="0"/>
              </a:spcAft>
              <a:buClr>
                <a:srgbClr val="000000"/>
              </a:buClr>
              <a:buSzPct val="100000"/>
              <a:buFont typeface="Arial"/>
              <a:buChar char="-"/>
            </a:pPr>
            <a:r>
              <a:rPr lang="ar">
                <a:solidFill>
                  <a:srgbClr val="000000"/>
                </a:solidFill>
                <a:latin typeface="Arial"/>
                <a:ea typeface="Arial"/>
                <a:cs typeface="Arial"/>
                <a:sym typeface="Arial"/>
              </a:rPr>
              <a:t> Compared the performance of </a:t>
            </a:r>
            <a:r>
              <a:rPr b="1" lang="ar">
                <a:solidFill>
                  <a:srgbClr val="000000"/>
                </a:solidFill>
                <a:latin typeface="Arial"/>
                <a:ea typeface="Arial"/>
                <a:cs typeface="Arial"/>
                <a:sym typeface="Arial"/>
              </a:rPr>
              <a:t>YugabyteDB, Cassandra, and InfluxDB</a:t>
            </a:r>
            <a:r>
              <a:rPr lang="ar">
                <a:solidFill>
                  <a:srgbClr val="000000"/>
                </a:solidFill>
                <a:latin typeface="Arial"/>
                <a:ea typeface="Arial"/>
                <a:cs typeface="Arial"/>
                <a:sym typeface="Arial"/>
              </a:rPr>
              <a:t> when storing monitoring data.</a:t>
            </a:r>
            <a:endParaRPr>
              <a:solidFill>
                <a:srgbClr val="000000"/>
              </a:solidFill>
              <a:latin typeface="Arial"/>
              <a:ea typeface="Arial"/>
              <a:cs typeface="Arial"/>
              <a:sym typeface="Arial"/>
            </a:endParaRPr>
          </a:p>
          <a:p>
            <a:pPr indent="-304958" lvl="0" marL="457200" rtl="0" algn="l">
              <a:spcBef>
                <a:spcPts val="0"/>
              </a:spcBef>
              <a:spcAft>
                <a:spcPts val="0"/>
              </a:spcAft>
              <a:buClr>
                <a:srgbClr val="000000"/>
              </a:buClr>
              <a:buSzPct val="100000"/>
              <a:buFont typeface="Arial"/>
              <a:buChar char="-"/>
            </a:pPr>
            <a:r>
              <a:rPr lang="ar">
                <a:solidFill>
                  <a:srgbClr val="000000"/>
                </a:solidFill>
                <a:latin typeface="Arial"/>
                <a:ea typeface="Arial"/>
                <a:cs typeface="Arial"/>
                <a:sym typeface="Arial"/>
              </a:rPr>
              <a:t>Budholia used </a:t>
            </a:r>
            <a:r>
              <a:rPr b="1" lang="ar">
                <a:solidFill>
                  <a:srgbClr val="000000"/>
                </a:solidFill>
                <a:latin typeface="Arial"/>
                <a:ea typeface="Arial"/>
                <a:cs typeface="Arial"/>
                <a:sym typeface="Arial"/>
              </a:rPr>
              <a:t>Grafana and Prometheus</a:t>
            </a:r>
            <a:r>
              <a:rPr lang="ar">
                <a:solidFill>
                  <a:srgbClr val="000000"/>
                </a:solidFill>
                <a:latin typeface="Arial"/>
                <a:ea typeface="Arial"/>
                <a:cs typeface="Arial"/>
                <a:sym typeface="Arial"/>
              </a:rPr>
              <a:t> tools to monitor the nodes.</a:t>
            </a:r>
            <a:endParaRPr>
              <a:solidFill>
                <a:srgbClr val="000000"/>
              </a:solidFill>
              <a:latin typeface="Arial"/>
              <a:ea typeface="Arial"/>
              <a:cs typeface="Arial"/>
              <a:sym typeface="Arial"/>
            </a:endParaRPr>
          </a:p>
          <a:p>
            <a:pPr indent="-304958" lvl="0" marL="457200" rtl="0" algn="l">
              <a:spcBef>
                <a:spcPts val="0"/>
              </a:spcBef>
              <a:spcAft>
                <a:spcPts val="0"/>
              </a:spcAft>
              <a:buClr>
                <a:srgbClr val="000000"/>
              </a:buClr>
              <a:buSzPct val="100000"/>
              <a:buFont typeface="Arial"/>
              <a:buChar char="-"/>
            </a:pPr>
            <a:r>
              <a:rPr lang="ar">
                <a:solidFill>
                  <a:srgbClr val="000000"/>
                </a:solidFill>
                <a:latin typeface="Arial"/>
                <a:ea typeface="Arial"/>
                <a:cs typeface="Arial"/>
                <a:sym typeface="Arial"/>
              </a:rPr>
              <a:t>He track </a:t>
            </a:r>
            <a:r>
              <a:rPr b="1" lang="ar">
                <a:solidFill>
                  <a:srgbClr val="000000"/>
                </a:solidFill>
                <a:latin typeface="Arial"/>
                <a:ea typeface="Arial"/>
                <a:cs typeface="Arial"/>
                <a:sym typeface="Arial"/>
              </a:rPr>
              <a:t>metrics</a:t>
            </a:r>
            <a:r>
              <a:rPr lang="ar">
                <a:solidFill>
                  <a:srgbClr val="000000"/>
                </a:solidFill>
                <a:latin typeface="Arial"/>
                <a:ea typeface="Arial"/>
                <a:cs typeface="Arial"/>
                <a:sym typeface="Arial"/>
              </a:rPr>
              <a:t> such as </a:t>
            </a:r>
            <a:r>
              <a:rPr b="1" lang="ar">
                <a:solidFill>
                  <a:srgbClr val="000000"/>
                </a:solidFill>
                <a:latin typeface="Arial"/>
                <a:ea typeface="Arial"/>
                <a:cs typeface="Arial"/>
                <a:sym typeface="Arial"/>
              </a:rPr>
              <a:t>load, response time, and number of requests.</a:t>
            </a:r>
            <a:endParaRPr b="1">
              <a:solidFill>
                <a:srgbClr val="000000"/>
              </a:solidFill>
              <a:latin typeface="Arial"/>
              <a:ea typeface="Arial"/>
              <a:cs typeface="Arial"/>
              <a:sym typeface="Arial"/>
            </a:endParaRPr>
          </a:p>
          <a:p>
            <a:pPr indent="-304958" lvl="0" marL="457200" rtl="0" algn="l">
              <a:spcBef>
                <a:spcPts val="0"/>
              </a:spcBef>
              <a:spcAft>
                <a:spcPts val="0"/>
              </a:spcAft>
              <a:buClr>
                <a:srgbClr val="000000"/>
              </a:buClr>
              <a:buSzPct val="100000"/>
              <a:buFont typeface="Arial"/>
              <a:buChar char="-"/>
            </a:pPr>
            <a:r>
              <a:rPr lang="ar" u="sng">
                <a:solidFill>
                  <a:srgbClr val="000000"/>
                </a:solidFill>
                <a:latin typeface="Arial"/>
                <a:ea typeface="Arial"/>
                <a:cs typeface="Arial"/>
                <a:sym typeface="Arial"/>
              </a:rPr>
              <a:t>Results:</a:t>
            </a:r>
            <a:r>
              <a:rPr lang="ar">
                <a:solidFill>
                  <a:srgbClr val="000000"/>
                </a:solidFill>
                <a:latin typeface="Arial"/>
                <a:ea typeface="Arial"/>
                <a:cs typeface="Arial"/>
                <a:sym typeface="Arial"/>
              </a:rPr>
              <a:t> </a:t>
            </a:r>
            <a:r>
              <a:rPr b="1" lang="ar">
                <a:solidFill>
                  <a:srgbClr val="000000"/>
                </a:solidFill>
                <a:latin typeface="Arial"/>
                <a:ea typeface="Arial"/>
                <a:cs typeface="Arial"/>
                <a:sym typeface="Arial"/>
              </a:rPr>
              <a:t>Cassandra </a:t>
            </a:r>
            <a:r>
              <a:rPr lang="ar">
                <a:solidFill>
                  <a:srgbClr val="000000"/>
                </a:solidFill>
                <a:latin typeface="Arial"/>
                <a:ea typeface="Arial"/>
                <a:cs typeface="Arial"/>
                <a:sym typeface="Arial"/>
              </a:rPr>
              <a:t>excelled in </a:t>
            </a:r>
            <a:r>
              <a:rPr b="1" lang="ar">
                <a:solidFill>
                  <a:srgbClr val="000000"/>
                </a:solidFill>
                <a:latin typeface="Arial"/>
                <a:ea typeface="Arial"/>
                <a:cs typeface="Arial"/>
                <a:sym typeface="Arial"/>
              </a:rPr>
              <a:t>write </a:t>
            </a:r>
            <a:r>
              <a:rPr lang="ar">
                <a:solidFill>
                  <a:srgbClr val="000000"/>
                </a:solidFill>
                <a:latin typeface="Arial"/>
                <a:ea typeface="Arial"/>
                <a:cs typeface="Arial"/>
                <a:sym typeface="Arial"/>
              </a:rPr>
              <a:t>performance, while </a:t>
            </a:r>
            <a:r>
              <a:rPr b="1" lang="ar">
                <a:solidFill>
                  <a:srgbClr val="000000"/>
                </a:solidFill>
                <a:latin typeface="Arial"/>
                <a:ea typeface="Arial"/>
                <a:cs typeface="Arial"/>
                <a:sym typeface="Arial"/>
              </a:rPr>
              <a:t>YugabyteDB</a:t>
            </a:r>
            <a:r>
              <a:rPr lang="ar">
                <a:solidFill>
                  <a:srgbClr val="000000"/>
                </a:solidFill>
                <a:latin typeface="Arial"/>
                <a:ea typeface="Arial"/>
                <a:cs typeface="Arial"/>
                <a:sym typeface="Arial"/>
              </a:rPr>
              <a:t> was the best for</a:t>
            </a:r>
            <a:r>
              <a:rPr b="1" lang="ar">
                <a:solidFill>
                  <a:srgbClr val="000000"/>
                </a:solidFill>
                <a:latin typeface="Arial"/>
                <a:ea typeface="Arial"/>
                <a:cs typeface="Arial"/>
                <a:sym typeface="Arial"/>
              </a:rPr>
              <a:t> reads</a:t>
            </a:r>
            <a:r>
              <a:rPr lang="ar">
                <a:solidFill>
                  <a:srgbClr val="000000"/>
                </a:solidFill>
                <a:latin typeface="Arial"/>
                <a:ea typeface="Arial"/>
                <a:cs typeface="Arial"/>
                <a:sym typeface="Arial"/>
              </a:rPr>
              <a:t>.</a:t>
            </a:r>
            <a:endParaRPr>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5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80" name="Google Shape;580;p52"/>
          <p:cNvSpPr txBox="1"/>
          <p:nvPr>
            <p:ph idx="1" type="body"/>
          </p:nvPr>
        </p:nvSpPr>
        <p:spPr>
          <a:xfrm>
            <a:off x="1303800" y="1515875"/>
            <a:ext cx="7030500" cy="2609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581" name="Google Shape;581;p52"/>
          <p:cNvSpPr txBox="1"/>
          <p:nvPr/>
        </p:nvSpPr>
        <p:spPr>
          <a:xfrm>
            <a:off x="1905150" y="4582400"/>
            <a:ext cx="5491500" cy="431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ar" sz="1100">
                <a:solidFill>
                  <a:schemeClr val="dk2"/>
                </a:solidFill>
              </a:rPr>
              <a:t>Figure2 . Latency (ms) for Citus and YugabyteDB Across Varying Worker Node Counts with 60,000 Transactions</a:t>
            </a:r>
            <a:endParaRPr b="1" sz="1100">
              <a:solidFill>
                <a:schemeClr val="dk2"/>
              </a:solidFill>
            </a:endParaRPr>
          </a:p>
          <a:p>
            <a:pPr indent="0" lvl="0" marL="0" rtl="0" algn="ctr">
              <a:lnSpc>
                <a:spcPct val="115000"/>
              </a:lnSpc>
              <a:spcBef>
                <a:spcPts val="0"/>
              </a:spcBef>
              <a:spcAft>
                <a:spcPts val="0"/>
              </a:spcAft>
              <a:buNone/>
            </a:pPr>
            <a:r>
              <a:t/>
            </a:r>
            <a:endParaRPr b="1" sz="1100">
              <a:solidFill>
                <a:schemeClr val="dk2"/>
              </a:solidFill>
            </a:endParaRPr>
          </a:p>
        </p:txBody>
      </p:sp>
      <p:sp>
        <p:nvSpPr>
          <p:cNvPr id="582" name="Google Shape;582;p52"/>
          <p:cNvSpPr txBox="1"/>
          <p:nvPr/>
        </p:nvSpPr>
        <p:spPr>
          <a:xfrm>
            <a:off x="1122000" y="526125"/>
            <a:ext cx="8022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2700">
                <a:solidFill>
                  <a:schemeClr val="accent1"/>
                </a:solidFill>
                <a:highlight>
                  <a:srgbClr val="FFFF00"/>
                </a:highlight>
              </a:rPr>
              <a:t>Data Analysis: </a:t>
            </a:r>
            <a:r>
              <a:rPr lang="ar" sz="2700">
                <a:solidFill>
                  <a:schemeClr val="dk2"/>
                </a:solidFill>
                <a:highlight>
                  <a:srgbClr val="FFFF00"/>
                </a:highlight>
              </a:rPr>
              <a:t>Latency vs. Number of Workers</a:t>
            </a:r>
            <a:endParaRPr b="1" sz="2000">
              <a:solidFill>
                <a:schemeClr val="accent1"/>
              </a:solidFill>
              <a:highlight>
                <a:srgbClr val="FFFF00"/>
              </a:highlight>
            </a:endParaRPr>
          </a:p>
        </p:txBody>
      </p:sp>
      <p:pic>
        <p:nvPicPr>
          <p:cNvPr id="583" name="Google Shape;583;p52"/>
          <p:cNvPicPr preferRelativeResize="0"/>
          <p:nvPr/>
        </p:nvPicPr>
        <p:blipFill>
          <a:blip r:embed="rId3">
            <a:alphaModFix/>
          </a:blip>
          <a:stretch>
            <a:fillRect/>
          </a:stretch>
        </p:blipFill>
        <p:spPr>
          <a:xfrm>
            <a:off x="1704975" y="1049075"/>
            <a:ext cx="5734050" cy="35433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5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89" name="Google Shape;589;p53"/>
          <p:cNvSpPr txBox="1"/>
          <p:nvPr>
            <p:ph idx="1" type="body"/>
          </p:nvPr>
        </p:nvSpPr>
        <p:spPr>
          <a:xfrm>
            <a:off x="1303800" y="1515875"/>
            <a:ext cx="7030500" cy="198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590" name="Google Shape;590;p53"/>
          <p:cNvSpPr txBox="1"/>
          <p:nvPr/>
        </p:nvSpPr>
        <p:spPr>
          <a:xfrm>
            <a:off x="1620525" y="678525"/>
            <a:ext cx="68424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600"/>
              </a:spcAft>
              <a:buNone/>
            </a:pPr>
            <a:r>
              <a:t/>
            </a:r>
            <a:endParaRPr b="1" sz="1600">
              <a:latin typeface="Times New Roman"/>
              <a:ea typeface="Times New Roman"/>
              <a:cs typeface="Times New Roman"/>
              <a:sym typeface="Times New Roman"/>
            </a:endParaRPr>
          </a:p>
        </p:txBody>
      </p:sp>
      <p:sp>
        <p:nvSpPr>
          <p:cNvPr id="591" name="Google Shape;591;p53"/>
          <p:cNvSpPr txBox="1"/>
          <p:nvPr/>
        </p:nvSpPr>
        <p:spPr>
          <a:xfrm>
            <a:off x="1459325" y="3929950"/>
            <a:ext cx="6842400" cy="52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ar" sz="1100">
                <a:solidFill>
                  <a:schemeClr val="dk2"/>
                </a:solidFill>
              </a:rPr>
              <a:t>Figure. Paired t-test Results Comparing Mean Throughput Between Citus and YugabyteDBv Across Varying Worker Counts</a:t>
            </a:r>
            <a:endParaRPr b="1" sz="1100">
              <a:solidFill>
                <a:schemeClr val="dk2"/>
              </a:solidFill>
            </a:endParaRPr>
          </a:p>
        </p:txBody>
      </p:sp>
      <p:sp>
        <p:nvSpPr>
          <p:cNvPr id="592" name="Google Shape;592;p53"/>
          <p:cNvSpPr txBox="1"/>
          <p:nvPr/>
        </p:nvSpPr>
        <p:spPr>
          <a:xfrm>
            <a:off x="1122000" y="526125"/>
            <a:ext cx="8022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2700">
                <a:solidFill>
                  <a:schemeClr val="accent1"/>
                </a:solidFill>
                <a:highlight>
                  <a:srgbClr val="FFFF00"/>
                </a:highlight>
              </a:rPr>
              <a:t>Data Analysis: </a:t>
            </a:r>
            <a:r>
              <a:rPr lang="ar" sz="2700">
                <a:solidFill>
                  <a:schemeClr val="dk2"/>
                </a:solidFill>
                <a:highlight>
                  <a:srgbClr val="FFFF00"/>
                </a:highlight>
              </a:rPr>
              <a:t>Latency vs. Number of Workers</a:t>
            </a:r>
            <a:endParaRPr b="1" sz="2000">
              <a:solidFill>
                <a:schemeClr val="accent1"/>
              </a:solidFill>
              <a:highlight>
                <a:srgbClr val="FFFF00"/>
              </a:highlight>
            </a:endParaRPr>
          </a:p>
        </p:txBody>
      </p:sp>
      <p:pic>
        <p:nvPicPr>
          <p:cNvPr id="593" name="Google Shape;593;p53"/>
          <p:cNvPicPr preferRelativeResize="0"/>
          <p:nvPr/>
        </p:nvPicPr>
        <p:blipFill>
          <a:blip r:embed="rId3">
            <a:alphaModFix/>
          </a:blip>
          <a:stretch>
            <a:fillRect/>
          </a:stretch>
        </p:blipFill>
        <p:spPr>
          <a:xfrm>
            <a:off x="1880400" y="1543475"/>
            <a:ext cx="5734050" cy="19526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99" name="Google Shape;599;p54"/>
          <p:cNvSpPr txBox="1"/>
          <p:nvPr>
            <p:ph idx="1" type="body"/>
          </p:nvPr>
        </p:nvSpPr>
        <p:spPr>
          <a:xfrm>
            <a:off x="1303800" y="1448000"/>
            <a:ext cx="7449600" cy="3456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ar" sz="1650">
                <a:solidFill>
                  <a:schemeClr val="accent1"/>
                </a:solidFill>
                <a:latin typeface="Arial"/>
                <a:ea typeface="Arial"/>
                <a:cs typeface="Arial"/>
                <a:sym typeface="Arial"/>
              </a:rPr>
              <a:t>RQ2:</a:t>
            </a:r>
            <a:r>
              <a:rPr b="1" lang="ar" sz="1650">
                <a:latin typeface="Arial"/>
                <a:ea typeface="Arial"/>
                <a:cs typeface="Arial"/>
                <a:sym typeface="Arial"/>
              </a:rPr>
              <a:t> What impact does horizontal scaling (adding worker nodes) have on latency in PostgreSQL with Citus versus YugabyteDB under OLTP workloads? </a:t>
            </a:r>
            <a:endParaRPr b="1" sz="1650">
              <a:latin typeface="Arial"/>
              <a:ea typeface="Arial"/>
              <a:cs typeface="Arial"/>
              <a:sym typeface="Arial"/>
            </a:endParaRPr>
          </a:p>
          <a:p>
            <a:pPr indent="0" lvl="0" marL="0" rtl="0" algn="l">
              <a:spcBef>
                <a:spcPts val="0"/>
              </a:spcBef>
              <a:spcAft>
                <a:spcPts val="0"/>
              </a:spcAft>
              <a:buNone/>
            </a:pPr>
            <a:r>
              <a:rPr b="1" lang="ar" sz="1100">
                <a:solidFill>
                  <a:srgbClr val="000000"/>
                </a:solidFill>
                <a:latin typeface="Arial"/>
                <a:ea typeface="Arial"/>
                <a:cs typeface="Arial"/>
                <a:sym typeface="Arial"/>
              </a:rPr>
              <a:t> </a:t>
            </a:r>
            <a:endParaRPr b="1" sz="11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100">
              <a:latin typeface="Arial"/>
              <a:ea typeface="Arial"/>
              <a:cs typeface="Arial"/>
              <a:sym typeface="Arial"/>
            </a:endParaRPr>
          </a:p>
          <a:p>
            <a:pPr indent="0" lvl="0" marL="0" rtl="0" algn="ctr">
              <a:spcBef>
                <a:spcPts val="0"/>
              </a:spcBef>
              <a:spcAft>
                <a:spcPts val="0"/>
              </a:spcAft>
              <a:buNone/>
            </a:pPr>
            <a:r>
              <a:rPr b="1" lang="ar" sz="1100">
                <a:latin typeface="Arial"/>
                <a:ea typeface="Arial"/>
                <a:cs typeface="Arial"/>
                <a:sym typeface="Arial"/>
              </a:rPr>
              <a:t>Table # 4. Average Latency (ms) for Citus and YugabyteDB Across Varying Worker Node Counts with 80,000 Transactions</a:t>
            </a:r>
            <a:endParaRPr/>
          </a:p>
        </p:txBody>
      </p:sp>
      <p:sp>
        <p:nvSpPr>
          <p:cNvPr id="600" name="Google Shape;600;p54"/>
          <p:cNvSpPr txBox="1"/>
          <p:nvPr/>
        </p:nvSpPr>
        <p:spPr>
          <a:xfrm>
            <a:off x="1122000" y="678525"/>
            <a:ext cx="8022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2700">
                <a:solidFill>
                  <a:schemeClr val="accent1"/>
                </a:solidFill>
                <a:highlight>
                  <a:srgbClr val="FFFF00"/>
                </a:highlight>
              </a:rPr>
              <a:t>Data Analysis: </a:t>
            </a:r>
            <a:r>
              <a:rPr lang="ar" sz="2700">
                <a:solidFill>
                  <a:schemeClr val="dk2"/>
                </a:solidFill>
                <a:highlight>
                  <a:srgbClr val="FFFF00"/>
                </a:highlight>
              </a:rPr>
              <a:t>Latency vs. Number of Workers</a:t>
            </a:r>
            <a:endParaRPr b="1" sz="2000">
              <a:solidFill>
                <a:schemeClr val="accent1"/>
              </a:solidFill>
              <a:highlight>
                <a:srgbClr val="FFFF00"/>
              </a:highlight>
            </a:endParaRPr>
          </a:p>
        </p:txBody>
      </p:sp>
      <p:pic>
        <p:nvPicPr>
          <p:cNvPr id="601" name="Google Shape;601;p54"/>
          <p:cNvPicPr preferRelativeResize="0"/>
          <p:nvPr/>
        </p:nvPicPr>
        <p:blipFill>
          <a:blip r:embed="rId3">
            <a:alphaModFix/>
          </a:blip>
          <a:stretch>
            <a:fillRect/>
          </a:stretch>
        </p:blipFill>
        <p:spPr>
          <a:xfrm>
            <a:off x="3204563" y="2456400"/>
            <a:ext cx="3648075" cy="15716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5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07" name="Google Shape;607;p55"/>
          <p:cNvSpPr txBox="1"/>
          <p:nvPr>
            <p:ph idx="1" type="body"/>
          </p:nvPr>
        </p:nvSpPr>
        <p:spPr>
          <a:xfrm>
            <a:off x="1303800" y="1515875"/>
            <a:ext cx="7030500" cy="2609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608" name="Google Shape;608;p55"/>
          <p:cNvSpPr txBox="1"/>
          <p:nvPr/>
        </p:nvSpPr>
        <p:spPr>
          <a:xfrm>
            <a:off x="1905150" y="4582400"/>
            <a:ext cx="5491500" cy="431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ar" sz="1100">
                <a:solidFill>
                  <a:schemeClr val="dk2"/>
                </a:solidFill>
              </a:rPr>
              <a:t>Figure2 . Latency (ms) for Citus and YugabyteDB Across Varying Worker Node Counts with 80,000 Transactions</a:t>
            </a:r>
            <a:endParaRPr b="1" sz="1100">
              <a:solidFill>
                <a:schemeClr val="dk2"/>
              </a:solidFill>
            </a:endParaRPr>
          </a:p>
          <a:p>
            <a:pPr indent="0" lvl="0" marL="0" rtl="0" algn="ctr">
              <a:lnSpc>
                <a:spcPct val="115000"/>
              </a:lnSpc>
              <a:spcBef>
                <a:spcPts val="0"/>
              </a:spcBef>
              <a:spcAft>
                <a:spcPts val="0"/>
              </a:spcAft>
              <a:buNone/>
            </a:pPr>
            <a:r>
              <a:t/>
            </a:r>
            <a:endParaRPr b="1" sz="1100">
              <a:solidFill>
                <a:schemeClr val="dk2"/>
              </a:solidFill>
            </a:endParaRPr>
          </a:p>
        </p:txBody>
      </p:sp>
      <p:sp>
        <p:nvSpPr>
          <p:cNvPr id="609" name="Google Shape;609;p55"/>
          <p:cNvSpPr txBox="1"/>
          <p:nvPr/>
        </p:nvSpPr>
        <p:spPr>
          <a:xfrm>
            <a:off x="1122000" y="526125"/>
            <a:ext cx="8022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2700">
                <a:solidFill>
                  <a:schemeClr val="accent1"/>
                </a:solidFill>
                <a:highlight>
                  <a:srgbClr val="FFFF00"/>
                </a:highlight>
              </a:rPr>
              <a:t>Data Analysis: </a:t>
            </a:r>
            <a:r>
              <a:rPr lang="ar" sz="2700">
                <a:solidFill>
                  <a:schemeClr val="dk2"/>
                </a:solidFill>
                <a:highlight>
                  <a:srgbClr val="FFFF00"/>
                </a:highlight>
              </a:rPr>
              <a:t>Latency vs. Number of Workers</a:t>
            </a:r>
            <a:endParaRPr b="1" sz="2000">
              <a:solidFill>
                <a:schemeClr val="accent1"/>
              </a:solidFill>
              <a:highlight>
                <a:srgbClr val="FFFF00"/>
              </a:highlight>
            </a:endParaRPr>
          </a:p>
        </p:txBody>
      </p:sp>
      <p:pic>
        <p:nvPicPr>
          <p:cNvPr id="610" name="Google Shape;610;p55"/>
          <p:cNvPicPr preferRelativeResize="0"/>
          <p:nvPr/>
        </p:nvPicPr>
        <p:blipFill>
          <a:blip r:embed="rId3">
            <a:alphaModFix/>
          </a:blip>
          <a:stretch>
            <a:fillRect/>
          </a:stretch>
        </p:blipFill>
        <p:spPr>
          <a:xfrm>
            <a:off x="1956200" y="1314825"/>
            <a:ext cx="5231600" cy="32675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5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16" name="Google Shape;616;p56"/>
          <p:cNvSpPr txBox="1"/>
          <p:nvPr>
            <p:ph idx="1" type="body"/>
          </p:nvPr>
        </p:nvSpPr>
        <p:spPr>
          <a:xfrm>
            <a:off x="1303800" y="1515875"/>
            <a:ext cx="7030500" cy="198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617" name="Google Shape;617;p56"/>
          <p:cNvSpPr txBox="1"/>
          <p:nvPr/>
        </p:nvSpPr>
        <p:spPr>
          <a:xfrm>
            <a:off x="1620525" y="678525"/>
            <a:ext cx="68424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600"/>
              </a:spcAft>
              <a:buNone/>
            </a:pPr>
            <a:r>
              <a:t/>
            </a:r>
            <a:endParaRPr b="1" sz="1600">
              <a:latin typeface="Times New Roman"/>
              <a:ea typeface="Times New Roman"/>
              <a:cs typeface="Times New Roman"/>
              <a:sym typeface="Times New Roman"/>
            </a:endParaRPr>
          </a:p>
        </p:txBody>
      </p:sp>
      <p:sp>
        <p:nvSpPr>
          <p:cNvPr id="618" name="Google Shape;618;p56"/>
          <p:cNvSpPr txBox="1"/>
          <p:nvPr/>
        </p:nvSpPr>
        <p:spPr>
          <a:xfrm>
            <a:off x="1459325" y="3929950"/>
            <a:ext cx="6842400" cy="52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ar" sz="1100">
                <a:solidFill>
                  <a:schemeClr val="dk2"/>
                </a:solidFill>
              </a:rPr>
              <a:t>Figure. Paired t-test Results Comparing Mean Throughput Between Citus and YugabyteDBv Across Varying Worker Counts</a:t>
            </a:r>
            <a:endParaRPr b="1" sz="1100">
              <a:solidFill>
                <a:schemeClr val="dk2"/>
              </a:solidFill>
            </a:endParaRPr>
          </a:p>
        </p:txBody>
      </p:sp>
      <p:sp>
        <p:nvSpPr>
          <p:cNvPr id="619" name="Google Shape;619;p56"/>
          <p:cNvSpPr txBox="1"/>
          <p:nvPr/>
        </p:nvSpPr>
        <p:spPr>
          <a:xfrm>
            <a:off x="1122000" y="526125"/>
            <a:ext cx="8022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2700">
                <a:solidFill>
                  <a:schemeClr val="accent1"/>
                </a:solidFill>
                <a:highlight>
                  <a:srgbClr val="FFFF00"/>
                </a:highlight>
              </a:rPr>
              <a:t>Data Analysis: </a:t>
            </a:r>
            <a:r>
              <a:rPr lang="ar" sz="2700">
                <a:solidFill>
                  <a:schemeClr val="dk2"/>
                </a:solidFill>
                <a:highlight>
                  <a:srgbClr val="FFFF00"/>
                </a:highlight>
              </a:rPr>
              <a:t>Latency vs. Number of Workers</a:t>
            </a:r>
            <a:endParaRPr b="1" sz="2000">
              <a:solidFill>
                <a:schemeClr val="accent1"/>
              </a:solidFill>
              <a:highlight>
                <a:srgbClr val="FFFF00"/>
              </a:highlight>
            </a:endParaRPr>
          </a:p>
        </p:txBody>
      </p:sp>
      <p:pic>
        <p:nvPicPr>
          <p:cNvPr id="620" name="Google Shape;620;p56"/>
          <p:cNvPicPr preferRelativeResize="0"/>
          <p:nvPr/>
        </p:nvPicPr>
        <p:blipFill>
          <a:blip r:embed="rId3">
            <a:alphaModFix/>
          </a:blip>
          <a:stretch>
            <a:fillRect/>
          </a:stretch>
        </p:blipFill>
        <p:spPr>
          <a:xfrm>
            <a:off x="1620525" y="1638725"/>
            <a:ext cx="5734050" cy="17621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5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26" name="Google Shape;626;p57"/>
          <p:cNvSpPr txBox="1"/>
          <p:nvPr>
            <p:ph idx="1" type="body"/>
          </p:nvPr>
        </p:nvSpPr>
        <p:spPr>
          <a:xfrm>
            <a:off x="1303800" y="1448000"/>
            <a:ext cx="7449600" cy="3456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ar" sz="1650">
                <a:solidFill>
                  <a:schemeClr val="accent1"/>
                </a:solidFill>
                <a:latin typeface="Arial"/>
                <a:ea typeface="Arial"/>
                <a:cs typeface="Arial"/>
                <a:sym typeface="Arial"/>
              </a:rPr>
              <a:t>RQ2:</a:t>
            </a:r>
            <a:r>
              <a:rPr b="1" lang="ar" sz="1650">
                <a:latin typeface="Arial"/>
                <a:ea typeface="Arial"/>
                <a:cs typeface="Arial"/>
                <a:sym typeface="Arial"/>
              </a:rPr>
              <a:t> What impact does horizontal scaling (adding worker nodes) have on latency in PostgreSQL with Citus versus YugabyteDB under OLTP workloads? </a:t>
            </a:r>
            <a:endParaRPr b="1" sz="1650">
              <a:latin typeface="Arial"/>
              <a:ea typeface="Arial"/>
              <a:cs typeface="Arial"/>
              <a:sym typeface="Arial"/>
            </a:endParaRPr>
          </a:p>
          <a:p>
            <a:pPr indent="0" lvl="0" marL="0" rtl="0" algn="l">
              <a:spcBef>
                <a:spcPts val="0"/>
              </a:spcBef>
              <a:spcAft>
                <a:spcPts val="0"/>
              </a:spcAft>
              <a:buNone/>
            </a:pPr>
            <a:r>
              <a:rPr b="1" lang="ar" sz="1100">
                <a:solidFill>
                  <a:srgbClr val="000000"/>
                </a:solidFill>
                <a:latin typeface="Arial"/>
                <a:ea typeface="Arial"/>
                <a:cs typeface="Arial"/>
                <a:sym typeface="Arial"/>
              </a:rPr>
              <a:t> </a:t>
            </a:r>
            <a:endParaRPr b="1" sz="11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100">
              <a:latin typeface="Arial"/>
              <a:ea typeface="Arial"/>
              <a:cs typeface="Arial"/>
              <a:sym typeface="Arial"/>
            </a:endParaRPr>
          </a:p>
          <a:p>
            <a:pPr indent="0" lvl="0" marL="0" rtl="0" algn="ctr">
              <a:spcBef>
                <a:spcPts val="0"/>
              </a:spcBef>
              <a:spcAft>
                <a:spcPts val="0"/>
              </a:spcAft>
              <a:buNone/>
            </a:pPr>
            <a:r>
              <a:rPr b="1" lang="ar" sz="1100">
                <a:latin typeface="Arial"/>
                <a:ea typeface="Arial"/>
                <a:cs typeface="Arial"/>
                <a:sym typeface="Arial"/>
              </a:rPr>
              <a:t>Table # 4. Average Latency (ms) for Citus and YugabyteDB Across Varying Worker Node Counts with 100,000 Transactions</a:t>
            </a:r>
            <a:endParaRPr/>
          </a:p>
        </p:txBody>
      </p:sp>
      <p:sp>
        <p:nvSpPr>
          <p:cNvPr id="627" name="Google Shape;627;p57"/>
          <p:cNvSpPr txBox="1"/>
          <p:nvPr/>
        </p:nvSpPr>
        <p:spPr>
          <a:xfrm>
            <a:off x="1122000" y="678525"/>
            <a:ext cx="8022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2700">
                <a:solidFill>
                  <a:schemeClr val="accent1"/>
                </a:solidFill>
                <a:highlight>
                  <a:srgbClr val="FFFF00"/>
                </a:highlight>
              </a:rPr>
              <a:t>Data Analysis: </a:t>
            </a:r>
            <a:r>
              <a:rPr lang="ar" sz="2700">
                <a:solidFill>
                  <a:schemeClr val="dk2"/>
                </a:solidFill>
                <a:highlight>
                  <a:srgbClr val="FFFF00"/>
                </a:highlight>
              </a:rPr>
              <a:t>Latency vs. Number of Workers</a:t>
            </a:r>
            <a:endParaRPr b="1" sz="2000">
              <a:solidFill>
                <a:schemeClr val="accent1"/>
              </a:solidFill>
              <a:highlight>
                <a:srgbClr val="FFFF00"/>
              </a:highlight>
            </a:endParaRPr>
          </a:p>
        </p:txBody>
      </p:sp>
      <p:pic>
        <p:nvPicPr>
          <p:cNvPr id="628" name="Google Shape;628;p57"/>
          <p:cNvPicPr preferRelativeResize="0"/>
          <p:nvPr/>
        </p:nvPicPr>
        <p:blipFill>
          <a:blip r:embed="rId3">
            <a:alphaModFix/>
          </a:blip>
          <a:stretch>
            <a:fillRect/>
          </a:stretch>
        </p:blipFill>
        <p:spPr>
          <a:xfrm>
            <a:off x="3318488" y="2409238"/>
            <a:ext cx="3629025" cy="15335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5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34" name="Google Shape;634;p58"/>
          <p:cNvSpPr txBox="1"/>
          <p:nvPr>
            <p:ph idx="1" type="body"/>
          </p:nvPr>
        </p:nvSpPr>
        <p:spPr>
          <a:xfrm>
            <a:off x="1303800" y="1515875"/>
            <a:ext cx="7030500" cy="2609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635" name="Google Shape;635;p58"/>
          <p:cNvSpPr txBox="1"/>
          <p:nvPr/>
        </p:nvSpPr>
        <p:spPr>
          <a:xfrm>
            <a:off x="1905150" y="4582400"/>
            <a:ext cx="5491500" cy="431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ar" sz="1100">
                <a:solidFill>
                  <a:schemeClr val="dk2"/>
                </a:solidFill>
              </a:rPr>
              <a:t>Figure2 . Latency (ms) for Citus and YugabyteDB Across Varying Worker Node Counts with 100,000 Transactions</a:t>
            </a:r>
            <a:endParaRPr b="1" sz="1100">
              <a:solidFill>
                <a:schemeClr val="dk2"/>
              </a:solidFill>
            </a:endParaRPr>
          </a:p>
          <a:p>
            <a:pPr indent="0" lvl="0" marL="0" rtl="0" algn="ctr">
              <a:lnSpc>
                <a:spcPct val="115000"/>
              </a:lnSpc>
              <a:spcBef>
                <a:spcPts val="0"/>
              </a:spcBef>
              <a:spcAft>
                <a:spcPts val="0"/>
              </a:spcAft>
              <a:buNone/>
            </a:pPr>
            <a:r>
              <a:t/>
            </a:r>
            <a:endParaRPr b="1" sz="1100">
              <a:solidFill>
                <a:schemeClr val="dk2"/>
              </a:solidFill>
            </a:endParaRPr>
          </a:p>
        </p:txBody>
      </p:sp>
      <p:sp>
        <p:nvSpPr>
          <p:cNvPr id="636" name="Google Shape;636;p58"/>
          <p:cNvSpPr txBox="1"/>
          <p:nvPr/>
        </p:nvSpPr>
        <p:spPr>
          <a:xfrm>
            <a:off x="1122000" y="526125"/>
            <a:ext cx="8022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2700">
                <a:solidFill>
                  <a:schemeClr val="accent1"/>
                </a:solidFill>
                <a:highlight>
                  <a:srgbClr val="FFFF00"/>
                </a:highlight>
              </a:rPr>
              <a:t>Data Analysis: </a:t>
            </a:r>
            <a:r>
              <a:rPr lang="ar" sz="2700">
                <a:solidFill>
                  <a:schemeClr val="dk2"/>
                </a:solidFill>
                <a:highlight>
                  <a:srgbClr val="FFFF00"/>
                </a:highlight>
              </a:rPr>
              <a:t>Latency vs. Number of Workers</a:t>
            </a:r>
            <a:endParaRPr b="1" sz="2000">
              <a:solidFill>
                <a:schemeClr val="accent1"/>
              </a:solidFill>
              <a:highlight>
                <a:srgbClr val="FFFF00"/>
              </a:highlight>
            </a:endParaRPr>
          </a:p>
        </p:txBody>
      </p:sp>
      <p:pic>
        <p:nvPicPr>
          <p:cNvPr id="637" name="Google Shape;637;p58"/>
          <p:cNvPicPr preferRelativeResize="0"/>
          <p:nvPr/>
        </p:nvPicPr>
        <p:blipFill>
          <a:blip r:embed="rId3">
            <a:alphaModFix/>
          </a:blip>
          <a:stretch>
            <a:fillRect/>
          </a:stretch>
        </p:blipFill>
        <p:spPr>
          <a:xfrm>
            <a:off x="1832400" y="1255338"/>
            <a:ext cx="5134097" cy="31981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5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43" name="Google Shape;643;p59"/>
          <p:cNvSpPr txBox="1"/>
          <p:nvPr>
            <p:ph idx="1" type="body"/>
          </p:nvPr>
        </p:nvSpPr>
        <p:spPr>
          <a:xfrm>
            <a:off x="1303800" y="1515875"/>
            <a:ext cx="7030500" cy="198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644" name="Google Shape;644;p59"/>
          <p:cNvSpPr txBox="1"/>
          <p:nvPr/>
        </p:nvSpPr>
        <p:spPr>
          <a:xfrm>
            <a:off x="1620525" y="678525"/>
            <a:ext cx="68424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600"/>
              </a:spcAft>
              <a:buNone/>
            </a:pPr>
            <a:r>
              <a:t/>
            </a:r>
            <a:endParaRPr b="1" sz="1600">
              <a:latin typeface="Times New Roman"/>
              <a:ea typeface="Times New Roman"/>
              <a:cs typeface="Times New Roman"/>
              <a:sym typeface="Times New Roman"/>
            </a:endParaRPr>
          </a:p>
        </p:txBody>
      </p:sp>
      <p:sp>
        <p:nvSpPr>
          <p:cNvPr id="645" name="Google Shape;645;p59"/>
          <p:cNvSpPr txBox="1"/>
          <p:nvPr/>
        </p:nvSpPr>
        <p:spPr>
          <a:xfrm>
            <a:off x="1459325" y="3929950"/>
            <a:ext cx="6842400" cy="52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ar" sz="1100">
                <a:solidFill>
                  <a:schemeClr val="dk2"/>
                </a:solidFill>
              </a:rPr>
              <a:t>Figure. Paired t-test Results Comparing Mean Throughput Between Citus and YugabyteDBv Across Varying Worker Counts</a:t>
            </a:r>
            <a:endParaRPr b="1" sz="1100">
              <a:solidFill>
                <a:schemeClr val="dk2"/>
              </a:solidFill>
            </a:endParaRPr>
          </a:p>
        </p:txBody>
      </p:sp>
      <p:sp>
        <p:nvSpPr>
          <p:cNvPr id="646" name="Google Shape;646;p59"/>
          <p:cNvSpPr txBox="1"/>
          <p:nvPr/>
        </p:nvSpPr>
        <p:spPr>
          <a:xfrm>
            <a:off x="1122000" y="526125"/>
            <a:ext cx="8022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2700">
                <a:solidFill>
                  <a:schemeClr val="accent1"/>
                </a:solidFill>
                <a:highlight>
                  <a:srgbClr val="FFFF00"/>
                </a:highlight>
              </a:rPr>
              <a:t>Data Analysis: </a:t>
            </a:r>
            <a:r>
              <a:rPr lang="ar" sz="2700">
                <a:solidFill>
                  <a:schemeClr val="dk2"/>
                </a:solidFill>
                <a:highlight>
                  <a:srgbClr val="FFFF00"/>
                </a:highlight>
              </a:rPr>
              <a:t>Latency vs. Number of Workers</a:t>
            </a:r>
            <a:endParaRPr b="1" sz="2000">
              <a:solidFill>
                <a:schemeClr val="accent1"/>
              </a:solidFill>
              <a:highlight>
                <a:srgbClr val="FFFF00"/>
              </a:highlight>
            </a:endParaRPr>
          </a:p>
        </p:txBody>
      </p:sp>
      <p:pic>
        <p:nvPicPr>
          <p:cNvPr id="647" name="Google Shape;647;p59"/>
          <p:cNvPicPr preferRelativeResize="0"/>
          <p:nvPr/>
        </p:nvPicPr>
        <p:blipFill>
          <a:blip r:embed="rId3">
            <a:alphaModFix/>
          </a:blip>
          <a:stretch>
            <a:fillRect/>
          </a:stretch>
        </p:blipFill>
        <p:spPr>
          <a:xfrm>
            <a:off x="1952025" y="1792363"/>
            <a:ext cx="5734050" cy="19431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6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53" name="Google Shape;653;p60"/>
          <p:cNvSpPr txBox="1"/>
          <p:nvPr>
            <p:ph idx="1" type="body"/>
          </p:nvPr>
        </p:nvSpPr>
        <p:spPr>
          <a:xfrm>
            <a:off x="1303800" y="1234450"/>
            <a:ext cx="7030500" cy="3569100"/>
          </a:xfrm>
          <a:prstGeom prst="rect">
            <a:avLst/>
          </a:prstGeom>
        </p:spPr>
        <p:txBody>
          <a:bodyPr anchorCtr="0" anchor="t" bIns="91425" lIns="91425" spcFirstLastPara="1" rIns="91425" wrap="square" tIns="91425">
            <a:normAutofit fontScale="85000" lnSpcReduction="20000"/>
          </a:bodyPr>
          <a:lstStyle/>
          <a:p>
            <a:pPr indent="0" lvl="0" marL="0" rtl="0" algn="just">
              <a:spcBef>
                <a:spcPts val="0"/>
              </a:spcBef>
              <a:spcAft>
                <a:spcPts val="0"/>
              </a:spcAft>
              <a:buNone/>
            </a:pPr>
            <a:r>
              <a:rPr b="1" lang="ar" sz="1862">
                <a:solidFill>
                  <a:schemeClr val="accent1"/>
                </a:solidFill>
                <a:latin typeface="Arial"/>
                <a:ea typeface="Arial"/>
                <a:cs typeface="Arial"/>
                <a:sym typeface="Arial"/>
              </a:rPr>
              <a:t>RQ3:</a:t>
            </a:r>
            <a:r>
              <a:rPr b="1" lang="ar" sz="1862">
                <a:latin typeface="Arial"/>
                <a:ea typeface="Arial"/>
                <a:cs typeface="Arial"/>
                <a:sym typeface="Arial"/>
              </a:rPr>
              <a:t> How does increasing the number of concurrent user requests impact the throughput of PostgreSQL with Citus versus YugabyteDB in OLTP workloads?</a:t>
            </a:r>
            <a:endParaRPr b="1" sz="1862">
              <a:latin typeface="Arial"/>
              <a:ea typeface="Arial"/>
              <a:cs typeface="Arial"/>
              <a:sym typeface="Arial"/>
            </a:endParaRPr>
          </a:p>
          <a:p>
            <a:pPr indent="0" lvl="0" marL="0" rtl="0" algn="just">
              <a:spcBef>
                <a:spcPts val="0"/>
              </a:spcBef>
              <a:spcAft>
                <a:spcPts val="0"/>
              </a:spcAft>
              <a:buNone/>
            </a:pPr>
            <a:r>
              <a:t/>
            </a:r>
            <a:endParaRPr b="1" sz="1100">
              <a:solidFill>
                <a:srgbClr val="000000"/>
              </a:solidFill>
              <a:latin typeface="Arial"/>
              <a:ea typeface="Arial"/>
              <a:cs typeface="Arial"/>
              <a:sym typeface="Arial"/>
            </a:endParaRPr>
          </a:p>
          <a:p>
            <a:pPr indent="0" lvl="0" marL="0" rtl="0" algn="l">
              <a:spcBef>
                <a:spcPts val="0"/>
              </a:spcBef>
              <a:spcAft>
                <a:spcPts val="0"/>
              </a:spcAft>
              <a:buNone/>
            </a:pPr>
            <a:r>
              <a:rPr b="1" lang="ar" sz="1100">
                <a:solidFill>
                  <a:srgbClr val="000000"/>
                </a:solidFill>
                <a:latin typeface="Arial"/>
                <a:ea typeface="Arial"/>
                <a:cs typeface="Arial"/>
                <a:sym typeface="Arial"/>
              </a:rPr>
              <a:t> </a:t>
            </a:r>
            <a:endParaRPr b="1" sz="1100">
              <a:solidFill>
                <a:srgbClr val="000000"/>
              </a:solidFill>
              <a:latin typeface="Arial"/>
              <a:ea typeface="Arial"/>
              <a:cs typeface="Arial"/>
              <a:sym typeface="Arial"/>
            </a:endParaRPr>
          </a:p>
          <a:p>
            <a:pPr indent="0" lvl="0" marL="0" rtl="0" algn="l">
              <a:spcBef>
                <a:spcPts val="0"/>
              </a:spcBef>
              <a:spcAft>
                <a:spcPts val="0"/>
              </a:spcAft>
              <a:buNone/>
            </a:pPr>
            <a:r>
              <a:t/>
            </a:r>
            <a:endParaRPr b="1" sz="1100">
              <a:solidFill>
                <a:srgbClr val="000000"/>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100">
              <a:solidFill>
                <a:srgbClr val="000000"/>
              </a:solidFill>
              <a:latin typeface="Arial"/>
              <a:ea typeface="Arial"/>
              <a:cs typeface="Arial"/>
              <a:sym typeface="Arial"/>
            </a:endParaRPr>
          </a:p>
          <a:p>
            <a:pPr indent="0" lvl="0" marL="0" rtl="0" algn="ctr">
              <a:spcBef>
                <a:spcPts val="0"/>
              </a:spcBef>
              <a:spcAft>
                <a:spcPts val="0"/>
              </a:spcAft>
              <a:buNone/>
            </a:pPr>
            <a:r>
              <a:t/>
            </a:r>
            <a:endParaRPr b="1" sz="1100">
              <a:solidFill>
                <a:srgbClr val="000000"/>
              </a:solidFill>
              <a:latin typeface="Arial"/>
              <a:ea typeface="Arial"/>
              <a:cs typeface="Arial"/>
              <a:sym typeface="Arial"/>
            </a:endParaRPr>
          </a:p>
          <a:p>
            <a:pPr indent="0" lvl="0" marL="0" rtl="0" algn="ctr">
              <a:spcBef>
                <a:spcPts val="0"/>
              </a:spcBef>
              <a:spcAft>
                <a:spcPts val="0"/>
              </a:spcAft>
              <a:buNone/>
            </a:pPr>
            <a:r>
              <a:t/>
            </a:r>
            <a:endParaRPr b="1" sz="1100">
              <a:latin typeface="Arial"/>
              <a:ea typeface="Arial"/>
              <a:cs typeface="Arial"/>
              <a:sym typeface="Arial"/>
            </a:endParaRPr>
          </a:p>
          <a:p>
            <a:pPr indent="0" lvl="0" marL="0" rtl="0" algn="ctr">
              <a:spcBef>
                <a:spcPts val="0"/>
              </a:spcBef>
              <a:spcAft>
                <a:spcPts val="0"/>
              </a:spcAft>
              <a:buNone/>
            </a:pPr>
            <a:r>
              <a:t/>
            </a:r>
            <a:endParaRPr b="1" sz="1100">
              <a:latin typeface="Arial"/>
              <a:ea typeface="Arial"/>
              <a:cs typeface="Arial"/>
              <a:sym typeface="Arial"/>
            </a:endParaRPr>
          </a:p>
          <a:p>
            <a:pPr indent="0" lvl="0" marL="0" rtl="0" algn="ctr">
              <a:spcBef>
                <a:spcPts val="0"/>
              </a:spcBef>
              <a:spcAft>
                <a:spcPts val="0"/>
              </a:spcAft>
              <a:buNone/>
            </a:pPr>
            <a:r>
              <a:t/>
            </a:r>
            <a:endParaRPr b="1" sz="1100">
              <a:latin typeface="Arial"/>
              <a:ea typeface="Arial"/>
              <a:cs typeface="Arial"/>
              <a:sym typeface="Arial"/>
            </a:endParaRPr>
          </a:p>
          <a:p>
            <a:pPr indent="0" lvl="0" marL="0" rtl="0" algn="ctr">
              <a:spcBef>
                <a:spcPts val="0"/>
              </a:spcBef>
              <a:spcAft>
                <a:spcPts val="0"/>
              </a:spcAft>
              <a:buNone/>
            </a:pPr>
            <a:r>
              <a:rPr b="1" lang="ar" sz="1100">
                <a:latin typeface="Arial"/>
                <a:ea typeface="Arial"/>
                <a:cs typeface="Arial"/>
                <a:sym typeface="Arial"/>
              </a:rPr>
              <a:t>Table. Mean Throughput (TPS) and Standard Deviation for Citus and YugabyteDB at Different </a:t>
            </a:r>
            <a:endParaRPr b="1" sz="1100">
              <a:latin typeface="Arial"/>
              <a:ea typeface="Arial"/>
              <a:cs typeface="Arial"/>
              <a:sym typeface="Arial"/>
            </a:endParaRPr>
          </a:p>
          <a:p>
            <a:pPr indent="0" lvl="0" marL="0" rtl="0" algn="ctr">
              <a:spcBef>
                <a:spcPts val="0"/>
              </a:spcBef>
              <a:spcAft>
                <a:spcPts val="0"/>
              </a:spcAft>
              <a:buNone/>
            </a:pPr>
            <a:r>
              <a:rPr b="1" lang="ar" sz="1100">
                <a:latin typeface="Arial"/>
                <a:ea typeface="Arial"/>
                <a:cs typeface="Arial"/>
                <a:sym typeface="Arial"/>
              </a:rPr>
              <a:t>Transaction Load Levels</a:t>
            </a:r>
            <a:endParaRPr/>
          </a:p>
        </p:txBody>
      </p:sp>
      <p:pic>
        <p:nvPicPr>
          <p:cNvPr id="654" name="Google Shape;654;p60"/>
          <p:cNvPicPr preferRelativeResize="0"/>
          <p:nvPr/>
        </p:nvPicPr>
        <p:blipFill>
          <a:blip r:embed="rId3">
            <a:alphaModFix/>
          </a:blip>
          <a:stretch>
            <a:fillRect/>
          </a:stretch>
        </p:blipFill>
        <p:spPr>
          <a:xfrm>
            <a:off x="1676400" y="2316525"/>
            <a:ext cx="5943600" cy="1524000"/>
          </a:xfrm>
          <a:prstGeom prst="rect">
            <a:avLst/>
          </a:prstGeom>
          <a:noFill/>
          <a:ln>
            <a:noFill/>
          </a:ln>
        </p:spPr>
      </p:pic>
      <p:sp>
        <p:nvSpPr>
          <p:cNvPr id="655" name="Google Shape;655;p60"/>
          <p:cNvSpPr txBox="1"/>
          <p:nvPr/>
        </p:nvSpPr>
        <p:spPr>
          <a:xfrm>
            <a:off x="1069525" y="602325"/>
            <a:ext cx="8376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2500">
                <a:solidFill>
                  <a:schemeClr val="accent1"/>
                </a:solidFill>
                <a:highlight>
                  <a:srgbClr val="FFFF00"/>
                </a:highlight>
              </a:rPr>
              <a:t>Data Analysis: </a:t>
            </a:r>
            <a:r>
              <a:rPr lang="ar" sz="2500">
                <a:solidFill>
                  <a:schemeClr val="dk2"/>
                </a:solidFill>
                <a:highlight>
                  <a:srgbClr val="FFFF00"/>
                </a:highlight>
              </a:rPr>
              <a:t>Throughput vs. Number of Transactions</a:t>
            </a:r>
            <a:endParaRPr b="1" sz="1800">
              <a:solidFill>
                <a:schemeClr val="accent1"/>
              </a:solidFill>
              <a:highlight>
                <a:srgbClr val="FFFF00"/>
              </a:highligh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6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61" name="Google Shape;661;p61"/>
          <p:cNvSpPr txBox="1"/>
          <p:nvPr>
            <p:ph idx="1" type="body"/>
          </p:nvPr>
        </p:nvSpPr>
        <p:spPr>
          <a:xfrm>
            <a:off x="1303800" y="1515875"/>
            <a:ext cx="7030500" cy="2609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662" name="Google Shape;662;p61"/>
          <p:cNvSpPr txBox="1"/>
          <p:nvPr/>
        </p:nvSpPr>
        <p:spPr>
          <a:xfrm>
            <a:off x="1905150" y="4582400"/>
            <a:ext cx="6429300" cy="431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ar" sz="1100">
                <a:solidFill>
                  <a:schemeClr val="dk2"/>
                </a:solidFill>
                <a:latin typeface="Times New Roman"/>
                <a:ea typeface="Times New Roman"/>
                <a:cs typeface="Times New Roman"/>
                <a:sym typeface="Times New Roman"/>
              </a:rPr>
              <a:t>Figure. Mean Throughput with Standard Deviation for Citus and YugabyteDB Across Varying Transaction Load Levels</a:t>
            </a:r>
            <a:endParaRPr sz="800">
              <a:solidFill>
                <a:schemeClr val="dk2"/>
              </a:solidFill>
              <a:latin typeface="Nunito"/>
              <a:ea typeface="Nunito"/>
              <a:cs typeface="Nunito"/>
              <a:sym typeface="Nunito"/>
            </a:endParaRPr>
          </a:p>
        </p:txBody>
      </p:sp>
      <p:pic>
        <p:nvPicPr>
          <p:cNvPr id="663" name="Google Shape;663;p61"/>
          <p:cNvPicPr preferRelativeResize="0"/>
          <p:nvPr/>
        </p:nvPicPr>
        <p:blipFill>
          <a:blip r:embed="rId3">
            <a:alphaModFix/>
          </a:blip>
          <a:stretch>
            <a:fillRect/>
          </a:stretch>
        </p:blipFill>
        <p:spPr>
          <a:xfrm>
            <a:off x="1990950" y="1231525"/>
            <a:ext cx="5943600" cy="3381375"/>
          </a:xfrm>
          <a:prstGeom prst="rect">
            <a:avLst/>
          </a:prstGeom>
          <a:noFill/>
          <a:ln>
            <a:noFill/>
          </a:ln>
        </p:spPr>
      </p:pic>
      <p:sp>
        <p:nvSpPr>
          <p:cNvPr id="664" name="Google Shape;664;p61"/>
          <p:cNvSpPr txBox="1"/>
          <p:nvPr/>
        </p:nvSpPr>
        <p:spPr>
          <a:xfrm>
            <a:off x="1069525" y="602325"/>
            <a:ext cx="8376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2500">
                <a:solidFill>
                  <a:schemeClr val="accent1"/>
                </a:solidFill>
                <a:highlight>
                  <a:srgbClr val="FFFF00"/>
                </a:highlight>
              </a:rPr>
              <a:t>Data Analysis: </a:t>
            </a:r>
            <a:r>
              <a:rPr lang="ar" sz="2500">
                <a:solidFill>
                  <a:schemeClr val="dk2"/>
                </a:solidFill>
                <a:highlight>
                  <a:srgbClr val="FFFF00"/>
                </a:highlight>
              </a:rPr>
              <a:t>Throughput vs. Number of Transactions</a:t>
            </a:r>
            <a:endParaRPr b="1" sz="1800">
              <a:solidFill>
                <a:schemeClr val="accent1"/>
              </a:solidFill>
              <a:highlight>
                <a:srgbClr val="FFFF00"/>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ar">
                <a:solidFill>
                  <a:schemeClr val="accent1"/>
                </a:solidFill>
              </a:rPr>
              <a:t>Related Work</a:t>
            </a:r>
            <a:endParaRPr>
              <a:solidFill>
                <a:schemeClr val="accent1"/>
              </a:solidFill>
            </a:endParaRPr>
          </a:p>
        </p:txBody>
      </p:sp>
      <p:sp>
        <p:nvSpPr>
          <p:cNvPr id="303" name="Google Shape;303;p17"/>
          <p:cNvSpPr txBox="1"/>
          <p:nvPr>
            <p:ph idx="1" type="body"/>
          </p:nvPr>
        </p:nvSpPr>
        <p:spPr>
          <a:xfrm>
            <a:off x="770400" y="1597875"/>
            <a:ext cx="3430500" cy="2933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ar" sz="1400">
                <a:solidFill>
                  <a:srgbClr val="000000"/>
                </a:solidFill>
                <a:latin typeface="Arial"/>
                <a:ea typeface="Arial"/>
                <a:cs typeface="Arial"/>
                <a:sym typeface="Arial"/>
              </a:rPr>
              <a:t>Paper 3: An evaluation of relational and NoSQL distributed databases on a low-power cluster (2023) </a:t>
            </a:r>
            <a:r>
              <a:rPr lang="ar" sz="1400">
                <a:solidFill>
                  <a:srgbClr val="4A86E8"/>
                </a:solidFill>
                <a:latin typeface="Arial"/>
                <a:ea typeface="Arial"/>
                <a:cs typeface="Arial"/>
                <a:sym typeface="Arial"/>
              </a:rPr>
              <a:t>[15]</a:t>
            </a:r>
            <a:endParaRPr sz="1400">
              <a:solidFill>
                <a:srgbClr val="4A86E8"/>
              </a:solidFill>
              <a:latin typeface="Arial"/>
              <a:ea typeface="Arial"/>
              <a:cs typeface="Arial"/>
              <a:sym typeface="Arial"/>
            </a:endParaRPr>
          </a:p>
          <a:p>
            <a:pPr indent="-304958" lvl="0" marL="457200" rtl="0" algn="l">
              <a:spcBef>
                <a:spcPts val="1200"/>
              </a:spcBef>
              <a:spcAft>
                <a:spcPts val="0"/>
              </a:spcAft>
              <a:buClr>
                <a:srgbClr val="000000"/>
              </a:buClr>
              <a:buSzPct val="100000"/>
              <a:buFont typeface="Arial"/>
              <a:buChar char="-"/>
            </a:pPr>
            <a:r>
              <a:rPr lang="ar">
                <a:solidFill>
                  <a:srgbClr val="000000"/>
                </a:solidFill>
                <a:latin typeface="Arial"/>
                <a:ea typeface="Arial"/>
                <a:cs typeface="Arial"/>
                <a:sym typeface="Arial"/>
              </a:rPr>
              <a:t>Compared </a:t>
            </a:r>
            <a:r>
              <a:rPr b="1" lang="ar">
                <a:solidFill>
                  <a:srgbClr val="000000"/>
                </a:solidFill>
                <a:latin typeface="Arial"/>
                <a:ea typeface="Arial"/>
                <a:cs typeface="Arial"/>
                <a:sym typeface="Arial"/>
              </a:rPr>
              <a:t>Cassandra, HBase, and Citus/PostgreSQL.</a:t>
            </a:r>
            <a:endParaRPr b="1">
              <a:solidFill>
                <a:srgbClr val="000000"/>
              </a:solidFill>
              <a:latin typeface="Arial"/>
              <a:ea typeface="Arial"/>
              <a:cs typeface="Arial"/>
              <a:sym typeface="Arial"/>
            </a:endParaRPr>
          </a:p>
          <a:p>
            <a:pPr indent="-304958" lvl="0" marL="457200" rtl="0" algn="l">
              <a:spcBef>
                <a:spcPts val="0"/>
              </a:spcBef>
              <a:spcAft>
                <a:spcPts val="0"/>
              </a:spcAft>
              <a:buClr>
                <a:srgbClr val="000000"/>
              </a:buClr>
              <a:buSzPct val="100000"/>
              <a:buFont typeface="Arial"/>
              <a:buChar char="-"/>
            </a:pPr>
            <a:r>
              <a:rPr lang="ar">
                <a:solidFill>
                  <a:srgbClr val="000000"/>
                </a:solidFill>
                <a:latin typeface="Arial"/>
                <a:ea typeface="Arial"/>
                <a:cs typeface="Arial"/>
                <a:sym typeface="Arial"/>
              </a:rPr>
              <a:t>They measured </a:t>
            </a:r>
            <a:r>
              <a:rPr b="1" lang="ar">
                <a:solidFill>
                  <a:srgbClr val="000000"/>
                </a:solidFill>
                <a:latin typeface="Arial"/>
                <a:ea typeface="Arial"/>
                <a:cs typeface="Arial"/>
                <a:sym typeface="Arial"/>
              </a:rPr>
              <a:t>throughput, latency, performance under different workloads</a:t>
            </a:r>
            <a:r>
              <a:rPr lang="ar">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304958" lvl="0" marL="457200" rtl="0" algn="l">
              <a:spcBef>
                <a:spcPts val="0"/>
              </a:spcBef>
              <a:spcAft>
                <a:spcPts val="0"/>
              </a:spcAft>
              <a:buClr>
                <a:srgbClr val="000000"/>
              </a:buClr>
              <a:buSzPct val="100000"/>
              <a:buFont typeface="Arial"/>
              <a:buChar char="-"/>
            </a:pPr>
            <a:r>
              <a:rPr lang="ar">
                <a:solidFill>
                  <a:srgbClr val="000000"/>
                </a:solidFill>
                <a:latin typeface="Arial"/>
                <a:ea typeface="Arial"/>
                <a:cs typeface="Arial"/>
                <a:sym typeface="Arial"/>
              </a:rPr>
              <a:t>Used tools like </a:t>
            </a:r>
            <a:r>
              <a:rPr b="1" lang="ar">
                <a:solidFill>
                  <a:srgbClr val="000000"/>
                </a:solidFill>
                <a:latin typeface="Arial"/>
                <a:ea typeface="Arial"/>
                <a:cs typeface="Arial"/>
                <a:sym typeface="Arial"/>
              </a:rPr>
              <a:t>Prometheus and YCSB </a:t>
            </a:r>
            <a:r>
              <a:rPr lang="ar">
                <a:solidFill>
                  <a:srgbClr val="000000"/>
                </a:solidFill>
                <a:latin typeface="Arial"/>
                <a:ea typeface="Arial"/>
                <a:cs typeface="Arial"/>
                <a:sym typeface="Arial"/>
              </a:rPr>
              <a:t>to </a:t>
            </a:r>
            <a:r>
              <a:rPr b="1" lang="ar">
                <a:solidFill>
                  <a:srgbClr val="000000"/>
                </a:solidFill>
                <a:latin typeface="Arial"/>
                <a:ea typeface="Arial"/>
                <a:cs typeface="Arial"/>
                <a:sym typeface="Arial"/>
              </a:rPr>
              <a:t>evaluate database performance in terms of throughput and response time.</a:t>
            </a:r>
            <a:endParaRPr b="1">
              <a:solidFill>
                <a:srgbClr val="000000"/>
              </a:solidFill>
              <a:latin typeface="Arial"/>
              <a:ea typeface="Arial"/>
              <a:cs typeface="Arial"/>
              <a:sym typeface="Arial"/>
            </a:endParaRPr>
          </a:p>
          <a:p>
            <a:pPr indent="-304958" lvl="0" marL="457200" rtl="0" algn="l">
              <a:spcBef>
                <a:spcPts val="0"/>
              </a:spcBef>
              <a:spcAft>
                <a:spcPts val="0"/>
              </a:spcAft>
              <a:buClr>
                <a:srgbClr val="000000"/>
              </a:buClr>
              <a:buSzPct val="100000"/>
              <a:buFont typeface="Arial"/>
              <a:buChar char="-"/>
            </a:pPr>
            <a:r>
              <a:rPr lang="ar" u="sng">
                <a:solidFill>
                  <a:srgbClr val="000000"/>
                </a:solidFill>
                <a:latin typeface="Arial"/>
                <a:ea typeface="Arial"/>
                <a:cs typeface="Arial"/>
                <a:sym typeface="Arial"/>
              </a:rPr>
              <a:t>Results</a:t>
            </a:r>
            <a:r>
              <a:rPr lang="ar">
                <a:solidFill>
                  <a:srgbClr val="000000"/>
                </a:solidFill>
                <a:latin typeface="Arial"/>
                <a:ea typeface="Arial"/>
                <a:cs typeface="Arial"/>
                <a:sym typeface="Arial"/>
              </a:rPr>
              <a:t>: </a:t>
            </a:r>
            <a:r>
              <a:rPr b="1" lang="ar">
                <a:solidFill>
                  <a:srgbClr val="000000"/>
                </a:solidFill>
                <a:latin typeface="Arial"/>
                <a:ea typeface="Arial"/>
                <a:cs typeface="Arial"/>
                <a:sym typeface="Arial"/>
              </a:rPr>
              <a:t>Cassandra</a:t>
            </a:r>
            <a:r>
              <a:rPr lang="ar">
                <a:solidFill>
                  <a:srgbClr val="000000"/>
                </a:solidFill>
                <a:latin typeface="Arial"/>
                <a:ea typeface="Arial"/>
                <a:cs typeface="Arial"/>
                <a:sym typeface="Arial"/>
              </a:rPr>
              <a:t> performed best with the defined </a:t>
            </a:r>
            <a:r>
              <a:rPr b="1" lang="ar">
                <a:solidFill>
                  <a:srgbClr val="000000"/>
                </a:solidFill>
                <a:latin typeface="Arial"/>
                <a:ea typeface="Arial"/>
                <a:cs typeface="Arial"/>
                <a:sym typeface="Arial"/>
              </a:rPr>
              <a:t>consistency levels.</a:t>
            </a:r>
            <a:endParaRPr b="1">
              <a:solidFill>
                <a:srgbClr val="000000"/>
              </a:solidFill>
              <a:latin typeface="Arial"/>
              <a:ea typeface="Arial"/>
              <a:cs typeface="Arial"/>
              <a:sym typeface="Arial"/>
            </a:endParaRPr>
          </a:p>
        </p:txBody>
      </p:sp>
      <p:sp>
        <p:nvSpPr>
          <p:cNvPr id="304" name="Google Shape;304;p17"/>
          <p:cNvSpPr txBox="1"/>
          <p:nvPr>
            <p:ph idx="2" type="body"/>
          </p:nvPr>
        </p:nvSpPr>
        <p:spPr>
          <a:xfrm>
            <a:off x="4370250" y="1597950"/>
            <a:ext cx="4589400" cy="29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ar" sz="1400">
                <a:solidFill>
                  <a:srgbClr val="000000"/>
                </a:solidFill>
                <a:latin typeface="Arial"/>
                <a:ea typeface="Arial"/>
                <a:cs typeface="Arial"/>
                <a:sym typeface="Arial"/>
              </a:rPr>
              <a:t>Paper 4: OLAP performance of distributed PostgreSQL and MongoDB on OpenStack. Preliminary Results on Smaller Scale Factors (2024) </a:t>
            </a:r>
            <a:r>
              <a:rPr lang="ar" sz="1400">
                <a:solidFill>
                  <a:srgbClr val="4A86E8"/>
                </a:solidFill>
                <a:latin typeface="Arial"/>
                <a:ea typeface="Arial"/>
                <a:cs typeface="Arial"/>
                <a:sym typeface="Arial"/>
              </a:rPr>
              <a:t>[16]</a:t>
            </a:r>
            <a:r>
              <a:rPr b="1" lang="ar" sz="1400">
                <a:solidFill>
                  <a:srgbClr val="4A86E8"/>
                </a:solidFill>
                <a:latin typeface="Arial"/>
                <a:ea typeface="Arial"/>
                <a:cs typeface="Arial"/>
                <a:sym typeface="Arial"/>
              </a:rPr>
              <a:t> </a:t>
            </a:r>
            <a:endParaRPr sz="1400">
              <a:solidFill>
                <a:srgbClr val="4A86E8"/>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Char char="-"/>
            </a:pPr>
            <a:r>
              <a:rPr b="1" lang="ar">
                <a:solidFill>
                  <a:srgbClr val="000000"/>
                </a:solidFill>
                <a:latin typeface="Arial"/>
                <a:ea typeface="Arial"/>
                <a:cs typeface="Arial"/>
                <a:sym typeface="Arial"/>
              </a:rPr>
              <a:t>Me</a:t>
            </a:r>
            <a:r>
              <a:rPr b="1" lang="ar">
                <a:solidFill>
                  <a:srgbClr val="000000"/>
                </a:solidFill>
                <a:latin typeface="Arial"/>
                <a:ea typeface="Arial"/>
                <a:cs typeface="Arial"/>
                <a:sym typeface="Arial"/>
              </a:rPr>
              <a:t>asured the performance</a:t>
            </a:r>
            <a:r>
              <a:rPr lang="ar">
                <a:solidFill>
                  <a:srgbClr val="000000"/>
                </a:solidFill>
                <a:latin typeface="Arial"/>
                <a:ea typeface="Arial"/>
                <a:cs typeface="Arial"/>
                <a:sym typeface="Arial"/>
              </a:rPr>
              <a:t> of </a:t>
            </a:r>
            <a:r>
              <a:rPr b="1" lang="ar">
                <a:solidFill>
                  <a:srgbClr val="000000"/>
                </a:solidFill>
                <a:latin typeface="Arial"/>
                <a:ea typeface="Arial"/>
                <a:cs typeface="Arial"/>
                <a:sym typeface="Arial"/>
              </a:rPr>
              <a:t>PostgreSQL and MongoDB</a:t>
            </a:r>
            <a:r>
              <a:rPr lang="ar">
                <a:solidFill>
                  <a:srgbClr val="000000"/>
                </a:solidFill>
                <a:latin typeface="Arial"/>
                <a:ea typeface="Arial"/>
                <a:cs typeface="Arial"/>
                <a:sym typeface="Arial"/>
              </a:rPr>
              <a:t> to measure </a:t>
            </a:r>
            <a:r>
              <a:rPr b="1" lang="ar">
                <a:solidFill>
                  <a:srgbClr val="000000"/>
                </a:solidFill>
                <a:latin typeface="Arial"/>
                <a:ea typeface="Arial"/>
                <a:cs typeface="Arial"/>
                <a:sym typeface="Arial"/>
              </a:rPr>
              <a:t>reliability.</a:t>
            </a:r>
            <a:endParaRPr b="1">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ar">
                <a:solidFill>
                  <a:srgbClr val="000000"/>
                </a:solidFill>
                <a:latin typeface="Arial"/>
                <a:ea typeface="Arial"/>
                <a:cs typeface="Arial"/>
                <a:sym typeface="Arial"/>
              </a:rPr>
              <a:t>Compared the </a:t>
            </a:r>
            <a:r>
              <a:rPr b="1" lang="ar">
                <a:solidFill>
                  <a:srgbClr val="000000"/>
                </a:solidFill>
                <a:latin typeface="Arial"/>
                <a:ea typeface="Arial"/>
                <a:cs typeface="Arial"/>
                <a:sym typeface="Arial"/>
              </a:rPr>
              <a:t>performance of OLAP queries</a:t>
            </a:r>
            <a:r>
              <a:rPr lang="ar">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ar" u="sng">
                <a:solidFill>
                  <a:srgbClr val="000000"/>
                </a:solidFill>
                <a:latin typeface="Arial"/>
                <a:ea typeface="Arial"/>
                <a:cs typeface="Arial"/>
                <a:sym typeface="Arial"/>
              </a:rPr>
              <a:t>Results:</a:t>
            </a:r>
            <a:r>
              <a:rPr lang="ar">
                <a:solidFill>
                  <a:srgbClr val="000000"/>
                </a:solidFill>
                <a:latin typeface="Arial"/>
                <a:ea typeface="Arial"/>
                <a:cs typeface="Arial"/>
                <a:sym typeface="Arial"/>
              </a:rPr>
              <a:t> </a:t>
            </a:r>
            <a:r>
              <a:rPr b="1" lang="ar">
                <a:solidFill>
                  <a:srgbClr val="000000"/>
                </a:solidFill>
                <a:latin typeface="Arial"/>
                <a:ea typeface="Arial"/>
                <a:cs typeface="Arial"/>
                <a:sym typeface="Arial"/>
              </a:rPr>
              <a:t>Citus/PostgreSQL</a:t>
            </a:r>
            <a:r>
              <a:rPr lang="ar">
                <a:solidFill>
                  <a:srgbClr val="000000"/>
                </a:solidFill>
                <a:latin typeface="Arial"/>
                <a:ea typeface="Arial"/>
                <a:cs typeface="Arial"/>
                <a:sym typeface="Arial"/>
              </a:rPr>
              <a:t> achieved greater success in </a:t>
            </a:r>
            <a:r>
              <a:rPr b="1" lang="ar">
                <a:solidFill>
                  <a:srgbClr val="000000"/>
                </a:solidFill>
                <a:latin typeface="Arial"/>
                <a:ea typeface="Arial"/>
                <a:cs typeface="Arial"/>
                <a:sym typeface="Arial"/>
              </a:rPr>
              <a:t>query execution.</a:t>
            </a:r>
            <a:endParaRPr b="1">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6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70" name="Google Shape;670;p62"/>
          <p:cNvSpPr txBox="1"/>
          <p:nvPr>
            <p:ph idx="1" type="body"/>
          </p:nvPr>
        </p:nvSpPr>
        <p:spPr>
          <a:xfrm>
            <a:off x="1303800" y="1515875"/>
            <a:ext cx="7030500" cy="198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671" name="Google Shape;671;p62"/>
          <p:cNvSpPr txBox="1"/>
          <p:nvPr/>
        </p:nvSpPr>
        <p:spPr>
          <a:xfrm>
            <a:off x="1620525" y="678525"/>
            <a:ext cx="68424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600"/>
              </a:spcAft>
              <a:buNone/>
            </a:pPr>
            <a:r>
              <a:t/>
            </a:r>
            <a:endParaRPr b="1" sz="1600">
              <a:latin typeface="Times New Roman"/>
              <a:ea typeface="Times New Roman"/>
              <a:cs typeface="Times New Roman"/>
              <a:sym typeface="Times New Roman"/>
            </a:endParaRPr>
          </a:p>
        </p:txBody>
      </p:sp>
      <p:sp>
        <p:nvSpPr>
          <p:cNvPr id="672" name="Google Shape;672;p62"/>
          <p:cNvSpPr txBox="1"/>
          <p:nvPr/>
        </p:nvSpPr>
        <p:spPr>
          <a:xfrm>
            <a:off x="1459325" y="3929950"/>
            <a:ext cx="6842400" cy="52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i="1" lang="ar" sz="1300">
                <a:solidFill>
                  <a:schemeClr val="dk2"/>
                </a:solidFill>
                <a:latin typeface="Times New Roman"/>
                <a:ea typeface="Times New Roman"/>
                <a:cs typeface="Times New Roman"/>
                <a:sym typeface="Times New Roman"/>
              </a:rPr>
              <a:t>Figure. Paired t-test Results Comparing Mean Throughput Between Citus and YugabyteDB Across Varying Transaction Load Levels</a:t>
            </a:r>
            <a:endParaRPr b="1" i="1" sz="800">
              <a:solidFill>
                <a:schemeClr val="dk2"/>
              </a:solidFill>
            </a:endParaRPr>
          </a:p>
        </p:txBody>
      </p:sp>
      <p:pic>
        <p:nvPicPr>
          <p:cNvPr id="673" name="Google Shape;673;p62"/>
          <p:cNvPicPr preferRelativeResize="0"/>
          <p:nvPr/>
        </p:nvPicPr>
        <p:blipFill>
          <a:blip r:embed="rId3">
            <a:alphaModFix/>
          </a:blip>
          <a:stretch>
            <a:fillRect/>
          </a:stretch>
        </p:blipFill>
        <p:spPr>
          <a:xfrm>
            <a:off x="1620525" y="1653050"/>
            <a:ext cx="5686725" cy="1515700"/>
          </a:xfrm>
          <a:prstGeom prst="rect">
            <a:avLst/>
          </a:prstGeom>
          <a:noFill/>
          <a:ln>
            <a:noFill/>
          </a:ln>
        </p:spPr>
      </p:pic>
      <p:sp>
        <p:nvSpPr>
          <p:cNvPr id="674" name="Google Shape;674;p62"/>
          <p:cNvSpPr txBox="1"/>
          <p:nvPr/>
        </p:nvSpPr>
        <p:spPr>
          <a:xfrm>
            <a:off x="1069525" y="602325"/>
            <a:ext cx="8376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2500">
                <a:solidFill>
                  <a:schemeClr val="accent1"/>
                </a:solidFill>
                <a:highlight>
                  <a:srgbClr val="FFFF00"/>
                </a:highlight>
              </a:rPr>
              <a:t>Data Analysis: </a:t>
            </a:r>
            <a:r>
              <a:rPr lang="ar" sz="2500">
                <a:solidFill>
                  <a:schemeClr val="dk2"/>
                </a:solidFill>
                <a:highlight>
                  <a:srgbClr val="FFFF00"/>
                </a:highlight>
              </a:rPr>
              <a:t>Throughput vs. Number of Transactions</a:t>
            </a:r>
            <a:endParaRPr b="1" sz="1800">
              <a:solidFill>
                <a:schemeClr val="accent1"/>
              </a:solidFill>
              <a:highlight>
                <a:srgbClr val="FFFF00"/>
              </a:highlight>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6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80" name="Google Shape;680;p63"/>
          <p:cNvSpPr txBox="1"/>
          <p:nvPr>
            <p:ph idx="1" type="body"/>
          </p:nvPr>
        </p:nvSpPr>
        <p:spPr>
          <a:xfrm>
            <a:off x="1303800" y="1328925"/>
            <a:ext cx="7627800" cy="381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ar" sz="1400">
                <a:solidFill>
                  <a:schemeClr val="accent1"/>
                </a:solidFill>
                <a:latin typeface="Arial"/>
                <a:ea typeface="Arial"/>
                <a:cs typeface="Arial"/>
                <a:sym typeface="Arial"/>
              </a:rPr>
              <a:t>RQ3:</a:t>
            </a:r>
            <a:r>
              <a:rPr b="1" lang="ar" sz="1400">
                <a:latin typeface="Arial"/>
                <a:ea typeface="Arial"/>
                <a:cs typeface="Arial"/>
                <a:sym typeface="Arial"/>
              </a:rPr>
              <a:t> How does increasing the number of concurrent user requests impact the throughput of PostgreSQL with Citus versus YugabyteDB in OLTP workloads?</a:t>
            </a:r>
            <a:endParaRPr b="1" sz="1400">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i="1" sz="1100">
              <a:solidFill>
                <a:srgbClr val="000000"/>
              </a:solidFill>
              <a:latin typeface="Arial"/>
              <a:ea typeface="Arial"/>
              <a:cs typeface="Arial"/>
              <a:sym typeface="Arial"/>
            </a:endParaRPr>
          </a:p>
          <a:p>
            <a:pPr indent="0" lvl="0" marL="0" rtl="0" algn="ctr">
              <a:spcBef>
                <a:spcPts val="0"/>
              </a:spcBef>
              <a:spcAft>
                <a:spcPts val="0"/>
              </a:spcAft>
              <a:buNone/>
            </a:pPr>
            <a:r>
              <a:t/>
            </a:r>
            <a:endParaRPr b="1" i="1" sz="1100">
              <a:solidFill>
                <a:srgbClr val="000000"/>
              </a:solidFill>
              <a:latin typeface="Arial"/>
              <a:ea typeface="Arial"/>
              <a:cs typeface="Arial"/>
              <a:sym typeface="Arial"/>
            </a:endParaRPr>
          </a:p>
          <a:p>
            <a:pPr indent="0" lvl="0" marL="0" rtl="0" algn="ctr">
              <a:spcBef>
                <a:spcPts val="0"/>
              </a:spcBef>
              <a:spcAft>
                <a:spcPts val="0"/>
              </a:spcAft>
              <a:buNone/>
            </a:pPr>
            <a:r>
              <a:t/>
            </a:r>
            <a:endParaRPr b="1" i="1" sz="1100">
              <a:solidFill>
                <a:srgbClr val="000000"/>
              </a:solidFill>
              <a:latin typeface="Arial"/>
              <a:ea typeface="Arial"/>
              <a:cs typeface="Arial"/>
              <a:sym typeface="Arial"/>
            </a:endParaRPr>
          </a:p>
          <a:p>
            <a:pPr indent="0" lvl="0" marL="0" rtl="0" algn="ctr">
              <a:spcBef>
                <a:spcPts val="0"/>
              </a:spcBef>
              <a:spcAft>
                <a:spcPts val="0"/>
              </a:spcAft>
              <a:buNone/>
            </a:pPr>
            <a:r>
              <a:t/>
            </a:r>
            <a:endParaRPr b="1" i="1" sz="1100">
              <a:solidFill>
                <a:srgbClr val="000000"/>
              </a:solidFill>
              <a:latin typeface="Arial"/>
              <a:ea typeface="Arial"/>
              <a:cs typeface="Arial"/>
              <a:sym typeface="Arial"/>
            </a:endParaRPr>
          </a:p>
          <a:p>
            <a:pPr indent="0" lvl="0" marL="0" rtl="0" algn="ctr">
              <a:spcBef>
                <a:spcPts val="0"/>
              </a:spcBef>
              <a:spcAft>
                <a:spcPts val="0"/>
              </a:spcAft>
              <a:buNone/>
            </a:pPr>
            <a:r>
              <a:rPr b="1" i="1" lang="ar" sz="1100">
                <a:solidFill>
                  <a:srgbClr val="000000"/>
                </a:solidFill>
                <a:latin typeface="Arial"/>
                <a:ea typeface="Arial"/>
                <a:cs typeface="Arial"/>
                <a:sym typeface="Arial"/>
              </a:rPr>
              <a:t>Table #3: Throughput (tps) for Citus and YugabyteDB with 3 Worker Nodes Across Increasing Transaction Volumes</a:t>
            </a:r>
            <a:endParaRPr b="1" i="1"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681" name="Google Shape;681;p63"/>
          <p:cNvSpPr txBox="1"/>
          <p:nvPr/>
        </p:nvSpPr>
        <p:spPr>
          <a:xfrm>
            <a:off x="1143000" y="678525"/>
            <a:ext cx="8001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2700">
                <a:solidFill>
                  <a:schemeClr val="accent1"/>
                </a:solidFill>
                <a:highlight>
                  <a:srgbClr val="FFFF00"/>
                </a:highlight>
              </a:rPr>
              <a:t>Data Analysis: </a:t>
            </a:r>
            <a:r>
              <a:rPr lang="ar" sz="2700">
                <a:solidFill>
                  <a:schemeClr val="dk2"/>
                </a:solidFill>
                <a:highlight>
                  <a:srgbClr val="FFFF00"/>
                </a:highlight>
              </a:rPr>
              <a:t>Throughput vs. # of Transactions</a:t>
            </a:r>
            <a:endParaRPr b="1" sz="2700">
              <a:solidFill>
                <a:schemeClr val="accent1"/>
              </a:solidFill>
              <a:highlight>
                <a:srgbClr val="FFFF00"/>
              </a:highlight>
            </a:endParaRPr>
          </a:p>
        </p:txBody>
      </p:sp>
      <p:pic>
        <p:nvPicPr>
          <p:cNvPr id="682" name="Google Shape;682;p63"/>
          <p:cNvPicPr preferRelativeResize="0"/>
          <p:nvPr/>
        </p:nvPicPr>
        <p:blipFill>
          <a:blip r:embed="rId3">
            <a:alphaModFix/>
          </a:blip>
          <a:stretch>
            <a:fillRect/>
          </a:stretch>
        </p:blipFill>
        <p:spPr>
          <a:xfrm>
            <a:off x="2877600" y="2118025"/>
            <a:ext cx="3771900" cy="20669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6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88" name="Google Shape;688;p64"/>
          <p:cNvSpPr txBox="1"/>
          <p:nvPr>
            <p:ph idx="1" type="body"/>
          </p:nvPr>
        </p:nvSpPr>
        <p:spPr>
          <a:xfrm>
            <a:off x="1303800" y="1515875"/>
            <a:ext cx="7030500" cy="2609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689" name="Google Shape;689;p64"/>
          <p:cNvSpPr txBox="1"/>
          <p:nvPr/>
        </p:nvSpPr>
        <p:spPr>
          <a:xfrm>
            <a:off x="1122000" y="297525"/>
            <a:ext cx="8022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2700">
                <a:solidFill>
                  <a:schemeClr val="accent1"/>
                </a:solidFill>
                <a:highlight>
                  <a:srgbClr val="FFFF00"/>
                </a:highlight>
              </a:rPr>
              <a:t>Data Analysis: </a:t>
            </a:r>
            <a:r>
              <a:rPr lang="ar" sz="2700">
                <a:solidFill>
                  <a:schemeClr val="dk2"/>
                </a:solidFill>
                <a:highlight>
                  <a:srgbClr val="FFFF00"/>
                </a:highlight>
              </a:rPr>
              <a:t>Throughput vs. # of Transactions</a:t>
            </a:r>
            <a:endParaRPr b="1" sz="2000">
              <a:solidFill>
                <a:schemeClr val="accent1"/>
              </a:solidFill>
              <a:highlight>
                <a:srgbClr val="FFFF00"/>
              </a:highlight>
            </a:endParaRPr>
          </a:p>
        </p:txBody>
      </p:sp>
      <p:sp>
        <p:nvSpPr>
          <p:cNvPr id="690" name="Google Shape;690;p64"/>
          <p:cNvSpPr txBox="1"/>
          <p:nvPr/>
        </p:nvSpPr>
        <p:spPr>
          <a:xfrm>
            <a:off x="1905150" y="4582400"/>
            <a:ext cx="5491500" cy="431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i="1" lang="ar" sz="1100">
                <a:solidFill>
                  <a:schemeClr val="dk2"/>
                </a:solidFill>
              </a:rPr>
              <a:t>Figure 1. Throughput (tps) for Citus and YugabyteDB with 3 Worker Nodes Across Increasing Transaction Volumes</a:t>
            </a:r>
            <a:endParaRPr sz="1300">
              <a:solidFill>
                <a:schemeClr val="dk2"/>
              </a:solidFill>
            </a:endParaRPr>
          </a:p>
        </p:txBody>
      </p:sp>
      <p:pic>
        <p:nvPicPr>
          <p:cNvPr id="691" name="Google Shape;691;p64"/>
          <p:cNvPicPr preferRelativeResize="0"/>
          <p:nvPr/>
        </p:nvPicPr>
        <p:blipFill>
          <a:blip r:embed="rId3">
            <a:alphaModFix/>
          </a:blip>
          <a:stretch>
            <a:fillRect/>
          </a:stretch>
        </p:blipFill>
        <p:spPr>
          <a:xfrm>
            <a:off x="1795463" y="914400"/>
            <a:ext cx="5553075" cy="33147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6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97" name="Google Shape;697;p65"/>
          <p:cNvSpPr txBox="1"/>
          <p:nvPr>
            <p:ph idx="1" type="body"/>
          </p:nvPr>
        </p:nvSpPr>
        <p:spPr>
          <a:xfrm>
            <a:off x="1303800" y="1515875"/>
            <a:ext cx="7030500" cy="198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698" name="Google Shape;698;p65"/>
          <p:cNvSpPr txBox="1"/>
          <p:nvPr/>
        </p:nvSpPr>
        <p:spPr>
          <a:xfrm>
            <a:off x="1620525" y="678525"/>
            <a:ext cx="68424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600"/>
              </a:spcAft>
              <a:buNone/>
            </a:pPr>
            <a:r>
              <a:t/>
            </a:r>
            <a:endParaRPr b="1" sz="1600">
              <a:latin typeface="Times New Roman"/>
              <a:ea typeface="Times New Roman"/>
              <a:cs typeface="Times New Roman"/>
              <a:sym typeface="Times New Roman"/>
            </a:endParaRPr>
          </a:p>
        </p:txBody>
      </p:sp>
      <p:sp>
        <p:nvSpPr>
          <p:cNvPr id="699" name="Google Shape;699;p65"/>
          <p:cNvSpPr txBox="1"/>
          <p:nvPr/>
        </p:nvSpPr>
        <p:spPr>
          <a:xfrm>
            <a:off x="1459325" y="3929950"/>
            <a:ext cx="6842400" cy="52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ar" sz="1100">
                <a:solidFill>
                  <a:schemeClr val="dk2"/>
                </a:solidFill>
              </a:rPr>
              <a:t>Figure. Paired t-Test Results Comparing Throughput Between Citus and YugabyteDB with 3 Worker Nodes Across Increasing Transaction Volumes</a:t>
            </a:r>
            <a:endParaRPr sz="1300">
              <a:solidFill>
                <a:schemeClr val="dk2"/>
              </a:solidFill>
              <a:latin typeface="Nunito"/>
              <a:ea typeface="Nunito"/>
              <a:cs typeface="Nunito"/>
              <a:sym typeface="Nunito"/>
            </a:endParaRPr>
          </a:p>
        </p:txBody>
      </p:sp>
      <p:sp>
        <p:nvSpPr>
          <p:cNvPr id="700" name="Google Shape;700;p65"/>
          <p:cNvSpPr txBox="1"/>
          <p:nvPr/>
        </p:nvSpPr>
        <p:spPr>
          <a:xfrm>
            <a:off x="1122000" y="678525"/>
            <a:ext cx="8022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2700">
                <a:solidFill>
                  <a:schemeClr val="accent1"/>
                </a:solidFill>
                <a:highlight>
                  <a:srgbClr val="FFFF00"/>
                </a:highlight>
              </a:rPr>
              <a:t>Data Analysis: </a:t>
            </a:r>
            <a:r>
              <a:rPr lang="ar" sz="2700">
                <a:solidFill>
                  <a:schemeClr val="dk2"/>
                </a:solidFill>
                <a:highlight>
                  <a:srgbClr val="FFFF00"/>
                </a:highlight>
              </a:rPr>
              <a:t>Throughput vs. # of Transactions</a:t>
            </a:r>
            <a:endParaRPr b="1" sz="2700">
              <a:solidFill>
                <a:schemeClr val="accent1"/>
              </a:solidFill>
              <a:highlight>
                <a:srgbClr val="FFFF00"/>
              </a:highlight>
            </a:endParaRPr>
          </a:p>
        </p:txBody>
      </p:sp>
      <p:pic>
        <p:nvPicPr>
          <p:cNvPr id="701" name="Google Shape;701;p65"/>
          <p:cNvPicPr preferRelativeResize="0"/>
          <p:nvPr/>
        </p:nvPicPr>
        <p:blipFill>
          <a:blip r:embed="rId3">
            <a:alphaModFix/>
          </a:blip>
          <a:stretch>
            <a:fillRect/>
          </a:stretch>
        </p:blipFill>
        <p:spPr>
          <a:xfrm>
            <a:off x="1526475" y="1806265"/>
            <a:ext cx="7030501" cy="191528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6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07" name="Google Shape;707;p66"/>
          <p:cNvSpPr txBox="1"/>
          <p:nvPr>
            <p:ph idx="1" type="body"/>
          </p:nvPr>
        </p:nvSpPr>
        <p:spPr>
          <a:xfrm>
            <a:off x="1303800" y="1328925"/>
            <a:ext cx="7627800" cy="381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ar" sz="1400">
                <a:solidFill>
                  <a:schemeClr val="accent1"/>
                </a:solidFill>
                <a:latin typeface="Arial"/>
                <a:ea typeface="Arial"/>
                <a:cs typeface="Arial"/>
                <a:sym typeface="Arial"/>
              </a:rPr>
              <a:t>RQ3:</a:t>
            </a:r>
            <a:r>
              <a:rPr b="1" lang="ar" sz="1400">
                <a:latin typeface="Arial"/>
                <a:ea typeface="Arial"/>
                <a:cs typeface="Arial"/>
                <a:sym typeface="Arial"/>
              </a:rPr>
              <a:t> How does increasing the number of concurrent user requests impact the throughput of PostgreSQL with Citus versus YugabyteDB in OLTP workloads?</a:t>
            </a:r>
            <a:endParaRPr b="1" sz="1400">
              <a:highlight>
                <a:srgbClr val="FFFF00"/>
              </a:highlight>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i="1" sz="1100">
              <a:solidFill>
                <a:srgbClr val="000000"/>
              </a:solidFill>
              <a:latin typeface="Arial"/>
              <a:ea typeface="Arial"/>
              <a:cs typeface="Arial"/>
              <a:sym typeface="Arial"/>
            </a:endParaRPr>
          </a:p>
          <a:p>
            <a:pPr indent="0" lvl="0" marL="0" rtl="0" algn="ctr">
              <a:spcBef>
                <a:spcPts val="0"/>
              </a:spcBef>
              <a:spcAft>
                <a:spcPts val="0"/>
              </a:spcAft>
              <a:buNone/>
            </a:pPr>
            <a:r>
              <a:t/>
            </a:r>
            <a:endParaRPr b="1" i="1" sz="1100">
              <a:solidFill>
                <a:srgbClr val="000000"/>
              </a:solidFill>
              <a:latin typeface="Arial"/>
              <a:ea typeface="Arial"/>
              <a:cs typeface="Arial"/>
              <a:sym typeface="Arial"/>
            </a:endParaRPr>
          </a:p>
          <a:p>
            <a:pPr indent="0" lvl="0" marL="0" rtl="0" algn="ctr">
              <a:spcBef>
                <a:spcPts val="0"/>
              </a:spcBef>
              <a:spcAft>
                <a:spcPts val="0"/>
              </a:spcAft>
              <a:buNone/>
            </a:pPr>
            <a:r>
              <a:t/>
            </a:r>
            <a:endParaRPr b="1" i="1" sz="1100">
              <a:solidFill>
                <a:srgbClr val="000000"/>
              </a:solidFill>
              <a:latin typeface="Arial"/>
              <a:ea typeface="Arial"/>
              <a:cs typeface="Arial"/>
              <a:sym typeface="Arial"/>
            </a:endParaRPr>
          </a:p>
          <a:p>
            <a:pPr indent="0" lvl="0" marL="0" rtl="0" algn="ctr">
              <a:spcBef>
                <a:spcPts val="0"/>
              </a:spcBef>
              <a:spcAft>
                <a:spcPts val="0"/>
              </a:spcAft>
              <a:buNone/>
            </a:pPr>
            <a:r>
              <a:t/>
            </a:r>
            <a:endParaRPr b="1" i="1" sz="1100">
              <a:solidFill>
                <a:srgbClr val="000000"/>
              </a:solidFill>
              <a:latin typeface="Arial"/>
              <a:ea typeface="Arial"/>
              <a:cs typeface="Arial"/>
              <a:sym typeface="Arial"/>
            </a:endParaRPr>
          </a:p>
          <a:p>
            <a:pPr indent="0" lvl="0" marL="0" rtl="0" algn="ctr">
              <a:spcBef>
                <a:spcPts val="0"/>
              </a:spcBef>
              <a:spcAft>
                <a:spcPts val="0"/>
              </a:spcAft>
              <a:buNone/>
            </a:pPr>
            <a:r>
              <a:rPr b="1" i="1" lang="ar" sz="1100">
                <a:solidFill>
                  <a:srgbClr val="000000"/>
                </a:solidFill>
                <a:latin typeface="Arial"/>
                <a:ea typeface="Arial"/>
                <a:cs typeface="Arial"/>
                <a:sym typeface="Arial"/>
              </a:rPr>
              <a:t>Table #3: Throughput (tps) for Citus and YugabyteDB with 5  Worker Nodes Across Increasing Transaction Volumes</a:t>
            </a:r>
            <a:endParaRPr b="1" i="1"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708" name="Google Shape;708;p66"/>
          <p:cNvSpPr txBox="1"/>
          <p:nvPr/>
        </p:nvSpPr>
        <p:spPr>
          <a:xfrm>
            <a:off x="1143000" y="678525"/>
            <a:ext cx="8001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2700">
                <a:solidFill>
                  <a:schemeClr val="accent1"/>
                </a:solidFill>
                <a:highlight>
                  <a:srgbClr val="FFFF00"/>
                </a:highlight>
              </a:rPr>
              <a:t>Data Analysis: </a:t>
            </a:r>
            <a:r>
              <a:rPr lang="ar" sz="2700">
                <a:solidFill>
                  <a:schemeClr val="dk2"/>
                </a:solidFill>
                <a:highlight>
                  <a:srgbClr val="FFFF00"/>
                </a:highlight>
              </a:rPr>
              <a:t>Throughput vs. # of Transactions</a:t>
            </a:r>
            <a:endParaRPr b="1" sz="2700">
              <a:solidFill>
                <a:schemeClr val="accent1"/>
              </a:solidFill>
              <a:highlight>
                <a:srgbClr val="FFFF00"/>
              </a:highlight>
            </a:endParaRPr>
          </a:p>
        </p:txBody>
      </p:sp>
      <p:pic>
        <p:nvPicPr>
          <p:cNvPr id="709" name="Google Shape;709;p66"/>
          <p:cNvPicPr preferRelativeResize="0"/>
          <p:nvPr/>
        </p:nvPicPr>
        <p:blipFill>
          <a:blip r:embed="rId3">
            <a:alphaModFix/>
          </a:blip>
          <a:stretch>
            <a:fillRect/>
          </a:stretch>
        </p:blipFill>
        <p:spPr>
          <a:xfrm>
            <a:off x="2867025" y="2025650"/>
            <a:ext cx="4057650" cy="22193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6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15" name="Google Shape;715;p67"/>
          <p:cNvSpPr txBox="1"/>
          <p:nvPr>
            <p:ph idx="1" type="body"/>
          </p:nvPr>
        </p:nvSpPr>
        <p:spPr>
          <a:xfrm>
            <a:off x="1303800" y="1515875"/>
            <a:ext cx="7030500" cy="2609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716" name="Google Shape;716;p67"/>
          <p:cNvSpPr txBox="1"/>
          <p:nvPr/>
        </p:nvSpPr>
        <p:spPr>
          <a:xfrm>
            <a:off x="1122000" y="297525"/>
            <a:ext cx="8022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2700">
                <a:solidFill>
                  <a:schemeClr val="accent1"/>
                </a:solidFill>
                <a:highlight>
                  <a:srgbClr val="FFFF00"/>
                </a:highlight>
              </a:rPr>
              <a:t>Data Analysis: </a:t>
            </a:r>
            <a:r>
              <a:rPr lang="ar" sz="2700">
                <a:solidFill>
                  <a:schemeClr val="dk2"/>
                </a:solidFill>
                <a:highlight>
                  <a:srgbClr val="FFFF00"/>
                </a:highlight>
              </a:rPr>
              <a:t>Throughput vs. # of Transactions</a:t>
            </a:r>
            <a:endParaRPr b="1" sz="2700">
              <a:solidFill>
                <a:schemeClr val="accent1"/>
              </a:solidFill>
              <a:highlight>
                <a:srgbClr val="FFFF00"/>
              </a:highlight>
            </a:endParaRPr>
          </a:p>
        </p:txBody>
      </p:sp>
      <p:sp>
        <p:nvSpPr>
          <p:cNvPr id="717" name="Google Shape;717;p67"/>
          <p:cNvSpPr txBox="1"/>
          <p:nvPr/>
        </p:nvSpPr>
        <p:spPr>
          <a:xfrm>
            <a:off x="1905150" y="4582400"/>
            <a:ext cx="5491500" cy="431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i="1" lang="ar" sz="1100">
                <a:solidFill>
                  <a:schemeClr val="dk2"/>
                </a:solidFill>
              </a:rPr>
              <a:t>Figure 1. Throughput (tps) for Citus and YugabyteDB with 5 Worker Nodes Across Increasing Transaction Volumes</a:t>
            </a:r>
            <a:endParaRPr sz="1300">
              <a:solidFill>
                <a:schemeClr val="dk2"/>
              </a:solidFill>
            </a:endParaRPr>
          </a:p>
        </p:txBody>
      </p:sp>
      <p:pic>
        <p:nvPicPr>
          <p:cNvPr id="718" name="Google Shape;718;p67"/>
          <p:cNvPicPr preferRelativeResize="0"/>
          <p:nvPr/>
        </p:nvPicPr>
        <p:blipFill>
          <a:blip r:embed="rId3">
            <a:alphaModFix/>
          </a:blip>
          <a:stretch>
            <a:fillRect/>
          </a:stretch>
        </p:blipFill>
        <p:spPr>
          <a:xfrm>
            <a:off x="1905150" y="924800"/>
            <a:ext cx="5734050" cy="36576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6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24" name="Google Shape;724;p68"/>
          <p:cNvSpPr txBox="1"/>
          <p:nvPr>
            <p:ph idx="1" type="body"/>
          </p:nvPr>
        </p:nvSpPr>
        <p:spPr>
          <a:xfrm>
            <a:off x="1303800" y="1515875"/>
            <a:ext cx="7030500" cy="198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725" name="Google Shape;725;p68"/>
          <p:cNvSpPr txBox="1"/>
          <p:nvPr/>
        </p:nvSpPr>
        <p:spPr>
          <a:xfrm>
            <a:off x="1620525" y="678525"/>
            <a:ext cx="68424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600"/>
              </a:spcAft>
              <a:buNone/>
            </a:pPr>
            <a:r>
              <a:t/>
            </a:r>
            <a:endParaRPr b="1" sz="1600">
              <a:latin typeface="Times New Roman"/>
              <a:ea typeface="Times New Roman"/>
              <a:cs typeface="Times New Roman"/>
              <a:sym typeface="Times New Roman"/>
            </a:endParaRPr>
          </a:p>
        </p:txBody>
      </p:sp>
      <p:sp>
        <p:nvSpPr>
          <p:cNvPr id="726" name="Google Shape;726;p68"/>
          <p:cNvSpPr txBox="1"/>
          <p:nvPr/>
        </p:nvSpPr>
        <p:spPr>
          <a:xfrm>
            <a:off x="1459325" y="3929950"/>
            <a:ext cx="6842400" cy="52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ar" sz="1100">
                <a:solidFill>
                  <a:schemeClr val="dk2"/>
                </a:solidFill>
              </a:rPr>
              <a:t>Figure. Paired t-Test Results Comparing Throughput Between Citus and YugabyteDB with 5 Worker Nodes Across Increasing Transaction Volumes</a:t>
            </a:r>
            <a:endParaRPr sz="1300">
              <a:solidFill>
                <a:schemeClr val="dk2"/>
              </a:solidFill>
              <a:latin typeface="Nunito"/>
              <a:ea typeface="Nunito"/>
              <a:cs typeface="Nunito"/>
              <a:sym typeface="Nunito"/>
            </a:endParaRPr>
          </a:p>
        </p:txBody>
      </p:sp>
      <p:sp>
        <p:nvSpPr>
          <p:cNvPr id="727" name="Google Shape;727;p68"/>
          <p:cNvSpPr txBox="1"/>
          <p:nvPr/>
        </p:nvSpPr>
        <p:spPr>
          <a:xfrm>
            <a:off x="1122000" y="678525"/>
            <a:ext cx="8022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2700">
                <a:solidFill>
                  <a:schemeClr val="accent1"/>
                </a:solidFill>
                <a:highlight>
                  <a:srgbClr val="FFFF00"/>
                </a:highlight>
              </a:rPr>
              <a:t>Data Analysis: </a:t>
            </a:r>
            <a:r>
              <a:rPr lang="ar" sz="2700">
                <a:solidFill>
                  <a:schemeClr val="dk2"/>
                </a:solidFill>
                <a:highlight>
                  <a:srgbClr val="FFFF00"/>
                </a:highlight>
              </a:rPr>
              <a:t>Throughput vs. # of Transactions</a:t>
            </a:r>
            <a:endParaRPr b="1" sz="2700">
              <a:solidFill>
                <a:schemeClr val="accent1"/>
              </a:solidFill>
              <a:highlight>
                <a:srgbClr val="FFFF00"/>
              </a:highlight>
            </a:endParaRPr>
          </a:p>
        </p:txBody>
      </p:sp>
      <p:pic>
        <p:nvPicPr>
          <p:cNvPr id="728" name="Google Shape;728;p68"/>
          <p:cNvPicPr preferRelativeResize="0"/>
          <p:nvPr/>
        </p:nvPicPr>
        <p:blipFill>
          <a:blip r:embed="rId3">
            <a:alphaModFix/>
          </a:blip>
          <a:stretch>
            <a:fillRect/>
          </a:stretch>
        </p:blipFill>
        <p:spPr>
          <a:xfrm>
            <a:off x="2013500" y="1973325"/>
            <a:ext cx="5734050" cy="15811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6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34" name="Google Shape;734;p69"/>
          <p:cNvSpPr txBox="1"/>
          <p:nvPr>
            <p:ph idx="1" type="body"/>
          </p:nvPr>
        </p:nvSpPr>
        <p:spPr>
          <a:xfrm>
            <a:off x="1303800" y="1328925"/>
            <a:ext cx="7627800" cy="381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ar" sz="1400">
                <a:solidFill>
                  <a:schemeClr val="accent1"/>
                </a:solidFill>
                <a:latin typeface="Arial"/>
                <a:ea typeface="Arial"/>
                <a:cs typeface="Arial"/>
                <a:sym typeface="Arial"/>
              </a:rPr>
              <a:t>RQ3:</a:t>
            </a:r>
            <a:r>
              <a:rPr b="1" lang="ar" sz="1400">
                <a:latin typeface="Arial"/>
                <a:ea typeface="Arial"/>
                <a:cs typeface="Arial"/>
                <a:sym typeface="Arial"/>
              </a:rPr>
              <a:t> How does increasing the number of concurrent user requests impact the throughput of PostgreSQL with Citus versus YugabyteDB in OLTP workloads?</a:t>
            </a:r>
            <a:endParaRPr b="1" sz="1400">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ctr">
              <a:spcBef>
                <a:spcPts val="0"/>
              </a:spcBef>
              <a:spcAft>
                <a:spcPts val="0"/>
              </a:spcAft>
              <a:buNone/>
            </a:pPr>
            <a:r>
              <a:t/>
            </a:r>
            <a:endParaRPr b="1" i="1" sz="1100">
              <a:solidFill>
                <a:srgbClr val="000000"/>
              </a:solidFill>
              <a:latin typeface="Arial"/>
              <a:ea typeface="Arial"/>
              <a:cs typeface="Arial"/>
              <a:sym typeface="Arial"/>
            </a:endParaRPr>
          </a:p>
          <a:p>
            <a:pPr indent="0" lvl="0" marL="0" rtl="0" algn="ctr">
              <a:spcBef>
                <a:spcPts val="0"/>
              </a:spcBef>
              <a:spcAft>
                <a:spcPts val="0"/>
              </a:spcAft>
              <a:buNone/>
            </a:pPr>
            <a:r>
              <a:t/>
            </a:r>
            <a:endParaRPr b="1" i="1" sz="1100">
              <a:solidFill>
                <a:srgbClr val="000000"/>
              </a:solidFill>
              <a:latin typeface="Arial"/>
              <a:ea typeface="Arial"/>
              <a:cs typeface="Arial"/>
              <a:sym typeface="Arial"/>
            </a:endParaRPr>
          </a:p>
          <a:p>
            <a:pPr indent="0" lvl="0" marL="0" rtl="0" algn="ctr">
              <a:spcBef>
                <a:spcPts val="0"/>
              </a:spcBef>
              <a:spcAft>
                <a:spcPts val="0"/>
              </a:spcAft>
              <a:buNone/>
            </a:pPr>
            <a:r>
              <a:t/>
            </a:r>
            <a:endParaRPr b="1" i="1" sz="1100">
              <a:solidFill>
                <a:srgbClr val="000000"/>
              </a:solidFill>
              <a:latin typeface="Arial"/>
              <a:ea typeface="Arial"/>
              <a:cs typeface="Arial"/>
              <a:sym typeface="Arial"/>
            </a:endParaRPr>
          </a:p>
          <a:p>
            <a:pPr indent="0" lvl="0" marL="0" rtl="0" algn="ctr">
              <a:spcBef>
                <a:spcPts val="0"/>
              </a:spcBef>
              <a:spcAft>
                <a:spcPts val="0"/>
              </a:spcAft>
              <a:buNone/>
            </a:pPr>
            <a:r>
              <a:t/>
            </a:r>
            <a:endParaRPr b="1" i="1" sz="1100">
              <a:solidFill>
                <a:srgbClr val="000000"/>
              </a:solidFill>
              <a:latin typeface="Arial"/>
              <a:ea typeface="Arial"/>
              <a:cs typeface="Arial"/>
              <a:sym typeface="Arial"/>
            </a:endParaRPr>
          </a:p>
          <a:p>
            <a:pPr indent="0" lvl="0" marL="0" rtl="0" algn="ctr">
              <a:spcBef>
                <a:spcPts val="0"/>
              </a:spcBef>
              <a:spcAft>
                <a:spcPts val="0"/>
              </a:spcAft>
              <a:buNone/>
            </a:pPr>
            <a:r>
              <a:rPr b="1" i="1" lang="ar" sz="1100">
                <a:solidFill>
                  <a:srgbClr val="000000"/>
                </a:solidFill>
                <a:latin typeface="Arial"/>
                <a:ea typeface="Arial"/>
                <a:cs typeface="Arial"/>
                <a:sym typeface="Arial"/>
              </a:rPr>
              <a:t>Table #3: Throughput (tps) for Citus and YugabyteDB with 7 Worker Nodes Across Increasing Transaction Volumes</a:t>
            </a:r>
            <a:endParaRPr b="1" i="1" sz="1100">
              <a:solidFill>
                <a:srgbClr val="000000"/>
              </a:solidFill>
              <a:latin typeface="Arial"/>
              <a:ea typeface="Arial"/>
              <a:cs typeface="Arial"/>
              <a:sym typeface="Arial"/>
            </a:endParaRPr>
          </a:p>
          <a:p>
            <a:pPr indent="0" lvl="0" marL="0" rtl="0" algn="l">
              <a:spcBef>
                <a:spcPts val="0"/>
              </a:spcBef>
              <a:spcAft>
                <a:spcPts val="1200"/>
              </a:spcAft>
              <a:buNone/>
            </a:pPr>
            <a:r>
              <a:t/>
            </a:r>
            <a:endParaRPr/>
          </a:p>
        </p:txBody>
      </p:sp>
      <p:sp>
        <p:nvSpPr>
          <p:cNvPr id="735" name="Google Shape;735;p69"/>
          <p:cNvSpPr txBox="1"/>
          <p:nvPr/>
        </p:nvSpPr>
        <p:spPr>
          <a:xfrm>
            <a:off x="1143000" y="678525"/>
            <a:ext cx="8001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2700">
                <a:solidFill>
                  <a:schemeClr val="accent1"/>
                </a:solidFill>
                <a:highlight>
                  <a:srgbClr val="FFFF00"/>
                </a:highlight>
              </a:rPr>
              <a:t>Data Analysis: </a:t>
            </a:r>
            <a:r>
              <a:rPr lang="ar" sz="2700">
                <a:solidFill>
                  <a:schemeClr val="dk2"/>
                </a:solidFill>
                <a:highlight>
                  <a:srgbClr val="FFFF00"/>
                </a:highlight>
              </a:rPr>
              <a:t>Throughput vs. # of Transactions</a:t>
            </a:r>
            <a:endParaRPr b="1" sz="2700">
              <a:solidFill>
                <a:schemeClr val="accent1"/>
              </a:solidFill>
              <a:highlight>
                <a:srgbClr val="FFFF00"/>
              </a:highlight>
            </a:endParaRPr>
          </a:p>
        </p:txBody>
      </p:sp>
      <p:pic>
        <p:nvPicPr>
          <p:cNvPr id="736" name="Google Shape;736;p69"/>
          <p:cNvPicPr preferRelativeResize="0"/>
          <p:nvPr/>
        </p:nvPicPr>
        <p:blipFill>
          <a:blip r:embed="rId3">
            <a:alphaModFix/>
          </a:blip>
          <a:stretch>
            <a:fillRect/>
          </a:stretch>
        </p:blipFill>
        <p:spPr>
          <a:xfrm>
            <a:off x="2855913" y="2041525"/>
            <a:ext cx="4067175" cy="22383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7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42" name="Google Shape;742;p70"/>
          <p:cNvSpPr txBox="1"/>
          <p:nvPr>
            <p:ph idx="1" type="body"/>
          </p:nvPr>
        </p:nvSpPr>
        <p:spPr>
          <a:xfrm>
            <a:off x="1303800" y="1515875"/>
            <a:ext cx="7030500" cy="2609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743" name="Google Shape;743;p70"/>
          <p:cNvSpPr txBox="1"/>
          <p:nvPr/>
        </p:nvSpPr>
        <p:spPr>
          <a:xfrm>
            <a:off x="1122000" y="297525"/>
            <a:ext cx="8022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2700">
                <a:solidFill>
                  <a:schemeClr val="accent1"/>
                </a:solidFill>
                <a:highlight>
                  <a:srgbClr val="FFFF00"/>
                </a:highlight>
              </a:rPr>
              <a:t>Data Analysis: </a:t>
            </a:r>
            <a:r>
              <a:rPr lang="ar" sz="2700">
                <a:solidFill>
                  <a:schemeClr val="dk2"/>
                </a:solidFill>
                <a:highlight>
                  <a:srgbClr val="FFFF00"/>
                </a:highlight>
              </a:rPr>
              <a:t>Throughput vs. # of Transactions</a:t>
            </a:r>
            <a:endParaRPr b="1" sz="2700">
              <a:solidFill>
                <a:schemeClr val="accent1"/>
              </a:solidFill>
              <a:highlight>
                <a:srgbClr val="FFFF00"/>
              </a:highlight>
            </a:endParaRPr>
          </a:p>
        </p:txBody>
      </p:sp>
      <p:sp>
        <p:nvSpPr>
          <p:cNvPr id="744" name="Google Shape;744;p70"/>
          <p:cNvSpPr txBox="1"/>
          <p:nvPr/>
        </p:nvSpPr>
        <p:spPr>
          <a:xfrm>
            <a:off x="1905150" y="4582400"/>
            <a:ext cx="5491500" cy="431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i="1" lang="ar" sz="1100">
                <a:solidFill>
                  <a:schemeClr val="dk2"/>
                </a:solidFill>
              </a:rPr>
              <a:t>Figure 1. Throughput (tps) for Citus and YugabyteDB with 7 Worker Nodes Across Increasing Transaction Volumes</a:t>
            </a:r>
            <a:endParaRPr sz="1300">
              <a:solidFill>
                <a:schemeClr val="dk2"/>
              </a:solidFill>
            </a:endParaRPr>
          </a:p>
        </p:txBody>
      </p:sp>
      <p:pic>
        <p:nvPicPr>
          <p:cNvPr id="745" name="Google Shape;745;p70"/>
          <p:cNvPicPr preferRelativeResize="0"/>
          <p:nvPr/>
        </p:nvPicPr>
        <p:blipFill>
          <a:blip r:embed="rId3">
            <a:alphaModFix/>
          </a:blip>
          <a:stretch>
            <a:fillRect/>
          </a:stretch>
        </p:blipFill>
        <p:spPr>
          <a:xfrm>
            <a:off x="1837200" y="1047750"/>
            <a:ext cx="5429250" cy="35052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7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51" name="Google Shape;751;p71"/>
          <p:cNvSpPr txBox="1"/>
          <p:nvPr>
            <p:ph idx="1" type="body"/>
          </p:nvPr>
        </p:nvSpPr>
        <p:spPr>
          <a:xfrm>
            <a:off x="1303800" y="1515875"/>
            <a:ext cx="7030500" cy="198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752" name="Google Shape;752;p71"/>
          <p:cNvSpPr txBox="1"/>
          <p:nvPr/>
        </p:nvSpPr>
        <p:spPr>
          <a:xfrm>
            <a:off x="1620525" y="678525"/>
            <a:ext cx="68424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600"/>
              </a:spcAft>
              <a:buNone/>
            </a:pPr>
            <a:r>
              <a:t/>
            </a:r>
            <a:endParaRPr b="1" sz="1600">
              <a:latin typeface="Times New Roman"/>
              <a:ea typeface="Times New Roman"/>
              <a:cs typeface="Times New Roman"/>
              <a:sym typeface="Times New Roman"/>
            </a:endParaRPr>
          </a:p>
        </p:txBody>
      </p:sp>
      <p:sp>
        <p:nvSpPr>
          <p:cNvPr id="753" name="Google Shape;753;p71"/>
          <p:cNvSpPr txBox="1"/>
          <p:nvPr/>
        </p:nvSpPr>
        <p:spPr>
          <a:xfrm>
            <a:off x="1459325" y="3929950"/>
            <a:ext cx="6842400" cy="52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ar" sz="1100">
                <a:solidFill>
                  <a:schemeClr val="dk2"/>
                </a:solidFill>
              </a:rPr>
              <a:t>Figure. Paired t-Test Results Comparing Throughput Between Citus and YugabyteDB with 7 Worker Nodes Across Increasing Transaction Volumes</a:t>
            </a:r>
            <a:endParaRPr sz="1300">
              <a:solidFill>
                <a:schemeClr val="dk2"/>
              </a:solidFill>
              <a:latin typeface="Nunito"/>
              <a:ea typeface="Nunito"/>
              <a:cs typeface="Nunito"/>
              <a:sym typeface="Nunito"/>
            </a:endParaRPr>
          </a:p>
        </p:txBody>
      </p:sp>
      <p:sp>
        <p:nvSpPr>
          <p:cNvPr id="754" name="Google Shape;754;p71"/>
          <p:cNvSpPr txBox="1"/>
          <p:nvPr/>
        </p:nvSpPr>
        <p:spPr>
          <a:xfrm>
            <a:off x="1122000" y="678525"/>
            <a:ext cx="80220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ar" sz="2700">
                <a:solidFill>
                  <a:schemeClr val="accent1"/>
                </a:solidFill>
                <a:highlight>
                  <a:srgbClr val="FFFF00"/>
                </a:highlight>
              </a:rPr>
              <a:t>Data Analysis: </a:t>
            </a:r>
            <a:r>
              <a:rPr lang="ar" sz="2700">
                <a:solidFill>
                  <a:schemeClr val="dk2"/>
                </a:solidFill>
                <a:highlight>
                  <a:srgbClr val="FFFF00"/>
                </a:highlight>
              </a:rPr>
              <a:t>Throughput vs. # of Transactions</a:t>
            </a:r>
            <a:endParaRPr b="1" sz="2700">
              <a:solidFill>
                <a:schemeClr val="accent1"/>
              </a:solidFill>
              <a:highlight>
                <a:srgbClr val="FFFF00"/>
              </a:highlight>
            </a:endParaRPr>
          </a:p>
        </p:txBody>
      </p:sp>
      <p:pic>
        <p:nvPicPr>
          <p:cNvPr id="755" name="Google Shape;755;p71"/>
          <p:cNvPicPr preferRelativeResize="0"/>
          <p:nvPr/>
        </p:nvPicPr>
        <p:blipFill>
          <a:blip r:embed="rId3">
            <a:alphaModFix/>
          </a:blip>
          <a:stretch>
            <a:fillRect/>
          </a:stretch>
        </p:blipFill>
        <p:spPr>
          <a:xfrm>
            <a:off x="1365275" y="1946415"/>
            <a:ext cx="7030501" cy="163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ar">
                <a:solidFill>
                  <a:schemeClr val="accent1"/>
                </a:solidFill>
              </a:rPr>
              <a:t>Research Questions</a:t>
            </a:r>
            <a:endParaRPr>
              <a:solidFill>
                <a:schemeClr val="accent1"/>
              </a:solidFill>
            </a:endParaRPr>
          </a:p>
        </p:txBody>
      </p:sp>
      <p:sp>
        <p:nvSpPr>
          <p:cNvPr id="310" name="Google Shape;310;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Font typeface="Arial"/>
              <a:buAutoNum type="arabicPeriod"/>
            </a:pPr>
            <a:r>
              <a:rPr lang="ar">
                <a:solidFill>
                  <a:srgbClr val="000000"/>
                </a:solidFill>
                <a:latin typeface="Arial"/>
                <a:ea typeface="Arial"/>
                <a:cs typeface="Arial"/>
                <a:sym typeface="Arial"/>
              </a:rPr>
              <a:t>What is the impact of increasing the number of nodes (cluster size) on throughput in PostgreSQL with Citus versus YugabyteDB under OLTP workloads? </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AutoNum type="arabicPeriod"/>
            </a:pPr>
            <a:r>
              <a:rPr lang="ar">
                <a:solidFill>
                  <a:srgbClr val="000000"/>
                </a:solidFill>
                <a:latin typeface="Arial"/>
                <a:ea typeface="Arial"/>
                <a:cs typeface="Arial"/>
                <a:sym typeface="Arial"/>
              </a:rPr>
              <a:t>What is the impact of increasing the number of nodes (cluster size) on latency in PostgreSQL with Citus versus YugabyteDB under OLTP workloads? </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AutoNum type="arabicPeriod"/>
            </a:pPr>
            <a:r>
              <a:rPr lang="ar">
                <a:solidFill>
                  <a:srgbClr val="000000"/>
                </a:solidFill>
                <a:latin typeface="Arial"/>
                <a:ea typeface="Arial"/>
                <a:cs typeface="Arial"/>
                <a:sym typeface="Arial"/>
              </a:rPr>
              <a:t>How does raising the number of concurrent client loads (user requests) affect throughput in PostgreSQL with Citus and YugabyteDB? </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AutoNum type="arabicPeriod"/>
            </a:pPr>
            <a:r>
              <a:rPr lang="ar">
                <a:solidFill>
                  <a:srgbClr val="000000"/>
                </a:solidFill>
                <a:latin typeface="Arial"/>
                <a:ea typeface="Arial"/>
                <a:cs typeface="Arial"/>
                <a:sym typeface="Arial"/>
              </a:rPr>
              <a:t>How does raising the number of concurrent client loads (user requests) affect latency in PostgreSQL with Citus and YugabyteDB?</a:t>
            </a:r>
            <a:endParaRPr>
              <a:solidFill>
                <a:srgbClr val="000000"/>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7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61" name="Google Shape;761;p72"/>
          <p:cNvSpPr txBox="1"/>
          <p:nvPr>
            <p:ph idx="1" type="body"/>
          </p:nvPr>
        </p:nvSpPr>
        <p:spPr>
          <a:xfrm>
            <a:off x="1303800" y="1234450"/>
            <a:ext cx="7439100" cy="344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ar" sz="1400">
                <a:solidFill>
                  <a:schemeClr val="accent1"/>
                </a:solidFill>
                <a:latin typeface="Arial"/>
                <a:ea typeface="Arial"/>
                <a:cs typeface="Arial"/>
                <a:sym typeface="Arial"/>
              </a:rPr>
              <a:t>RQ4:</a:t>
            </a:r>
            <a:r>
              <a:rPr b="1" lang="ar" sz="1400">
                <a:latin typeface="Arial"/>
                <a:ea typeface="Arial"/>
                <a:cs typeface="Arial"/>
                <a:sym typeface="Arial"/>
              </a:rPr>
              <a:t> How does increasing the number of concurrent user requests impact the latency of PostgreSQL with Citus versus YugabyteDB in OLTP workloads?</a:t>
            </a:r>
            <a:endParaRPr b="1" sz="1400">
              <a:latin typeface="Arial"/>
              <a:ea typeface="Arial"/>
              <a:cs typeface="Arial"/>
              <a:sym typeface="Arial"/>
            </a:endParaRPr>
          </a:p>
          <a:p>
            <a:pPr indent="0" lvl="0" marL="0" rtl="0" algn="l">
              <a:spcBef>
                <a:spcPts val="0"/>
              </a:spcBef>
              <a:spcAft>
                <a:spcPts val="0"/>
              </a:spcAft>
              <a:buNone/>
            </a:pPr>
            <a:r>
              <a:t/>
            </a:r>
            <a:endParaRPr b="1" sz="1100">
              <a:latin typeface="Arial"/>
              <a:ea typeface="Arial"/>
              <a:cs typeface="Arial"/>
              <a:sym typeface="Arial"/>
            </a:endParaRPr>
          </a:p>
          <a:p>
            <a:pPr indent="0" lvl="0" marL="0" rtl="0" algn="l">
              <a:spcBef>
                <a:spcPts val="0"/>
              </a:spcBef>
              <a:spcAft>
                <a:spcPts val="0"/>
              </a:spcAft>
              <a:buNone/>
            </a:pPr>
            <a:r>
              <a:t/>
            </a:r>
            <a:endParaRPr b="1" sz="1100">
              <a:latin typeface="Arial"/>
              <a:ea typeface="Arial"/>
              <a:cs typeface="Arial"/>
              <a:sym typeface="Arial"/>
            </a:endParaRPr>
          </a:p>
          <a:p>
            <a:pPr indent="0" lvl="0" marL="0" rtl="0" algn="l">
              <a:spcBef>
                <a:spcPts val="0"/>
              </a:spcBef>
              <a:spcAft>
                <a:spcPts val="0"/>
              </a:spcAft>
              <a:buNone/>
            </a:pPr>
            <a:r>
              <a:t/>
            </a:r>
            <a:endParaRPr b="1" sz="1100">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0"/>
              </a:spcAft>
              <a:buNone/>
            </a:pPr>
            <a:r>
              <a:t/>
            </a:r>
            <a:endParaRPr b="1" i="1" sz="1100">
              <a:latin typeface="Times New Roman"/>
              <a:ea typeface="Times New Roman"/>
              <a:cs typeface="Times New Roman"/>
              <a:sym typeface="Times New Roman"/>
            </a:endParaRPr>
          </a:p>
          <a:p>
            <a:pPr indent="0" lvl="0" marL="0" rtl="0" algn="l">
              <a:spcBef>
                <a:spcPts val="0"/>
              </a:spcBef>
              <a:spcAft>
                <a:spcPts val="0"/>
              </a:spcAft>
              <a:buNone/>
            </a:pPr>
            <a:r>
              <a:t/>
            </a:r>
            <a:endParaRPr b="1" sz="1100">
              <a:latin typeface="Arial"/>
              <a:ea typeface="Arial"/>
              <a:cs typeface="Arial"/>
              <a:sym typeface="Arial"/>
            </a:endParaRPr>
          </a:p>
          <a:p>
            <a:pPr indent="0" lvl="0" marL="0" rtl="0" algn="ctr">
              <a:spcBef>
                <a:spcPts val="0"/>
              </a:spcBef>
              <a:spcAft>
                <a:spcPts val="0"/>
              </a:spcAft>
              <a:buNone/>
            </a:pPr>
            <a:r>
              <a:t/>
            </a:r>
            <a:endParaRPr b="1" sz="1100">
              <a:latin typeface="Arial"/>
              <a:ea typeface="Arial"/>
              <a:cs typeface="Arial"/>
              <a:sym typeface="Arial"/>
            </a:endParaRPr>
          </a:p>
          <a:p>
            <a:pPr indent="0" lvl="0" marL="0" rtl="0" algn="ctr">
              <a:spcBef>
                <a:spcPts val="0"/>
              </a:spcBef>
              <a:spcAft>
                <a:spcPts val="0"/>
              </a:spcAft>
              <a:buNone/>
            </a:pPr>
            <a:r>
              <a:t/>
            </a:r>
            <a:endParaRPr b="1" i="1" sz="1000">
              <a:latin typeface="Arial"/>
              <a:ea typeface="Arial"/>
              <a:cs typeface="Arial"/>
              <a:sym typeface="Arial"/>
            </a:endParaRPr>
          </a:p>
          <a:p>
            <a:pPr indent="0" lvl="0" marL="0" rtl="0" algn="ctr">
              <a:spcBef>
                <a:spcPts val="0"/>
              </a:spcBef>
              <a:spcAft>
                <a:spcPts val="0"/>
              </a:spcAft>
              <a:buNone/>
            </a:pPr>
            <a:r>
              <a:t/>
            </a:r>
            <a:endParaRPr b="1" i="1" sz="1000">
              <a:latin typeface="Arial"/>
              <a:ea typeface="Arial"/>
              <a:cs typeface="Arial"/>
              <a:sym typeface="Arial"/>
            </a:endParaRPr>
          </a:p>
          <a:p>
            <a:pPr indent="0" lvl="0" marL="0" rtl="0" algn="ctr">
              <a:spcBef>
                <a:spcPts val="0"/>
              </a:spcBef>
              <a:spcAft>
                <a:spcPts val="0"/>
              </a:spcAft>
              <a:buNone/>
            </a:pPr>
            <a:r>
              <a:t/>
            </a:r>
            <a:endParaRPr b="1" i="1" sz="1000">
              <a:latin typeface="Arial"/>
              <a:ea typeface="Arial"/>
              <a:cs typeface="Arial"/>
              <a:sym typeface="Arial"/>
            </a:endParaRPr>
          </a:p>
          <a:p>
            <a:pPr indent="0" lvl="0" marL="0" rtl="0" algn="ctr">
              <a:spcBef>
                <a:spcPts val="0"/>
              </a:spcBef>
              <a:spcAft>
                <a:spcPts val="0"/>
              </a:spcAft>
              <a:buNone/>
            </a:pPr>
            <a:r>
              <a:rPr b="1" i="1" lang="ar" sz="1000">
                <a:latin typeface="Arial"/>
                <a:ea typeface="Arial"/>
                <a:cs typeface="Arial"/>
                <a:sym typeface="Arial"/>
              </a:rPr>
              <a:t>Table. latency (ms) for Citus and YugabyteDB with 3 Worker Nodes Across Increasing Transaction Volumes</a:t>
            </a:r>
            <a:endParaRPr i="1"/>
          </a:p>
        </p:txBody>
      </p:sp>
      <p:sp>
        <p:nvSpPr>
          <p:cNvPr id="762" name="Google Shape;762;p72"/>
          <p:cNvSpPr txBox="1"/>
          <p:nvPr/>
        </p:nvSpPr>
        <p:spPr>
          <a:xfrm>
            <a:off x="1066800" y="685800"/>
            <a:ext cx="8648400" cy="5694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ar" sz="2500">
                <a:solidFill>
                  <a:srgbClr val="0B6374"/>
                </a:solidFill>
                <a:highlight>
                  <a:srgbClr val="FFFF00"/>
                </a:highlight>
              </a:rPr>
              <a:t>Data Analysis: </a:t>
            </a:r>
            <a:r>
              <a:rPr lang="ar" sz="2500">
                <a:solidFill>
                  <a:schemeClr val="dk2"/>
                </a:solidFill>
                <a:highlight>
                  <a:srgbClr val="FFFF00"/>
                </a:highlight>
              </a:rPr>
              <a:t>Latency </a:t>
            </a:r>
            <a:r>
              <a:rPr lang="ar" sz="2500">
                <a:solidFill>
                  <a:schemeClr val="dk2"/>
                </a:solidFill>
                <a:highlight>
                  <a:srgbClr val="FFFF00"/>
                </a:highlight>
              </a:rPr>
              <a:t>vs. Number of Transactions</a:t>
            </a:r>
            <a:endParaRPr sz="2500">
              <a:solidFill>
                <a:schemeClr val="dk2"/>
              </a:solidFill>
              <a:highlight>
                <a:srgbClr val="FFFF00"/>
              </a:highlight>
            </a:endParaRPr>
          </a:p>
        </p:txBody>
      </p:sp>
      <p:pic>
        <p:nvPicPr>
          <p:cNvPr id="763" name="Google Shape;763;p72"/>
          <p:cNvPicPr preferRelativeResize="0"/>
          <p:nvPr/>
        </p:nvPicPr>
        <p:blipFill>
          <a:blip r:embed="rId3">
            <a:alphaModFix/>
          </a:blip>
          <a:stretch>
            <a:fillRect/>
          </a:stretch>
        </p:blipFill>
        <p:spPr>
          <a:xfrm>
            <a:off x="2747363" y="1904400"/>
            <a:ext cx="4143375" cy="225742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7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69" name="Google Shape;769;p73"/>
          <p:cNvSpPr txBox="1"/>
          <p:nvPr>
            <p:ph idx="1" type="body"/>
          </p:nvPr>
        </p:nvSpPr>
        <p:spPr>
          <a:xfrm>
            <a:off x="1303800" y="1515875"/>
            <a:ext cx="7030500" cy="2609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770" name="Google Shape;770;p73"/>
          <p:cNvSpPr txBox="1"/>
          <p:nvPr/>
        </p:nvSpPr>
        <p:spPr>
          <a:xfrm>
            <a:off x="1905150" y="4582400"/>
            <a:ext cx="5491500" cy="431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i="1" lang="ar" sz="1100">
                <a:solidFill>
                  <a:schemeClr val="dk2"/>
                </a:solidFill>
                <a:latin typeface="Times New Roman"/>
                <a:ea typeface="Times New Roman"/>
                <a:cs typeface="Times New Roman"/>
                <a:sym typeface="Times New Roman"/>
              </a:rPr>
              <a:t>Figure. </a:t>
            </a:r>
            <a:r>
              <a:rPr b="1" i="1" lang="ar" sz="1100">
                <a:solidFill>
                  <a:schemeClr val="dk2"/>
                </a:solidFill>
                <a:latin typeface="Times New Roman"/>
                <a:ea typeface="Times New Roman"/>
                <a:cs typeface="Times New Roman"/>
                <a:sym typeface="Times New Roman"/>
              </a:rPr>
              <a:t>latency (ms) for Citus and YugabyteDB with 3 Worker Nodes Across Increasing Transaction Volumes</a:t>
            </a:r>
            <a:endParaRPr i="1" sz="800">
              <a:solidFill>
                <a:schemeClr val="dk2"/>
              </a:solidFill>
              <a:latin typeface="Nunito"/>
              <a:ea typeface="Nunito"/>
              <a:cs typeface="Nunito"/>
              <a:sym typeface="Nunito"/>
            </a:endParaRPr>
          </a:p>
        </p:txBody>
      </p:sp>
      <p:sp>
        <p:nvSpPr>
          <p:cNvPr id="771" name="Google Shape;771;p73"/>
          <p:cNvSpPr txBox="1"/>
          <p:nvPr/>
        </p:nvSpPr>
        <p:spPr>
          <a:xfrm>
            <a:off x="1066800" y="685800"/>
            <a:ext cx="8648400" cy="5694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ar" sz="2500">
                <a:solidFill>
                  <a:srgbClr val="0B6374"/>
                </a:solidFill>
                <a:highlight>
                  <a:srgbClr val="FFFF00"/>
                </a:highlight>
              </a:rPr>
              <a:t>Data Analysis: </a:t>
            </a:r>
            <a:r>
              <a:rPr lang="ar" sz="2500">
                <a:solidFill>
                  <a:schemeClr val="dk2"/>
                </a:solidFill>
                <a:highlight>
                  <a:srgbClr val="FFFF00"/>
                </a:highlight>
              </a:rPr>
              <a:t>Latency vs. Number of Transactions</a:t>
            </a:r>
            <a:endParaRPr sz="2500">
              <a:solidFill>
                <a:schemeClr val="dk2"/>
              </a:solidFill>
              <a:highlight>
                <a:srgbClr val="FFFF00"/>
              </a:highlight>
            </a:endParaRPr>
          </a:p>
        </p:txBody>
      </p:sp>
      <p:pic>
        <p:nvPicPr>
          <p:cNvPr id="772" name="Google Shape;772;p73"/>
          <p:cNvPicPr preferRelativeResize="0"/>
          <p:nvPr/>
        </p:nvPicPr>
        <p:blipFill>
          <a:blip r:embed="rId3">
            <a:alphaModFix/>
          </a:blip>
          <a:stretch>
            <a:fillRect/>
          </a:stretch>
        </p:blipFill>
        <p:spPr>
          <a:xfrm>
            <a:off x="1985400" y="1161615"/>
            <a:ext cx="5491500" cy="342078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7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78" name="Google Shape;778;p74"/>
          <p:cNvSpPr txBox="1"/>
          <p:nvPr>
            <p:ph idx="1" type="body"/>
          </p:nvPr>
        </p:nvSpPr>
        <p:spPr>
          <a:xfrm>
            <a:off x="1303800" y="1515875"/>
            <a:ext cx="7030500" cy="198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779" name="Google Shape;779;p74"/>
          <p:cNvSpPr txBox="1"/>
          <p:nvPr/>
        </p:nvSpPr>
        <p:spPr>
          <a:xfrm>
            <a:off x="1620525" y="678525"/>
            <a:ext cx="68424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600"/>
              </a:spcAft>
              <a:buNone/>
            </a:pPr>
            <a:r>
              <a:t/>
            </a:r>
            <a:endParaRPr b="1" sz="1600">
              <a:latin typeface="Times New Roman"/>
              <a:ea typeface="Times New Roman"/>
              <a:cs typeface="Times New Roman"/>
              <a:sym typeface="Times New Roman"/>
            </a:endParaRPr>
          </a:p>
        </p:txBody>
      </p:sp>
      <p:sp>
        <p:nvSpPr>
          <p:cNvPr id="780" name="Google Shape;780;p74"/>
          <p:cNvSpPr txBox="1"/>
          <p:nvPr/>
        </p:nvSpPr>
        <p:spPr>
          <a:xfrm>
            <a:off x="1459325" y="3929950"/>
            <a:ext cx="6842400" cy="52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i="1" lang="ar" sz="1200">
                <a:solidFill>
                  <a:schemeClr val="dk2"/>
                </a:solidFill>
                <a:latin typeface="Times New Roman"/>
                <a:ea typeface="Times New Roman"/>
                <a:cs typeface="Times New Roman"/>
                <a:sym typeface="Times New Roman"/>
              </a:rPr>
              <a:t>Figure. Paired t-Test Comparing Latency of Citus and YugabyteDB with 3 Worker Nodes</a:t>
            </a:r>
            <a:endParaRPr b="1" i="1" sz="1200">
              <a:solidFill>
                <a:schemeClr val="dk2"/>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b="1" i="1" sz="1200">
              <a:solidFill>
                <a:schemeClr val="dk2"/>
              </a:solidFill>
              <a:latin typeface="Times New Roman"/>
              <a:ea typeface="Times New Roman"/>
              <a:cs typeface="Times New Roman"/>
              <a:sym typeface="Times New Roman"/>
            </a:endParaRPr>
          </a:p>
        </p:txBody>
      </p:sp>
      <p:sp>
        <p:nvSpPr>
          <p:cNvPr id="781" name="Google Shape;781;p74"/>
          <p:cNvSpPr txBox="1"/>
          <p:nvPr/>
        </p:nvSpPr>
        <p:spPr>
          <a:xfrm>
            <a:off x="1066800" y="685800"/>
            <a:ext cx="8648400" cy="5694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ar" sz="2500">
                <a:solidFill>
                  <a:srgbClr val="0B6374"/>
                </a:solidFill>
                <a:highlight>
                  <a:srgbClr val="FFFF00"/>
                </a:highlight>
              </a:rPr>
              <a:t>Data Analysis: </a:t>
            </a:r>
            <a:r>
              <a:rPr lang="ar" sz="2500">
                <a:solidFill>
                  <a:schemeClr val="dk2"/>
                </a:solidFill>
                <a:highlight>
                  <a:srgbClr val="FFFF00"/>
                </a:highlight>
              </a:rPr>
              <a:t>Latency vs. Number of Transactions</a:t>
            </a:r>
            <a:endParaRPr sz="2500">
              <a:solidFill>
                <a:schemeClr val="dk2"/>
              </a:solidFill>
              <a:highlight>
                <a:srgbClr val="FFFF00"/>
              </a:highlight>
            </a:endParaRPr>
          </a:p>
        </p:txBody>
      </p:sp>
      <p:pic>
        <p:nvPicPr>
          <p:cNvPr id="782" name="Google Shape;782;p74"/>
          <p:cNvPicPr preferRelativeResize="0"/>
          <p:nvPr/>
        </p:nvPicPr>
        <p:blipFill>
          <a:blip r:embed="rId3">
            <a:alphaModFix/>
          </a:blip>
          <a:stretch>
            <a:fillRect/>
          </a:stretch>
        </p:blipFill>
        <p:spPr>
          <a:xfrm>
            <a:off x="1952025" y="2044775"/>
            <a:ext cx="5734050" cy="14382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7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88" name="Google Shape;788;p75"/>
          <p:cNvSpPr txBox="1"/>
          <p:nvPr>
            <p:ph idx="1" type="body"/>
          </p:nvPr>
        </p:nvSpPr>
        <p:spPr>
          <a:xfrm>
            <a:off x="1303800" y="1234450"/>
            <a:ext cx="7439100" cy="344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ar" sz="1400">
                <a:solidFill>
                  <a:schemeClr val="accent1"/>
                </a:solidFill>
                <a:latin typeface="Arial"/>
                <a:ea typeface="Arial"/>
                <a:cs typeface="Arial"/>
                <a:sym typeface="Arial"/>
              </a:rPr>
              <a:t>RQ4:</a:t>
            </a:r>
            <a:r>
              <a:rPr b="1" lang="ar" sz="1400">
                <a:latin typeface="Arial"/>
                <a:ea typeface="Arial"/>
                <a:cs typeface="Arial"/>
                <a:sym typeface="Arial"/>
              </a:rPr>
              <a:t> How does increasing the number of concurrent user requests impact the latency of PostgreSQL with Citus versus YugabyteDB in OLTP workloads?</a:t>
            </a:r>
            <a:endParaRPr b="1" sz="1400">
              <a:latin typeface="Arial"/>
              <a:ea typeface="Arial"/>
              <a:cs typeface="Arial"/>
              <a:sym typeface="Arial"/>
            </a:endParaRPr>
          </a:p>
          <a:p>
            <a:pPr indent="0" lvl="0" marL="0" rtl="0" algn="l">
              <a:spcBef>
                <a:spcPts val="0"/>
              </a:spcBef>
              <a:spcAft>
                <a:spcPts val="0"/>
              </a:spcAft>
              <a:buNone/>
            </a:pPr>
            <a:r>
              <a:t/>
            </a:r>
            <a:endParaRPr b="1" sz="1100">
              <a:latin typeface="Arial"/>
              <a:ea typeface="Arial"/>
              <a:cs typeface="Arial"/>
              <a:sym typeface="Arial"/>
            </a:endParaRPr>
          </a:p>
          <a:p>
            <a:pPr indent="0" lvl="0" marL="0" rtl="0" algn="l">
              <a:spcBef>
                <a:spcPts val="0"/>
              </a:spcBef>
              <a:spcAft>
                <a:spcPts val="0"/>
              </a:spcAft>
              <a:buNone/>
            </a:pPr>
            <a:r>
              <a:t/>
            </a:r>
            <a:endParaRPr b="1" sz="1100">
              <a:latin typeface="Arial"/>
              <a:ea typeface="Arial"/>
              <a:cs typeface="Arial"/>
              <a:sym typeface="Arial"/>
            </a:endParaRPr>
          </a:p>
          <a:p>
            <a:pPr indent="0" lvl="0" marL="0" rtl="0" algn="l">
              <a:spcBef>
                <a:spcPts val="0"/>
              </a:spcBef>
              <a:spcAft>
                <a:spcPts val="0"/>
              </a:spcAft>
              <a:buNone/>
            </a:pPr>
            <a:r>
              <a:t/>
            </a:r>
            <a:endParaRPr b="1" sz="1100">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0"/>
              </a:spcAft>
              <a:buNone/>
            </a:pPr>
            <a:r>
              <a:t/>
            </a:r>
            <a:endParaRPr b="1" i="1" sz="1100">
              <a:latin typeface="Times New Roman"/>
              <a:ea typeface="Times New Roman"/>
              <a:cs typeface="Times New Roman"/>
              <a:sym typeface="Times New Roman"/>
            </a:endParaRPr>
          </a:p>
          <a:p>
            <a:pPr indent="0" lvl="0" marL="0" rtl="0" algn="l">
              <a:spcBef>
                <a:spcPts val="0"/>
              </a:spcBef>
              <a:spcAft>
                <a:spcPts val="0"/>
              </a:spcAft>
              <a:buNone/>
            </a:pPr>
            <a:r>
              <a:t/>
            </a:r>
            <a:endParaRPr b="1" sz="1100">
              <a:latin typeface="Arial"/>
              <a:ea typeface="Arial"/>
              <a:cs typeface="Arial"/>
              <a:sym typeface="Arial"/>
            </a:endParaRPr>
          </a:p>
          <a:p>
            <a:pPr indent="0" lvl="0" marL="0" rtl="0" algn="ctr">
              <a:spcBef>
                <a:spcPts val="0"/>
              </a:spcBef>
              <a:spcAft>
                <a:spcPts val="0"/>
              </a:spcAft>
              <a:buNone/>
            </a:pPr>
            <a:r>
              <a:t/>
            </a:r>
            <a:endParaRPr b="1" sz="1100">
              <a:latin typeface="Arial"/>
              <a:ea typeface="Arial"/>
              <a:cs typeface="Arial"/>
              <a:sym typeface="Arial"/>
            </a:endParaRPr>
          </a:p>
          <a:p>
            <a:pPr indent="0" lvl="0" marL="0" rtl="0" algn="ctr">
              <a:spcBef>
                <a:spcPts val="0"/>
              </a:spcBef>
              <a:spcAft>
                <a:spcPts val="0"/>
              </a:spcAft>
              <a:buNone/>
            </a:pPr>
            <a:r>
              <a:t/>
            </a:r>
            <a:endParaRPr b="1" i="1" sz="1000">
              <a:latin typeface="Arial"/>
              <a:ea typeface="Arial"/>
              <a:cs typeface="Arial"/>
              <a:sym typeface="Arial"/>
            </a:endParaRPr>
          </a:p>
          <a:p>
            <a:pPr indent="0" lvl="0" marL="0" rtl="0" algn="ctr">
              <a:spcBef>
                <a:spcPts val="0"/>
              </a:spcBef>
              <a:spcAft>
                <a:spcPts val="0"/>
              </a:spcAft>
              <a:buNone/>
            </a:pPr>
            <a:r>
              <a:t/>
            </a:r>
            <a:endParaRPr b="1" i="1" sz="1000">
              <a:latin typeface="Arial"/>
              <a:ea typeface="Arial"/>
              <a:cs typeface="Arial"/>
              <a:sym typeface="Arial"/>
            </a:endParaRPr>
          </a:p>
          <a:p>
            <a:pPr indent="0" lvl="0" marL="0" rtl="0" algn="ctr">
              <a:spcBef>
                <a:spcPts val="0"/>
              </a:spcBef>
              <a:spcAft>
                <a:spcPts val="0"/>
              </a:spcAft>
              <a:buNone/>
            </a:pPr>
            <a:r>
              <a:t/>
            </a:r>
            <a:endParaRPr b="1" i="1" sz="1000">
              <a:latin typeface="Arial"/>
              <a:ea typeface="Arial"/>
              <a:cs typeface="Arial"/>
              <a:sym typeface="Arial"/>
            </a:endParaRPr>
          </a:p>
          <a:p>
            <a:pPr indent="0" lvl="0" marL="0" rtl="0" algn="ctr">
              <a:spcBef>
                <a:spcPts val="0"/>
              </a:spcBef>
              <a:spcAft>
                <a:spcPts val="0"/>
              </a:spcAft>
              <a:buNone/>
            </a:pPr>
            <a:r>
              <a:rPr b="1" i="1" lang="ar" sz="1000">
                <a:latin typeface="Arial"/>
                <a:ea typeface="Arial"/>
                <a:cs typeface="Arial"/>
                <a:sym typeface="Arial"/>
              </a:rPr>
              <a:t>Table. latency (ms) for Citus and YugabyteDB with 5 Worker Nodes Across Increasing Transaction Volumes</a:t>
            </a:r>
            <a:endParaRPr i="1"/>
          </a:p>
        </p:txBody>
      </p:sp>
      <p:sp>
        <p:nvSpPr>
          <p:cNvPr id="789" name="Google Shape;789;p75"/>
          <p:cNvSpPr txBox="1"/>
          <p:nvPr/>
        </p:nvSpPr>
        <p:spPr>
          <a:xfrm>
            <a:off x="1066800" y="685800"/>
            <a:ext cx="8648400" cy="5694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ar" sz="2500">
                <a:solidFill>
                  <a:srgbClr val="0B6374"/>
                </a:solidFill>
                <a:highlight>
                  <a:srgbClr val="FFFF00"/>
                </a:highlight>
              </a:rPr>
              <a:t>Data Analysis: </a:t>
            </a:r>
            <a:r>
              <a:rPr lang="ar" sz="2500">
                <a:solidFill>
                  <a:schemeClr val="dk2"/>
                </a:solidFill>
                <a:highlight>
                  <a:srgbClr val="FFFF00"/>
                </a:highlight>
              </a:rPr>
              <a:t>Latency vs. Number of Transactions</a:t>
            </a:r>
            <a:endParaRPr sz="2500">
              <a:solidFill>
                <a:schemeClr val="dk2"/>
              </a:solidFill>
              <a:highlight>
                <a:srgbClr val="FFFF00"/>
              </a:highlight>
            </a:endParaRPr>
          </a:p>
        </p:txBody>
      </p:sp>
      <p:pic>
        <p:nvPicPr>
          <p:cNvPr id="790" name="Google Shape;790;p75"/>
          <p:cNvPicPr preferRelativeResize="0"/>
          <p:nvPr/>
        </p:nvPicPr>
        <p:blipFill>
          <a:blip r:embed="rId3">
            <a:alphaModFix/>
          </a:blip>
          <a:stretch>
            <a:fillRect/>
          </a:stretch>
        </p:blipFill>
        <p:spPr>
          <a:xfrm>
            <a:off x="2595600" y="1892400"/>
            <a:ext cx="4114800" cy="226695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76"/>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96" name="Google Shape;796;p76"/>
          <p:cNvSpPr txBox="1"/>
          <p:nvPr>
            <p:ph idx="1" type="body"/>
          </p:nvPr>
        </p:nvSpPr>
        <p:spPr>
          <a:xfrm>
            <a:off x="1303800" y="1515875"/>
            <a:ext cx="7030500" cy="2609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797" name="Google Shape;797;p76"/>
          <p:cNvSpPr txBox="1"/>
          <p:nvPr/>
        </p:nvSpPr>
        <p:spPr>
          <a:xfrm>
            <a:off x="1905150" y="4582400"/>
            <a:ext cx="5491500" cy="431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i="1" lang="ar" sz="1100">
                <a:solidFill>
                  <a:schemeClr val="dk2"/>
                </a:solidFill>
                <a:latin typeface="Times New Roman"/>
                <a:ea typeface="Times New Roman"/>
                <a:cs typeface="Times New Roman"/>
                <a:sym typeface="Times New Roman"/>
              </a:rPr>
              <a:t>Figure. latency (ms) for Citus and YugabyteDB with 5 Worker Nodes Across Increasing Transaction Volumes</a:t>
            </a:r>
            <a:endParaRPr i="1" sz="800">
              <a:solidFill>
                <a:schemeClr val="dk2"/>
              </a:solidFill>
              <a:latin typeface="Nunito"/>
              <a:ea typeface="Nunito"/>
              <a:cs typeface="Nunito"/>
              <a:sym typeface="Nunito"/>
            </a:endParaRPr>
          </a:p>
        </p:txBody>
      </p:sp>
      <p:sp>
        <p:nvSpPr>
          <p:cNvPr id="798" name="Google Shape;798;p76"/>
          <p:cNvSpPr txBox="1"/>
          <p:nvPr/>
        </p:nvSpPr>
        <p:spPr>
          <a:xfrm>
            <a:off x="1066800" y="685800"/>
            <a:ext cx="8648400" cy="5694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ar" sz="2500">
                <a:solidFill>
                  <a:srgbClr val="0B6374"/>
                </a:solidFill>
                <a:highlight>
                  <a:srgbClr val="FFFF00"/>
                </a:highlight>
              </a:rPr>
              <a:t>Data Analysis: </a:t>
            </a:r>
            <a:r>
              <a:rPr lang="ar" sz="2500">
                <a:solidFill>
                  <a:schemeClr val="dk2"/>
                </a:solidFill>
                <a:highlight>
                  <a:srgbClr val="FFFF00"/>
                </a:highlight>
              </a:rPr>
              <a:t>Latency vs. Number of Transactions</a:t>
            </a:r>
            <a:endParaRPr sz="2500">
              <a:solidFill>
                <a:schemeClr val="dk2"/>
              </a:solidFill>
              <a:highlight>
                <a:srgbClr val="FFFF00"/>
              </a:highlight>
            </a:endParaRPr>
          </a:p>
        </p:txBody>
      </p:sp>
      <p:pic>
        <p:nvPicPr>
          <p:cNvPr id="799" name="Google Shape;799;p76"/>
          <p:cNvPicPr preferRelativeResize="0"/>
          <p:nvPr/>
        </p:nvPicPr>
        <p:blipFill>
          <a:blip r:embed="rId3">
            <a:alphaModFix/>
          </a:blip>
          <a:stretch>
            <a:fillRect/>
          </a:stretch>
        </p:blipFill>
        <p:spPr>
          <a:xfrm>
            <a:off x="1895163" y="1255201"/>
            <a:ext cx="5353670" cy="33705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7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05" name="Google Shape;805;p77"/>
          <p:cNvSpPr txBox="1"/>
          <p:nvPr>
            <p:ph idx="1" type="body"/>
          </p:nvPr>
        </p:nvSpPr>
        <p:spPr>
          <a:xfrm>
            <a:off x="1303800" y="1515875"/>
            <a:ext cx="7030500" cy="198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806" name="Google Shape;806;p77"/>
          <p:cNvSpPr txBox="1"/>
          <p:nvPr/>
        </p:nvSpPr>
        <p:spPr>
          <a:xfrm>
            <a:off x="1620525" y="678525"/>
            <a:ext cx="68424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600"/>
              </a:spcAft>
              <a:buNone/>
            </a:pPr>
            <a:r>
              <a:t/>
            </a:r>
            <a:endParaRPr b="1" sz="1600">
              <a:latin typeface="Times New Roman"/>
              <a:ea typeface="Times New Roman"/>
              <a:cs typeface="Times New Roman"/>
              <a:sym typeface="Times New Roman"/>
            </a:endParaRPr>
          </a:p>
        </p:txBody>
      </p:sp>
      <p:sp>
        <p:nvSpPr>
          <p:cNvPr id="807" name="Google Shape;807;p77"/>
          <p:cNvSpPr txBox="1"/>
          <p:nvPr/>
        </p:nvSpPr>
        <p:spPr>
          <a:xfrm>
            <a:off x="1459325" y="3929950"/>
            <a:ext cx="6842400" cy="52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i="1" lang="ar" sz="1200">
                <a:solidFill>
                  <a:schemeClr val="dk2"/>
                </a:solidFill>
                <a:latin typeface="Times New Roman"/>
                <a:ea typeface="Times New Roman"/>
                <a:cs typeface="Times New Roman"/>
                <a:sym typeface="Times New Roman"/>
              </a:rPr>
              <a:t>Figure. Paired t-Test Comparing Latency of Citus and YugabyteDB with 5 Worker Nodes</a:t>
            </a:r>
            <a:endParaRPr b="1" i="1" sz="1200">
              <a:solidFill>
                <a:schemeClr val="dk2"/>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b="1" i="1" sz="1200">
              <a:solidFill>
                <a:schemeClr val="dk2"/>
              </a:solidFill>
              <a:latin typeface="Times New Roman"/>
              <a:ea typeface="Times New Roman"/>
              <a:cs typeface="Times New Roman"/>
              <a:sym typeface="Times New Roman"/>
            </a:endParaRPr>
          </a:p>
        </p:txBody>
      </p:sp>
      <p:sp>
        <p:nvSpPr>
          <p:cNvPr id="808" name="Google Shape;808;p77"/>
          <p:cNvSpPr txBox="1"/>
          <p:nvPr/>
        </p:nvSpPr>
        <p:spPr>
          <a:xfrm>
            <a:off x="1066800" y="685800"/>
            <a:ext cx="8648400" cy="5694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ar" sz="2500">
                <a:solidFill>
                  <a:srgbClr val="0B6374"/>
                </a:solidFill>
                <a:highlight>
                  <a:srgbClr val="FFFF00"/>
                </a:highlight>
              </a:rPr>
              <a:t>Data Analysis: </a:t>
            </a:r>
            <a:r>
              <a:rPr lang="ar" sz="2500">
                <a:solidFill>
                  <a:schemeClr val="dk2"/>
                </a:solidFill>
                <a:highlight>
                  <a:srgbClr val="FFFF00"/>
                </a:highlight>
              </a:rPr>
              <a:t>Latency vs. Number of Transactions</a:t>
            </a:r>
            <a:endParaRPr sz="2500">
              <a:solidFill>
                <a:schemeClr val="dk2"/>
              </a:solidFill>
              <a:highlight>
                <a:srgbClr val="FFFF00"/>
              </a:highlight>
            </a:endParaRPr>
          </a:p>
        </p:txBody>
      </p:sp>
      <p:pic>
        <p:nvPicPr>
          <p:cNvPr id="809" name="Google Shape;809;p77"/>
          <p:cNvPicPr preferRelativeResize="0"/>
          <p:nvPr/>
        </p:nvPicPr>
        <p:blipFill>
          <a:blip r:embed="rId3">
            <a:alphaModFix/>
          </a:blip>
          <a:stretch>
            <a:fillRect/>
          </a:stretch>
        </p:blipFill>
        <p:spPr>
          <a:xfrm>
            <a:off x="2072400" y="1873325"/>
            <a:ext cx="5295900" cy="178117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7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15" name="Google Shape;815;p78"/>
          <p:cNvSpPr txBox="1"/>
          <p:nvPr>
            <p:ph idx="1" type="body"/>
          </p:nvPr>
        </p:nvSpPr>
        <p:spPr>
          <a:xfrm>
            <a:off x="1303800" y="1234450"/>
            <a:ext cx="7439100" cy="344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ar" sz="1400">
                <a:solidFill>
                  <a:schemeClr val="accent1"/>
                </a:solidFill>
                <a:latin typeface="Arial"/>
                <a:ea typeface="Arial"/>
                <a:cs typeface="Arial"/>
                <a:sym typeface="Arial"/>
              </a:rPr>
              <a:t>RQ4:</a:t>
            </a:r>
            <a:r>
              <a:rPr b="1" lang="ar" sz="1400">
                <a:latin typeface="Arial"/>
                <a:ea typeface="Arial"/>
                <a:cs typeface="Arial"/>
                <a:sym typeface="Arial"/>
              </a:rPr>
              <a:t> How does increasing the number of concurrent user requests impact the latency of PostgreSQL with Citus versus YugabyteDB in OLTP workloads?</a:t>
            </a:r>
            <a:endParaRPr b="1" sz="1400">
              <a:latin typeface="Arial"/>
              <a:ea typeface="Arial"/>
              <a:cs typeface="Arial"/>
              <a:sym typeface="Arial"/>
            </a:endParaRPr>
          </a:p>
          <a:p>
            <a:pPr indent="0" lvl="0" marL="0" rtl="0" algn="l">
              <a:spcBef>
                <a:spcPts val="0"/>
              </a:spcBef>
              <a:spcAft>
                <a:spcPts val="0"/>
              </a:spcAft>
              <a:buNone/>
            </a:pPr>
            <a:r>
              <a:t/>
            </a:r>
            <a:endParaRPr b="1" sz="1100">
              <a:latin typeface="Arial"/>
              <a:ea typeface="Arial"/>
              <a:cs typeface="Arial"/>
              <a:sym typeface="Arial"/>
            </a:endParaRPr>
          </a:p>
          <a:p>
            <a:pPr indent="0" lvl="0" marL="0" rtl="0" algn="l">
              <a:spcBef>
                <a:spcPts val="0"/>
              </a:spcBef>
              <a:spcAft>
                <a:spcPts val="0"/>
              </a:spcAft>
              <a:buNone/>
            </a:pPr>
            <a:r>
              <a:t/>
            </a:r>
            <a:endParaRPr b="1" sz="1100">
              <a:latin typeface="Arial"/>
              <a:ea typeface="Arial"/>
              <a:cs typeface="Arial"/>
              <a:sym typeface="Arial"/>
            </a:endParaRPr>
          </a:p>
          <a:p>
            <a:pPr indent="0" lvl="0" marL="0" rtl="0" algn="l">
              <a:spcBef>
                <a:spcPts val="0"/>
              </a:spcBef>
              <a:spcAft>
                <a:spcPts val="0"/>
              </a:spcAft>
              <a:buNone/>
            </a:pPr>
            <a:r>
              <a:t/>
            </a:r>
            <a:endParaRPr b="1" sz="1100">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0"/>
              </a:spcAft>
              <a:buNone/>
            </a:pPr>
            <a:r>
              <a:t/>
            </a:r>
            <a:endParaRPr b="1" i="1" sz="1100">
              <a:latin typeface="Times New Roman"/>
              <a:ea typeface="Times New Roman"/>
              <a:cs typeface="Times New Roman"/>
              <a:sym typeface="Times New Roman"/>
            </a:endParaRPr>
          </a:p>
          <a:p>
            <a:pPr indent="0" lvl="0" marL="0" rtl="0" algn="l">
              <a:spcBef>
                <a:spcPts val="0"/>
              </a:spcBef>
              <a:spcAft>
                <a:spcPts val="0"/>
              </a:spcAft>
              <a:buNone/>
            </a:pPr>
            <a:r>
              <a:t/>
            </a:r>
            <a:endParaRPr b="1" sz="1100">
              <a:latin typeface="Arial"/>
              <a:ea typeface="Arial"/>
              <a:cs typeface="Arial"/>
              <a:sym typeface="Arial"/>
            </a:endParaRPr>
          </a:p>
          <a:p>
            <a:pPr indent="0" lvl="0" marL="0" rtl="0" algn="ctr">
              <a:spcBef>
                <a:spcPts val="0"/>
              </a:spcBef>
              <a:spcAft>
                <a:spcPts val="0"/>
              </a:spcAft>
              <a:buNone/>
            </a:pPr>
            <a:r>
              <a:t/>
            </a:r>
            <a:endParaRPr b="1" sz="1100">
              <a:latin typeface="Arial"/>
              <a:ea typeface="Arial"/>
              <a:cs typeface="Arial"/>
              <a:sym typeface="Arial"/>
            </a:endParaRPr>
          </a:p>
          <a:p>
            <a:pPr indent="0" lvl="0" marL="0" rtl="0" algn="ctr">
              <a:spcBef>
                <a:spcPts val="0"/>
              </a:spcBef>
              <a:spcAft>
                <a:spcPts val="0"/>
              </a:spcAft>
              <a:buNone/>
            </a:pPr>
            <a:r>
              <a:t/>
            </a:r>
            <a:endParaRPr b="1" i="1" sz="1000">
              <a:latin typeface="Arial"/>
              <a:ea typeface="Arial"/>
              <a:cs typeface="Arial"/>
              <a:sym typeface="Arial"/>
            </a:endParaRPr>
          </a:p>
          <a:p>
            <a:pPr indent="0" lvl="0" marL="0" rtl="0" algn="ctr">
              <a:spcBef>
                <a:spcPts val="0"/>
              </a:spcBef>
              <a:spcAft>
                <a:spcPts val="0"/>
              </a:spcAft>
              <a:buNone/>
            </a:pPr>
            <a:r>
              <a:t/>
            </a:r>
            <a:endParaRPr b="1" i="1" sz="1000">
              <a:latin typeface="Arial"/>
              <a:ea typeface="Arial"/>
              <a:cs typeface="Arial"/>
              <a:sym typeface="Arial"/>
            </a:endParaRPr>
          </a:p>
          <a:p>
            <a:pPr indent="0" lvl="0" marL="0" rtl="0" algn="ctr">
              <a:spcBef>
                <a:spcPts val="0"/>
              </a:spcBef>
              <a:spcAft>
                <a:spcPts val="0"/>
              </a:spcAft>
              <a:buNone/>
            </a:pPr>
            <a:r>
              <a:t/>
            </a:r>
            <a:endParaRPr b="1" i="1" sz="1000">
              <a:latin typeface="Arial"/>
              <a:ea typeface="Arial"/>
              <a:cs typeface="Arial"/>
              <a:sym typeface="Arial"/>
            </a:endParaRPr>
          </a:p>
          <a:p>
            <a:pPr indent="0" lvl="0" marL="0" rtl="0" algn="ctr">
              <a:spcBef>
                <a:spcPts val="0"/>
              </a:spcBef>
              <a:spcAft>
                <a:spcPts val="0"/>
              </a:spcAft>
              <a:buNone/>
            </a:pPr>
            <a:r>
              <a:rPr b="1" i="1" lang="ar" sz="1000">
                <a:latin typeface="Arial"/>
                <a:ea typeface="Arial"/>
                <a:cs typeface="Arial"/>
                <a:sym typeface="Arial"/>
              </a:rPr>
              <a:t>Table. latency (ms) for Citus and YugabyteDB with 7 Worker Nodes Across Increasing Transaction Volumes</a:t>
            </a:r>
            <a:endParaRPr i="1"/>
          </a:p>
        </p:txBody>
      </p:sp>
      <p:sp>
        <p:nvSpPr>
          <p:cNvPr id="816" name="Google Shape;816;p78"/>
          <p:cNvSpPr txBox="1"/>
          <p:nvPr/>
        </p:nvSpPr>
        <p:spPr>
          <a:xfrm>
            <a:off x="1066800" y="685800"/>
            <a:ext cx="8648400" cy="5694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ar" sz="2500">
                <a:solidFill>
                  <a:srgbClr val="0B6374"/>
                </a:solidFill>
                <a:highlight>
                  <a:srgbClr val="FFFF00"/>
                </a:highlight>
              </a:rPr>
              <a:t>Data Analysis: </a:t>
            </a:r>
            <a:r>
              <a:rPr lang="ar" sz="2500">
                <a:solidFill>
                  <a:schemeClr val="dk2"/>
                </a:solidFill>
                <a:highlight>
                  <a:srgbClr val="FFFF00"/>
                </a:highlight>
              </a:rPr>
              <a:t>Latency vs. Number of Transactions</a:t>
            </a:r>
            <a:endParaRPr sz="2500">
              <a:solidFill>
                <a:schemeClr val="dk2"/>
              </a:solidFill>
              <a:highlight>
                <a:srgbClr val="FFFF00"/>
              </a:highlight>
            </a:endParaRPr>
          </a:p>
        </p:txBody>
      </p:sp>
      <p:pic>
        <p:nvPicPr>
          <p:cNvPr id="817" name="Google Shape;817;p78"/>
          <p:cNvPicPr preferRelativeResize="0"/>
          <p:nvPr/>
        </p:nvPicPr>
        <p:blipFill>
          <a:blip r:embed="rId3">
            <a:alphaModFix/>
          </a:blip>
          <a:stretch>
            <a:fillRect/>
          </a:stretch>
        </p:blipFill>
        <p:spPr>
          <a:xfrm>
            <a:off x="2508750" y="1880400"/>
            <a:ext cx="4114800" cy="233362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7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23" name="Google Shape;823;p79"/>
          <p:cNvSpPr txBox="1"/>
          <p:nvPr>
            <p:ph idx="1" type="body"/>
          </p:nvPr>
        </p:nvSpPr>
        <p:spPr>
          <a:xfrm>
            <a:off x="1303800" y="1515875"/>
            <a:ext cx="7030500" cy="2609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824" name="Google Shape;824;p79"/>
          <p:cNvSpPr txBox="1"/>
          <p:nvPr/>
        </p:nvSpPr>
        <p:spPr>
          <a:xfrm>
            <a:off x="1905150" y="4582400"/>
            <a:ext cx="5491500" cy="431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i="1" lang="ar" sz="1100">
                <a:solidFill>
                  <a:schemeClr val="dk2"/>
                </a:solidFill>
                <a:latin typeface="Times New Roman"/>
                <a:ea typeface="Times New Roman"/>
                <a:cs typeface="Times New Roman"/>
                <a:sym typeface="Times New Roman"/>
              </a:rPr>
              <a:t>Figure. latency (ms) for Citus and YugabyteDB with 7 Worker Nodes Across Increasing Transaction Volumes</a:t>
            </a:r>
            <a:endParaRPr i="1" sz="800">
              <a:solidFill>
                <a:schemeClr val="dk2"/>
              </a:solidFill>
              <a:latin typeface="Nunito"/>
              <a:ea typeface="Nunito"/>
              <a:cs typeface="Nunito"/>
              <a:sym typeface="Nunito"/>
            </a:endParaRPr>
          </a:p>
        </p:txBody>
      </p:sp>
      <p:sp>
        <p:nvSpPr>
          <p:cNvPr id="825" name="Google Shape;825;p79"/>
          <p:cNvSpPr txBox="1"/>
          <p:nvPr/>
        </p:nvSpPr>
        <p:spPr>
          <a:xfrm>
            <a:off x="1066800" y="685800"/>
            <a:ext cx="8648400" cy="5694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ar" sz="2500">
                <a:solidFill>
                  <a:srgbClr val="0B6374"/>
                </a:solidFill>
                <a:highlight>
                  <a:srgbClr val="FFFF00"/>
                </a:highlight>
              </a:rPr>
              <a:t>Data Analysis: </a:t>
            </a:r>
            <a:r>
              <a:rPr lang="ar" sz="2500">
                <a:solidFill>
                  <a:schemeClr val="dk2"/>
                </a:solidFill>
                <a:highlight>
                  <a:srgbClr val="FFFF00"/>
                </a:highlight>
              </a:rPr>
              <a:t>Latency vs. Number of Transactions</a:t>
            </a:r>
            <a:endParaRPr sz="2500">
              <a:solidFill>
                <a:schemeClr val="dk2"/>
              </a:solidFill>
              <a:highlight>
                <a:srgbClr val="FFFF00"/>
              </a:highlight>
            </a:endParaRPr>
          </a:p>
        </p:txBody>
      </p:sp>
      <p:pic>
        <p:nvPicPr>
          <p:cNvPr id="826" name="Google Shape;826;p79"/>
          <p:cNvPicPr preferRelativeResize="0"/>
          <p:nvPr/>
        </p:nvPicPr>
        <p:blipFill>
          <a:blip r:embed="rId3">
            <a:alphaModFix/>
          </a:blip>
          <a:stretch>
            <a:fillRect/>
          </a:stretch>
        </p:blipFill>
        <p:spPr>
          <a:xfrm>
            <a:off x="1977600" y="1255199"/>
            <a:ext cx="5380235" cy="335147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8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32" name="Google Shape;832;p80"/>
          <p:cNvSpPr txBox="1"/>
          <p:nvPr>
            <p:ph idx="1" type="body"/>
          </p:nvPr>
        </p:nvSpPr>
        <p:spPr>
          <a:xfrm>
            <a:off x="1303800" y="1515875"/>
            <a:ext cx="7030500" cy="198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i="1" sz="11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833" name="Google Shape;833;p80"/>
          <p:cNvSpPr txBox="1"/>
          <p:nvPr/>
        </p:nvSpPr>
        <p:spPr>
          <a:xfrm>
            <a:off x="1620525" y="678525"/>
            <a:ext cx="68424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600"/>
              </a:spcAft>
              <a:buNone/>
            </a:pPr>
            <a:r>
              <a:t/>
            </a:r>
            <a:endParaRPr b="1" sz="1600">
              <a:latin typeface="Times New Roman"/>
              <a:ea typeface="Times New Roman"/>
              <a:cs typeface="Times New Roman"/>
              <a:sym typeface="Times New Roman"/>
            </a:endParaRPr>
          </a:p>
        </p:txBody>
      </p:sp>
      <p:sp>
        <p:nvSpPr>
          <p:cNvPr id="834" name="Google Shape;834;p80"/>
          <p:cNvSpPr txBox="1"/>
          <p:nvPr/>
        </p:nvSpPr>
        <p:spPr>
          <a:xfrm>
            <a:off x="1459325" y="3929950"/>
            <a:ext cx="6842400" cy="522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i="1" lang="ar" sz="1200">
                <a:solidFill>
                  <a:schemeClr val="dk2"/>
                </a:solidFill>
                <a:latin typeface="Times New Roman"/>
                <a:ea typeface="Times New Roman"/>
                <a:cs typeface="Times New Roman"/>
                <a:sym typeface="Times New Roman"/>
              </a:rPr>
              <a:t>Figure. Paired t-Test Comparing Latency of Citus and YugabyteDB with 3 Worker Nodes</a:t>
            </a:r>
            <a:endParaRPr b="1" i="1" sz="1200">
              <a:solidFill>
                <a:schemeClr val="dk2"/>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b="1" i="1" sz="1200">
              <a:solidFill>
                <a:schemeClr val="dk2"/>
              </a:solidFill>
              <a:latin typeface="Times New Roman"/>
              <a:ea typeface="Times New Roman"/>
              <a:cs typeface="Times New Roman"/>
              <a:sym typeface="Times New Roman"/>
            </a:endParaRPr>
          </a:p>
        </p:txBody>
      </p:sp>
      <p:sp>
        <p:nvSpPr>
          <p:cNvPr id="835" name="Google Shape;835;p80"/>
          <p:cNvSpPr txBox="1"/>
          <p:nvPr/>
        </p:nvSpPr>
        <p:spPr>
          <a:xfrm>
            <a:off x="1066800" y="685800"/>
            <a:ext cx="8648400" cy="5694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ar" sz="2500">
                <a:solidFill>
                  <a:srgbClr val="0B6374"/>
                </a:solidFill>
                <a:highlight>
                  <a:srgbClr val="FFFF00"/>
                </a:highlight>
              </a:rPr>
              <a:t>Data Analysis: </a:t>
            </a:r>
            <a:r>
              <a:rPr lang="ar" sz="2500">
                <a:solidFill>
                  <a:schemeClr val="dk2"/>
                </a:solidFill>
                <a:highlight>
                  <a:srgbClr val="FFFF00"/>
                </a:highlight>
              </a:rPr>
              <a:t>Latency vs. Number of Transactions</a:t>
            </a:r>
            <a:endParaRPr sz="2500">
              <a:solidFill>
                <a:schemeClr val="dk2"/>
              </a:solidFill>
              <a:highlight>
                <a:srgbClr val="FFFF00"/>
              </a:highlight>
            </a:endParaRPr>
          </a:p>
        </p:txBody>
      </p:sp>
      <p:pic>
        <p:nvPicPr>
          <p:cNvPr id="836" name="Google Shape;836;p80"/>
          <p:cNvPicPr preferRelativeResize="0"/>
          <p:nvPr/>
        </p:nvPicPr>
        <p:blipFill>
          <a:blip r:embed="rId3">
            <a:alphaModFix/>
          </a:blip>
          <a:stretch>
            <a:fillRect/>
          </a:stretch>
        </p:blipFill>
        <p:spPr>
          <a:xfrm>
            <a:off x="1952025" y="1816175"/>
            <a:ext cx="5734050" cy="18954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8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ar">
                <a:solidFill>
                  <a:schemeClr val="accent1"/>
                </a:solidFill>
              </a:rPr>
              <a:t>Discussion</a:t>
            </a:r>
            <a:endParaRPr>
              <a:solidFill>
                <a:schemeClr val="accent1"/>
              </a:solidFill>
            </a:endParaRPr>
          </a:p>
        </p:txBody>
      </p:sp>
      <p:sp>
        <p:nvSpPr>
          <p:cNvPr id="842" name="Google Shape;842;p81"/>
          <p:cNvSpPr txBox="1"/>
          <p:nvPr>
            <p:ph idx="1" type="body"/>
          </p:nvPr>
        </p:nvSpPr>
        <p:spPr>
          <a:xfrm>
            <a:off x="984850" y="1180100"/>
            <a:ext cx="7628700" cy="3807600"/>
          </a:xfrm>
          <a:prstGeom prst="rect">
            <a:avLst/>
          </a:prstGeom>
        </p:spPr>
        <p:txBody>
          <a:bodyPr anchorCtr="0" anchor="t" bIns="91425" lIns="91425" spcFirstLastPara="1" rIns="91425" wrap="square" tIns="91425">
            <a:normAutofit fontScale="85000"/>
          </a:bodyPr>
          <a:lstStyle/>
          <a:p>
            <a:pPr indent="-344646" lvl="0" marL="457200" rtl="0" algn="l">
              <a:spcBef>
                <a:spcPts val="0"/>
              </a:spcBef>
              <a:spcAft>
                <a:spcPts val="0"/>
              </a:spcAft>
              <a:buSzPct val="100000"/>
              <a:buFont typeface="Arial"/>
              <a:buChar char="●"/>
            </a:pPr>
            <a:r>
              <a:rPr lang="ar" sz="2150">
                <a:latin typeface="Arial"/>
                <a:ea typeface="Arial"/>
                <a:cs typeface="Arial"/>
                <a:sym typeface="Arial"/>
              </a:rPr>
              <a:t>The results showed that Citus benefits more from horizontal scaling, achieving higher throughput and lower response times compared to YugabyteDB. </a:t>
            </a:r>
            <a:endParaRPr sz="2150">
              <a:latin typeface="Arial"/>
              <a:ea typeface="Arial"/>
              <a:cs typeface="Arial"/>
              <a:sym typeface="Arial"/>
            </a:endParaRPr>
          </a:p>
          <a:p>
            <a:pPr indent="-344646" lvl="0" marL="457200" rtl="0" algn="l">
              <a:spcBef>
                <a:spcPts val="0"/>
              </a:spcBef>
              <a:spcAft>
                <a:spcPts val="0"/>
              </a:spcAft>
              <a:buSzPct val="100000"/>
              <a:buFont typeface="Arial"/>
              <a:buChar char="●"/>
            </a:pPr>
            <a:r>
              <a:rPr lang="ar" sz="2150">
                <a:latin typeface="Arial"/>
                <a:ea typeface="Arial"/>
                <a:cs typeface="Arial"/>
                <a:sym typeface="Arial"/>
              </a:rPr>
              <a:t>As the loads increased, Citus maintained productivity gains with stable variance, whereas YugabyteDB reached an early  period of little changed (</a:t>
            </a:r>
            <a:r>
              <a:rPr lang="ar" sz="2150">
                <a:latin typeface="Arial"/>
                <a:ea typeface="Arial"/>
                <a:cs typeface="Arial"/>
                <a:sym typeface="Arial"/>
              </a:rPr>
              <a:t>plateau) </a:t>
            </a:r>
            <a:r>
              <a:rPr lang="ar" sz="2150">
                <a:latin typeface="Arial"/>
                <a:ea typeface="Arial"/>
                <a:cs typeface="Arial"/>
                <a:sym typeface="Arial"/>
              </a:rPr>
              <a:t>and showed larger standard deviations, indicating less predictable performance under high loads.</a:t>
            </a:r>
            <a:endParaRPr sz="2150">
              <a:latin typeface="Arial"/>
              <a:ea typeface="Arial"/>
              <a:cs typeface="Arial"/>
              <a:sym typeface="Arial"/>
            </a:endParaRPr>
          </a:p>
          <a:p>
            <a:pPr indent="-344646" lvl="0" marL="457200" rtl="0" algn="l">
              <a:spcBef>
                <a:spcPts val="0"/>
              </a:spcBef>
              <a:spcAft>
                <a:spcPts val="0"/>
              </a:spcAft>
              <a:buSzPct val="100000"/>
              <a:buFont typeface="Arial"/>
              <a:buChar char="●"/>
            </a:pPr>
            <a:r>
              <a:rPr lang="ar" sz="2150">
                <a:latin typeface="Arial"/>
                <a:ea typeface="Arial"/>
                <a:cs typeface="Arial"/>
                <a:sym typeface="Arial"/>
              </a:rPr>
              <a:t>The latency analysis showed that Citus was below 200 milliseconds under most  loads, while YugabyteDB exceeded 350 milliseconds.</a:t>
            </a:r>
            <a:endParaRPr sz="2150">
              <a:latin typeface="Arial"/>
              <a:ea typeface="Arial"/>
              <a:cs typeface="Arial"/>
              <a:sym typeface="Arial"/>
            </a:endParaRPr>
          </a:p>
          <a:p>
            <a:pPr indent="-344646" lvl="0" marL="457200" rtl="0" algn="l">
              <a:spcBef>
                <a:spcPts val="0"/>
              </a:spcBef>
              <a:spcAft>
                <a:spcPts val="0"/>
              </a:spcAft>
              <a:buSzPct val="100000"/>
              <a:buFont typeface="Arial"/>
              <a:buChar char="●"/>
            </a:pPr>
            <a:r>
              <a:rPr lang="ar" sz="2150">
                <a:latin typeface="Arial"/>
                <a:ea typeface="Arial"/>
                <a:cs typeface="Arial"/>
                <a:sym typeface="Arial"/>
              </a:rPr>
              <a:t> Statistical tests using the t-test confirm the performance </a:t>
            </a:r>
            <a:r>
              <a:rPr lang="ar" sz="2150">
                <a:latin typeface="Arial"/>
                <a:ea typeface="Arial"/>
                <a:cs typeface="Arial"/>
                <a:sym typeface="Arial"/>
              </a:rPr>
              <a:t>differences</a:t>
            </a:r>
            <a:r>
              <a:rPr lang="ar" sz="2150">
                <a:latin typeface="Arial"/>
                <a:ea typeface="Arial"/>
                <a:cs typeface="Arial"/>
                <a:sym typeface="Arial"/>
              </a:rPr>
              <a:t>, allowing us to reject the null hypothesis.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ar">
                <a:solidFill>
                  <a:schemeClr val="accent1"/>
                </a:solidFill>
              </a:rPr>
              <a:t>Hypothesis</a:t>
            </a:r>
            <a:endParaRPr>
              <a:solidFill>
                <a:schemeClr val="accent1"/>
              </a:solidFill>
            </a:endParaRPr>
          </a:p>
        </p:txBody>
      </p:sp>
      <p:sp>
        <p:nvSpPr>
          <p:cNvPr id="316" name="Google Shape;316;p19"/>
          <p:cNvSpPr txBox="1"/>
          <p:nvPr>
            <p:ph idx="1" type="body"/>
          </p:nvPr>
        </p:nvSpPr>
        <p:spPr>
          <a:xfrm>
            <a:off x="1303800" y="1351100"/>
            <a:ext cx="7030500" cy="3266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ar" sz="1408">
                <a:solidFill>
                  <a:schemeClr val="accent1"/>
                </a:solidFill>
                <a:latin typeface="Arial"/>
                <a:ea typeface="Arial"/>
                <a:cs typeface="Arial"/>
                <a:sym typeface="Arial"/>
              </a:rPr>
              <a:t>Hypothesis of  RQ1: </a:t>
            </a:r>
            <a:endParaRPr b="1" sz="1408">
              <a:solidFill>
                <a:schemeClr val="accent1"/>
              </a:solidFill>
              <a:latin typeface="Arial"/>
              <a:ea typeface="Arial"/>
              <a:cs typeface="Arial"/>
              <a:sym typeface="Arial"/>
            </a:endParaRPr>
          </a:p>
          <a:p>
            <a:pPr indent="0" lvl="0" marL="0" rtl="0" algn="l">
              <a:spcBef>
                <a:spcPts val="1200"/>
              </a:spcBef>
              <a:spcAft>
                <a:spcPts val="0"/>
              </a:spcAft>
              <a:buNone/>
            </a:pPr>
            <a:r>
              <a:rPr b="1" lang="ar">
                <a:latin typeface="Arial"/>
                <a:ea typeface="Arial"/>
                <a:cs typeface="Arial"/>
                <a:sym typeface="Arial"/>
              </a:rPr>
              <a:t>Null Hypothesis (H0): </a:t>
            </a:r>
            <a:r>
              <a:rPr lang="ar">
                <a:latin typeface="Arial"/>
                <a:ea typeface="Arial"/>
                <a:cs typeface="Arial"/>
                <a:sym typeface="Arial"/>
              </a:rPr>
              <a:t>There is no significant difference in throughput between PostgreSQL with Citus and YugabyteDB as the number of worker nodes increases under OLTP workloads. </a:t>
            </a:r>
            <a:endParaRPr>
              <a:latin typeface="Arial"/>
              <a:ea typeface="Arial"/>
              <a:cs typeface="Arial"/>
              <a:sym typeface="Arial"/>
            </a:endParaRPr>
          </a:p>
          <a:p>
            <a:pPr indent="0" lvl="0" marL="0" rtl="0" algn="l">
              <a:spcBef>
                <a:spcPts val="1200"/>
              </a:spcBef>
              <a:spcAft>
                <a:spcPts val="0"/>
              </a:spcAft>
              <a:buNone/>
            </a:pPr>
            <a:r>
              <a:rPr b="1" lang="ar">
                <a:latin typeface="Arial"/>
                <a:ea typeface="Arial"/>
                <a:cs typeface="Arial"/>
                <a:sym typeface="Arial"/>
              </a:rPr>
              <a:t>Alternative Hypothesis (H1):</a:t>
            </a:r>
            <a:r>
              <a:rPr lang="ar">
                <a:latin typeface="Arial"/>
                <a:ea typeface="Arial"/>
                <a:cs typeface="Arial"/>
                <a:sym typeface="Arial"/>
              </a:rPr>
              <a:t> There is a significant difference in throughput between PostgreSQL with Citus and YugabyteDB as the number of worker nodes increases under OLTP workloads. </a:t>
            </a:r>
            <a:endParaRPr>
              <a:latin typeface="Arial"/>
              <a:ea typeface="Arial"/>
              <a:cs typeface="Arial"/>
              <a:sym typeface="Arial"/>
            </a:endParaRPr>
          </a:p>
          <a:p>
            <a:pPr indent="0" lvl="0" marL="0" rtl="0" algn="l">
              <a:spcBef>
                <a:spcPts val="1200"/>
              </a:spcBef>
              <a:spcAft>
                <a:spcPts val="0"/>
              </a:spcAft>
              <a:buNone/>
            </a:pPr>
            <a:r>
              <a:t/>
            </a:r>
            <a:endParaRPr>
              <a:latin typeface="Arial"/>
              <a:ea typeface="Arial"/>
              <a:cs typeface="Arial"/>
              <a:sym typeface="Arial"/>
            </a:endParaRPr>
          </a:p>
          <a:p>
            <a:pPr indent="0" lvl="0" marL="0" rtl="0" algn="l">
              <a:spcBef>
                <a:spcPts val="1200"/>
              </a:spcBef>
              <a:spcAft>
                <a:spcPts val="0"/>
              </a:spcAft>
              <a:buNone/>
            </a:pPr>
            <a:r>
              <a:rPr b="1" lang="ar" sz="1408">
                <a:solidFill>
                  <a:schemeClr val="accent1"/>
                </a:solidFill>
                <a:latin typeface="Arial"/>
                <a:ea typeface="Arial"/>
                <a:cs typeface="Arial"/>
                <a:sym typeface="Arial"/>
              </a:rPr>
              <a:t>Hypothesis of  RQ2: </a:t>
            </a:r>
            <a:endParaRPr b="1" sz="1408">
              <a:solidFill>
                <a:schemeClr val="accent1"/>
              </a:solidFill>
              <a:latin typeface="Arial"/>
              <a:ea typeface="Arial"/>
              <a:cs typeface="Arial"/>
              <a:sym typeface="Arial"/>
            </a:endParaRPr>
          </a:p>
          <a:p>
            <a:pPr indent="0" lvl="0" marL="0" rtl="0" algn="l">
              <a:spcBef>
                <a:spcPts val="1200"/>
              </a:spcBef>
              <a:spcAft>
                <a:spcPts val="0"/>
              </a:spcAft>
              <a:buNone/>
            </a:pPr>
            <a:r>
              <a:rPr b="1" lang="ar">
                <a:latin typeface="Arial"/>
                <a:ea typeface="Arial"/>
                <a:cs typeface="Arial"/>
                <a:sym typeface="Arial"/>
              </a:rPr>
              <a:t>Null Hypothesis (H0): </a:t>
            </a:r>
            <a:r>
              <a:rPr lang="ar">
                <a:latin typeface="Arial"/>
                <a:ea typeface="Arial"/>
                <a:cs typeface="Arial"/>
                <a:sym typeface="Arial"/>
              </a:rPr>
              <a:t>There is no significant difference in latency between PostgreSQL with Citus and YugabyteDB as the number of worker nodes increases under OLTP workloads. </a:t>
            </a:r>
            <a:endParaRPr>
              <a:latin typeface="Arial"/>
              <a:ea typeface="Arial"/>
              <a:cs typeface="Arial"/>
              <a:sym typeface="Arial"/>
            </a:endParaRPr>
          </a:p>
          <a:p>
            <a:pPr indent="0" lvl="0" marL="0" rtl="0" algn="l">
              <a:spcBef>
                <a:spcPts val="1200"/>
              </a:spcBef>
              <a:spcAft>
                <a:spcPts val="1200"/>
              </a:spcAft>
              <a:buNone/>
            </a:pPr>
            <a:r>
              <a:rPr b="1" lang="ar">
                <a:latin typeface="Arial"/>
                <a:ea typeface="Arial"/>
                <a:cs typeface="Arial"/>
                <a:sym typeface="Arial"/>
              </a:rPr>
              <a:t>Alternative Hypothesis (H1):</a:t>
            </a:r>
            <a:r>
              <a:rPr lang="ar">
                <a:latin typeface="Arial"/>
                <a:ea typeface="Arial"/>
                <a:cs typeface="Arial"/>
                <a:sym typeface="Arial"/>
              </a:rPr>
              <a:t> There is a significant difference in latency between PostgreSQL with Citus and YugabyteDB as the number of worker nodes increases under OLTP workloads.</a:t>
            </a:r>
            <a:endParaRPr>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82"/>
          <p:cNvSpPr txBox="1"/>
          <p:nvPr>
            <p:ph idx="1" type="body"/>
          </p:nvPr>
        </p:nvSpPr>
        <p:spPr>
          <a:xfrm>
            <a:off x="1186000" y="974775"/>
            <a:ext cx="7563900" cy="391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ar" sz="1600">
                <a:latin typeface="Arial"/>
                <a:ea typeface="Arial"/>
                <a:cs typeface="Arial"/>
                <a:sym typeface="Arial"/>
              </a:rPr>
              <a:t>The architectural interpretation</a:t>
            </a:r>
            <a:r>
              <a:rPr lang="ar" sz="1600">
                <a:latin typeface="Arial"/>
                <a:ea typeface="Arial"/>
                <a:cs typeface="Arial"/>
                <a:sym typeface="Arial"/>
              </a:rPr>
              <a:t> reveals fundamental differences in the distributed designs of Citus and YugabyteDB:</a:t>
            </a:r>
            <a:endParaRPr sz="1600">
              <a:latin typeface="Arial"/>
              <a:ea typeface="Arial"/>
              <a:cs typeface="Arial"/>
              <a:sym typeface="Arial"/>
            </a:endParaRPr>
          </a:p>
          <a:p>
            <a:pPr indent="-330200" lvl="0" marL="457200" rtl="0" algn="l">
              <a:spcBef>
                <a:spcPts val="1200"/>
              </a:spcBef>
              <a:spcAft>
                <a:spcPts val="0"/>
              </a:spcAft>
              <a:buSzPts val="1600"/>
              <a:buFont typeface="Arial"/>
              <a:buChar char="●"/>
            </a:pPr>
            <a:r>
              <a:rPr lang="ar" sz="1600">
                <a:latin typeface="Arial"/>
                <a:ea typeface="Arial"/>
                <a:cs typeface="Arial"/>
                <a:sym typeface="Arial"/>
              </a:rPr>
              <a:t>Citus’s coordinator-worker model centralizes query planning in a single node, </a:t>
            </a:r>
            <a:r>
              <a:rPr b="1" lang="ar" sz="1600">
                <a:latin typeface="Arial"/>
                <a:ea typeface="Arial"/>
                <a:cs typeface="Arial"/>
                <a:sym typeface="Arial"/>
              </a:rPr>
              <a:t>enhancing throughput and reducing latency while avoiding multi-round consensus overhead</a:t>
            </a:r>
            <a:r>
              <a:rPr lang="ar" sz="1600">
                <a:latin typeface="Arial"/>
                <a:ea typeface="Arial"/>
                <a:cs typeface="Arial"/>
                <a:sym typeface="Arial"/>
              </a:rPr>
              <a:t>. In contrast, </a:t>
            </a:r>
            <a:r>
              <a:rPr b="1" lang="ar" sz="1600">
                <a:latin typeface="Arial"/>
                <a:ea typeface="Arial"/>
                <a:cs typeface="Arial"/>
                <a:sym typeface="Arial"/>
              </a:rPr>
              <a:t>YugabyteDB employs Raft-based</a:t>
            </a:r>
            <a:r>
              <a:rPr lang="ar" sz="1600">
                <a:latin typeface="Arial"/>
                <a:ea typeface="Arial"/>
                <a:cs typeface="Arial"/>
                <a:sym typeface="Arial"/>
              </a:rPr>
              <a:t> replication, ensuring strong consistency but suffering from higher latency due to commit path delays as cluster size increases.</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ar" sz="1600">
                <a:latin typeface="Arial"/>
                <a:ea typeface="Arial"/>
                <a:cs typeface="Arial"/>
                <a:sym typeface="Arial"/>
              </a:rPr>
              <a:t>For applications requiring high transactional throughput, such as online </a:t>
            </a:r>
            <a:r>
              <a:rPr lang="ar" sz="1600">
                <a:latin typeface="Arial"/>
                <a:ea typeface="Arial"/>
                <a:cs typeface="Arial"/>
                <a:sym typeface="Arial"/>
              </a:rPr>
              <a:t>store fronts</a:t>
            </a:r>
            <a:r>
              <a:rPr lang="ar" sz="1600">
                <a:latin typeface="Arial"/>
                <a:ea typeface="Arial"/>
                <a:cs typeface="Arial"/>
                <a:sym typeface="Arial"/>
              </a:rPr>
              <a:t>, PostgreSQL with Citus is advantageous, particularly in single data center deployments. Conversely, organizations needing geo-distributed availability with strong consistency may prefer YugabyteDB for its automatic failover and multi-region replication.</a:t>
            </a:r>
            <a:endParaRPr sz="1600"/>
          </a:p>
        </p:txBody>
      </p:sp>
      <p:sp>
        <p:nvSpPr>
          <p:cNvPr id="848" name="Google Shape;848;p82"/>
          <p:cNvSpPr txBox="1"/>
          <p:nvPr>
            <p:ph type="title"/>
          </p:nvPr>
        </p:nvSpPr>
        <p:spPr>
          <a:xfrm>
            <a:off x="1303800" y="3699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ar">
                <a:solidFill>
                  <a:schemeClr val="accent1"/>
                </a:solidFill>
              </a:rPr>
              <a:t>Discussion</a:t>
            </a:r>
            <a:endParaRPr>
              <a:solidFill>
                <a:schemeClr val="accent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8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ar">
                <a:solidFill>
                  <a:schemeClr val="accent1"/>
                </a:solidFill>
              </a:rPr>
              <a:t>Threats</a:t>
            </a:r>
            <a:endParaRPr>
              <a:solidFill>
                <a:schemeClr val="accent1"/>
              </a:solidFill>
            </a:endParaRPr>
          </a:p>
        </p:txBody>
      </p:sp>
      <p:sp>
        <p:nvSpPr>
          <p:cNvPr id="854" name="Google Shape;854;p83"/>
          <p:cNvSpPr txBox="1"/>
          <p:nvPr>
            <p:ph idx="1" type="body"/>
          </p:nvPr>
        </p:nvSpPr>
        <p:spPr>
          <a:xfrm>
            <a:off x="1303800" y="1397000"/>
            <a:ext cx="7030500" cy="3134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Arial"/>
              <a:buAutoNum type="arabicParenR"/>
            </a:pPr>
            <a:r>
              <a:rPr b="1" lang="ar" sz="1400">
                <a:latin typeface="Arial"/>
                <a:ea typeface="Arial"/>
                <a:cs typeface="Arial"/>
                <a:sym typeface="Arial"/>
              </a:rPr>
              <a:t>Threats to Internal Validity</a:t>
            </a:r>
            <a:endParaRPr b="1" sz="1400">
              <a:latin typeface="Arial"/>
              <a:ea typeface="Arial"/>
              <a:cs typeface="Arial"/>
              <a:sym typeface="Arial"/>
            </a:endParaRPr>
          </a:p>
          <a:p>
            <a:pPr indent="0" lvl="0" marL="0" rtl="0" algn="l">
              <a:spcBef>
                <a:spcPts val="1200"/>
              </a:spcBef>
              <a:spcAft>
                <a:spcPts val="0"/>
              </a:spcAft>
              <a:buNone/>
            </a:pPr>
            <a:r>
              <a:t/>
            </a:r>
            <a:endParaRPr b="1" sz="100">
              <a:latin typeface="Arial"/>
              <a:ea typeface="Arial"/>
              <a:cs typeface="Arial"/>
              <a:sym typeface="Arial"/>
            </a:endParaRPr>
          </a:p>
          <a:p>
            <a:pPr indent="-311150" lvl="0" marL="457200" rtl="0" algn="l">
              <a:spcBef>
                <a:spcPts val="1200"/>
              </a:spcBef>
              <a:spcAft>
                <a:spcPts val="0"/>
              </a:spcAft>
              <a:buSzPts val="1300"/>
              <a:buFont typeface="Arial"/>
              <a:buChar char="-"/>
            </a:pPr>
            <a:r>
              <a:rPr b="1" lang="ar">
                <a:latin typeface="Arial"/>
                <a:ea typeface="Arial"/>
                <a:cs typeface="Arial"/>
                <a:sym typeface="Arial"/>
              </a:rPr>
              <a:t>Simulated Environment:</a:t>
            </a:r>
            <a:r>
              <a:rPr lang="ar">
                <a:latin typeface="Arial"/>
                <a:ea typeface="Arial"/>
                <a:cs typeface="Arial"/>
                <a:sym typeface="Arial"/>
              </a:rPr>
              <a:t> May not capture</a:t>
            </a:r>
            <a:r>
              <a:rPr b="1" lang="ar">
                <a:latin typeface="Arial"/>
                <a:ea typeface="Arial"/>
                <a:cs typeface="Arial"/>
                <a:sym typeface="Arial"/>
              </a:rPr>
              <a:t> all real-world cases</a:t>
            </a:r>
            <a:r>
              <a:rPr lang="ar">
                <a:latin typeface="Arial"/>
                <a:ea typeface="Arial"/>
                <a:cs typeface="Arial"/>
                <a:sym typeface="Arial"/>
              </a:rPr>
              <a:t> that could affect database performance.</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b="1" lang="ar">
                <a:latin typeface="Arial"/>
                <a:ea typeface="Arial"/>
                <a:cs typeface="Arial"/>
                <a:sym typeface="Arial"/>
              </a:rPr>
              <a:t>Complexity of Operations:</a:t>
            </a:r>
            <a:r>
              <a:rPr lang="ar">
                <a:latin typeface="Arial"/>
                <a:ea typeface="Arial"/>
                <a:cs typeface="Arial"/>
                <a:sym typeface="Arial"/>
              </a:rPr>
              <a:t> Focuses only on basic operations such as </a:t>
            </a:r>
            <a:r>
              <a:rPr b="1" lang="ar">
                <a:latin typeface="Arial"/>
                <a:ea typeface="Arial"/>
                <a:cs typeface="Arial"/>
                <a:sym typeface="Arial"/>
              </a:rPr>
              <a:t>Select and Insert queries</a:t>
            </a:r>
            <a:r>
              <a:rPr lang="ar">
                <a:latin typeface="Arial"/>
                <a:ea typeface="Arial"/>
                <a:cs typeface="Arial"/>
                <a:sym typeface="Arial"/>
              </a:rPr>
              <a:t>. More complex queries or transactions involving joins may yield different results.</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b="1" lang="ar">
                <a:latin typeface="Arial"/>
                <a:ea typeface="Arial"/>
                <a:cs typeface="Arial"/>
                <a:sym typeface="Arial"/>
              </a:rPr>
              <a:t>Data Bias:</a:t>
            </a:r>
            <a:r>
              <a:rPr lang="ar">
                <a:latin typeface="Arial"/>
                <a:ea typeface="Arial"/>
                <a:cs typeface="Arial"/>
                <a:sym typeface="Arial"/>
              </a:rPr>
              <a:t> Data from a specific </a:t>
            </a:r>
            <a:r>
              <a:rPr b="1" lang="ar">
                <a:latin typeface="Arial"/>
                <a:ea typeface="Arial"/>
                <a:cs typeface="Arial"/>
                <a:sym typeface="Arial"/>
              </a:rPr>
              <a:t>system (</a:t>
            </a:r>
            <a:r>
              <a:rPr b="1" lang="ar">
                <a:latin typeface="Arial"/>
                <a:ea typeface="Arial"/>
                <a:cs typeface="Arial"/>
                <a:sym typeface="Arial"/>
              </a:rPr>
              <a:t>e-commerce </a:t>
            </a:r>
            <a:r>
              <a:rPr b="1" lang="ar">
                <a:latin typeface="Arial"/>
                <a:ea typeface="Arial"/>
                <a:cs typeface="Arial"/>
                <a:sym typeface="Arial"/>
              </a:rPr>
              <a:t> system)</a:t>
            </a:r>
            <a:r>
              <a:rPr lang="ar">
                <a:latin typeface="Arial"/>
                <a:ea typeface="Arial"/>
                <a:cs typeface="Arial"/>
                <a:sym typeface="Arial"/>
              </a:rPr>
              <a:t> is used, and the results cannot be </a:t>
            </a:r>
            <a:r>
              <a:rPr lang="ar">
                <a:latin typeface="Arial"/>
                <a:ea typeface="Arial"/>
                <a:cs typeface="Arial"/>
                <a:sym typeface="Arial"/>
              </a:rPr>
              <a:t>generalized</a:t>
            </a:r>
            <a:r>
              <a:rPr lang="ar">
                <a:latin typeface="Arial"/>
                <a:ea typeface="Arial"/>
                <a:cs typeface="Arial"/>
                <a:sym typeface="Arial"/>
              </a:rPr>
              <a:t> to all systems.</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b="1" lang="ar">
                <a:latin typeface="Arial"/>
                <a:ea typeface="Arial"/>
                <a:cs typeface="Arial"/>
                <a:sym typeface="Arial"/>
              </a:rPr>
              <a:t>Data Size:</a:t>
            </a:r>
            <a:r>
              <a:rPr lang="ar">
                <a:latin typeface="Arial"/>
                <a:ea typeface="Arial"/>
                <a:cs typeface="Arial"/>
                <a:sym typeface="Arial"/>
              </a:rPr>
              <a:t> The small data size, reaching up to </a:t>
            </a:r>
            <a:r>
              <a:rPr b="1" lang="ar">
                <a:latin typeface="Arial"/>
                <a:ea typeface="Arial"/>
                <a:cs typeface="Arial"/>
                <a:sym typeface="Arial"/>
              </a:rPr>
              <a:t>150,000</a:t>
            </a:r>
            <a:r>
              <a:rPr lang="ar">
                <a:latin typeface="Arial"/>
                <a:ea typeface="Arial"/>
                <a:cs typeface="Arial"/>
                <a:sym typeface="Arial"/>
              </a:rPr>
              <a:t>, may lead to different results compared to larger datasets.</a:t>
            </a:r>
            <a:endParaRPr>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84"/>
          <p:cNvSpPr txBox="1"/>
          <p:nvPr>
            <p:ph idx="1" type="body"/>
          </p:nvPr>
        </p:nvSpPr>
        <p:spPr>
          <a:xfrm>
            <a:off x="1303800" y="1053425"/>
            <a:ext cx="7030500" cy="347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ar">
                <a:latin typeface="Arial"/>
                <a:ea typeface="Arial"/>
                <a:cs typeface="Arial"/>
                <a:sym typeface="Arial"/>
              </a:rPr>
              <a:t>2) </a:t>
            </a:r>
            <a:r>
              <a:rPr b="1" lang="ar" sz="1400">
                <a:latin typeface="Arial"/>
                <a:ea typeface="Arial"/>
                <a:cs typeface="Arial"/>
                <a:sym typeface="Arial"/>
              </a:rPr>
              <a:t>Threats to External Validity</a:t>
            </a:r>
            <a:endParaRPr b="1" sz="1400">
              <a:latin typeface="Arial"/>
              <a:ea typeface="Arial"/>
              <a:cs typeface="Arial"/>
              <a:sym typeface="Arial"/>
            </a:endParaRPr>
          </a:p>
          <a:p>
            <a:pPr indent="-311150" lvl="0" marL="457200" rtl="0" algn="l">
              <a:spcBef>
                <a:spcPts val="1200"/>
              </a:spcBef>
              <a:spcAft>
                <a:spcPts val="0"/>
              </a:spcAft>
              <a:buSzPts val="1300"/>
              <a:buFont typeface="Arial"/>
              <a:buChar char="-"/>
            </a:pPr>
            <a:r>
              <a:rPr lang="ar">
                <a:latin typeface="Arial"/>
                <a:ea typeface="Arial"/>
                <a:cs typeface="Arial"/>
                <a:sym typeface="Arial"/>
              </a:rPr>
              <a:t> </a:t>
            </a:r>
            <a:r>
              <a:rPr b="1" lang="ar">
                <a:latin typeface="Arial"/>
                <a:ea typeface="Arial"/>
                <a:cs typeface="Arial"/>
                <a:sym typeface="Arial"/>
              </a:rPr>
              <a:t>Single-host deployment: </a:t>
            </a:r>
            <a:r>
              <a:rPr lang="ar">
                <a:latin typeface="Arial"/>
                <a:ea typeface="Arial"/>
                <a:cs typeface="Arial"/>
                <a:sym typeface="Arial"/>
              </a:rPr>
              <a:t>Running all containers on one physical machine removes network variability but also limits our ability to evaluate inter-data-center latencies and real network partitions.</a:t>
            </a:r>
            <a:endParaRPr>
              <a:latin typeface="Arial"/>
              <a:ea typeface="Arial"/>
              <a:cs typeface="Arial"/>
              <a:sym typeface="Arial"/>
            </a:endParaRPr>
          </a:p>
          <a:p>
            <a:pPr indent="-311150" lvl="0" marL="457200" rtl="0" algn="l">
              <a:spcBef>
                <a:spcPts val="0"/>
              </a:spcBef>
              <a:spcAft>
                <a:spcPts val="0"/>
              </a:spcAft>
              <a:buSzPts val="1300"/>
              <a:buFont typeface="Arial"/>
              <a:buChar char="-"/>
            </a:pPr>
            <a:r>
              <a:rPr b="1" lang="ar">
                <a:latin typeface="Arial"/>
                <a:ea typeface="Arial"/>
                <a:cs typeface="Arial"/>
                <a:sym typeface="Arial"/>
              </a:rPr>
              <a:t>Distributed method:</a:t>
            </a:r>
            <a:r>
              <a:rPr lang="ar">
                <a:latin typeface="Arial"/>
                <a:ea typeface="Arial"/>
                <a:cs typeface="Arial"/>
                <a:sym typeface="Arial"/>
              </a:rPr>
              <a:t> </a:t>
            </a:r>
            <a:r>
              <a:rPr b="1" lang="ar">
                <a:latin typeface="Arial"/>
                <a:ea typeface="Arial"/>
                <a:cs typeface="Arial"/>
                <a:sym typeface="Arial"/>
              </a:rPr>
              <a:t>Yugabyte</a:t>
            </a:r>
            <a:r>
              <a:rPr lang="ar">
                <a:latin typeface="Arial"/>
                <a:ea typeface="Arial"/>
                <a:cs typeface="Arial"/>
                <a:sym typeface="Arial"/>
              </a:rPr>
              <a:t> relies on distributing data </a:t>
            </a:r>
            <a:r>
              <a:rPr b="1" lang="ar">
                <a:latin typeface="Arial"/>
                <a:ea typeface="Arial"/>
                <a:cs typeface="Arial"/>
                <a:sym typeface="Arial"/>
              </a:rPr>
              <a:t>based on the primary key</a:t>
            </a:r>
            <a:r>
              <a:rPr lang="ar">
                <a:latin typeface="Arial"/>
                <a:ea typeface="Arial"/>
                <a:cs typeface="Arial"/>
                <a:sym typeface="Arial"/>
              </a:rPr>
              <a:t>, which can consist of more than one  column. In contrast, in </a:t>
            </a:r>
            <a:r>
              <a:rPr b="1" lang="ar">
                <a:latin typeface="Arial"/>
                <a:ea typeface="Arial"/>
                <a:cs typeface="Arial"/>
                <a:sym typeface="Arial"/>
              </a:rPr>
              <a:t>PostgreSQL</a:t>
            </a:r>
            <a:r>
              <a:rPr lang="ar">
                <a:latin typeface="Arial"/>
                <a:ea typeface="Arial"/>
                <a:cs typeface="Arial"/>
                <a:sym typeface="Arial"/>
              </a:rPr>
              <a:t>, the </a:t>
            </a:r>
            <a:r>
              <a:rPr b="1" lang="ar">
                <a:latin typeface="Arial"/>
                <a:ea typeface="Arial"/>
                <a:cs typeface="Arial"/>
                <a:sym typeface="Arial"/>
              </a:rPr>
              <a:t>primary key is chosen by us</a:t>
            </a:r>
            <a:r>
              <a:rPr lang="ar">
                <a:latin typeface="Arial"/>
                <a:ea typeface="Arial"/>
                <a:cs typeface="Arial"/>
                <a:sym typeface="Arial"/>
              </a:rPr>
              <a:t>, allowing us to select the optimal column for data distribution accordingly.</a:t>
            </a:r>
            <a:endParaRPr>
              <a:latin typeface="Arial"/>
              <a:ea typeface="Arial"/>
              <a:cs typeface="Arial"/>
              <a:sym typeface="Arial"/>
            </a:endParaRPr>
          </a:p>
          <a:p>
            <a:pPr indent="0" lvl="0" marL="0" rtl="0" algn="l">
              <a:spcBef>
                <a:spcPts val="1200"/>
              </a:spcBef>
              <a:spcAft>
                <a:spcPts val="1200"/>
              </a:spcAft>
              <a:buNone/>
            </a:pPr>
            <a:r>
              <a:t/>
            </a:r>
            <a:endParaRPr>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85"/>
          <p:cNvSpPr txBox="1"/>
          <p:nvPr>
            <p:ph idx="1" type="body"/>
          </p:nvPr>
        </p:nvSpPr>
        <p:spPr>
          <a:xfrm>
            <a:off x="1303800" y="1041075"/>
            <a:ext cx="7030500" cy="349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solidFill>
                <a:srgbClr val="000000"/>
              </a:solidFill>
              <a:latin typeface="Arial"/>
              <a:ea typeface="Arial"/>
              <a:cs typeface="Arial"/>
              <a:sym typeface="Arial"/>
            </a:endParaRPr>
          </a:p>
          <a:p>
            <a:pPr indent="0" lvl="0" marL="0" rtl="0" algn="l">
              <a:spcBef>
                <a:spcPts val="1200"/>
              </a:spcBef>
              <a:spcAft>
                <a:spcPts val="0"/>
              </a:spcAft>
              <a:buNone/>
            </a:pPr>
            <a:r>
              <a:rPr b="1" lang="ar" sz="1400">
                <a:solidFill>
                  <a:srgbClr val="000000"/>
                </a:solidFill>
                <a:latin typeface="Arial"/>
                <a:ea typeface="Arial"/>
                <a:cs typeface="Arial"/>
                <a:sym typeface="Arial"/>
              </a:rPr>
              <a:t>3) </a:t>
            </a:r>
            <a:r>
              <a:rPr b="1" lang="ar" sz="1400">
                <a:solidFill>
                  <a:srgbClr val="000000"/>
                </a:solidFill>
                <a:latin typeface="Arial"/>
                <a:ea typeface="Arial"/>
                <a:cs typeface="Arial"/>
                <a:sym typeface="Arial"/>
              </a:rPr>
              <a:t>Threats to Construct Validity</a:t>
            </a:r>
            <a:endParaRPr b="1" sz="1400">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Char char="-"/>
            </a:pPr>
            <a:r>
              <a:rPr b="1" lang="ar">
                <a:solidFill>
                  <a:srgbClr val="000000"/>
                </a:solidFill>
                <a:latin typeface="Arial"/>
                <a:ea typeface="Arial"/>
                <a:cs typeface="Arial"/>
                <a:sym typeface="Arial"/>
              </a:rPr>
              <a:t>Simplified schema:</a:t>
            </a:r>
            <a:r>
              <a:rPr lang="ar">
                <a:solidFill>
                  <a:srgbClr val="000000"/>
                </a:solidFill>
                <a:latin typeface="Arial"/>
                <a:ea typeface="Arial"/>
                <a:cs typeface="Arial"/>
                <a:sym typeface="Arial"/>
              </a:rPr>
              <a:t> We used a </a:t>
            </a:r>
            <a:r>
              <a:rPr b="1" lang="ar">
                <a:solidFill>
                  <a:srgbClr val="000000"/>
                </a:solidFill>
                <a:latin typeface="Arial"/>
                <a:ea typeface="Arial"/>
                <a:cs typeface="Arial"/>
                <a:sym typeface="Arial"/>
              </a:rPr>
              <a:t>three-table e-commerce model</a:t>
            </a:r>
            <a:r>
              <a:rPr lang="ar">
                <a:solidFill>
                  <a:srgbClr val="000000"/>
                </a:solidFill>
                <a:latin typeface="Arial"/>
                <a:ea typeface="Arial"/>
                <a:cs typeface="Arial"/>
                <a:sym typeface="Arial"/>
              </a:rPr>
              <a:t>, may lead to different results compared to larger schema.</a:t>
            </a:r>
            <a:endParaRPr b="1">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ar">
                <a:solidFill>
                  <a:srgbClr val="000000"/>
                </a:solidFill>
                <a:latin typeface="Arial"/>
                <a:ea typeface="Arial"/>
                <a:cs typeface="Arial"/>
                <a:sym typeface="Arial"/>
              </a:rPr>
              <a:t>Resource isolation: </a:t>
            </a:r>
            <a:r>
              <a:rPr lang="ar">
                <a:solidFill>
                  <a:srgbClr val="000000"/>
                </a:solidFill>
                <a:latin typeface="Arial"/>
                <a:ea typeface="Arial"/>
                <a:cs typeface="Arial"/>
                <a:sym typeface="Arial"/>
              </a:rPr>
              <a:t>Although </a:t>
            </a:r>
            <a:r>
              <a:rPr b="1" lang="ar">
                <a:solidFill>
                  <a:srgbClr val="000000"/>
                </a:solidFill>
                <a:latin typeface="Arial"/>
                <a:ea typeface="Arial"/>
                <a:cs typeface="Arial"/>
                <a:sym typeface="Arial"/>
              </a:rPr>
              <a:t>Docker</a:t>
            </a:r>
            <a:r>
              <a:rPr lang="ar">
                <a:solidFill>
                  <a:srgbClr val="000000"/>
                </a:solidFill>
                <a:latin typeface="Arial"/>
                <a:ea typeface="Arial"/>
                <a:cs typeface="Arial"/>
                <a:sym typeface="Arial"/>
              </a:rPr>
              <a:t> cgroups limited noisy-neighbor effects, containerization overhead and host-level contention may differ from bare-metal or VM-based deployments.</a:t>
            </a:r>
            <a:endParaRPr>
              <a:solidFill>
                <a:srgbClr val="000000"/>
              </a:solidFill>
              <a:latin typeface="Arial"/>
              <a:ea typeface="Arial"/>
              <a:cs typeface="Arial"/>
              <a:sym typeface="Arial"/>
            </a:endParaRPr>
          </a:p>
          <a:p>
            <a:pPr indent="0" lvl="0" marL="0" rtl="0" algn="l">
              <a:spcBef>
                <a:spcPts val="1200"/>
              </a:spcBef>
              <a:spcAft>
                <a:spcPts val="0"/>
              </a:spcAft>
              <a:buNone/>
            </a:pPr>
            <a:r>
              <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solidFill>
                <a:srgbClr val="000000"/>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8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ar">
                <a:solidFill>
                  <a:schemeClr val="accent1"/>
                </a:solidFill>
              </a:rPr>
              <a:t>Future Work</a:t>
            </a:r>
            <a:endParaRPr>
              <a:solidFill>
                <a:schemeClr val="accent1"/>
              </a:solidFill>
            </a:endParaRPr>
          </a:p>
        </p:txBody>
      </p:sp>
      <p:sp>
        <p:nvSpPr>
          <p:cNvPr id="870" name="Google Shape;870;p86"/>
          <p:cNvSpPr txBox="1"/>
          <p:nvPr>
            <p:ph idx="1" type="body"/>
          </p:nvPr>
        </p:nvSpPr>
        <p:spPr>
          <a:xfrm>
            <a:off x="1303800" y="1422400"/>
            <a:ext cx="7030500" cy="31092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ar">
                <a:solidFill>
                  <a:srgbClr val="000000"/>
                </a:solidFill>
                <a:latin typeface="Arial"/>
                <a:ea typeface="Arial"/>
                <a:cs typeface="Arial"/>
                <a:sym typeface="Arial"/>
              </a:rPr>
              <a:t>Building on our findings, we recommend exploring:</a:t>
            </a:r>
            <a:endParaRPr>
              <a:solidFill>
                <a:srgbClr val="000000"/>
              </a:solidFill>
              <a:latin typeface="Arial"/>
              <a:ea typeface="Arial"/>
              <a:cs typeface="Arial"/>
              <a:sym typeface="Arial"/>
            </a:endParaRPr>
          </a:p>
          <a:p>
            <a:pPr indent="-311150" lvl="0" marL="457200" rtl="0" algn="just">
              <a:spcBef>
                <a:spcPts val="1200"/>
              </a:spcBef>
              <a:spcAft>
                <a:spcPts val="0"/>
              </a:spcAft>
              <a:buClr>
                <a:srgbClr val="000000"/>
              </a:buClr>
              <a:buSzPts val="1300"/>
              <a:buFont typeface="Arial"/>
              <a:buChar char="●"/>
            </a:pPr>
            <a:r>
              <a:rPr lang="ar">
                <a:solidFill>
                  <a:srgbClr val="000000"/>
                </a:solidFill>
                <a:latin typeface="Arial"/>
                <a:ea typeface="Arial"/>
                <a:cs typeface="Arial"/>
                <a:sym typeface="Arial"/>
              </a:rPr>
              <a:t>Multi-host and geo-distributed clusters to evaluate network partition tolerance and cross-region performance,</a:t>
            </a:r>
            <a:endParaRPr>
              <a:solidFill>
                <a:srgbClr val="000000"/>
              </a:solidFill>
              <a:latin typeface="Arial"/>
              <a:ea typeface="Arial"/>
              <a:cs typeface="Arial"/>
              <a:sym typeface="Arial"/>
            </a:endParaRPr>
          </a:p>
          <a:p>
            <a:pPr indent="-311150" lvl="0" marL="457200" rtl="0" algn="just">
              <a:spcBef>
                <a:spcPts val="0"/>
              </a:spcBef>
              <a:spcAft>
                <a:spcPts val="0"/>
              </a:spcAft>
              <a:buClr>
                <a:srgbClr val="000000"/>
              </a:buClr>
              <a:buSzPts val="1300"/>
              <a:buFont typeface="Arial"/>
              <a:buChar char="●"/>
            </a:pPr>
            <a:r>
              <a:rPr lang="ar">
                <a:solidFill>
                  <a:srgbClr val="000000"/>
                </a:solidFill>
                <a:latin typeface="Arial"/>
                <a:ea typeface="Arial"/>
                <a:cs typeface="Arial"/>
                <a:sym typeface="Arial"/>
              </a:rPr>
              <a:t>Workloads with complex transactions like multi-shard joins, and analytical queries to see how each system balances OLTP and OLAP demands.</a:t>
            </a:r>
            <a:endParaRPr>
              <a:solidFill>
                <a:srgbClr val="000000"/>
              </a:solidFill>
              <a:latin typeface="Arial"/>
              <a:ea typeface="Arial"/>
              <a:cs typeface="Arial"/>
              <a:sym typeface="Arial"/>
            </a:endParaRPr>
          </a:p>
          <a:p>
            <a:pPr indent="-311150" lvl="0" marL="457200" rtl="0" algn="just">
              <a:spcBef>
                <a:spcPts val="0"/>
              </a:spcBef>
              <a:spcAft>
                <a:spcPts val="0"/>
              </a:spcAft>
              <a:buClr>
                <a:srgbClr val="000000"/>
              </a:buClr>
              <a:buSzPts val="1300"/>
              <a:buFont typeface="Arial"/>
              <a:buChar char="●"/>
            </a:pPr>
            <a:r>
              <a:rPr lang="ar">
                <a:solidFill>
                  <a:srgbClr val="000000"/>
                </a:solidFill>
                <a:latin typeface="Arial"/>
                <a:ea typeface="Arial"/>
                <a:cs typeface="Arial"/>
                <a:sym typeface="Arial"/>
              </a:rPr>
              <a:t>Failure injection experiments as node failures and network partitions to compare recovery time and data availability,</a:t>
            </a:r>
            <a:endParaRPr>
              <a:solidFill>
                <a:srgbClr val="000000"/>
              </a:solidFill>
              <a:latin typeface="Arial"/>
              <a:ea typeface="Arial"/>
              <a:cs typeface="Arial"/>
              <a:sym typeface="Arial"/>
            </a:endParaRPr>
          </a:p>
          <a:p>
            <a:pPr indent="-311150" lvl="0" marL="457200" rtl="0" algn="just">
              <a:spcBef>
                <a:spcPts val="0"/>
              </a:spcBef>
              <a:spcAft>
                <a:spcPts val="0"/>
              </a:spcAft>
              <a:buClr>
                <a:srgbClr val="000000"/>
              </a:buClr>
              <a:buSzPts val="1300"/>
              <a:buFont typeface="Arial"/>
              <a:buChar char="●"/>
            </a:pPr>
            <a:r>
              <a:rPr lang="ar">
                <a:solidFill>
                  <a:srgbClr val="000000"/>
                </a:solidFill>
                <a:latin typeface="Arial"/>
                <a:ea typeface="Arial"/>
                <a:cs typeface="Arial"/>
                <a:sym typeface="Arial"/>
              </a:rPr>
              <a:t>Adaptive sharding strategies in Citus, such as co-location and resharding, and Raft-tuning in YugabyteDB, like dynamic quorum reconfiguration to further optimize performance under varying load patterns. </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8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ar">
                <a:solidFill>
                  <a:schemeClr val="accent1"/>
                </a:solidFill>
              </a:rPr>
              <a:t>Conclusion</a:t>
            </a:r>
            <a:endParaRPr>
              <a:solidFill>
                <a:schemeClr val="accent1"/>
              </a:solidFill>
            </a:endParaRPr>
          </a:p>
        </p:txBody>
      </p:sp>
      <p:sp>
        <p:nvSpPr>
          <p:cNvPr id="876" name="Google Shape;876;p87"/>
          <p:cNvSpPr txBox="1"/>
          <p:nvPr>
            <p:ph idx="1" type="body"/>
          </p:nvPr>
        </p:nvSpPr>
        <p:spPr>
          <a:xfrm>
            <a:off x="1303800" y="1422400"/>
            <a:ext cx="7030500" cy="3109200"/>
          </a:xfrm>
          <a:prstGeom prst="rect">
            <a:avLst/>
          </a:prstGeom>
        </p:spPr>
        <p:txBody>
          <a:bodyPr anchorCtr="0" anchor="t" bIns="91425" lIns="91425" spcFirstLastPara="1" rIns="91425" wrap="square" tIns="91425">
            <a:normAutofit lnSpcReduction="10000"/>
          </a:bodyPr>
          <a:lstStyle/>
          <a:p>
            <a:pPr indent="-304800" lvl="0" marL="457200" rtl="0" algn="just">
              <a:spcBef>
                <a:spcPts val="1200"/>
              </a:spcBef>
              <a:spcAft>
                <a:spcPts val="0"/>
              </a:spcAft>
              <a:buClr>
                <a:srgbClr val="000000"/>
              </a:buClr>
              <a:buSzPts val="1200"/>
              <a:buFont typeface="Arial"/>
              <a:buChar char="●"/>
            </a:pPr>
            <a:r>
              <a:rPr lang="ar" sz="1200">
                <a:solidFill>
                  <a:srgbClr val="000000"/>
                </a:solidFill>
                <a:latin typeface="Arial"/>
                <a:ea typeface="Arial"/>
                <a:cs typeface="Arial"/>
                <a:sym typeface="Arial"/>
              </a:rPr>
              <a:t>Goal: Compare PostgreSQL + Citus vs. YugabyteDB on ecommerce-style OLTP, measuring TPS and latency.</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lang="ar" sz="1200">
                <a:solidFill>
                  <a:srgbClr val="000000"/>
                </a:solidFill>
                <a:latin typeface="Arial"/>
                <a:ea typeface="Arial"/>
                <a:cs typeface="Arial"/>
                <a:sym typeface="Arial"/>
              </a:rPr>
              <a:t>S</a:t>
            </a:r>
            <a:r>
              <a:rPr lang="ar" sz="1200">
                <a:solidFill>
                  <a:srgbClr val="000000"/>
                </a:solidFill>
                <a:latin typeface="Arial"/>
                <a:ea typeface="Arial"/>
                <a:cs typeface="Arial"/>
                <a:sym typeface="Arial"/>
              </a:rPr>
              <a:t>etup: Containers with 3, 5, 7 workers; 1,000–100,000 concurrent transactions; identical schema, data, scripts.</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lang="ar" sz="1200">
                <a:solidFill>
                  <a:srgbClr val="000000"/>
                </a:solidFill>
                <a:latin typeface="Arial"/>
                <a:ea typeface="Arial"/>
                <a:cs typeface="Arial"/>
                <a:sym typeface="Arial"/>
              </a:rPr>
              <a:t>Throughput: Citus achieves 1.8–2× the TPS of YugabyteDB; scaling from 3→7 nodes drops Citus TPS ≈ 22% vs. YugabyteDB ≈ 38%.</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lang="ar" sz="1200">
                <a:solidFill>
                  <a:srgbClr val="000000"/>
                </a:solidFill>
                <a:latin typeface="Arial"/>
                <a:ea typeface="Arial"/>
                <a:cs typeface="Arial"/>
                <a:sym typeface="Arial"/>
              </a:rPr>
              <a:t>Latency: Citus avg 150–254 ms vs. YugabyteDB 398–556 ms; Citus shows </a:t>
            </a:r>
            <a:r>
              <a:rPr lang="ar" sz="1200">
                <a:solidFill>
                  <a:srgbClr val="000000"/>
                </a:solidFill>
                <a:latin typeface="Arial"/>
                <a:ea typeface="Arial"/>
                <a:cs typeface="Arial"/>
                <a:sym typeface="Arial"/>
              </a:rPr>
              <a:t>tight</a:t>
            </a:r>
            <a:r>
              <a:rPr lang="ar" sz="1200">
                <a:solidFill>
                  <a:srgbClr val="000000"/>
                </a:solidFill>
                <a:latin typeface="Arial"/>
                <a:ea typeface="Arial"/>
                <a:cs typeface="Arial"/>
                <a:sym typeface="Arial"/>
              </a:rPr>
              <a:t> tail variability as nodes increase.</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lang="ar" sz="1200">
                <a:solidFill>
                  <a:srgbClr val="000000"/>
                </a:solidFill>
                <a:latin typeface="Arial"/>
                <a:ea typeface="Arial"/>
                <a:cs typeface="Arial"/>
                <a:sym typeface="Arial"/>
              </a:rPr>
              <a:t>Significance: Paired t-tests (p &lt; 0.05) confirm all performance gaps are statistically significant.</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lang="ar" sz="1200">
                <a:solidFill>
                  <a:srgbClr val="000000"/>
                </a:solidFill>
                <a:latin typeface="Arial"/>
                <a:ea typeface="Arial"/>
                <a:cs typeface="Arial"/>
                <a:sym typeface="Arial"/>
              </a:rPr>
              <a:t>Architecture trade-offs: Citus’s lightweight coordinator–worker commits favor raw performance; YugabyteDB’s Raft consensus offers stronger distribution at higher latency cost.</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lang="ar" sz="1200">
                <a:solidFill>
                  <a:srgbClr val="000000"/>
                </a:solidFill>
                <a:latin typeface="Arial"/>
                <a:ea typeface="Arial"/>
                <a:cs typeface="Arial"/>
                <a:sym typeface="Arial"/>
              </a:rPr>
              <a:t>Recommendations: Use PostgreSQL + Citus for high-throughput, low-latency OLTP in single-region deployments; choose YugabyteDB for geo-distributed, fault-tolerant scenarios.</a:t>
            </a:r>
            <a:endParaRPr sz="1200">
              <a:solidFill>
                <a:srgbClr val="000000"/>
              </a:solidFill>
              <a:latin typeface="Arial"/>
              <a:ea typeface="Arial"/>
              <a:cs typeface="Arial"/>
              <a:sym typeface="Arial"/>
            </a:endParaRPr>
          </a:p>
          <a:p>
            <a:pPr indent="-304800" lvl="0" marL="457200" rtl="0" algn="just">
              <a:spcBef>
                <a:spcPts val="0"/>
              </a:spcBef>
              <a:spcAft>
                <a:spcPts val="0"/>
              </a:spcAft>
              <a:buClr>
                <a:srgbClr val="000000"/>
              </a:buClr>
              <a:buSzPts val="1200"/>
              <a:buFont typeface="Arial"/>
              <a:buChar char="●"/>
            </a:pPr>
            <a:r>
              <a:rPr lang="ar" sz="1200">
                <a:solidFill>
                  <a:srgbClr val="000000"/>
                </a:solidFill>
                <a:latin typeface="Arial"/>
                <a:ea typeface="Arial"/>
                <a:cs typeface="Arial"/>
                <a:sym typeface="Arial"/>
              </a:rPr>
              <a:t>Next steps: Evaluate multi-host/geodistributed topologies, multi-shard and analytical queries, failure-injection, and adaptive sharding/quorum strategies.</a:t>
            </a:r>
            <a:endParaRPr>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8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ar">
                <a:solidFill>
                  <a:schemeClr val="accent1"/>
                </a:solidFill>
              </a:rPr>
              <a:t>References</a:t>
            </a:r>
            <a:endParaRPr>
              <a:solidFill>
                <a:schemeClr val="accent1"/>
              </a:solidFill>
            </a:endParaRPr>
          </a:p>
        </p:txBody>
      </p:sp>
      <p:sp>
        <p:nvSpPr>
          <p:cNvPr id="882" name="Google Shape;882;p88"/>
          <p:cNvSpPr txBox="1"/>
          <p:nvPr>
            <p:ph idx="1" type="body"/>
          </p:nvPr>
        </p:nvSpPr>
        <p:spPr>
          <a:xfrm>
            <a:off x="1303800" y="1467750"/>
            <a:ext cx="7030500" cy="306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ar">
                <a:latin typeface="Arial"/>
                <a:ea typeface="Arial"/>
                <a:cs typeface="Arial"/>
                <a:sym typeface="Arial"/>
              </a:rPr>
              <a:t>[1] Xu, Q., Yang, C., &amp; Zhou, A. (2024). Native Distributed Databases: Problems, Challenges and Opportunities. Proceedings of the VLDB Endowment, 17(12), 4217-4220. </a:t>
            </a:r>
            <a:endParaRPr>
              <a:latin typeface="Arial"/>
              <a:ea typeface="Arial"/>
              <a:cs typeface="Arial"/>
              <a:sym typeface="Arial"/>
            </a:endParaRPr>
          </a:p>
          <a:p>
            <a:pPr indent="0" lvl="0" marL="0" rtl="0" algn="l">
              <a:spcBef>
                <a:spcPts val="1200"/>
              </a:spcBef>
              <a:spcAft>
                <a:spcPts val="0"/>
              </a:spcAft>
              <a:buNone/>
            </a:pPr>
            <a:r>
              <a:rPr lang="ar">
                <a:latin typeface="Arial"/>
                <a:ea typeface="Arial"/>
                <a:cs typeface="Arial"/>
                <a:sym typeface="Arial"/>
              </a:rPr>
              <a:t>[2] Yugabyte. (n.d.). PostgreSQL. https://www.yugabyte.com/postgresql/ </a:t>
            </a:r>
            <a:endParaRPr>
              <a:latin typeface="Arial"/>
              <a:ea typeface="Arial"/>
              <a:cs typeface="Arial"/>
              <a:sym typeface="Arial"/>
            </a:endParaRPr>
          </a:p>
          <a:p>
            <a:pPr indent="0" lvl="0" marL="0" rtl="0" algn="l">
              <a:spcBef>
                <a:spcPts val="1200"/>
              </a:spcBef>
              <a:spcAft>
                <a:spcPts val="0"/>
              </a:spcAft>
              <a:buNone/>
            </a:pPr>
            <a:r>
              <a:rPr lang="ar">
                <a:latin typeface="Arial"/>
                <a:ea typeface="Arial"/>
                <a:cs typeface="Arial"/>
                <a:sym typeface="Arial"/>
              </a:rPr>
              <a:t>[3] Crunchy Data. (2021). An overview of distributed PostgreSQL </a:t>
            </a:r>
            <a:r>
              <a:rPr lang="ar">
                <a:latin typeface="Arial"/>
                <a:ea typeface="Arial"/>
                <a:cs typeface="Arial"/>
                <a:sym typeface="Arial"/>
              </a:rPr>
              <a:t>architectures</a:t>
            </a:r>
            <a:r>
              <a:rPr lang="ar">
                <a:latin typeface="Arial"/>
                <a:ea typeface="Arial"/>
                <a:cs typeface="Arial"/>
                <a:sym typeface="Arial"/>
              </a:rPr>
              <a:t>. https://www.crunchydata.com/blog/an-overview-of-distributed postgresql-architectures </a:t>
            </a:r>
            <a:endParaRPr>
              <a:latin typeface="Arial"/>
              <a:ea typeface="Arial"/>
              <a:cs typeface="Arial"/>
              <a:sym typeface="Arial"/>
            </a:endParaRPr>
          </a:p>
          <a:p>
            <a:pPr indent="0" lvl="0" marL="0" rtl="0" algn="l">
              <a:spcBef>
                <a:spcPts val="1200"/>
              </a:spcBef>
              <a:spcAft>
                <a:spcPts val="0"/>
              </a:spcAft>
              <a:buNone/>
            </a:pPr>
            <a:r>
              <a:rPr lang="ar">
                <a:latin typeface="Arial"/>
                <a:ea typeface="Arial"/>
                <a:cs typeface="Arial"/>
                <a:sym typeface="Arial"/>
              </a:rPr>
              <a:t>[4] Cubukcu, U., Erdogan, O., Pathak, S., Sannakkayala, S., &amp; Slot, M. (2021, June). Citus: Distributed postgresql for data-intensive applica tions. In Proceedings of the 2021 International Conference on Manage ment of Data (pp. 2490-2502). </a:t>
            </a:r>
            <a:endParaRPr>
              <a:latin typeface="Arial"/>
              <a:ea typeface="Arial"/>
              <a:cs typeface="Arial"/>
              <a:sym typeface="Arial"/>
            </a:endParaRPr>
          </a:p>
          <a:p>
            <a:pPr indent="0" lvl="0" marL="0" rtl="0" algn="l">
              <a:spcBef>
                <a:spcPts val="1200"/>
              </a:spcBef>
              <a:spcAft>
                <a:spcPts val="1200"/>
              </a:spcAft>
              <a:buNone/>
            </a:pPr>
            <a:r>
              <a:rPr lang="ar">
                <a:latin typeface="Arial"/>
                <a:ea typeface="Arial"/>
                <a:cs typeface="Arial"/>
                <a:sym typeface="Arial"/>
              </a:rPr>
              <a:t>[5] Citus Documentation- Citus 13.0.1 documentation. (n.d.). Retrieved June 30, 2025, from https://docs.citusdata.com/</a:t>
            </a:r>
            <a:endParaRPr>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89"/>
          <p:cNvSpPr txBox="1"/>
          <p:nvPr>
            <p:ph idx="1" type="body"/>
          </p:nvPr>
        </p:nvSpPr>
        <p:spPr>
          <a:xfrm>
            <a:off x="1303800" y="672375"/>
            <a:ext cx="7030500" cy="400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ar">
                <a:latin typeface="Arial"/>
                <a:ea typeface="Arial"/>
                <a:cs typeface="Arial"/>
                <a:sym typeface="Arial"/>
              </a:rPr>
              <a:t> [6] YB Documentation. (n.d.-b). YugabyteDB Docs. Retrieved June 30, 2025, from https://docs.yugabyte.com/ </a:t>
            </a:r>
            <a:endParaRPr>
              <a:latin typeface="Arial"/>
              <a:ea typeface="Arial"/>
              <a:cs typeface="Arial"/>
              <a:sym typeface="Arial"/>
            </a:endParaRPr>
          </a:p>
          <a:p>
            <a:pPr indent="0" lvl="0" marL="0" rtl="0" algn="l">
              <a:spcBef>
                <a:spcPts val="1200"/>
              </a:spcBef>
              <a:spcAft>
                <a:spcPts val="0"/>
              </a:spcAft>
              <a:buNone/>
            </a:pPr>
            <a:r>
              <a:rPr lang="ar">
                <a:latin typeface="Arial"/>
                <a:ea typeface="Arial"/>
                <a:cs typeface="Arial"/>
                <a:sym typeface="Arial"/>
              </a:rPr>
              <a:t>[7] Mihalcea, V. (2020). YugabyteDB https://vladmihalcea.com/yugabytedb-architecture/ architecture. </a:t>
            </a:r>
            <a:endParaRPr>
              <a:latin typeface="Arial"/>
              <a:ea typeface="Arial"/>
              <a:cs typeface="Arial"/>
              <a:sym typeface="Arial"/>
            </a:endParaRPr>
          </a:p>
          <a:p>
            <a:pPr indent="0" lvl="0" marL="0" rtl="0" algn="l">
              <a:spcBef>
                <a:spcPts val="1200"/>
              </a:spcBef>
              <a:spcAft>
                <a:spcPts val="0"/>
              </a:spcAft>
              <a:buNone/>
            </a:pPr>
            <a:r>
              <a:rPr lang="ar">
                <a:latin typeface="Arial"/>
                <a:ea typeface="Arial"/>
                <a:cs typeface="Arial"/>
                <a:sym typeface="Arial"/>
              </a:rPr>
              <a:t>[8] Liu, Y., &amp; Chen, L. (2019). A scalable and efficient architecture for distributed SQL databases. ACM Transactions on Database Systems, 44(3), 1-34. https://doi.org/10.1145/3448016.3457551 </a:t>
            </a:r>
            <a:endParaRPr>
              <a:latin typeface="Arial"/>
              <a:ea typeface="Arial"/>
              <a:cs typeface="Arial"/>
              <a:sym typeface="Arial"/>
            </a:endParaRPr>
          </a:p>
          <a:p>
            <a:pPr indent="0" lvl="0" marL="0" rtl="0" algn="l">
              <a:spcBef>
                <a:spcPts val="1200"/>
              </a:spcBef>
              <a:spcAft>
                <a:spcPts val="0"/>
              </a:spcAft>
              <a:buNone/>
            </a:pPr>
            <a:r>
              <a:rPr lang="ar">
                <a:latin typeface="Arial"/>
                <a:ea typeface="Arial"/>
                <a:cs typeface="Arial"/>
                <a:sym typeface="Arial"/>
              </a:rPr>
              <a:t>[9] Docker. (n.d.). What is a container? Retrieved June 14, 2025, from https://www.docker.com/resources/what-container/ </a:t>
            </a:r>
            <a:endParaRPr>
              <a:latin typeface="Arial"/>
              <a:ea typeface="Arial"/>
              <a:cs typeface="Arial"/>
              <a:sym typeface="Arial"/>
            </a:endParaRPr>
          </a:p>
          <a:p>
            <a:pPr indent="0" lvl="0" marL="0" rtl="0" algn="l">
              <a:spcBef>
                <a:spcPts val="1200"/>
              </a:spcBef>
              <a:spcAft>
                <a:spcPts val="0"/>
              </a:spcAft>
              <a:buNone/>
            </a:pPr>
            <a:r>
              <a:rPr lang="ar">
                <a:latin typeface="Arial"/>
                <a:ea typeface="Arial"/>
                <a:cs typeface="Arial"/>
                <a:sym typeface="Arial"/>
              </a:rPr>
              <a:t>[10] Watanabe, Y., Kawashima, R., &amp; Matsuo, H. (2023, November). Proxy based Transaction Acceleration for NewSQL. In 2023 Eleventh Inter national Symposium on Computing and Networking Workshops (CAN DARW) (pp. 343-347). IEEE.</a:t>
            </a:r>
            <a:endParaRPr>
              <a:latin typeface="Arial"/>
              <a:ea typeface="Arial"/>
              <a:cs typeface="Arial"/>
              <a:sym typeface="Arial"/>
            </a:endParaRPr>
          </a:p>
          <a:p>
            <a:pPr indent="0" lvl="0" marL="0" rtl="0" algn="l">
              <a:spcBef>
                <a:spcPts val="1200"/>
              </a:spcBef>
              <a:spcAft>
                <a:spcPts val="0"/>
              </a:spcAft>
              <a:buNone/>
            </a:pPr>
            <a:r>
              <a:rPr lang="ar">
                <a:latin typeface="Arial"/>
                <a:ea typeface="Arial"/>
                <a:cs typeface="Arial"/>
                <a:sym typeface="Arial"/>
              </a:rPr>
              <a:t> [11] Budholia, A. (2021). NewSQL Monitoring System.</a:t>
            </a:r>
            <a:endParaRPr>
              <a:latin typeface="Arial"/>
              <a:ea typeface="Arial"/>
              <a:cs typeface="Arial"/>
              <a:sym typeface="Arial"/>
            </a:endParaRPr>
          </a:p>
          <a:p>
            <a:pPr indent="0" lvl="0" marL="0" rtl="0" algn="l">
              <a:spcBef>
                <a:spcPts val="1200"/>
              </a:spcBef>
              <a:spcAft>
                <a:spcPts val="1200"/>
              </a:spcAft>
              <a:buNone/>
            </a:pPr>
            <a:r>
              <a:rPr lang="ar">
                <a:latin typeface="Arial"/>
                <a:ea typeface="Arial"/>
                <a:cs typeface="Arial"/>
                <a:sym typeface="Arial"/>
              </a:rPr>
              <a:t> [12] Salunke, S. V., &amp; Ouda, A. (2024). A Performance Benchmark for the PostgreSQL and MySQL Databases. Future Internet, 16(10), 382.</a:t>
            </a:r>
            <a:endParaRPr>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90"/>
          <p:cNvSpPr txBox="1"/>
          <p:nvPr>
            <p:ph idx="1" type="body"/>
          </p:nvPr>
        </p:nvSpPr>
        <p:spPr>
          <a:xfrm>
            <a:off x="1303800" y="820850"/>
            <a:ext cx="7030500" cy="3710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ar">
                <a:latin typeface="Arial"/>
                <a:ea typeface="Arial"/>
                <a:cs typeface="Arial"/>
                <a:sym typeface="Arial"/>
              </a:rPr>
              <a:t>[13] Watanabe, Y., Kawashima, R., &amp; Matsuo, H. (2023, November). Proxy based Transaction Acceleration for NewSQL. In 2023 Eleventh Inter national Symposium on Computing and Networking Workshops (CAN DARW) (pp. 343-347). IEEE. </a:t>
            </a:r>
            <a:endParaRPr>
              <a:latin typeface="Arial"/>
              <a:ea typeface="Arial"/>
              <a:cs typeface="Arial"/>
              <a:sym typeface="Arial"/>
            </a:endParaRPr>
          </a:p>
          <a:p>
            <a:pPr indent="0" lvl="0" marL="0" rtl="0" algn="l">
              <a:spcBef>
                <a:spcPts val="1200"/>
              </a:spcBef>
              <a:spcAft>
                <a:spcPts val="0"/>
              </a:spcAft>
              <a:buNone/>
            </a:pPr>
            <a:r>
              <a:rPr lang="ar">
                <a:latin typeface="Arial"/>
                <a:ea typeface="Arial"/>
                <a:cs typeface="Arial"/>
                <a:sym typeface="Arial"/>
              </a:rPr>
              <a:t>[14] Budholia, A. (2021). NewSQL Monitoring System. </a:t>
            </a:r>
            <a:endParaRPr>
              <a:latin typeface="Arial"/>
              <a:ea typeface="Arial"/>
              <a:cs typeface="Arial"/>
              <a:sym typeface="Arial"/>
            </a:endParaRPr>
          </a:p>
          <a:p>
            <a:pPr indent="0" lvl="0" marL="0" rtl="0" algn="l">
              <a:spcBef>
                <a:spcPts val="1200"/>
              </a:spcBef>
              <a:spcAft>
                <a:spcPts val="0"/>
              </a:spcAft>
              <a:buNone/>
            </a:pPr>
            <a:r>
              <a:rPr lang="ar">
                <a:latin typeface="Arial"/>
                <a:ea typeface="Arial"/>
                <a:cs typeface="Arial"/>
                <a:sym typeface="Arial"/>
              </a:rPr>
              <a:t>[15] Da Silva, L. F., &amp; Lima, J. V. (2023). An evaluation of relational and NoSQL distributed databases on a low-power cluster. The Journal of Supercomputing, 79(12), 13402-13420. </a:t>
            </a:r>
            <a:endParaRPr>
              <a:latin typeface="Arial"/>
              <a:ea typeface="Arial"/>
              <a:cs typeface="Arial"/>
              <a:sym typeface="Arial"/>
            </a:endParaRPr>
          </a:p>
          <a:p>
            <a:pPr indent="0" lvl="0" marL="0" rtl="0" algn="l">
              <a:spcBef>
                <a:spcPts val="1200"/>
              </a:spcBef>
              <a:spcAft>
                <a:spcPts val="0"/>
              </a:spcAft>
              <a:buNone/>
            </a:pPr>
            <a:r>
              <a:rPr lang="ar">
                <a:latin typeface="Arial"/>
                <a:ea typeface="Arial"/>
                <a:cs typeface="Arial"/>
                <a:sym typeface="Arial"/>
              </a:rPr>
              <a:t>[16] Fotache, M., Badea, C., Cluci, M. I., Pˆ ınzaru, C., Es ¸anu, C. S., &amp; Rusu, O. (2024, September). OLAP performance of distributed PostgreSQL and MongoDB on OpenStack. Preliminary Results on Smaller Scale Factors. In 2024 23rd RoEduNet Conference: Networking in Education and Research (RoEduNet) (pp. 1-6). IEEE. </a:t>
            </a:r>
            <a:endParaRPr>
              <a:latin typeface="Arial"/>
              <a:ea typeface="Arial"/>
              <a:cs typeface="Arial"/>
              <a:sym typeface="Arial"/>
            </a:endParaRPr>
          </a:p>
          <a:p>
            <a:pPr indent="0" lvl="0" marL="0" rtl="0" algn="l">
              <a:spcBef>
                <a:spcPts val="1200"/>
              </a:spcBef>
              <a:spcAft>
                <a:spcPts val="0"/>
              </a:spcAft>
              <a:buNone/>
            </a:pPr>
            <a:r>
              <a:rPr lang="ar">
                <a:latin typeface="Arial"/>
                <a:ea typeface="Arial"/>
                <a:cs typeface="Arial"/>
                <a:sym typeface="Arial"/>
              </a:rPr>
              <a:t>[17] Jarrar, D. (2025). Distributed Database Citus vs Yugabyte Automation Benchmarking Scripts [Source code]. GitHub. Retrieved June 30, 2025, from https://github.com/duhajarrar/distributed database citus yugabyte </a:t>
            </a:r>
            <a:endParaRPr>
              <a:latin typeface="Arial"/>
              <a:ea typeface="Arial"/>
              <a:cs typeface="Arial"/>
              <a:sym typeface="Arial"/>
            </a:endParaRPr>
          </a:p>
          <a:p>
            <a:pPr indent="0" lvl="0" marL="0" rtl="0" algn="l">
              <a:spcBef>
                <a:spcPts val="1200"/>
              </a:spcBef>
              <a:spcAft>
                <a:spcPts val="1200"/>
              </a:spcAft>
              <a:buNone/>
            </a:pPr>
            <a:r>
              <a:rPr lang="ar">
                <a:latin typeface="Arial"/>
                <a:ea typeface="Arial"/>
                <a:cs typeface="Arial"/>
                <a:sym typeface="Arial"/>
              </a:rPr>
              <a:t>[18] Giceva, J., Sadoghi, M. (2018). Hybrid OLTP and OLAP. In: Sakr, S., Zomaya, A. (eds) Encyclopedia of Big Data Technologie</a:t>
            </a:r>
            <a:endParaRPr>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idx="1" type="body"/>
          </p:nvPr>
        </p:nvSpPr>
        <p:spPr>
          <a:xfrm>
            <a:off x="1303800" y="1191225"/>
            <a:ext cx="7030500" cy="37215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ar" sz="1408">
                <a:solidFill>
                  <a:schemeClr val="accent1"/>
                </a:solidFill>
                <a:latin typeface="Arial"/>
                <a:ea typeface="Arial"/>
                <a:cs typeface="Arial"/>
                <a:sym typeface="Arial"/>
              </a:rPr>
              <a:t>Hypothesis of RQ3: </a:t>
            </a:r>
            <a:endParaRPr b="1" sz="1408">
              <a:solidFill>
                <a:schemeClr val="accent1"/>
              </a:solidFill>
              <a:latin typeface="Arial"/>
              <a:ea typeface="Arial"/>
              <a:cs typeface="Arial"/>
              <a:sym typeface="Arial"/>
            </a:endParaRPr>
          </a:p>
          <a:p>
            <a:pPr indent="0" lvl="0" marL="0" rtl="0" algn="l">
              <a:spcBef>
                <a:spcPts val="1200"/>
              </a:spcBef>
              <a:spcAft>
                <a:spcPts val="0"/>
              </a:spcAft>
              <a:buNone/>
            </a:pPr>
            <a:r>
              <a:rPr b="1" lang="ar">
                <a:latin typeface="Arial"/>
                <a:ea typeface="Arial"/>
                <a:cs typeface="Arial"/>
                <a:sym typeface="Arial"/>
              </a:rPr>
              <a:t>Null Hypothesis (H0):</a:t>
            </a:r>
            <a:r>
              <a:rPr lang="ar">
                <a:latin typeface="Arial"/>
                <a:ea typeface="Arial"/>
                <a:cs typeface="Arial"/>
                <a:sym typeface="Arial"/>
              </a:rPr>
              <a:t> There is no significant difference in throughput between PostgreSQL with Citus and YugabyteDB as the number of concurrent user requests increases in OLTP scenarios. </a:t>
            </a:r>
            <a:endParaRPr>
              <a:latin typeface="Arial"/>
              <a:ea typeface="Arial"/>
              <a:cs typeface="Arial"/>
              <a:sym typeface="Arial"/>
            </a:endParaRPr>
          </a:p>
          <a:p>
            <a:pPr indent="0" lvl="0" marL="0" rtl="0" algn="l">
              <a:spcBef>
                <a:spcPts val="1200"/>
              </a:spcBef>
              <a:spcAft>
                <a:spcPts val="0"/>
              </a:spcAft>
              <a:buNone/>
            </a:pPr>
            <a:r>
              <a:rPr b="1" lang="ar">
                <a:latin typeface="Arial"/>
                <a:ea typeface="Arial"/>
                <a:cs typeface="Arial"/>
                <a:sym typeface="Arial"/>
              </a:rPr>
              <a:t>Alternative Hypothesis (H1):</a:t>
            </a:r>
            <a:r>
              <a:rPr lang="ar">
                <a:latin typeface="Arial"/>
                <a:ea typeface="Arial"/>
                <a:cs typeface="Arial"/>
                <a:sym typeface="Arial"/>
              </a:rPr>
              <a:t> There is a significant difference in throughput between PostgreSQL with Citus and YugabyteDB as the number of concurrent user requests increases in OLTP scenarios.</a:t>
            </a:r>
            <a:endParaRPr>
              <a:latin typeface="Arial"/>
              <a:ea typeface="Arial"/>
              <a:cs typeface="Arial"/>
              <a:sym typeface="Arial"/>
            </a:endParaRPr>
          </a:p>
          <a:p>
            <a:pPr indent="0" lvl="0" marL="0" rtl="0" algn="l">
              <a:spcBef>
                <a:spcPts val="1200"/>
              </a:spcBef>
              <a:spcAft>
                <a:spcPts val="0"/>
              </a:spcAft>
              <a:buNone/>
            </a:pPr>
            <a:r>
              <a:t/>
            </a:r>
            <a:endParaRPr>
              <a:latin typeface="Arial"/>
              <a:ea typeface="Arial"/>
              <a:cs typeface="Arial"/>
              <a:sym typeface="Arial"/>
            </a:endParaRPr>
          </a:p>
          <a:p>
            <a:pPr indent="0" lvl="0" marL="0" rtl="0" algn="l">
              <a:spcBef>
                <a:spcPts val="1200"/>
              </a:spcBef>
              <a:spcAft>
                <a:spcPts val="0"/>
              </a:spcAft>
              <a:buNone/>
            </a:pPr>
            <a:r>
              <a:rPr b="1" lang="ar" sz="1408">
                <a:solidFill>
                  <a:schemeClr val="accent1"/>
                </a:solidFill>
                <a:latin typeface="Arial"/>
                <a:ea typeface="Arial"/>
                <a:cs typeface="Arial"/>
                <a:sym typeface="Arial"/>
              </a:rPr>
              <a:t> Hypothesis of </a:t>
            </a:r>
            <a:r>
              <a:rPr b="1" lang="ar" sz="1408">
                <a:solidFill>
                  <a:schemeClr val="accent1"/>
                </a:solidFill>
                <a:latin typeface="Arial"/>
                <a:ea typeface="Arial"/>
                <a:cs typeface="Arial"/>
                <a:sym typeface="Arial"/>
              </a:rPr>
              <a:t> RQ4</a:t>
            </a:r>
            <a:r>
              <a:rPr b="1" lang="ar" sz="1408">
                <a:solidFill>
                  <a:schemeClr val="accent1"/>
                </a:solidFill>
                <a:latin typeface="Arial"/>
                <a:ea typeface="Arial"/>
                <a:cs typeface="Arial"/>
                <a:sym typeface="Arial"/>
              </a:rPr>
              <a:t>: </a:t>
            </a:r>
            <a:endParaRPr b="1" sz="1408">
              <a:solidFill>
                <a:schemeClr val="accent1"/>
              </a:solidFill>
              <a:latin typeface="Arial"/>
              <a:ea typeface="Arial"/>
              <a:cs typeface="Arial"/>
              <a:sym typeface="Arial"/>
            </a:endParaRPr>
          </a:p>
          <a:p>
            <a:pPr indent="0" lvl="0" marL="0" rtl="0" algn="l">
              <a:spcBef>
                <a:spcPts val="1200"/>
              </a:spcBef>
              <a:spcAft>
                <a:spcPts val="0"/>
              </a:spcAft>
              <a:buNone/>
            </a:pPr>
            <a:r>
              <a:rPr b="1" lang="ar">
                <a:latin typeface="Arial"/>
                <a:ea typeface="Arial"/>
                <a:cs typeface="Arial"/>
                <a:sym typeface="Arial"/>
              </a:rPr>
              <a:t>Null Hypothesis (H0): </a:t>
            </a:r>
            <a:r>
              <a:rPr lang="ar">
                <a:latin typeface="Arial"/>
                <a:ea typeface="Arial"/>
                <a:cs typeface="Arial"/>
                <a:sym typeface="Arial"/>
              </a:rPr>
              <a:t>There is no significant difference in latency between PostgreSQL with Citus with YugabyteDB as the number of concurrent user requests increases in OLTP scenarios. </a:t>
            </a:r>
            <a:endParaRPr>
              <a:latin typeface="Arial"/>
              <a:ea typeface="Arial"/>
              <a:cs typeface="Arial"/>
              <a:sym typeface="Arial"/>
            </a:endParaRPr>
          </a:p>
          <a:p>
            <a:pPr indent="0" lvl="0" marL="0" rtl="0" algn="l">
              <a:spcBef>
                <a:spcPts val="1200"/>
              </a:spcBef>
              <a:spcAft>
                <a:spcPts val="1200"/>
              </a:spcAft>
              <a:buNone/>
            </a:pPr>
            <a:r>
              <a:rPr b="1" lang="ar">
                <a:latin typeface="Arial"/>
                <a:ea typeface="Arial"/>
                <a:cs typeface="Arial"/>
                <a:sym typeface="Arial"/>
              </a:rPr>
              <a:t>Alternative Hypothesis (H1): </a:t>
            </a:r>
            <a:r>
              <a:rPr lang="ar">
                <a:latin typeface="Arial"/>
                <a:ea typeface="Arial"/>
                <a:cs typeface="Arial"/>
                <a:sym typeface="Arial"/>
              </a:rPr>
              <a:t>There is a significant difference in latency between PostgreSQL with Citus with YugabyteDB as the number of concurrent user requests increases in OLTP scenarios. </a:t>
            </a:r>
            <a:endParaRPr>
              <a:latin typeface="Arial"/>
              <a:ea typeface="Arial"/>
              <a:cs typeface="Arial"/>
              <a:sym typeface="Arial"/>
            </a:endParaRPr>
          </a:p>
        </p:txBody>
      </p:sp>
      <p:sp>
        <p:nvSpPr>
          <p:cNvPr id="322" name="Google Shape;322;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ar">
                <a:solidFill>
                  <a:schemeClr val="accent1"/>
                </a:solidFill>
              </a:rPr>
              <a:t>Hypothesis</a:t>
            </a:r>
            <a:endParaRPr>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1303800" y="217575"/>
            <a:ext cx="7030500" cy="66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ar">
                <a:solidFill>
                  <a:schemeClr val="accent1"/>
                </a:solidFill>
              </a:rPr>
              <a:t>Architectures</a:t>
            </a:r>
            <a:r>
              <a:rPr lang="ar">
                <a:solidFill>
                  <a:schemeClr val="accent1"/>
                </a:solidFill>
              </a:rPr>
              <a:t> Overview </a:t>
            </a:r>
            <a:endParaRPr>
              <a:solidFill>
                <a:schemeClr val="accent1"/>
              </a:solidFill>
            </a:endParaRPr>
          </a:p>
        </p:txBody>
      </p:sp>
      <p:pic>
        <p:nvPicPr>
          <p:cNvPr id="328" name="Google Shape;328;p21"/>
          <p:cNvPicPr preferRelativeResize="0"/>
          <p:nvPr/>
        </p:nvPicPr>
        <p:blipFill>
          <a:blip r:embed="rId3">
            <a:alphaModFix/>
          </a:blip>
          <a:stretch>
            <a:fillRect/>
          </a:stretch>
        </p:blipFill>
        <p:spPr>
          <a:xfrm>
            <a:off x="1341875" y="885400"/>
            <a:ext cx="6307500" cy="4181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