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07" r:id="rId6"/>
    <p:sldId id="309" r:id="rId7"/>
    <p:sldId id="308" r:id="rId8"/>
    <p:sldId id="315" r:id="rId9"/>
    <p:sldId id="303" r:id="rId10"/>
    <p:sldId id="305" r:id="rId11"/>
    <p:sldId id="316" r:id="rId12"/>
    <p:sldId id="318" r:id="rId13"/>
    <p:sldId id="319" r:id="rId14"/>
    <p:sldId id="317" r:id="rId15"/>
    <p:sldId id="311" r:id="rId16"/>
    <p:sldId id="320" r:id="rId17"/>
    <p:sldId id="312" r:id="rId1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600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endParaRPr lang="tr-TR" noProof="0" dirty="0"/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tr-T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tr-TR" noProof="0" dirty="0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tr-TR" b="0" i="0" u="none" noProof="0" dirty="0" err="1"/>
            <a:t>Verisetinde</a:t>
          </a:r>
          <a:r>
            <a:rPr lang="tr-TR" b="0" i="0" u="none" noProof="0" dirty="0"/>
            <a:t> bulunan verilere doğal dil işleme tekniklerinin uygulanması ve </a:t>
          </a:r>
          <a:r>
            <a:rPr lang="tr-TR" b="0" i="0" u="none" noProof="0" dirty="0" err="1"/>
            <a:t>DataFrame’in</a:t>
          </a:r>
          <a:r>
            <a:rPr lang="tr-TR" b="0" i="0" u="none" noProof="0" dirty="0"/>
            <a:t> hazır hale getirilmesi.</a:t>
          </a:r>
          <a:endParaRPr lang="tr-TR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tr-TR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tr-TR" noProof="0" dirty="0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endParaRPr lang="tr-TR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tr-TR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tr-TR" noProof="0" dirty="0"/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tr-TR" b="0" i="0" u="none" noProof="0" dirty="0" err="1"/>
            <a:t>Verisetimizin</a:t>
          </a:r>
          <a:r>
            <a:rPr lang="tr-TR" b="0" i="0" u="none" noProof="0" dirty="0"/>
            <a:t> eğitim, doğrulama ve test verileri olarak ayrılması.</a:t>
          </a:r>
          <a:endParaRPr lang="tr-TR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tr-TR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tr-TR" noProof="0" dirty="0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endParaRPr lang="tr-TR" noProof="0" dirty="0"/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tr-T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tr-TR" noProof="0" dirty="0"/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tr-TR" b="0" i="0" u="none" noProof="0" dirty="0"/>
            <a:t>Eğitim, doğrulama ve test verilerinin vektörel hale getirilmesi.</a:t>
          </a:r>
          <a:endParaRPr lang="tr-TR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tr-TR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tr-TR" noProof="0" dirty="0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endParaRPr lang="tr-TR" noProof="0" dirty="0"/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tr-TR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tr-TR" noProof="0" dirty="0"/>
        </a:p>
      </dgm:t>
    </dgm:pt>
    <dgm:pt modelId="{F757DBC8-3670-4122-937A-47DB91C0F3FE}">
      <dgm:prSet phldrT="[Text]"/>
      <dgm:spPr/>
      <dgm:t>
        <a:bodyPr/>
        <a:lstStyle/>
        <a:p>
          <a:r>
            <a:rPr lang="tr-TR" b="0" dirty="0"/>
            <a:t>İlgili algoritma sınıfı kullanılarak modelin eğitilmesi.</a:t>
          </a:r>
          <a:endParaRPr lang="tr-TR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tr-TR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tr-TR" noProof="0" dirty="0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endParaRPr lang="tr-TR" noProof="0" dirty="0"/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tr-TR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tr-TR" noProof="0" dirty="0"/>
        </a:p>
      </dgm:t>
    </dgm:pt>
    <dgm:pt modelId="{EE155DB2-6788-4019-961C-F8B89C275CE8}">
      <dgm:prSet phldrT="[Text]"/>
      <dgm:spPr/>
      <dgm:t>
        <a:bodyPr rtlCol="0"/>
        <a:lstStyle/>
        <a:p>
          <a:pPr rtl="0"/>
          <a:r>
            <a:rPr lang="tr-TR" b="0" i="0" u="none" noProof="0" dirty="0"/>
            <a:t>«</a:t>
          </a:r>
          <a:r>
            <a:rPr lang="tr-TR" b="0" i="0" u="none" noProof="0" dirty="0" err="1"/>
            <a:t>Pickle</a:t>
          </a:r>
          <a:r>
            <a:rPr lang="tr-TR" b="0" i="0" u="none" noProof="0" dirty="0"/>
            <a:t>» kütüphanesi kullanılarak ilgili modelin kaydedilmesi.</a:t>
          </a:r>
          <a:endParaRPr lang="tr-TR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tr-TR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tr-TR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 noProof="0" dirty="0"/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i="0" u="none" kern="1200" noProof="0" dirty="0" err="1"/>
            <a:t>Verisetinde</a:t>
          </a:r>
          <a:r>
            <a:rPr lang="tr-TR" sz="1400" b="0" i="0" u="none" kern="1200" noProof="0" dirty="0"/>
            <a:t> bulunan verilere doğal dil işleme tekniklerinin uygulanması ve </a:t>
          </a:r>
          <a:r>
            <a:rPr lang="tr-TR" sz="1400" b="0" i="0" u="none" kern="1200" noProof="0" dirty="0" err="1"/>
            <a:t>DataFrame’in</a:t>
          </a:r>
          <a:r>
            <a:rPr lang="tr-TR" sz="1400" b="0" i="0" u="none" kern="1200" noProof="0" dirty="0"/>
            <a:t> hazır hale getirilmesi.</a:t>
          </a:r>
          <a:endParaRPr lang="tr-TR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 noProof="0" dirty="0"/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i="0" u="none" kern="1200" noProof="0" dirty="0" err="1"/>
            <a:t>Verisetimizin</a:t>
          </a:r>
          <a:r>
            <a:rPr lang="tr-TR" sz="1400" b="0" i="0" u="none" kern="1200" noProof="0" dirty="0"/>
            <a:t> eğitim, doğrulama ve test verileri olarak ayrılması.</a:t>
          </a:r>
          <a:endParaRPr lang="tr-TR" sz="140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 noProof="0" dirty="0"/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i="0" u="none" kern="1200" noProof="0" dirty="0"/>
            <a:t>Eğitim, doğrulama ve test verilerinin vektörel hale getirilmesi.</a:t>
          </a:r>
          <a:endParaRPr lang="tr-TR" sz="140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 noProof="0" dirty="0"/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kern="1200" dirty="0"/>
            <a:t>İlgili algoritma sınıfı kullanılarak modelin eğitilmesi.</a:t>
          </a:r>
          <a:endParaRPr lang="tr-TR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 noProof="0" dirty="0"/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i="0" u="none" kern="1200" noProof="0" dirty="0"/>
            <a:t>«</a:t>
          </a:r>
          <a:r>
            <a:rPr lang="tr-TR" sz="1400" b="0" i="0" u="none" kern="1200" noProof="0" dirty="0" err="1"/>
            <a:t>Pickle</a:t>
          </a:r>
          <a:r>
            <a:rPr lang="tr-TR" sz="1400" b="0" i="0" u="none" kern="1200" noProof="0" dirty="0"/>
            <a:t>» kütüphanesi kullanılarak ilgili modelin kaydedilmesi.</a:t>
          </a:r>
          <a:endParaRPr lang="tr-TR" sz="140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Başlangıcı Vurgulu Köşeli Ayraç İşlem"/>
  <dgm:desc val="İlerleme durumunu; zaman çizelgesini; görev, işlem veya iş akışındaki sıralı adımları göstermek ya da hareketi veya yönü vurgulamak için kullanın. Düzey 1 metni köşeli ayraç şekli (giriş şeklinde gelen ilk şekil hariç) içinde görüntülenirken, Düzey 2 metni görünmez dikdörtgen şekillerinin üstünde görüntülenir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5.06.2023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5.06.2023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725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413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401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16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29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46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235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77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835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218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0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miuul.com/makine-ogrenmesi" TargetMode="External"/><Relationship Id="rId5" Type="http://schemas.openxmlformats.org/officeDocument/2006/relationships/hyperlink" Target="https://mfakca.medium.com/lstm-nedir-nas%C4%B1l-%C3%A7al%C4%B1%C5%9F%C4%B1r-326866fd8869" TargetMode="External"/><Relationship Id="rId4" Type="http://schemas.openxmlformats.org/officeDocument/2006/relationships/hyperlink" Target="https://medium.com/deep-learning-turkiye/nedir-bu-destek-vekt%C3%B6r-makineleri-makine-%C3%B6%C4%9Frenmesi-serisi-2-94e576e4223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10337082" cy="2677346"/>
          </a:xfrm>
        </p:spPr>
        <p:txBody>
          <a:bodyPr rtlCol="0">
            <a:normAutofit/>
          </a:bodyPr>
          <a:lstStyle/>
          <a:p>
            <a:pPr rtl="0"/>
            <a:r>
              <a:rPr lang="en-US" sz="5400" spc="400" dirty="0">
                <a:solidFill>
                  <a:schemeClr val="bg1"/>
                </a:solidFill>
              </a:rPr>
              <a:t>MAK</a:t>
            </a:r>
            <a:r>
              <a:rPr lang="tr-TR" sz="5400" spc="400" dirty="0">
                <a:solidFill>
                  <a:schemeClr val="bg1"/>
                </a:solidFill>
              </a:rPr>
              <a:t>İNE ÖĞRENMESİ İLE SAHTE HABER TESPİTİ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Duhan Kösali</a:t>
            </a:r>
          </a:p>
          <a:p>
            <a:pPr rtl="0"/>
            <a:r>
              <a:rPr lang="tr-TR" dirty="0"/>
              <a:t>1904040013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1335024"/>
            <a:ext cx="9580901" cy="1198451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RF Modeli</a:t>
            </a:r>
          </a:p>
        </p:txBody>
      </p:sp>
      <p:sp>
        <p:nvSpPr>
          <p:cNvPr id="9" name="Tarih Yer Tutucusu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Makine öğrenmesi ile sahte haber tespiti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sp>
        <p:nvSpPr>
          <p:cNvPr id="4" name="Resim Yer Tutucusu 3">
            <a:extLst>
              <a:ext uri="{FF2B5EF4-FFF2-40B4-BE49-F238E27FC236}">
                <a16:creationId xmlns:a16="http://schemas.microsoft.com/office/drawing/2014/main" id="{48315687-DE3C-29CC-CE7D-0F5B230B82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A06E8A29-C5E6-D873-8A9C-1E2DACF71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Eğitilen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Modelinde çıktı olarak aşağıdaki sonuçlar elde edilmiştir. Model aşağıdaki «</a:t>
            </a:r>
            <a:r>
              <a:rPr lang="tr-TR" dirty="0" err="1"/>
              <a:t>n_estimators</a:t>
            </a:r>
            <a:r>
              <a:rPr lang="tr-TR" dirty="0"/>
              <a:t>» ve «</a:t>
            </a:r>
            <a:r>
              <a:rPr lang="tr-TR" dirty="0" err="1"/>
              <a:t>max_depth</a:t>
            </a:r>
            <a:r>
              <a:rPr lang="tr-TR" dirty="0"/>
              <a:t>» değerleri kullanılarak eğitilmiştir.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6F6B449-4637-32EE-28DA-47F4231F1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0" y="4252602"/>
            <a:ext cx="5054954" cy="18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7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5"/>
            <a:ext cx="11223581" cy="1597899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6600" dirty="0"/>
              <a:t>SVM ALGORİTMASI</a:t>
            </a:r>
            <a:br>
              <a:rPr lang="tr-TR" sz="6600" dirty="0"/>
            </a:br>
            <a:r>
              <a:rPr lang="tr-TR" sz="6600" dirty="0"/>
              <a:t>(</a:t>
            </a:r>
            <a:r>
              <a:rPr lang="tr-TR" sz="6600" dirty="0" err="1"/>
              <a:t>Support</a:t>
            </a:r>
            <a:r>
              <a:rPr lang="tr-TR" sz="6600" dirty="0"/>
              <a:t> </a:t>
            </a:r>
            <a:r>
              <a:rPr lang="tr-TR" sz="6600" dirty="0" err="1"/>
              <a:t>Vector</a:t>
            </a:r>
            <a:r>
              <a:rPr lang="tr-TR" sz="6600" dirty="0"/>
              <a:t> Machine)</a:t>
            </a:r>
            <a:endParaRPr lang="tr-TR" sz="54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 rtlCol="0">
            <a:normAutofit/>
          </a:bodyPr>
          <a:lstStyle/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612472" cy="2998103"/>
          </a:xfrm>
        </p:spPr>
        <p:txBody>
          <a:bodyPr rtlCol="0">
            <a:normAutofit/>
          </a:bodyPr>
          <a:lstStyle/>
          <a:p>
            <a:pPr rtl="0"/>
            <a:r>
              <a:rPr lang="tr-TR" sz="2000" dirty="0"/>
              <a:t>Destek Vektör Makineleri, kategorize edilmemiş verileri tahmin etmek için kullanılan bir algoritmadır.</a:t>
            </a:r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2"/>
            <a:ext cx="3436632" cy="1464709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	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5457" y="3145872"/>
            <a:ext cx="2483140" cy="315425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tr-TR" sz="2000" dirty="0"/>
          </a:p>
        </p:txBody>
      </p:sp>
      <p:sp>
        <p:nvSpPr>
          <p:cNvPr id="11" name="Metin Yer Tutucusu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976220" y="1681163"/>
            <a:ext cx="2385290" cy="1464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tr-TR" dirty="0"/>
          </a:p>
        </p:txBody>
      </p:sp>
      <p:sp>
        <p:nvSpPr>
          <p:cNvPr id="13" name="İçerik Yer Tutucusu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875552" y="3145871"/>
            <a:ext cx="2588860" cy="347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00000"/>
              </a:lnSpc>
            </a:pPr>
            <a:endParaRPr lang="tr-TR" sz="20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BFA68A5-FA10-13BA-5BAA-2E3F2DF0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25" y="4723001"/>
            <a:ext cx="6010275" cy="1638300"/>
          </a:xfrm>
          <a:prstGeom prst="rect">
            <a:avLst/>
          </a:prstGeom>
        </p:spPr>
      </p:pic>
      <p:pic>
        <p:nvPicPr>
          <p:cNvPr id="3076" name="Picture 4" descr="Yapay zekâ ne kadar kötü olabilir ki?">
            <a:extLst>
              <a:ext uri="{FF2B5EF4-FFF2-40B4-BE49-F238E27FC236}">
                <a16:creationId xmlns:a16="http://schemas.microsoft.com/office/drawing/2014/main" id="{A5BDE0B0-F430-CF07-8731-B64BDBC7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50" y="2398602"/>
            <a:ext cx="3334970" cy="18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0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tr-TR" dirty="0"/>
              <a:t>Web Uygulaması</a:t>
            </a:r>
          </a:p>
        </p:txBody>
      </p:sp>
      <p:sp>
        <p:nvSpPr>
          <p:cNvPr id="8" name="Alt Başlık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err="1"/>
              <a:t>Flask</a:t>
            </a:r>
            <a:r>
              <a:rPr lang="tr-TR" dirty="0"/>
              <a:t> ile geliştirilen Web Uygulaması üzerinden istediğimiz algoritmaya seçerek ilgili model üzerinden haber analizi işlemimizi gerçekleştirebiliriz.</a:t>
            </a:r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6" name="Resim Yer Tutucusu 5">
            <a:extLst>
              <a:ext uri="{FF2B5EF4-FFF2-40B4-BE49-F238E27FC236}">
                <a16:creationId xmlns:a16="http://schemas.microsoft.com/office/drawing/2014/main" id="{5373FE05-78E3-6B87-5C2A-670F16A02B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Resim Yer Tutucusu 8">
            <a:extLst>
              <a:ext uri="{FF2B5EF4-FFF2-40B4-BE49-F238E27FC236}">
                <a16:creationId xmlns:a16="http://schemas.microsoft.com/office/drawing/2014/main" id="{340A6933-A67E-5E17-4D3F-FE43B08657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sim Yer Tutucusu 10">
            <a:extLst>
              <a:ext uri="{FF2B5EF4-FFF2-40B4-BE49-F238E27FC236}">
                <a16:creationId xmlns:a16="http://schemas.microsoft.com/office/drawing/2014/main" id="{062D0293-AADE-9CB9-C458-D30C39C85C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BE79ACBD-0123-7CA7-EB9B-BF74ECE6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9" y="219004"/>
            <a:ext cx="4776990" cy="2670952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650AE4B0-B21D-42DC-2517-7F9CC02F1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9" y="3486726"/>
            <a:ext cx="4776990" cy="26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7872885" y="1665520"/>
            <a:ext cx="3846040" cy="3846047"/>
          </a:xfr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/>
              <a:t>KAYNAKÇA</a:t>
            </a:r>
          </a:p>
        </p:txBody>
      </p:sp>
      <p:sp>
        <p:nvSpPr>
          <p:cNvPr id="9" name="Tarih Yer Tutucusu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03.09.20XX</a:t>
            </a:r>
          </a:p>
        </p:txBody>
      </p:sp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Makine öğrenmesi ile sahte haber tespiti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13</a:t>
            </a:fld>
            <a:endParaRPr lang="tr-TR"/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5AE158F-94C6-57B2-5BCC-8B5F76D1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5"/>
            <a:ext cx="6601573" cy="37855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hlinkClick r:id="rId4"/>
              </a:rPr>
              <a:t>Nedir Bu Destek Vektör Makineleri? (Makine Öğrenmesi Serisi-2) | </a:t>
            </a:r>
            <a:r>
              <a:rPr lang="tr-TR" sz="1400" dirty="0" err="1">
                <a:hlinkClick r:id="rId4"/>
              </a:rPr>
              <a:t>by</a:t>
            </a:r>
            <a:r>
              <a:rPr lang="tr-TR" sz="1400" dirty="0">
                <a:hlinkClick r:id="rId4"/>
              </a:rPr>
              <a:t> Mehmet Fatih AKCA | </a:t>
            </a:r>
            <a:r>
              <a:rPr lang="tr-TR" sz="1400" dirty="0" err="1">
                <a:hlinkClick r:id="rId4"/>
              </a:rPr>
              <a:t>Deep</a:t>
            </a:r>
            <a:r>
              <a:rPr lang="tr-TR" sz="1400" dirty="0">
                <a:hlinkClick r:id="rId4"/>
              </a:rPr>
              <a:t> Learning Türkiye | </a:t>
            </a:r>
            <a:r>
              <a:rPr lang="tr-TR" sz="1400" dirty="0" err="1">
                <a:hlinkClick r:id="rId4"/>
              </a:rPr>
              <a:t>Medium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hlinkClick r:id="rId5"/>
              </a:rPr>
              <a:t>LSTM Nedir? Nasıl Çalışır?. </a:t>
            </a:r>
            <a:r>
              <a:rPr lang="tr-TR" sz="1400" dirty="0" err="1">
                <a:hlinkClick r:id="rId5"/>
              </a:rPr>
              <a:t>RNN’ler</a:t>
            </a:r>
            <a:r>
              <a:rPr lang="tr-TR" sz="1400" dirty="0">
                <a:hlinkClick r:id="rId5"/>
              </a:rPr>
              <a:t> kısa cümleler üzerinde gayet… | </a:t>
            </a:r>
            <a:r>
              <a:rPr lang="tr-TR" sz="1400" dirty="0" err="1">
                <a:hlinkClick r:id="rId5"/>
              </a:rPr>
              <a:t>by</a:t>
            </a:r>
            <a:r>
              <a:rPr lang="tr-TR" sz="1400" dirty="0">
                <a:hlinkClick r:id="rId5"/>
              </a:rPr>
              <a:t> Mehmet Fatih AKCA | </a:t>
            </a:r>
            <a:r>
              <a:rPr lang="tr-TR" sz="1400" dirty="0" err="1">
                <a:hlinkClick r:id="rId5"/>
              </a:rPr>
              <a:t>Medium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hlinkClick r:id="rId6"/>
              </a:rPr>
              <a:t>Makine Öğrenmesi · </a:t>
            </a:r>
            <a:r>
              <a:rPr lang="tr-TR" sz="1400" dirty="0" err="1">
                <a:hlinkClick r:id="rId6"/>
              </a:rPr>
              <a:t>Miuul</a:t>
            </a:r>
            <a:endParaRPr lang="tr-TR" sz="1400" dirty="0"/>
          </a:p>
          <a:p>
            <a:endParaRPr lang="tr-TR" sz="1400" dirty="0"/>
          </a:p>
          <a:p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145046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rih Yer Tutucusu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03.09.20XX</a:t>
            </a:r>
          </a:p>
        </p:txBody>
      </p:sp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14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Teşekkürler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tr-TR" dirty="0"/>
              <a:t>Duhan KÖSALİ</a:t>
            </a:r>
          </a:p>
          <a:p>
            <a:pPr rtl="0"/>
            <a:r>
              <a:rPr lang="tr-TR" dirty="0"/>
              <a:t>1904040013</a:t>
            </a:r>
          </a:p>
          <a:p>
            <a:pPr rtl="0"/>
            <a:endParaRPr lang="tr-TR" dirty="0"/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Sunum </a:t>
            </a:r>
            <a:br>
              <a:rPr lang="tr-TR" dirty="0"/>
            </a:br>
            <a:r>
              <a:rPr lang="tr-TR" dirty="0"/>
              <a:t>içeriği 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tr-TR" sz="1800" dirty="0">
                <a:solidFill>
                  <a:schemeClr val="bg1"/>
                </a:solidFill>
              </a:rPr>
              <a:t>Makine Öğrenmesi Nedir?</a:t>
            </a:r>
          </a:p>
          <a:p>
            <a:pPr algn="r" rtl="0"/>
            <a:r>
              <a:rPr lang="tr-TR" dirty="0"/>
              <a:t>Sahte Haber Tespiti İçin Makine Öğrenmesi</a:t>
            </a:r>
          </a:p>
          <a:p>
            <a:pPr algn="r" rtl="0"/>
            <a:r>
              <a:rPr lang="tr-TR" sz="1800" dirty="0">
                <a:solidFill>
                  <a:schemeClr val="bg1"/>
                </a:solidFill>
              </a:rPr>
              <a:t>Makine Öğrenmesi ile İlgili Temel Kavramlar</a:t>
            </a:r>
          </a:p>
          <a:p>
            <a:pPr algn="r" rtl="0"/>
            <a:r>
              <a:rPr lang="tr-TR" dirty="0"/>
              <a:t>SVM Algoritması ve Sahte Haber Tespiti</a:t>
            </a:r>
          </a:p>
          <a:p>
            <a:pPr algn="r" rtl="0"/>
            <a:r>
              <a:rPr lang="tr-TR" sz="1800" dirty="0">
                <a:solidFill>
                  <a:schemeClr val="bg1"/>
                </a:solidFill>
              </a:rPr>
              <a:t>LSTM </a:t>
            </a:r>
            <a:r>
              <a:rPr lang="tr-TR" dirty="0"/>
              <a:t>Algoritması ve Sahte Haber Tespiti</a:t>
            </a:r>
          </a:p>
          <a:p>
            <a:pPr algn="r" rtl="0"/>
            <a:r>
              <a:rPr lang="tr-TR" sz="1800" dirty="0">
                <a:solidFill>
                  <a:schemeClr val="bg1"/>
                </a:solidFill>
              </a:rPr>
              <a:t>RF Algoritması ve Sahte Haber Tespiti</a:t>
            </a:r>
          </a:p>
          <a:p>
            <a:pPr algn="r" rtl="0"/>
            <a:r>
              <a:rPr lang="tr-TR" dirty="0"/>
              <a:t>Sonuç ve Gelecekteki Olası Gelişmeler</a:t>
            </a:r>
          </a:p>
          <a:p>
            <a:pPr algn="r" rtl="0"/>
            <a:r>
              <a:rPr lang="tr-TR" sz="1800" dirty="0">
                <a:solidFill>
                  <a:schemeClr val="bg1"/>
                </a:solidFill>
              </a:rPr>
              <a:t>Kaynakça</a:t>
            </a:r>
          </a:p>
        </p:txBody>
      </p:sp>
      <p:pic>
        <p:nvPicPr>
          <p:cNvPr id="6" name="Resim Yer Tutucusu 5" descr="gün batımı sırasında dağlar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348132" cy="2395728"/>
          </a:xfrm>
        </p:spPr>
        <p:txBody>
          <a:bodyPr rtlCol="0"/>
          <a:lstStyle/>
          <a:p>
            <a:pPr rtl="0"/>
            <a:r>
              <a:rPr lang="tr-TR" b="1" cap="all" spc="400" dirty="0">
                <a:solidFill>
                  <a:schemeClr val="bg1"/>
                </a:solidFill>
                <a:latin typeface="+mn-lt"/>
              </a:rPr>
              <a:t>Makine Öğrenmesi nedir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7872885" y="1665520"/>
            <a:ext cx="3846040" cy="3846047"/>
          </a:xfr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tr-TR" dirty="0"/>
              <a:t>Makine Öğrenmesi Nedir</a:t>
            </a:r>
          </a:p>
        </p:txBody>
      </p:sp>
      <p:sp>
        <p:nvSpPr>
          <p:cNvPr id="9" name="Tarih Yer Tutucusu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03.09.20XX</a:t>
            </a:r>
          </a:p>
        </p:txBody>
      </p:sp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Makine öğrenmesi ile sahte haber tespiti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</a:t>
            </a:fld>
            <a:endParaRPr lang="tr-TR"/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5AE158F-94C6-57B2-5BCC-8B5F76D1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5"/>
            <a:ext cx="6601573" cy="3785595"/>
          </a:xfrm>
        </p:spPr>
        <p:txBody>
          <a:bodyPr>
            <a:normAutofit/>
          </a:bodyPr>
          <a:lstStyle/>
          <a:p>
            <a:r>
              <a:rPr lang="tr-TR" sz="1500" dirty="0"/>
              <a:t>Makine öğrenmesi, algoritmaların veri tabanından öğrenerek, belirli bir görevi yapabilmesini sağlayan bir yapay zeka teknolojisidir. Bu teknoloji, sahte haberleri tespit etmek için 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767168" cy="1498663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dirty="0"/>
              <a:t>Sahte Haberlerin Tespiti İçin Makine Öğrenmesi</a:t>
            </a:r>
          </a:p>
        </p:txBody>
      </p:sp>
      <p:sp>
        <p:nvSpPr>
          <p:cNvPr id="9" name="Tarih Yer Tutucusu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03.09.20XX</a:t>
            </a:r>
          </a:p>
        </p:txBody>
      </p:sp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tr-TR" dirty="0"/>
              <a:t>Makine öğrenmesi ile sahte haber tespiti</a:t>
            </a:r>
          </a:p>
          <a:p>
            <a:pPr rtl="0"/>
            <a:endParaRPr lang="tr-TR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</a:t>
            </a:fld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2E245D2-D120-70A3-63AE-25914C7C3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0900" y="3144035"/>
            <a:ext cx="6464300" cy="3267092"/>
          </a:xfrm>
        </p:spPr>
      </p:pic>
      <p:sp>
        <p:nvSpPr>
          <p:cNvPr id="6" name="Resim Yer Tutucusu 5">
            <a:extLst>
              <a:ext uri="{FF2B5EF4-FFF2-40B4-BE49-F238E27FC236}">
                <a16:creationId xmlns:a16="http://schemas.microsoft.com/office/drawing/2014/main" id="{FCC1D357-881A-4ECB-A56D-08B86EC937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0793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/>
              <a:t>Modellerin Gelişim Aşamaları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İçerik Yer Tutucusu 6" descr="zaman çizelgesi SmartArt Grafiği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09313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5"/>
            <a:ext cx="11223581" cy="1597899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6600" dirty="0"/>
              <a:t>LSTM ALGORİTMASI</a:t>
            </a:r>
            <a:br>
              <a:rPr lang="tr-TR" sz="6600" dirty="0"/>
            </a:br>
            <a:r>
              <a:rPr lang="tr-TR" sz="6600" dirty="0"/>
              <a:t>(</a:t>
            </a:r>
            <a:r>
              <a:rPr lang="tr-TR" sz="6600" dirty="0" err="1"/>
              <a:t>Long</a:t>
            </a:r>
            <a:r>
              <a:rPr lang="tr-TR" sz="6600" dirty="0"/>
              <a:t> </a:t>
            </a:r>
            <a:r>
              <a:rPr lang="tr-TR" sz="6600" dirty="0" err="1"/>
              <a:t>Short</a:t>
            </a:r>
            <a:r>
              <a:rPr lang="tr-TR" sz="6600" dirty="0"/>
              <a:t> – </a:t>
            </a:r>
            <a:r>
              <a:rPr lang="tr-TR" sz="6600" dirty="0" err="1"/>
              <a:t>Term</a:t>
            </a:r>
            <a:r>
              <a:rPr lang="tr-TR" sz="6600" dirty="0"/>
              <a:t> Memory)</a:t>
            </a:r>
            <a:endParaRPr lang="tr-TR" sz="54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 rtlCol="0">
            <a:normAutofit/>
          </a:bodyPr>
          <a:lstStyle/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612472" cy="2998103"/>
          </a:xfrm>
        </p:spPr>
        <p:txBody>
          <a:bodyPr rtlCol="0">
            <a:normAutofit/>
          </a:bodyPr>
          <a:lstStyle/>
          <a:p>
            <a:pPr rtl="0"/>
            <a:r>
              <a:rPr lang="tr-TR" sz="2000" dirty="0"/>
              <a:t>RNN (Tekrarlayan Sinir Ağı) ailesine ait bir algoritmadır.</a:t>
            </a:r>
          </a:p>
          <a:p>
            <a:pPr rtl="0"/>
            <a:r>
              <a:rPr lang="tr-TR" dirty="0"/>
              <a:t>Metinlerdeki uzun dönemli bağımlılıkları analiz eder. Böylelikle metni daha iyi anlar.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2"/>
            <a:ext cx="3436632" cy="1464709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	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5457" y="3145872"/>
            <a:ext cx="2483140" cy="315425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tr-TR" sz="2000" dirty="0"/>
          </a:p>
        </p:txBody>
      </p:sp>
      <p:sp>
        <p:nvSpPr>
          <p:cNvPr id="11" name="Metin Yer Tutucusu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976220" y="1681163"/>
            <a:ext cx="2385290" cy="1464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tr-TR" dirty="0"/>
          </a:p>
        </p:txBody>
      </p:sp>
      <p:sp>
        <p:nvSpPr>
          <p:cNvPr id="13" name="İçerik Yer Tutucusu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875552" y="3145871"/>
            <a:ext cx="2588860" cy="347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00000"/>
              </a:lnSpc>
            </a:pPr>
            <a:endParaRPr lang="tr-TR" sz="20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D397ECE-056B-1818-5FD0-3801774A2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335" y="2252648"/>
            <a:ext cx="6725330" cy="1597898"/>
          </a:xfrm>
          <a:prstGeom prst="rect">
            <a:avLst/>
          </a:prstGeom>
        </p:spPr>
      </p:pic>
      <p:pic>
        <p:nvPicPr>
          <p:cNvPr id="2050" name="Picture 2" descr="Uzun-Kısa Vadeli Bellek(LSTM). LSTM'i daha derinden incelemeye… | by Onur  Akköse | Deep Learning Türkiye | Medium">
            <a:extLst>
              <a:ext uri="{FF2B5EF4-FFF2-40B4-BE49-F238E27FC236}">
                <a16:creationId xmlns:a16="http://schemas.microsoft.com/office/drawing/2014/main" id="{BD907F68-D74E-2849-AE28-1519BB43F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44" y="3892959"/>
            <a:ext cx="57626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1335024"/>
            <a:ext cx="9580901" cy="1198451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LSTM Modeli</a:t>
            </a:r>
          </a:p>
        </p:txBody>
      </p:sp>
      <p:sp>
        <p:nvSpPr>
          <p:cNvPr id="9" name="Tarih Yer Tutucusu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Makine öğrenmesi ile sahte haber tespiti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  <p:sp>
        <p:nvSpPr>
          <p:cNvPr id="4" name="Resim Yer Tutucusu 3">
            <a:extLst>
              <a:ext uri="{FF2B5EF4-FFF2-40B4-BE49-F238E27FC236}">
                <a16:creationId xmlns:a16="http://schemas.microsoft.com/office/drawing/2014/main" id="{48315687-DE3C-29CC-CE7D-0F5B230B82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İçerik Yer Tutucusu 14">
            <a:extLst>
              <a:ext uri="{FF2B5EF4-FFF2-40B4-BE49-F238E27FC236}">
                <a16:creationId xmlns:a16="http://schemas.microsoft.com/office/drawing/2014/main" id="{B0DC924C-2DE5-2A7C-DB09-3FB40C44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361" y="2825750"/>
            <a:ext cx="5582741" cy="3346450"/>
          </a:xfrm>
        </p:spPr>
      </p:pic>
    </p:spTree>
    <p:extLst>
      <p:ext uri="{BB962C8B-B14F-4D97-AF65-F5344CB8AC3E}">
        <p14:creationId xmlns:p14="http://schemas.microsoft.com/office/powerpoint/2010/main" val="373568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5"/>
            <a:ext cx="11223581" cy="1597899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6600" dirty="0" err="1"/>
              <a:t>Random</a:t>
            </a:r>
            <a:r>
              <a:rPr lang="tr-TR" sz="6600" dirty="0"/>
              <a:t> </a:t>
            </a:r>
            <a:r>
              <a:rPr lang="tr-TR" sz="6600" dirty="0" err="1"/>
              <a:t>Forest</a:t>
            </a:r>
            <a:r>
              <a:rPr lang="tr-TR" sz="6600" dirty="0"/>
              <a:t> </a:t>
            </a:r>
            <a:br>
              <a:rPr lang="tr-TR" sz="6600" dirty="0"/>
            </a:br>
            <a:r>
              <a:rPr lang="tr-TR" sz="6600" dirty="0"/>
              <a:t>Algoritması</a:t>
            </a:r>
            <a:br>
              <a:rPr lang="tr-TR" sz="6600" dirty="0"/>
            </a:br>
            <a:endParaRPr lang="tr-TR" sz="54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 rtlCol="0">
            <a:normAutofit/>
          </a:bodyPr>
          <a:lstStyle/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612472" cy="2998103"/>
          </a:xfrm>
        </p:spPr>
        <p:txBody>
          <a:bodyPr rtlCol="0">
            <a:normAutofit/>
          </a:bodyPr>
          <a:lstStyle/>
          <a:p>
            <a:pPr rtl="0"/>
            <a:r>
              <a:rPr lang="tr-TR" sz="2000" dirty="0"/>
              <a:t>Rastgele Orman, ağaç tabanlı bir öğrenme yöntemidir. </a:t>
            </a:r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2"/>
            <a:ext cx="3436632" cy="1464709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	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5457" y="3145872"/>
            <a:ext cx="2483140" cy="315425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tr-TR" sz="2000" dirty="0"/>
          </a:p>
        </p:txBody>
      </p:sp>
      <p:sp>
        <p:nvSpPr>
          <p:cNvPr id="11" name="Metin Yer Tutucusu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976220" y="1681163"/>
            <a:ext cx="2385290" cy="1464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tr-TR" dirty="0"/>
          </a:p>
        </p:txBody>
      </p:sp>
      <p:sp>
        <p:nvSpPr>
          <p:cNvPr id="13" name="İçerik Yer Tutucusu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875552" y="3145871"/>
            <a:ext cx="2588860" cy="347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00000"/>
              </a:lnSpc>
            </a:pPr>
            <a:endParaRPr lang="tr-TR" sz="20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B7F9982-69A9-0839-EB09-A23978653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64" y="2275994"/>
            <a:ext cx="6572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973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{6DF2CD08-9E4C-44C7-BCAB-5F9BEB743173}tf89338750_win32</Template>
  <TotalTime>168</TotalTime>
  <Words>386</Words>
  <Application>Microsoft Office PowerPoint</Application>
  <PresentationFormat>Geniş ekran</PresentationFormat>
  <Paragraphs>84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MAKİNE ÖĞRENMESİ İLE SAHTE HABER TESPİTİ</vt:lpstr>
      <vt:lpstr>Sunum  içeriği </vt:lpstr>
      <vt:lpstr>Makine Öğrenmesi nedir</vt:lpstr>
      <vt:lpstr>Makine Öğrenmesi Nedir</vt:lpstr>
      <vt:lpstr>Sahte Haberlerin Tespiti İçin Makine Öğrenmesi</vt:lpstr>
      <vt:lpstr>Modellerin Gelişim Aşamaları</vt:lpstr>
      <vt:lpstr>LSTM ALGORİTMASI (Long Short – Term Memory)</vt:lpstr>
      <vt:lpstr>LSTM Modeli</vt:lpstr>
      <vt:lpstr>Random Forest  Algoritması </vt:lpstr>
      <vt:lpstr>RF Modeli</vt:lpstr>
      <vt:lpstr>SVM ALGORİTMASI (Support Vector Machine)</vt:lpstr>
      <vt:lpstr>Web Uygulaması</vt:lpstr>
      <vt:lpstr>KAYNAKÇA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MAKİNE ÖĞRENMESİ İLE SAHTE HABER TESPİTİ</dc:title>
  <dc:creator>Duhan Kösali</dc:creator>
  <cp:lastModifiedBy>Duhan Kösali</cp:lastModifiedBy>
  <cp:revision>2</cp:revision>
  <dcterms:created xsi:type="dcterms:W3CDTF">2023-06-05T08:37:54Z</dcterms:created>
  <dcterms:modified xsi:type="dcterms:W3CDTF">2023-06-05T16:01:02Z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