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024CE-B542-35AA-0574-DA492128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58CC2-B879-955E-79E4-E0EC78204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64DD-3C1E-95EE-D7F0-98B19851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00FD3-0F35-A31C-DBFF-C3E27061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02390-E8EF-C059-E025-28F06314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3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A3EC1-0A35-91BA-D8C4-4FE3ACEB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FD61F2-08C5-39D6-BD0F-1A115D843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8935-5402-4B9F-5C64-C8CA9CA4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21616-F600-D427-757A-780E0D5C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72C84-5752-79E2-AD3E-C07F11E8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96DDB-2C8A-37D6-AE0F-D84A5BEA7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FB051-1F0F-E09B-5AE0-48817251B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E982B-05EC-7301-6AA0-7D6BDB49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F13E1-7F2F-A350-A4BB-C83B68F4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037B9-BC11-B386-43E2-8F274C4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8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79821-6DEC-A48D-9184-784C0B04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EED04-5437-D966-331B-5CEBE66B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9C3AD-2986-1E31-352E-557802AB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EDFBC-B2CE-5367-A815-3CC6B17B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C7EE-9981-5D41-AD0C-9029709D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4E1C6-8EA4-D70E-15F3-2252D54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4B3DB-1FA5-0BA1-1FF6-13D0E3BC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561DD-D17B-4AA6-5243-CA8DA215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C2F5B-CEB0-5E76-5C3A-9027B68C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0664-C286-21A2-1E23-5252572C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4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0E645-A486-54B5-B093-2F91FC86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4269-A901-EC88-8867-D96A54F53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27A6D-9A13-84E6-5B5B-0B0E2CD5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BC3BB0-079F-B826-5904-13A75D4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B3E1B-87D3-F777-72B6-CEBB055B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CA5445-9030-8037-0A2B-B6DBE1F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7440-CC2B-8F0B-E177-2470FF8E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3E3C7-B7FA-1659-6387-CCF8CBD94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06F9E0-C68E-B2A3-9F38-C9B56273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65FE4-FD17-E0B5-F500-060459086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E148B8-D874-F68D-1002-23EA78F96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344EC2-C47D-68DA-C913-DEED6BB0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ED3998-A0E2-5D54-D8BF-9DF1CE7C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CF1974-96E3-D0EB-8DFF-F6A34B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CAC2C-1F11-9AF7-3B99-BE3060A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2A9BA5-D6FF-0333-C9D3-BA3C3249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D3F6D4-7BD3-E87A-5F7B-BECC047A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B09C4-037B-2B5B-75EF-A3981A05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6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FDF91F-EF5F-9005-8500-99132B56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19B51E-4AA7-5726-2284-D2F5522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94EE0-D9D8-2A00-ED05-B9ADB6D4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4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46F7-36CE-6D94-92F7-503F7005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12DEF-2D52-D600-FA20-8EC89890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8FF19-504B-2697-53C4-8D7C937A0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510A8-5519-4A23-8560-21E27671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9A164-862F-6C5F-2B53-E7DF73EA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65BDA-CB69-00CA-14C3-148A904D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5B033-78B4-53B0-EEF9-3FF71D22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D4DE7-1F55-6582-4FBE-093F600D1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AD8A53-F737-9C73-35A0-24C3A3BC0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2744B-7F41-B2D9-A914-99B59FD3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E931B-FC0D-04AE-761C-7F688812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162BA7-2683-D9C9-E1DB-4417DAA0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4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14113-2650-2A86-CA78-A24E2686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5FADD-04B3-A854-00D2-6F039A713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45A1D-636A-5AAE-6D5D-1753A142A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D42-5506-40E6-A41E-426F005462A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3FBB2-A7DF-69C1-4E26-2FC6163D9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12712-A157-2311-0C44-0CE433EF6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CAD6-B5DD-4B92-9E8B-495B70339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ws.nav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E5F8-BFD4-FCA4-48E2-167EFBB3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자연어 기반 키워드 추출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8CDC4-90D0-5F34-ED3F-D9211346F4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윤두희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33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DE917-64D7-A302-CE78-E6CA39F9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3DA35-E441-8E57-5B46-475C1BB6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데이터 소개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데이터 수집 과정</a:t>
            </a: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ko-KR" altLang="en-US" dirty="0"/>
              <a:t>시스템 설계 및 알고리즘</a:t>
            </a: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 </a:t>
            </a:r>
            <a:r>
              <a:rPr lang="ko-KR" altLang="en-US" dirty="0"/>
              <a:t>사용된 모듈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7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AA657-A075-CE84-3FD4-7CD9AD39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69A59-B6D4-18C8-8239-1E16175F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 </a:t>
            </a:r>
            <a:r>
              <a:rPr lang="ko-KR" altLang="en-US" dirty="0" err="1"/>
              <a:t>크롤링으로</a:t>
            </a:r>
            <a:r>
              <a:rPr lang="ko-KR" altLang="en-US" dirty="0"/>
              <a:t> 정제된 키워드 추출 프로세스를 개발한다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뉴스 기사들의 본문을 크롤링하여 정제 후 형태소 분석을 하여  검색한 키워드가 들어간 관련 기사들을 내림차순으로 나열하여 보여준다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2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4A0B7-0ADD-D67D-5E8B-FB58EAC6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052A4-3CBF-0164-9771-F21C3AD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사용할 데이터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hlinkClick r:id="rId2"/>
              </a:rPr>
              <a:t>https://news.naver.com/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분야는 정치</a:t>
            </a:r>
            <a:r>
              <a:rPr lang="en-US" altLang="ko-KR" sz="2400" dirty="0"/>
              <a:t>/</a:t>
            </a:r>
            <a:r>
              <a:rPr lang="ko-KR" altLang="en-US" sz="2400" dirty="0"/>
              <a:t>경제</a:t>
            </a:r>
            <a:r>
              <a:rPr lang="en-US" altLang="ko-KR" sz="2400" dirty="0"/>
              <a:t>/</a:t>
            </a:r>
            <a:r>
              <a:rPr lang="ko-KR" altLang="en-US" sz="2400" dirty="0"/>
              <a:t>사회</a:t>
            </a:r>
            <a:r>
              <a:rPr lang="en-US" altLang="ko-KR" sz="2400" dirty="0"/>
              <a:t>/</a:t>
            </a:r>
            <a:r>
              <a:rPr lang="ko-KR" altLang="en-US" sz="2400" dirty="0"/>
              <a:t>생활</a:t>
            </a:r>
            <a:r>
              <a:rPr lang="en-US" altLang="ko-KR" sz="2400" dirty="0"/>
              <a:t>-</a:t>
            </a:r>
            <a:r>
              <a:rPr lang="ko-KR" altLang="en-US" sz="2400" dirty="0"/>
              <a:t>문화</a:t>
            </a:r>
            <a:r>
              <a:rPr lang="en-US" altLang="ko-KR" sz="2400" dirty="0"/>
              <a:t>/it</a:t>
            </a:r>
            <a:r>
              <a:rPr lang="ko-KR" altLang="en-US" sz="2400" dirty="0"/>
              <a:t>과학</a:t>
            </a:r>
            <a:r>
              <a:rPr lang="en-US" altLang="ko-KR" sz="2400" dirty="0"/>
              <a:t>/</a:t>
            </a:r>
            <a:r>
              <a:rPr lang="ko-KR" altLang="en-US" sz="2400" dirty="0"/>
              <a:t>세계</a:t>
            </a:r>
            <a:r>
              <a:rPr lang="en-US" altLang="ko-KR" sz="2400" dirty="0"/>
              <a:t> </a:t>
            </a:r>
            <a:r>
              <a:rPr lang="ko-KR" altLang="en-US" sz="2400" dirty="0"/>
              <a:t>별 대로 나뉘어져 있음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정치 </a:t>
            </a:r>
            <a:r>
              <a:rPr lang="en-US" altLang="ko-KR" sz="2400" dirty="0"/>
              <a:t>– 332</a:t>
            </a:r>
            <a:r>
              <a:rPr lang="ko-KR" altLang="en-US" sz="2400" dirty="0"/>
              <a:t> 페이지</a:t>
            </a:r>
            <a:r>
              <a:rPr lang="en-US" altLang="ko-KR" sz="2400" dirty="0"/>
              <a:t>, </a:t>
            </a:r>
            <a:r>
              <a:rPr lang="ko-KR" altLang="en-US" sz="2400" dirty="0"/>
              <a:t>경제 </a:t>
            </a:r>
            <a:r>
              <a:rPr lang="en-US" altLang="ko-KR" sz="2400" dirty="0"/>
              <a:t>– 292</a:t>
            </a:r>
            <a:r>
              <a:rPr lang="ko-KR" altLang="en-US" sz="2400" dirty="0"/>
              <a:t>페이지</a:t>
            </a:r>
            <a:r>
              <a:rPr lang="en-US" altLang="ko-KR" sz="2400" dirty="0"/>
              <a:t>, </a:t>
            </a:r>
            <a:r>
              <a:rPr lang="ko-KR" altLang="en-US" sz="2400" dirty="0"/>
              <a:t>사회 </a:t>
            </a:r>
            <a:r>
              <a:rPr lang="en-US" altLang="ko-KR" sz="2400" dirty="0"/>
              <a:t>– 379</a:t>
            </a:r>
            <a:r>
              <a:rPr lang="ko-KR" altLang="en-US" sz="2400" dirty="0"/>
              <a:t>페이지</a:t>
            </a:r>
            <a:r>
              <a:rPr lang="en-US" altLang="ko-KR" sz="2400" dirty="0"/>
              <a:t>, </a:t>
            </a:r>
          </a:p>
          <a:p>
            <a:pPr marL="0" indent="0">
              <a:buNone/>
            </a:pPr>
            <a:r>
              <a:rPr lang="ko-KR" altLang="en-US" sz="2400" dirty="0"/>
              <a:t>생활</a:t>
            </a:r>
            <a:r>
              <a:rPr lang="en-US" altLang="ko-KR" sz="2400" dirty="0"/>
              <a:t>-</a:t>
            </a:r>
            <a:r>
              <a:rPr lang="ko-KR" altLang="en-US" sz="2400" dirty="0"/>
              <a:t>문화 </a:t>
            </a:r>
            <a:r>
              <a:rPr lang="en-US" altLang="ko-KR" sz="2400" dirty="0"/>
              <a:t>-73</a:t>
            </a:r>
            <a:r>
              <a:rPr lang="ko-KR" altLang="en-US" sz="2400" dirty="0"/>
              <a:t>페이지</a:t>
            </a:r>
            <a:r>
              <a:rPr lang="en-US" altLang="ko-KR" sz="2400" dirty="0"/>
              <a:t>, it</a:t>
            </a:r>
            <a:r>
              <a:rPr lang="ko-KR" altLang="en-US" sz="2400" dirty="0"/>
              <a:t>과학 </a:t>
            </a:r>
            <a:r>
              <a:rPr lang="en-US" altLang="ko-KR" sz="2400" dirty="0"/>
              <a:t>– 64</a:t>
            </a:r>
            <a:r>
              <a:rPr lang="ko-KR" altLang="en-US" sz="2400" dirty="0"/>
              <a:t>페이지</a:t>
            </a:r>
            <a:r>
              <a:rPr lang="en-US" altLang="ko-KR" sz="2400" dirty="0"/>
              <a:t>, </a:t>
            </a:r>
            <a:r>
              <a:rPr lang="ko-KR" altLang="en-US" sz="2400" dirty="0"/>
              <a:t>세계</a:t>
            </a:r>
            <a:r>
              <a:rPr lang="en-US" altLang="ko-KR" sz="2400" dirty="0"/>
              <a:t>-89</a:t>
            </a:r>
            <a:r>
              <a:rPr lang="ko-KR" altLang="en-US" sz="2400" dirty="0"/>
              <a:t>페이지로 구성되어 있음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대략 데이터 </a:t>
            </a:r>
            <a:r>
              <a:rPr lang="en-US" altLang="ko-KR" sz="2400" dirty="0"/>
              <a:t>1200</a:t>
            </a:r>
            <a:r>
              <a:rPr lang="ko-KR" altLang="en-US" sz="2400" dirty="0"/>
              <a:t>개 페이지로 구성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헤드라인 뉴스를 제외 한</a:t>
            </a:r>
            <a:r>
              <a:rPr lang="en-US" altLang="ko-KR" sz="2400" dirty="0"/>
              <a:t>)1200 X </a:t>
            </a:r>
            <a:r>
              <a:rPr lang="ko-KR" altLang="en-US" sz="2400" dirty="0"/>
              <a:t>한페이지당</a:t>
            </a:r>
            <a:r>
              <a:rPr lang="en-US" altLang="ko-KR" sz="2400" dirty="0"/>
              <a:t> 20</a:t>
            </a:r>
            <a:r>
              <a:rPr lang="ko-KR" altLang="en-US" sz="2400" dirty="0"/>
              <a:t>개 뉴스기사로 구성 </a:t>
            </a:r>
            <a:r>
              <a:rPr lang="en-US" altLang="ko-KR" sz="2400" dirty="0"/>
              <a:t>= </a:t>
            </a:r>
            <a:r>
              <a:rPr lang="ko-KR" altLang="en-US" sz="2400" dirty="0"/>
              <a:t>총</a:t>
            </a:r>
            <a:r>
              <a:rPr lang="en-US" altLang="ko-KR" sz="2400" dirty="0"/>
              <a:t> </a:t>
            </a:r>
            <a:r>
              <a:rPr lang="ko-KR" altLang="en-US" sz="2400" dirty="0"/>
              <a:t>약</a:t>
            </a:r>
            <a:r>
              <a:rPr lang="en-US" altLang="ko-KR" sz="2400" dirty="0"/>
              <a:t>24000</a:t>
            </a:r>
            <a:r>
              <a:rPr lang="ko-KR" altLang="en-US" sz="2400" dirty="0"/>
              <a:t>개 정도의 데이터 로 </a:t>
            </a:r>
            <a:r>
              <a:rPr lang="ko-KR" altLang="en-US" sz="2400" dirty="0" err="1"/>
              <a:t>구성되어있음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1C6825-BD42-73D5-E598-2F1EC8793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73" y="2745527"/>
            <a:ext cx="8817258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2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9545-E815-D451-84CC-E8417E41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과정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1CD81-18B9-C909-46C5-E8D0737F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크롤링에</a:t>
            </a:r>
            <a:r>
              <a:rPr lang="ko-KR" altLang="en-US" dirty="0"/>
              <a:t> 필요한 라이브러리를 사용하여 뉴스의 본문 텍스트 전체를 텍스트 파일로 불러들인다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뉴스 장르별로 본문을 가져온다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기사 본문의 제목</a:t>
            </a:r>
            <a:r>
              <a:rPr lang="en-US" altLang="ko-KR" dirty="0"/>
              <a:t>, </a:t>
            </a:r>
            <a:r>
              <a:rPr lang="ko-KR" altLang="en-US" dirty="0"/>
              <a:t>날짜 내용을 추출하여 </a:t>
            </a:r>
            <a:r>
              <a:rPr lang="en-US" altLang="ko-KR" dirty="0"/>
              <a:t>DB</a:t>
            </a:r>
            <a:r>
              <a:rPr lang="ko-KR" altLang="en-US" dirty="0"/>
              <a:t>로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0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7FF9A3-0561-D6DE-55B1-E8D5639EA0D3}"/>
              </a:ext>
            </a:extLst>
          </p:cNvPr>
          <p:cNvSpPr/>
          <p:nvPr/>
        </p:nvSpPr>
        <p:spPr>
          <a:xfrm>
            <a:off x="2759236" y="1690689"/>
            <a:ext cx="1268934" cy="2149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3D445D-A059-03A5-29E8-6A37DF40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47" y="13482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자연어 추출 알고리즘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E2343-8EDE-A6F2-4EBA-19A68631B4DD}"/>
              </a:ext>
            </a:extLst>
          </p:cNvPr>
          <p:cNvSpPr/>
          <p:nvPr/>
        </p:nvSpPr>
        <p:spPr>
          <a:xfrm>
            <a:off x="915999" y="2216353"/>
            <a:ext cx="1268935" cy="1085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신문기사</a:t>
            </a:r>
            <a:endParaRPr lang="en-US" altLang="ko-KR" sz="1600" dirty="0"/>
          </a:p>
          <a:p>
            <a:pPr algn="ctr"/>
            <a:r>
              <a:rPr lang="ko-KR" altLang="en-US" sz="1600" dirty="0"/>
              <a:t>불러오기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B23F4F-A547-A32A-6DDD-85038CD0F154}"/>
              </a:ext>
            </a:extLst>
          </p:cNvPr>
          <p:cNvSpPr/>
          <p:nvPr/>
        </p:nvSpPr>
        <p:spPr>
          <a:xfrm>
            <a:off x="2861108" y="1858113"/>
            <a:ext cx="1043538" cy="450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BE5790-A5E1-7CD6-2D22-3F69947336F0}"/>
              </a:ext>
            </a:extLst>
          </p:cNvPr>
          <p:cNvSpPr/>
          <p:nvPr/>
        </p:nvSpPr>
        <p:spPr>
          <a:xfrm>
            <a:off x="2870732" y="3209091"/>
            <a:ext cx="1043539" cy="456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본문내용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DD2758-DCCB-9ED4-A1D3-7CADF8895487}"/>
              </a:ext>
            </a:extLst>
          </p:cNvPr>
          <p:cNvSpPr/>
          <p:nvPr/>
        </p:nvSpPr>
        <p:spPr>
          <a:xfrm>
            <a:off x="2870732" y="2530899"/>
            <a:ext cx="1043538" cy="456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날짜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EC0FB-7491-870E-1FB9-9388F0C85E76}"/>
              </a:ext>
            </a:extLst>
          </p:cNvPr>
          <p:cNvSpPr/>
          <p:nvPr/>
        </p:nvSpPr>
        <p:spPr>
          <a:xfrm>
            <a:off x="4580820" y="2216353"/>
            <a:ext cx="1268934" cy="108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전처리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5A221A-0438-7F0F-F63C-84D792106A87}"/>
              </a:ext>
            </a:extLst>
          </p:cNvPr>
          <p:cNvSpPr/>
          <p:nvPr/>
        </p:nvSpPr>
        <p:spPr>
          <a:xfrm>
            <a:off x="6516303" y="2216352"/>
            <a:ext cx="1268934" cy="108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형태소분석</a:t>
            </a:r>
            <a:endParaRPr lang="en-US" altLang="ko-KR" sz="1600" dirty="0"/>
          </a:p>
          <a:p>
            <a:pPr algn="ctr"/>
            <a:r>
              <a:rPr lang="ko-KR" altLang="en-US" sz="1600" dirty="0"/>
              <a:t>및 </a:t>
            </a:r>
            <a:endParaRPr lang="en-US" altLang="ko-KR" sz="1600" dirty="0"/>
          </a:p>
          <a:p>
            <a:pPr algn="ctr"/>
            <a:r>
              <a:rPr lang="ko-KR" altLang="en-US" sz="1600" dirty="0"/>
              <a:t>키워드추출</a:t>
            </a:r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741E52-E160-9056-93EE-A414949C59F8}"/>
              </a:ext>
            </a:extLst>
          </p:cNvPr>
          <p:cNvSpPr/>
          <p:nvPr/>
        </p:nvSpPr>
        <p:spPr>
          <a:xfrm>
            <a:off x="8451786" y="2216352"/>
            <a:ext cx="1268934" cy="1085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</a:t>
            </a:r>
            <a:endParaRPr lang="en-US" altLang="ko-KR" sz="1600" dirty="0"/>
          </a:p>
          <a:p>
            <a:pPr algn="ctr"/>
            <a:r>
              <a:rPr lang="ko-KR" altLang="en-US" sz="1600" dirty="0"/>
              <a:t>베이스</a:t>
            </a:r>
            <a:endParaRPr lang="en-US" altLang="ko-KR" sz="1600" dirty="0"/>
          </a:p>
          <a:p>
            <a:pPr algn="ctr"/>
            <a:r>
              <a:rPr lang="ko-KR" altLang="en-US" sz="1600" dirty="0"/>
              <a:t>로 저장 </a:t>
            </a:r>
            <a:endParaRPr lang="en-US" altLang="ko-KR" sz="16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5FD92D-4AC8-9B70-722E-02F0E7FCD7EB}"/>
              </a:ext>
            </a:extLst>
          </p:cNvPr>
          <p:cNvSpPr/>
          <p:nvPr/>
        </p:nvSpPr>
        <p:spPr>
          <a:xfrm>
            <a:off x="10387269" y="2216352"/>
            <a:ext cx="1268934" cy="1085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 도출</a:t>
            </a:r>
            <a:endParaRPr lang="en-US" altLang="ko-KR" sz="1600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B2DE96F-0094-B879-B8D2-41470ED206DB}"/>
              </a:ext>
            </a:extLst>
          </p:cNvPr>
          <p:cNvSpPr/>
          <p:nvPr/>
        </p:nvSpPr>
        <p:spPr>
          <a:xfrm>
            <a:off x="2335328" y="2644902"/>
            <a:ext cx="423512" cy="228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FD03982-31FB-CC6D-F784-D9AD5EF54500}"/>
              </a:ext>
            </a:extLst>
          </p:cNvPr>
          <p:cNvSpPr/>
          <p:nvPr/>
        </p:nvSpPr>
        <p:spPr>
          <a:xfrm>
            <a:off x="4035788" y="2644902"/>
            <a:ext cx="423512" cy="228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1701D2D-CFF0-6A57-FA4D-25271FC18F99}"/>
              </a:ext>
            </a:extLst>
          </p:cNvPr>
          <p:cNvSpPr/>
          <p:nvPr/>
        </p:nvSpPr>
        <p:spPr>
          <a:xfrm>
            <a:off x="5971272" y="2644902"/>
            <a:ext cx="423512" cy="228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748A0311-1AA0-4FAC-11AE-E150BE2086D6}"/>
              </a:ext>
            </a:extLst>
          </p:cNvPr>
          <p:cNvSpPr/>
          <p:nvPr/>
        </p:nvSpPr>
        <p:spPr>
          <a:xfrm>
            <a:off x="7906755" y="2644902"/>
            <a:ext cx="423512" cy="228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B9F2735-0D87-2C7C-6C82-7B68D4FE1CC8}"/>
              </a:ext>
            </a:extLst>
          </p:cNvPr>
          <p:cNvSpPr/>
          <p:nvPr/>
        </p:nvSpPr>
        <p:spPr>
          <a:xfrm>
            <a:off x="9842238" y="2644902"/>
            <a:ext cx="423512" cy="228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E0053-ADD1-98C9-C41F-1D4A499E22EC}"/>
              </a:ext>
            </a:extLst>
          </p:cNvPr>
          <p:cNvSpPr txBox="1"/>
          <p:nvPr/>
        </p:nvSpPr>
        <p:spPr>
          <a:xfrm>
            <a:off x="2758840" y="1313226"/>
            <a:ext cx="13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본문전처리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A30F41E-D36B-BB93-1CC6-B739A21391F4}"/>
              </a:ext>
            </a:extLst>
          </p:cNvPr>
          <p:cNvGrpSpPr/>
          <p:nvPr/>
        </p:nvGrpSpPr>
        <p:grpSpPr>
          <a:xfrm>
            <a:off x="1424539" y="3301462"/>
            <a:ext cx="5763124" cy="1507048"/>
            <a:chOff x="1050754" y="3301462"/>
            <a:chExt cx="6136909" cy="1507048"/>
          </a:xfrm>
          <a:solidFill>
            <a:schemeClr val="bg1"/>
          </a:solidFill>
        </p:grpSpPr>
        <p:sp>
          <p:nvSpPr>
            <p:cNvPr id="37" name="화살표: 위로 굽음 36">
              <a:extLst>
                <a:ext uri="{FF2B5EF4-FFF2-40B4-BE49-F238E27FC236}">
                  <a16:creationId xmlns:a16="http://schemas.microsoft.com/office/drawing/2014/main" id="{CE3DEADD-5D6D-8860-AA4C-DEFE316B1D9C}"/>
                </a:ext>
              </a:extLst>
            </p:cNvPr>
            <p:cNvSpPr/>
            <p:nvPr/>
          </p:nvSpPr>
          <p:spPr>
            <a:xfrm rot="10800000">
              <a:off x="1050754" y="4031262"/>
              <a:ext cx="6091190" cy="777248"/>
            </a:xfrm>
            <a:prstGeom prst="bentUpArrow">
              <a:avLst>
                <a:gd name="adj1" fmla="val 6425"/>
                <a:gd name="adj2" fmla="val 15093"/>
                <a:gd name="adj3" fmla="val 25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BEC8C9-3271-E077-1D8B-9B30E8AFE1BF}"/>
                </a:ext>
              </a:extLst>
            </p:cNvPr>
            <p:cNvSpPr/>
            <p:nvPr/>
          </p:nvSpPr>
          <p:spPr>
            <a:xfrm>
              <a:off x="7141944" y="3301462"/>
              <a:ext cx="45719" cy="7772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ED51275-ED53-6041-7B77-96AAD7D9F386}"/>
              </a:ext>
            </a:extLst>
          </p:cNvPr>
          <p:cNvSpPr txBox="1"/>
          <p:nvPr/>
        </p:nvSpPr>
        <p:spPr>
          <a:xfrm>
            <a:off x="4539912" y="3341094"/>
            <a:ext cx="1268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특수문자 제거 및 본문내용정리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C25361-4042-E84D-D8D1-3503BEC5C604}"/>
              </a:ext>
            </a:extLst>
          </p:cNvPr>
          <p:cNvSpPr/>
          <p:nvPr/>
        </p:nvSpPr>
        <p:spPr>
          <a:xfrm>
            <a:off x="105671" y="4879603"/>
            <a:ext cx="2889590" cy="1561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Keyword list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-&gt;Sort-&gt;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Keyword </a:t>
            </a:r>
            <a:r>
              <a:rPr lang="ko-KR" altLang="en-US" sz="1600" dirty="0">
                <a:solidFill>
                  <a:schemeClr val="tx1"/>
                </a:solidFill>
              </a:rPr>
              <a:t>횟수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나타내기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FBADCB36-E5D8-CC98-CDB2-559040AB7EAB}"/>
              </a:ext>
            </a:extLst>
          </p:cNvPr>
          <p:cNvSpPr/>
          <p:nvPr/>
        </p:nvSpPr>
        <p:spPr>
          <a:xfrm>
            <a:off x="8941881" y="3299738"/>
            <a:ext cx="259871" cy="1012575"/>
          </a:xfrm>
          <a:prstGeom prst="downArrow">
            <a:avLst>
              <a:gd name="adj1" fmla="val 24359"/>
              <a:gd name="adj2" fmla="val 73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A6102E-B097-6EEB-A8D0-34CF1B7D39C7}"/>
              </a:ext>
            </a:extLst>
          </p:cNvPr>
          <p:cNvSpPr/>
          <p:nvPr/>
        </p:nvSpPr>
        <p:spPr>
          <a:xfrm>
            <a:off x="6908532" y="4384848"/>
            <a:ext cx="4579222" cy="234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50">
            <a:extLst>
              <a:ext uri="{FF2B5EF4-FFF2-40B4-BE49-F238E27FC236}">
                <a16:creationId xmlns:a16="http://schemas.microsoft.com/office/drawing/2014/main" id="{2AF38A89-D9C7-BB6A-57B1-85CE6683E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35805"/>
              </p:ext>
            </p:extLst>
          </p:nvPr>
        </p:nvGraphicFramePr>
        <p:xfrm>
          <a:off x="7011810" y="4481254"/>
          <a:ext cx="4341990" cy="217163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15072">
                  <a:extLst>
                    <a:ext uri="{9D8B030D-6E8A-4147-A177-3AD203B41FA5}">
                      <a16:colId xmlns:a16="http://schemas.microsoft.com/office/drawing/2014/main" val="394786866"/>
                    </a:ext>
                  </a:extLst>
                </a:gridCol>
                <a:gridCol w="1031147">
                  <a:extLst>
                    <a:ext uri="{9D8B030D-6E8A-4147-A177-3AD203B41FA5}">
                      <a16:colId xmlns:a16="http://schemas.microsoft.com/office/drawing/2014/main" val="1667380349"/>
                    </a:ext>
                  </a:extLst>
                </a:gridCol>
                <a:gridCol w="647381">
                  <a:extLst>
                    <a:ext uri="{9D8B030D-6E8A-4147-A177-3AD203B41FA5}">
                      <a16:colId xmlns:a16="http://schemas.microsoft.com/office/drawing/2014/main" val="3093042370"/>
                    </a:ext>
                  </a:extLst>
                </a:gridCol>
                <a:gridCol w="647381">
                  <a:extLst>
                    <a:ext uri="{9D8B030D-6E8A-4147-A177-3AD203B41FA5}">
                      <a16:colId xmlns:a16="http://schemas.microsoft.com/office/drawing/2014/main" val="3642147376"/>
                    </a:ext>
                  </a:extLst>
                </a:gridCol>
                <a:gridCol w="1001009">
                  <a:extLst>
                    <a:ext uri="{9D8B030D-6E8A-4147-A177-3AD203B41FA5}">
                      <a16:colId xmlns:a16="http://schemas.microsoft.com/office/drawing/2014/main" val="3881774362"/>
                    </a:ext>
                  </a:extLst>
                </a:gridCol>
              </a:tblGrid>
              <a:tr h="557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핵심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keyword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Keyword</a:t>
                      </a:r>
                    </a:p>
                    <a:p>
                      <a:pPr latinLnBrk="1"/>
                      <a:r>
                        <a:rPr lang="ko-KR" altLang="en-US" sz="1400" dirty="0"/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본문내용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744261"/>
                  </a:ext>
                </a:extLst>
              </a:tr>
              <a:tr h="80691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252300"/>
                  </a:ext>
                </a:extLst>
              </a:tr>
              <a:tr h="8069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54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1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8B7EB-34B2-6D82-B3D4-42F97F2D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EA29F-7EC8-E3D0-AB85-3E2BF605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뉴스본문을 제목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본문을 나눠서 가져온다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텍스트 문장에 불필요한 </a:t>
            </a:r>
            <a:r>
              <a:rPr lang="ko-KR" altLang="en-US" dirty="0" err="1"/>
              <a:t>이모티콘을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Replace</a:t>
            </a:r>
            <a:r>
              <a:rPr lang="ko-KR" altLang="en-US" dirty="0"/>
              <a:t>를 이용하여 줄 바꿈을 띄어쓰기로 변경한다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 err="1"/>
              <a:t>Konlpy</a:t>
            </a:r>
            <a:r>
              <a:rPr lang="ko-KR" altLang="en-US" dirty="0"/>
              <a:t>를 활용하여 형태소와 같은 단어로 나눈다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기사내용에 많이 나온 핵심 키워드를 추출한다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본문을 핵심 키워드</a:t>
            </a:r>
            <a:r>
              <a:rPr lang="en-US" altLang="ko-KR" dirty="0"/>
              <a:t>, </a:t>
            </a:r>
            <a:r>
              <a:rPr lang="ko-KR" altLang="en-US" dirty="0"/>
              <a:t>키워드 횟수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본문 순서로 정리해서 </a:t>
            </a:r>
            <a:r>
              <a:rPr lang="en-US" altLang="ko-KR" dirty="0"/>
              <a:t>DB</a:t>
            </a:r>
            <a:r>
              <a:rPr lang="ko-KR" altLang="en-US" dirty="0"/>
              <a:t>로 저장한다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r>
              <a:rPr lang="ko-KR" altLang="en-US" dirty="0"/>
              <a:t>검색한 키워드를 내림차순으로 나열해준다</a:t>
            </a:r>
            <a:r>
              <a:rPr lang="en-US" altLang="ko-KR" dirty="0"/>
              <a:t>. 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065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BF9C4-C2D4-A135-5187-9C6F351F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D1D58-8C70-50C6-B4D9-C9C2B36D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2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2A58-E6B5-BFEA-3B19-86AC8371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사용된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41E35-37C6-721B-0DCC-17C713E4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Konlpy</a:t>
            </a:r>
            <a:r>
              <a:rPr lang="en-US" altLang="ko-KR" dirty="0"/>
              <a:t> - </a:t>
            </a:r>
            <a:r>
              <a:rPr lang="ko-KR" altLang="en-US" dirty="0"/>
              <a:t>한국어 정보 처리를 위한 파이썬 패키지로</a:t>
            </a:r>
            <a:r>
              <a:rPr lang="en-US" altLang="ko-KR" dirty="0"/>
              <a:t>, </a:t>
            </a:r>
            <a:r>
              <a:rPr lang="ko-KR" altLang="en-US" dirty="0"/>
              <a:t>불필요한 조사 등을 </a:t>
            </a:r>
            <a:r>
              <a:rPr lang="en-US" altLang="ko-KR" dirty="0" err="1"/>
              <a:t>KoNLPy</a:t>
            </a:r>
            <a:r>
              <a:rPr lang="ko-KR" altLang="en-US" dirty="0"/>
              <a:t>의 형태 소 분석 기능을 이용해 제거해 명사</a:t>
            </a:r>
            <a:r>
              <a:rPr lang="en-US" altLang="ko-KR" dirty="0"/>
              <a:t>, 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형용사와 같은 단어만 활용할 수 있게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Selenium - </a:t>
            </a:r>
            <a:r>
              <a:rPr lang="en-US" altLang="ko-KR" dirty="0" err="1"/>
              <a:t>Selenium.webdriver</a:t>
            </a:r>
            <a:r>
              <a:rPr lang="en-US" altLang="ko-KR" dirty="0"/>
              <a:t> </a:t>
            </a:r>
            <a:r>
              <a:rPr lang="ko-KR" altLang="en-US" dirty="0"/>
              <a:t>모듈을 사용하여 크롬 </a:t>
            </a:r>
            <a:r>
              <a:rPr lang="ko-KR" altLang="en-US" dirty="0" err="1"/>
              <a:t>브라우져를</a:t>
            </a:r>
            <a:r>
              <a:rPr lang="ko-KR" altLang="en-US" dirty="0"/>
              <a:t> 컨트롤 하여 네이버 뉴스를 크롤링함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 - </a:t>
            </a:r>
            <a:r>
              <a:rPr lang="en-US" altLang="ko-KR" dirty="0" err="1"/>
              <a:t>re.sub</a:t>
            </a:r>
            <a:r>
              <a:rPr lang="ko-KR" altLang="en-US" dirty="0"/>
              <a:t>을 사용하여 필요 없는 특수 문자 제거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75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350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자연어 기반 키워드 추출 </vt:lpstr>
      <vt:lpstr>목차</vt:lpstr>
      <vt:lpstr>프로젝트 개요</vt:lpstr>
      <vt:lpstr>데이터 소개</vt:lpstr>
      <vt:lpstr>데이터 수집 과정 </vt:lpstr>
      <vt:lpstr>자연어 추출 알고리즘</vt:lpstr>
      <vt:lpstr>시스템 설계 </vt:lpstr>
      <vt:lpstr>결론 </vt:lpstr>
      <vt:lpstr>사용된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 기반 키워드추출 </dc:title>
  <dc:creator>윤 두희</dc:creator>
  <cp:lastModifiedBy>윤 두희</cp:lastModifiedBy>
  <cp:revision>6</cp:revision>
  <dcterms:created xsi:type="dcterms:W3CDTF">2022-06-03T07:34:02Z</dcterms:created>
  <dcterms:modified xsi:type="dcterms:W3CDTF">2022-06-28T13:09:33Z</dcterms:modified>
</cp:coreProperties>
</file>