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D8F3-22A8-4824-BC65-F243CE4EA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Seminarski rad –  </a:t>
            </a:r>
            <a:br>
              <a:rPr lang="hr-HR" dirty="0"/>
            </a:br>
            <a:r>
              <a:rPr lang="hr-HR" dirty="0"/>
              <a:t>Case study: Usporedba mainstream programskih jezika(Python i C++)</a:t>
            </a:r>
            <a:br>
              <a:rPr lang="hr-HR" dirty="0"/>
            </a:b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A132C-FD95-4F65-843C-6B76A741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hr-HR" sz="8000" dirty="0"/>
              <a:t>Duje Budiša </a:t>
            </a:r>
          </a:p>
          <a:p>
            <a:r>
              <a:rPr lang="hr-HR" sz="8000" dirty="0"/>
              <a:t>Split, siječanj 2025. </a:t>
            </a:r>
          </a:p>
          <a:p>
            <a:endParaRPr lang="hr-HR" sz="19200" dirty="0"/>
          </a:p>
        </p:txBody>
      </p:sp>
    </p:spTree>
    <p:extLst>
      <p:ext uri="{BB962C8B-B14F-4D97-AF65-F5344CB8AC3E}">
        <p14:creationId xmlns:p14="http://schemas.microsoft.com/office/powerpoint/2010/main" val="222932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F78C-8801-4F29-BA44-5BA0915A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hr-HR" dirty="0"/>
              <a:t>POLIMORFIZAM TAMEPLATE</a:t>
            </a:r>
            <a:br>
              <a:rPr lang="hr-HR" dirty="0"/>
            </a:br>
            <a:r>
              <a:rPr lang="hr-HR" dirty="0"/>
              <a:t>1.Compile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D95B-B2E5-4426-A4F4-7D0930C1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75" y="804547"/>
            <a:ext cx="10554574" cy="3636511"/>
          </a:xfrm>
        </p:spPr>
        <p:txBody>
          <a:bodyPr/>
          <a:lstStyle/>
          <a:p>
            <a:r>
              <a:rPr lang="hr-HR" dirty="0"/>
              <a:t>polimorfizam dopušta da se ista funkcija ponaša različito ovisno o objektu koji je koristi.</a:t>
            </a:r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C166E-D4C9-489B-AA7B-3303FCF43A2A}"/>
              </a:ext>
            </a:extLst>
          </p:cNvPr>
          <p:cNvSpPr/>
          <p:nvPr/>
        </p:nvSpPr>
        <p:spPr>
          <a:xfrm>
            <a:off x="268447" y="2622802"/>
            <a:ext cx="5134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/>
              <a:t>Compile-time</a:t>
            </a:r>
            <a:r>
              <a:rPr lang="hr-HR"/>
              <a:t> (statički polimorfizam) To se događa tijekom kompajliranja.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5A8E2-8FBD-4831-A866-D92ACB4CF1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1177" y="3429000"/>
            <a:ext cx="4663187" cy="29332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0BB4DD-EF34-47C6-847C-2028D5980F47}"/>
              </a:ext>
            </a:extLst>
          </p:cNvPr>
          <p:cNvSpPr/>
          <p:nvPr/>
        </p:nvSpPr>
        <p:spPr>
          <a:xfrm>
            <a:off x="5594364" y="2622802"/>
            <a:ext cx="6096000" cy="10063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7985" indent="-6350">
              <a:lnSpc>
                <a:spcPct val="112000"/>
              </a:lnSpc>
              <a:spcAft>
                <a:spcPts val="1035"/>
              </a:spcAft>
            </a:pP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Compile-time polimorfdizam nepostoji u Pythonu jer je on dinamički tipiziran jezik, što znaći da se podaci izvršavaju u run timeu.</a:t>
            </a:r>
          </a:p>
        </p:txBody>
      </p:sp>
    </p:spTree>
    <p:extLst>
      <p:ext uri="{BB962C8B-B14F-4D97-AF65-F5344CB8AC3E}">
        <p14:creationId xmlns:p14="http://schemas.microsoft.com/office/powerpoint/2010/main" val="97610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617-8587-4AEC-B456-64F01A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POLIMORFIZAM i TAMEPLATE</a:t>
            </a:r>
            <a:br>
              <a:rPr lang="hr-HR" dirty="0"/>
            </a:br>
            <a:r>
              <a:rPr lang="hr-HR" dirty="0"/>
              <a:t>2.Runtime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F4D2-9EC3-4569-9C85-E602AE64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6" y="695490"/>
            <a:ext cx="10554574" cy="3636511"/>
          </a:xfrm>
        </p:spPr>
        <p:txBody>
          <a:bodyPr/>
          <a:lstStyle/>
          <a:p>
            <a:r>
              <a:rPr lang="hr-HR" b="1" dirty="0"/>
              <a:t>Runtime</a:t>
            </a:r>
            <a:r>
              <a:rPr lang="hr-HR" dirty="0"/>
              <a:t> (ili dinamički polimorfizam) je sposobnost programa da tijekom izvođenja odluči koju će verziju funkcije pozvati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7CEA9-069D-4357-8A7B-E06A481EC4A5}"/>
              </a:ext>
            </a:extLst>
          </p:cNvPr>
          <p:cNvSpPr/>
          <p:nvPr/>
        </p:nvSpPr>
        <p:spPr>
          <a:xfrm>
            <a:off x="374096" y="2996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C++-u,runtime polimorfizam implementiran je pomoću virtualnih funkcija i pokazivača ili referenci na osnovnu klasu.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D1D41-A877-4143-8FE5-E4C05FF17F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452" y="3782083"/>
            <a:ext cx="4447738" cy="25260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465E8D-5C6E-415D-868C-74A89DB869B6}"/>
              </a:ext>
            </a:extLst>
          </p:cNvPr>
          <p:cNvSpPr/>
          <p:nvPr/>
        </p:nvSpPr>
        <p:spPr>
          <a:xfrm>
            <a:off x="6269372" y="2996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Python prirodno podržava runtime jer je dinamički tipiziran jezik.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294AB-60CB-40DF-B0C4-4F608B6282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05476" y="3429000"/>
            <a:ext cx="4019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46C9-DCC2-46D8-95A5-AE67BB04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POLIMORFIZAM i TAMEPLATE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3028-8B0B-47CF-96B5-703BFF51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645156"/>
            <a:ext cx="10554574" cy="3636511"/>
          </a:xfrm>
        </p:spPr>
        <p:txBody>
          <a:bodyPr/>
          <a:lstStyle/>
          <a:p>
            <a:r>
              <a:rPr lang="hr-HR" dirty="0"/>
              <a:t>U C++-u tamplate omogućuju stvaranje funkcija i klasa koje rade s bilo kojim tipom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087F6-14EF-453A-9E7D-72CD99827B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576" y="2979358"/>
            <a:ext cx="4829175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843FA-5599-43BD-86BA-59E37D11E0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51900" y="2979358"/>
            <a:ext cx="4021386" cy="37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2750-8BBC-4475-9E57-1A5A0013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EA5C-658C-460F-9843-FC60C87F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C++ i Python dva su vrlo moćna programska jezika, ali se značajno razlikuju u načinu rada, sintaksi, filozofiji dizajna i implementaciji. C++ je brži i daje potpunu kontrolu nad resursima, ali dolazi s većom složenošću u sintaksi, upravljanju memorijom i razvoju.</a:t>
            </a:r>
          </a:p>
          <a:p>
            <a:r>
              <a:rPr lang="hr-HR" dirty="0"/>
              <a:t>Python je lakši za naučiti, fleksibilniji je, ali često sporiji i manje prikladan za aplikacije koje zahtijevaju visoku izvedbu ili nisku latenciju.</a:t>
            </a:r>
          </a:p>
          <a:p>
            <a:r>
              <a:rPr lang="hr-HR" dirty="0"/>
              <a:t>Oba jezika imaju svoje specifične prednosti, a izbor između njih ovisi o specifičnim zahtjevima aplikacije i razvojnim ciljevima.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66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C30-0D7F-44A3-9FD3-F5FD582F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Razlike upravljanja memorijom  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8C4F-118D-4299-B37D-3DA50A91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2687"/>
            <a:ext cx="4633576" cy="1587713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C++ programerima omogućuje izravnu kontrolu(delete and new)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4491C-88B3-41C6-83F9-B2A599CAB4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756" y="3089275"/>
            <a:ext cx="5599112" cy="294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E0FD5-B895-4D24-BC86-9A35E361F746}"/>
              </a:ext>
            </a:extLst>
          </p:cNvPr>
          <p:cNvSpPr txBox="1"/>
          <p:nvPr/>
        </p:nvSpPr>
        <p:spPr>
          <a:xfrm>
            <a:off x="6748426" y="188894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Python, s druge strane, koristi automatsko upravljanje memorijom putem mehanizama kao što je sakupljanje smeća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49215-7EEC-4464-B379-CA0534A65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48500" y="3200400"/>
            <a:ext cx="4495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04CB-3BA1-408F-BBAF-0BFE57BB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Konstruktori i destruktori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49CB-5B73-44A0-ABA6-9039B9DC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10" y="2063643"/>
            <a:ext cx="5924989" cy="171471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hr-HR" dirty="0"/>
              <a:t>U jeziku C++, konstruktor i destruktor su posebne funkcije klase koje se automatski pozivaju prilikom stvaranja i uništavanja objekta.</a:t>
            </a:r>
          </a:p>
          <a:p>
            <a:pPr marL="0" indent="0">
              <a:buNone/>
            </a:pPr>
            <a:r>
              <a:rPr lang="hr-HR" dirty="0"/>
              <a:t>-    Konstruktor inicializira objekt</a:t>
            </a:r>
          </a:p>
          <a:p>
            <a:pPr marL="0" indent="0">
              <a:buNone/>
            </a:pPr>
            <a:r>
              <a:rPr lang="hr-HR" dirty="0"/>
              <a:t>-    Destruktor oslobađa resurse koje objekt koristi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1D64B-750A-4963-8D4D-5EB25152C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7113" y="3937000"/>
            <a:ext cx="4421188" cy="2625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9AA44-890F-4A74-8884-B8AB147AD303}"/>
              </a:ext>
            </a:extLst>
          </p:cNvPr>
          <p:cNvSpPr txBox="1"/>
          <p:nvPr/>
        </p:nvSpPr>
        <p:spPr>
          <a:xfrm>
            <a:off x="6190872" y="2024030"/>
            <a:ext cx="519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-U Pythonu, __init__ se koristi za inicijalizaciju objekta kada je kreiran, dok __del__ koristi za čišćenje resursa kada objekt više nije potreban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48192-3139-4F76-9065-B4A41807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07" y="3937000"/>
            <a:ext cx="4695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9F2B-F8AC-4B7D-849D-300EA98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1.Nasljeđivanje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FDC9-6C88-4AFB-A834-1BDDAAE3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98" y="611600"/>
            <a:ext cx="10554574" cy="3636511"/>
          </a:xfrm>
        </p:spPr>
        <p:txBody>
          <a:bodyPr/>
          <a:lstStyle/>
          <a:p>
            <a:r>
              <a:rPr lang="hr-HR" dirty="0"/>
              <a:t>Nasljeđivanje je koncept u objektno orijentiranom programiranju koji omogućuje jednoj klasi (podklasi) da naslijedi atribute i metode druge klase (osnovne klase).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A78D9-DB32-4C09-9DA5-C0B74D3637D5}"/>
              </a:ext>
            </a:extLst>
          </p:cNvPr>
          <p:cNvSpPr txBox="1"/>
          <p:nvPr/>
        </p:nvSpPr>
        <p:spPr>
          <a:xfrm>
            <a:off x="600598" y="2740886"/>
            <a:ext cx="4114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 U C++ jeziku, nasljeđivanje se ostvaruje pomoću sintakse class Derived : public 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1B6A8-5E28-45D8-8A40-5D7121AD56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598" y="3664216"/>
            <a:ext cx="3286256" cy="2402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E0C49-8AA0-474F-B220-B0682BC96799}"/>
              </a:ext>
            </a:extLst>
          </p:cNvPr>
          <p:cNvSpPr txBox="1"/>
          <p:nvPr/>
        </p:nvSpPr>
        <p:spPr>
          <a:xfrm>
            <a:off x="6642218" y="2740887"/>
            <a:ext cx="473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 Pythonu se nasljeđivanje postiže tako što se baza klasa navodi u zagradama prilikom definiranja podklase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30379-FCC6-4904-B041-69CBE4BB6D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4195" y="3744453"/>
            <a:ext cx="4695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EB65-FE03-4B27-B793-ECCC971B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1084751"/>
            <a:ext cx="10571998" cy="970450"/>
          </a:xfrm>
        </p:spPr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2.Overriding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7EF9-E160-41E8-AB65-4A14ABCC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56" y="938771"/>
            <a:ext cx="10554574" cy="3636511"/>
          </a:xfrm>
        </p:spPr>
        <p:txBody>
          <a:bodyPr/>
          <a:lstStyle/>
          <a:p>
            <a:r>
              <a:rPr lang="hr-HR" dirty="0"/>
              <a:t>Overriding je proces u kojem podklasu definira metodu s istim imenom i potpisom kao metoda u baznoj klasi, čime zamjenjuje ponašanje bazne metode.</a:t>
            </a:r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751B6-31FF-4F2F-8120-DB521BFBE4B2}"/>
              </a:ext>
            </a:extLst>
          </p:cNvPr>
          <p:cNvSpPr/>
          <p:nvPr/>
        </p:nvSpPr>
        <p:spPr>
          <a:xfrm>
            <a:off x="489358" y="29920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jeziku C++, ključna riječ virtual se koristi u baznoj klasi da bi se omogućilo override metode u izvedenim klasama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1F0C5-E21E-4037-8EF7-C1155E6C50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600" y="3682041"/>
            <a:ext cx="5120692" cy="2727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3A9BF-A448-44B2-A7FA-B23A24BA5D06}"/>
              </a:ext>
            </a:extLst>
          </p:cNvPr>
          <p:cNvSpPr txBox="1"/>
          <p:nvPr/>
        </p:nvSpPr>
        <p:spPr>
          <a:xfrm>
            <a:off x="6342078" y="3035710"/>
            <a:ext cx="552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 Pythonu se overriding postiže jednostavnim definiranjem metode s istim imenomu podklasi.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729CF-295B-4731-95AD-CBF82ACDAC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6943" y="4118151"/>
            <a:ext cx="5807710" cy="14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FDA0-6E17-4076-A095-AA029A7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3.Shadowing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7CBE-72F8-44DE-8A10-0D2326BC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7" y="695490"/>
            <a:ext cx="10554574" cy="3636511"/>
          </a:xfrm>
        </p:spPr>
        <p:txBody>
          <a:bodyPr/>
          <a:lstStyle/>
          <a:p>
            <a:r>
              <a:rPr lang="hr-HR" dirty="0"/>
              <a:t>Sjenčanje (zasjenjivanje) je proces u kojem podklasu definira atribut ili metodu s istim imenom kao u baznoj klasi, ali ne zamjenjuje ponašanje bazne klase, već ga "zasenjuje".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182D6-AE5B-4ACF-B379-EE790596186D}"/>
              </a:ext>
            </a:extLst>
          </p:cNvPr>
          <p:cNvSpPr/>
          <p:nvPr/>
        </p:nvSpPr>
        <p:spPr>
          <a:xfrm>
            <a:off x="489358" y="29212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jeziku C++, sjenčanje omogućuje izvedenoj klasi da redefinira atribut ili metodu osnovne klase.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B261C-F723-4DC1-A607-59EA22BBF0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275" y="3643425"/>
            <a:ext cx="4684789" cy="2594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E2C2C8-7F79-4D73-91B9-EB473C7C420F}"/>
              </a:ext>
            </a:extLst>
          </p:cNvPr>
          <p:cNvSpPr/>
          <p:nvPr/>
        </p:nvSpPr>
        <p:spPr>
          <a:xfrm>
            <a:off x="6585358" y="2921277"/>
            <a:ext cx="5249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Pythonu, sjenčenje se postiže redefiniranjem atributa ili metoda u izvedenoj klasi. Ponašanje osnovne klase može se eksplicitno pozvati pomoću funkcije super()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31A00-9006-4D9B-B465-D3A94E4970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8233" y="4121606"/>
            <a:ext cx="5807710" cy="24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0001-B6E7-4269-965B-4EE929CD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4. višestruko nasljeđivanje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4EC5-EBEC-4ACF-97AA-34B19500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50" y="754213"/>
            <a:ext cx="10363813" cy="3636511"/>
          </a:xfrm>
        </p:spPr>
        <p:txBody>
          <a:bodyPr/>
          <a:lstStyle/>
          <a:p>
            <a:r>
              <a:rPr lang="hr-HR" dirty="0"/>
              <a:t>Kao i nasljeđivanje tako i višestruko nasljeđivanje omogućuje klasi da naslijedi atribute i metode iz više osnovnih klasa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29F85-CE9F-4514-BE18-EAE64FA6BE36}"/>
              </a:ext>
            </a:extLst>
          </p:cNvPr>
          <p:cNvSpPr txBox="1"/>
          <p:nvPr/>
        </p:nvSpPr>
        <p:spPr>
          <a:xfrm>
            <a:off x="175699" y="2967335"/>
            <a:ext cx="562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 jeziku C++ višestruko nasljeđivanje se postiže navođenjem više baznih klasa u definiciji izvedene klase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45CDC-73D7-4BDF-A7D8-938CBDAB30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5272" y="3802135"/>
            <a:ext cx="3203284" cy="2538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B08191-0C3C-45C1-AD59-FC5B239646A9}"/>
              </a:ext>
            </a:extLst>
          </p:cNvPr>
          <p:cNvSpPr/>
          <p:nvPr/>
        </p:nvSpPr>
        <p:spPr>
          <a:xfrm>
            <a:off x="5564697" y="2984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Pythonu se višestruko nasljeđivanje postiže navođenjem više baznih klasa u zagradama prilikom definiranja podklase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33E99-852A-483C-ADBB-51F45A32D7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109" y="3777488"/>
            <a:ext cx="4829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0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CE50-B6CB-4B46-B77E-B45C420A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5. Apstraktne klase 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C43D-66AF-4846-A7D4-111727EB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86" y="932413"/>
            <a:ext cx="10554574" cy="3636511"/>
          </a:xfrm>
        </p:spPr>
        <p:txBody>
          <a:bodyPr/>
          <a:lstStyle/>
          <a:p>
            <a:r>
              <a:rPr lang="hr-HR" dirty="0"/>
              <a:t>Apstraktne klase i sučelja koriste se u objektno orijentiranim programskim jezicima kao načini definiranja strukture i obveza za klase.</a:t>
            </a:r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CBA90-6EFF-4009-BE68-EACBABEBFCF4}"/>
              </a:ext>
            </a:extLst>
          </p:cNvPr>
          <p:cNvSpPr/>
          <p:nvPr/>
        </p:nvSpPr>
        <p:spPr>
          <a:xfrm>
            <a:off x="388690" y="29212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C++-u, apstraktna klasa je klasa koja sadrži barem jednu čisto virtualnu funkciju.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109FA-8DC7-4D67-BC59-2ED49E78CC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986" y="3611840"/>
            <a:ext cx="3354635" cy="2526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D2C67D-EAB3-47DE-B83C-F9F8E142BF1F}"/>
              </a:ext>
            </a:extLst>
          </p:cNvPr>
          <p:cNvSpPr/>
          <p:nvPr/>
        </p:nvSpPr>
        <p:spPr>
          <a:xfrm>
            <a:off x="6553986" y="2750668"/>
            <a:ext cx="4634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C++-u, sučelja se obično implementiraju kroz apstraktne klase koje sadrže samo čiste virtualne funkcije. C++ nema poseban izraz ključne riječi za sučelje kao drugi jezici.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0A013-C509-4118-B14A-D785F5D676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8188" y="3983419"/>
            <a:ext cx="4447738" cy="25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3A42-C95E-4AD9-AE0C-2225F90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5. Apstraktne klase 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DD9D-3824-4569-AA0D-5130119B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75" y="578044"/>
            <a:ext cx="10554574" cy="3636511"/>
          </a:xfrm>
        </p:spPr>
        <p:txBody>
          <a:bodyPr/>
          <a:lstStyle/>
          <a:p>
            <a:r>
              <a:rPr lang="hr-HR" dirty="0"/>
              <a:t>U Pythonu se apstraktne klase koriste putem abc modula i @abstractmethod dekoratora.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7146-BAD5-47F7-8522-C57865AD69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6880" y="3199220"/>
            <a:ext cx="3829050" cy="2657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C52AEC-5404-43B4-90CC-8C49E77DC387}"/>
              </a:ext>
            </a:extLst>
          </p:cNvPr>
          <p:cNvSpPr/>
          <p:nvPr/>
        </p:nvSpPr>
        <p:spPr>
          <a:xfrm>
            <a:off x="5119120" y="2552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Python ne koristi posebnu sintaksu za sučelja, ali možete definirati apstraktnu klasu koja sadrži samo apstraktne metode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E8141-6ED0-46A0-9EA6-0D3CF38A6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3381076"/>
            <a:ext cx="4236397" cy="30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5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55</TotalTime>
  <Words>736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Quotable</vt:lpstr>
      <vt:lpstr>Seminarski rad –   Case study: Usporedba mainstream programskih jezika(Python i C++) </vt:lpstr>
      <vt:lpstr>Razlike upravljanja memorijom   </vt:lpstr>
      <vt:lpstr>Konstruktori i destruktori</vt:lpstr>
      <vt:lpstr>FUNKCIJE UNUTAR KLASA 1.Nasljeđivanje</vt:lpstr>
      <vt:lpstr>FUNKCIJE UNUTAR KLASA 2.Overriding </vt:lpstr>
      <vt:lpstr>FUNKCIJE UNUTAR KLASA 3.Shadowing</vt:lpstr>
      <vt:lpstr>FUNKCIJE UNUTAR KLASA 4. višestruko nasljeđivanje</vt:lpstr>
      <vt:lpstr>FUNKCIJE UNUTAR KLASA 5. Apstraktne klase i Interface</vt:lpstr>
      <vt:lpstr>FUNKCIJE UNUTAR KLASA 5. Apstraktne klase i Interface</vt:lpstr>
      <vt:lpstr>POLIMORFIZAM TAMEPLATE 1.Compile time</vt:lpstr>
      <vt:lpstr>POLIMORFIZAM i TAMEPLATE 2.Runtime</vt:lpstr>
      <vt:lpstr>POLIMORFIZAM i TAMEPLATE 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Seminarski rad –   Case study: Usporedba mainstream programskih jezika(Python i C++) </dc:title>
  <dc:creator>Racunalo</dc:creator>
  <cp:lastModifiedBy>Racunalo</cp:lastModifiedBy>
  <cp:revision>23</cp:revision>
  <dcterms:created xsi:type="dcterms:W3CDTF">2025-01-10T13:40:19Z</dcterms:created>
  <dcterms:modified xsi:type="dcterms:W3CDTF">2025-01-22T21:57:26Z</dcterms:modified>
</cp:coreProperties>
</file>