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handoutMasterIdLst>
    <p:handoutMasterId r:id="rId12"/>
  </p:handoutMasterIdLst>
  <p:sldIdLst>
    <p:sldId id="256" r:id="rId2"/>
    <p:sldId id="257" r:id="rId3"/>
    <p:sldId id="259" r:id="rId4"/>
    <p:sldId id="260" r:id="rId5"/>
    <p:sldId id="261" r:id="rId6"/>
    <p:sldId id="262" r:id="rId7"/>
    <p:sldId id="263" r:id="rId8"/>
    <p:sldId id="264" r:id="rId9"/>
    <p:sldId id="258" r:id="rId10"/>
  </p:sldIdLst>
  <p:sldSz cx="9144000" cy="6858000" type="screen4x3"/>
  <p:notesSz cx="6797675" cy="9928225"/>
  <p:defaultTextStyle>
    <a:defPPr>
      <a:defRPr lang="hr-HR"/>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904D"/>
    <a:srgbClr val="43A756"/>
    <a:srgbClr val="339933"/>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94655" autoAdjust="0"/>
  </p:normalViewPr>
  <p:slideViewPr>
    <p:cSldViewPr>
      <p:cViewPr varScale="1">
        <p:scale>
          <a:sx n="63" d="100"/>
          <a:sy n="63" d="100"/>
        </p:scale>
        <p:origin x="676"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96" d="100"/>
          <a:sy n="96" d="100"/>
        </p:scale>
        <p:origin x="-3708" y="-108"/>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1026"/>
          <p:cNvSpPr>
            <a:spLocks noGrp="1" noChangeArrowheads="1"/>
          </p:cNvSpPr>
          <p:nvPr>
            <p:ph type="hdr" sz="quarter"/>
          </p:nvPr>
        </p:nvSpPr>
        <p:spPr bwMode="auto">
          <a:xfrm>
            <a:off x="0" y="0"/>
            <a:ext cx="29718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noProof="1">
                <a:latin typeface="Times New Roman" pitchFamily="18" charset="-18"/>
              </a:defRPr>
            </a:lvl1pPr>
          </a:lstStyle>
          <a:p>
            <a:pPr>
              <a:defRPr/>
            </a:pPr>
            <a:endParaRPr lang="en-US"/>
          </a:p>
        </p:txBody>
      </p:sp>
      <p:sp>
        <p:nvSpPr>
          <p:cNvPr id="16387" name="Rectangle 1027"/>
          <p:cNvSpPr>
            <a:spLocks noGrp="1" noChangeArrowheads="1"/>
          </p:cNvSpPr>
          <p:nvPr>
            <p:ph type="dt" sz="quarter" idx="1"/>
          </p:nvPr>
        </p:nvSpPr>
        <p:spPr bwMode="auto">
          <a:xfrm>
            <a:off x="3886200" y="0"/>
            <a:ext cx="28956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noProof="1">
                <a:latin typeface="Times New Roman" pitchFamily="18" charset="-18"/>
              </a:defRPr>
            </a:lvl1pPr>
          </a:lstStyle>
          <a:p>
            <a:pPr>
              <a:defRPr/>
            </a:pPr>
            <a:endParaRPr lang="en-US"/>
          </a:p>
        </p:txBody>
      </p:sp>
      <p:sp>
        <p:nvSpPr>
          <p:cNvPr id="16388" name="Rectangle 1028"/>
          <p:cNvSpPr>
            <a:spLocks noGrp="1" noChangeArrowheads="1"/>
          </p:cNvSpPr>
          <p:nvPr>
            <p:ph type="ftr" sz="quarter" idx="2"/>
          </p:nvPr>
        </p:nvSpPr>
        <p:spPr bwMode="auto">
          <a:xfrm>
            <a:off x="0" y="9448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noProof="1">
                <a:latin typeface="Times New Roman" pitchFamily="18" charset="-18"/>
              </a:defRPr>
            </a:lvl1pPr>
          </a:lstStyle>
          <a:p>
            <a:pPr>
              <a:defRPr/>
            </a:pPr>
            <a:endParaRPr lang="en-US"/>
          </a:p>
        </p:txBody>
      </p:sp>
      <p:sp>
        <p:nvSpPr>
          <p:cNvPr id="16389" name="Rectangle 1029"/>
          <p:cNvSpPr>
            <a:spLocks noGrp="1" noChangeArrowheads="1"/>
          </p:cNvSpPr>
          <p:nvPr>
            <p:ph type="sldNum" sz="quarter" idx="3"/>
          </p:nvPr>
        </p:nvSpPr>
        <p:spPr bwMode="auto">
          <a:xfrm>
            <a:off x="3886200" y="94488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noProof="1">
                <a:latin typeface="Times New Roman" pitchFamily="18" charset="-18"/>
              </a:defRPr>
            </a:lvl1pPr>
          </a:lstStyle>
          <a:p>
            <a:pPr>
              <a:defRPr/>
            </a:pPr>
            <a:fld id="{0A887224-A655-439A-937B-2501F7A64324}" type="slidenum">
              <a:rPr/>
              <a:pPr>
                <a:defRPr/>
              </a:pPr>
              <a:t>‹#›</a:t>
            </a:fld>
            <a:endParaRPr lang="en-US"/>
          </a:p>
        </p:txBody>
      </p:sp>
    </p:spTree>
    <p:extLst>
      <p:ext uri="{BB962C8B-B14F-4D97-AF65-F5344CB8AC3E}">
        <p14:creationId xmlns:p14="http://schemas.microsoft.com/office/powerpoint/2010/main" val="1429960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bwMode="auto">
          <a:xfrm>
            <a:off x="0" y="0"/>
            <a:ext cx="29718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noProof="1">
                <a:latin typeface="Times New Roman" pitchFamily="18" charset="-18"/>
              </a:defRPr>
            </a:lvl1pPr>
          </a:lstStyle>
          <a:p>
            <a:pPr>
              <a:defRPr/>
            </a:pPr>
            <a:endParaRPr lang="en-US"/>
          </a:p>
        </p:txBody>
      </p:sp>
      <p:sp>
        <p:nvSpPr>
          <p:cNvPr id="15363" name="Rectangle 1027"/>
          <p:cNvSpPr>
            <a:spLocks noGrp="1" noChangeArrowheads="1"/>
          </p:cNvSpPr>
          <p:nvPr>
            <p:ph type="dt" idx="1"/>
          </p:nvPr>
        </p:nvSpPr>
        <p:spPr bwMode="auto">
          <a:xfrm>
            <a:off x="3886200" y="0"/>
            <a:ext cx="28956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noProof="1">
                <a:latin typeface="Times New Roman" pitchFamily="18" charset="-18"/>
              </a:defRPr>
            </a:lvl1pPr>
          </a:lstStyle>
          <a:p>
            <a:pPr>
              <a:defRPr/>
            </a:pPr>
            <a:endParaRPr lang="en-US"/>
          </a:p>
        </p:txBody>
      </p:sp>
      <p:sp>
        <p:nvSpPr>
          <p:cNvPr id="3076" name="Rectangle 1028"/>
          <p:cNvSpPr>
            <a:spLocks noGrp="1" noRot="1" noChangeAspect="1" noChangeArrowheads="1" noTextEdit="1"/>
          </p:cNvSpPr>
          <p:nvPr>
            <p:ph type="sldImg" idx="2"/>
          </p:nvPr>
        </p:nvSpPr>
        <p:spPr bwMode="auto">
          <a:xfrm>
            <a:off x="901700" y="762000"/>
            <a:ext cx="4978400" cy="3733800"/>
          </a:xfrm>
          <a:prstGeom prst="rect">
            <a:avLst/>
          </a:prstGeom>
          <a:noFill/>
          <a:ln w="9525">
            <a:solidFill>
              <a:srgbClr val="000000"/>
            </a:solidFill>
            <a:miter lim="800000"/>
            <a:headEnd/>
            <a:tailEnd/>
          </a:ln>
        </p:spPr>
      </p:sp>
      <p:sp>
        <p:nvSpPr>
          <p:cNvPr id="15365" name="Rectangle 1029"/>
          <p:cNvSpPr>
            <a:spLocks noGrp="1" noChangeArrowheads="1"/>
          </p:cNvSpPr>
          <p:nvPr>
            <p:ph type="body" sz="quarter" idx="3"/>
          </p:nvPr>
        </p:nvSpPr>
        <p:spPr bwMode="auto">
          <a:xfrm>
            <a:off x="914400" y="4724400"/>
            <a:ext cx="49530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15366" name="Rectangle 1030"/>
          <p:cNvSpPr>
            <a:spLocks noGrp="1" noChangeArrowheads="1"/>
          </p:cNvSpPr>
          <p:nvPr>
            <p:ph type="ftr" sz="quarter" idx="4"/>
          </p:nvPr>
        </p:nvSpPr>
        <p:spPr bwMode="auto">
          <a:xfrm>
            <a:off x="0" y="9448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noProof="1">
                <a:latin typeface="Times New Roman" pitchFamily="18" charset="-18"/>
              </a:defRPr>
            </a:lvl1pPr>
          </a:lstStyle>
          <a:p>
            <a:pPr>
              <a:defRPr/>
            </a:pPr>
            <a:endParaRPr lang="en-US"/>
          </a:p>
        </p:txBody>
      </p:sp>
      <p:sp>
        <p:nvSpPr>
          <p:cNvPr id="15367" name="Rectangle 1031"/>
          <p:cNvSpPr>
            <a:spLocks noGrp="1" noChangeArrowheads="1"/>
          </p:cNvSpPr>
          <p:nvPr>
            <p:ph type="sldNum" sz="quarter" idx="5"/>
          </p:nvPr>
        </p:nvSpPr>
        <p:spPr bwMode="auto">
          <a:xfrm>
            <a:off x="3886200" y="94488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noProof="1">
                <a:latin typeface="Times New Roman" pitchFamily="18" charset="-18"/>
              </a:defRPr>
            </a:lvl1pPr>
          </a:lstStyle>
          <a:p>
            <a:pPr>
              <a:defRPr/>
            </a:pPr>
            <a:fld id="{3B8F26A4-DFC1-4F6B-8910-72C8384ED757}" type="slidenum">
              <a:rPr/>
              <a:pPr>
                <a:defRPr/>
              </a:pPr>
              <a:t>‹#›</a:t>
            </a:fld>
            <a:endParaRPr lang="en-US"/>
          </a:p>
        </p:txBody>
      </p:sp>
    </p:spTree>
    <p:extLst>
      <p:ext uri="{BB962C8B-B14F-4D97-AF65-F5344CB8AC3E}">
        <p14:creationId xmlns:p14="http://schemas.microsoft.com/office/powerpoint/2010/main" val="7182891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r-HR"/>
          </a:p>
        </p:txBody>
      </p:sp>
      <p:sp>
        <p:nvSpPr>
          <p:cNvPr id="4" name="Slide Number Placeholder 3"/>
          <p:cNvSpPr>
            <a:spLocks noGrp="1"/>
          </p:cNvSpPr>
          <p:nvPr>
            <p:ph type="sldNum" sz="quarter" idx="10"/>
          </p:nvPr>
        </p:nvSpPr>
        <p:spPr/>
        <p:txBody>
          <a:bodyPr/>
          <a:lstStyle/>
          <a:p>
            <a:pPr>
              <a:defRPr/>
            </a:pPr>
            <a:fld id="{3B8F26A4-DFC1-4F6B-8910-72C8384ED757}" type="slidenum">
              <a:rPr lang="en-US" smtClean="0"/>
              <a:pPr>
                <a:defRPr/>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slaj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hr-HR"/>
          </a:p>
        </p:txBody>
      </p:sp>
      <p:sp>
        <p:nvSpPr>
          <p:cNvPr id="3" name="Subtitle 2"/>
          <p:cNvSpPr>
            <a:spLocks noGrp="1"/>
          </p:cNvSpPr>
          <p:nvPr>
            <p:ph type="subTitle" idx="1"/>
          </p:nvPr>
        </p:nvSpPr>
        <p:spPr>
          <a:xfrm>
            <a:off x="1371600" y="3886200"/>
            <a:ext cx="6400800" cy="13430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hr-H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Okomiti naslov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026570"/>
          </a:xfrm>
        </p:spPr>
        <p:txBody>
          <a:bodyPr vert="eaVert"/>
          <a:lstStyle/>
          <a:p>
            <a:r>
              <a:rPr lang="en-US" dirty="0"/>
              <a:t>Click to edit Master title style</a:t>
            </a:r>
            <a:endParaRPr lang="hr-HR" dirty="0"/>
          </a:p>
        </p:txBody>
      </p:sp>
      <p:sp>
        <p:nvSpPr>
          <p:cNvPr id="3" name="Vertical Text Placeholder 2"/>
          <p:cNvSpPr>
            <a:spLocks noGrp="1"/>
          </p:cNvSpPr>
          <p:nvPr>
            <p:ph type="body" orient="vert" idx="1"/>
          </p:nvPr>
        </p:nvSpPr>
        <p:spPr>
          <a:xfrm>
            <a:off x="457200" y="274639"/>
            <a:ext cx="6019800" cy="502657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r-H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hr-HR"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r-H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aglavlje odjeljka">
    <p:spTree>
      <p:nvGrpSpPr>
        <p:cNvPr id="1" name=""/>
        <p:cNvGrpSpPr/>
        <p:nvPr/>
      </p:nvGrpSpPr>
      <p:grpSpPr>
        <a:xfrm>
          <a:off x="0" y="0"/>
          <a:ext cx="0" cy="0"/>
          <a:chOff x="0" y="0"/>
          <a:chExt cx="0" cy="0"/>
        </a:xfrm>
      </p:grpSpPr>
      <p:sp>
        <p:nvSpPr>
          <p:cNvPr id="2" name="Title 1"/>
          <p:cNvSpPr>
            <a:spLocks noGrp="1"/>
          </p:cNvSpPr>
          <p:nvPr>
            <p:ph type="title"/>
          </p:nvPr>
        </p:nvSpPr>
        <p:spPr>
          <a:xfrm>
            <a:off x="722313" y="3789040"/>
            <a:ext cx="7772400" cy="1368153"/>
          </a:xfrm>
        </p:spPr>
        <p:txBody>
          <a:bodyPr anchor="t"/>
          <a:lstStyle>
            <a:lvl1pPr algn="l">
              <a:defRPr sz="4000" b="1" cap="all"/>
            </a:lvl1pPr>
          </a:lstStyle>
          <a:p>
            <a:r>
              <a:rPr lang="en-US" dirty="0"/>
              <a:t>Click to edit Master title style</a:t>
            </a:r>
            <a:endParaRPr lang="hr-HR" dirty="0"/>
          </a:p>
        </p:txBody>
      </p:sp>
      <p:sp>
        <p:nvSpPr>
          <p:cNvPr id="3" name="Text Placeholder 2"/>
          <p:cNvSpPr>
            <a:spLocks noGrp="1"/>
          </p:cNvSpPr>
          <p:nvPr>
            <p:ph type="body" idx="1"/>
          </p:nvPr>
        </p:nvSpPr>
        <p:spPr>
          <a:xfrm>
            <a:off x="722313" y="2906713"/>
            <a:ext cx="7772400" cy="59429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r-HR"/>
          </a:p>
        </p:txBody>
      </p:sp>
      <p:sp>
        <p:nvSpPr>
          <p:cNvPr id="3" name="Content Placeholder 2"/>
          <p:cNvSpPr>
            <a:spLocks noGrp="1"/>
          </p:cNvSpPr>
          <p:nvPr>
            <p:ph sz="half" idx="1"/>
          </p:nvPr>
        </p:nvSpPr>
        <p:spPr>
          <a:xfrm>
            <a:off x="457200" y="1600201"/>
            <a:ext cx="4038600" cy="37010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Content Placeholder 3"/>
          <p:cNvSpPr>
            <a:spLocks noGrp="1"/>
          </p:cNvSpPr>
          <p:nvPr>
            <p:ph sz="half" idx="2"/>
          </p:nvPr>
        </p:nvSpPr>
        <p:spPr>
          <a:xfrm>
            <a:off x="4648200" y="1600201"/>
            <a:ext cx="4038600" cy="37010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Usporedb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hr-H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12633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054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r-H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Sadržaj s opisom">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a:t>Click to edit Master title style</a:t>
            </a:r>
            <a:endParaRPr lang="hr-HR" dirty="0"/>
          </a:p>
        </p:txBody>
      </p:sp>
      <p:sp>
        <p:nvSpPr>
          <p:cNvPr id="3" name="Content Placeholder 2"/>
          <p:cNvSpPr>
            <a:spLocks noGrp="1"/>
          </p:cNvSpPr>
          <p:nvPr>
            <p:ph idx="1"/>
          </p:nvPr>
        </p:nvSpPr>
        <p:spPr>
          <a:xfrm>
            <a:off x="3575050" y="273050"/>
            <a:ext cx="5111750" cy="524418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Text Placeholder 3"/>
          <p:cNvSpPr>
            <a:spLocks noGrp="1"/>
          </p:cNvSpPr>
          <p:nvPr>
            <p:ph type="body" sz="half" idx="2"/>
          </p:nvPr>
        </p:nvSpPr>
        <p:spPr>
          <a:xfrm>
            <a:off x="467544" y="1556792"/>
            <a:ext cx="3008313" cy="39709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ka s opisom">
    <p:spTree>
      <p:nvGrpSpPr>
        <p:cNvPr id="1" name=""/>
        <p:cNvGrpSpPr/>
        <p:nvPr/>
      </p:nvGrpSpPr>
      <p:grpSpPr>
        <a:xfrm>
          <a:off x="0" y="0"/>
          <a:ext cx="0" cy="0"/>
          <a:chOff x="0" y="0"/>
          <a:chExt cx="0" cy="0"/>
        </a:xfrm>
      </p:grpSpPr>
      <p:sp>
        <p:nvSpPr>
          <p:cNvPr id="2" name="Title 1"/>
          <p:cNvSpPr>
            <a:spLocks noGrp="1"/>
          </p:cNvSpPr>
          <p:nvPr>
            <p:ph type="title"/>
          </p:nvPr>
        </p:nvSpPr>
        <p:spPr>
          <a:xfrm>
            <a:off x="1792288" y="4077072"/>
            <a:ext cx="5486400" cy="504056"/>
          </a:xfrm>
        </p:spPr>
        <p:txBody>
          <a:bodyPr anchor="b"/>
          <a:lstStyle>
            <a:lvl1pPr algn="l">
              <a:defRPr sz="2000" b="1"/>
            </a:lvl1pPr>
          </a:lstStyle>
          <a:p>
            <a:r>
              <a:rPr lang="en-US" dirty="0"/>
              <a:t>Click to edit Master title style</a:t>
            </a:r>
            <a:endParaRPr lang="hr-HR" dirty="0"/>
          </a:p>
        </p:txBody>
      </p:sp>
      <p:sp>
        <p:nvSpPr>
          <p:cNvPr id="3" name="Picture Placeholder 2"/>
          <p:cNvSpPr>
            <a:spLocks noGrp="1"/>
          </p:cNvSpPr>
          <p:nvPr>
            <p:ph type="pic" idx="1"/>
          </p:nvPr>
        </p:nvSpPr>
        <p:spPr>
          <a:xfrm>
            <a:off x="1792288" y="612775"/>
            <a:ext cx="5486400" cy="32482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hr-HR"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Naslov i okomiti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r-H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r-H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hr-HR"/>
              <a:t>Uredite stil naslova matrice</a:t>
            </a:r>
          </a:p>
        </p:txBody>
      </p:sp>
      <p:sp>
        <p:nvSpPr>
          <p:cNvPr id="1027" name="Rectangle 3"/>
          <p:cNvSpPr>
            <a:spLocks noGrp="1" noChangeArrowheads="1"/>
          </p:cNvSpPr>
          <p:nvPr>
            <p:ph type="body" idx="1"/>
          </p:nvPr>
        </p:nvSpPr>
        <p:spPr bwMode="auto">
          <a:xfrm>
            <a:off x="457200" y="1600201"/>
            <a:ext cx="8229600" cy="34849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hr-HR"/>
              <a:t>Uredite stilove teksta matrice</a:t>
            </a:r>
          </a:p>
          <a:p>
            <a:pPr lvl="1"/>
            <a:r>
              <a:rPr lang="hr-HR"/>
              <a:t>Druga razina</a:t>
            </a:r>
          </a:p>
          <a:p>
            <a:pPr lvl="2"/>
            <a:r>
              <a:rPr lang="hr-HR"/>
              <a:t>Treća razina</a:t>
            </a:r>
          </a:p>
          <a:p>
            <a:pPr lvl="3"/>
            <a:r>
              <a:rPr lang="hr-HR"/>
              <a:t>Četvrta razina</a:t>
            </a:r>
          </a:p>
          <a:p>
            <a:pPr lvl="4"/>
            <a:r>
              <a:rPr lang="hr-HR"/>
              <a:t>Peta razina</a:t>
            </a:r>
          </a:p>
        </p:txBody>
      </p:sp>
      <p:pic>
        <p:nvPicPr>
          <p:cNvPr id="6" name="Picture 5" descr="9 PIFT 2020_predložak za prezentaciju_ver1.jpg"/>
          <p:cNvPicPr>
            <a:picLocks noChangeAspect="1"/>
          </p:cNvPicPr>
          <p:nvPr userDrawn="1"/>
        </p:nvPicPr>
        <p:blipFill>
          <a:blip r:embed="rId12" cstate="print"/>
          <a:stretch>
            <a:fillRect/>
          </a:stretch>
        </p:blipFill>
        <p:spPr>
          <a:xfrm>
            <a:off x="1979712" y="5517232"/>
            <a:ext cx="5112568" cy="115043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sr-Latn-C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ctrTitle"/>
          </p:nvPr>
        </p:nvSpPr>
        <p:spPr>
          <a:xfrm>
            <a:off x="685800" y="1124744"/>
            <a:ext cx="7772400" cy="2376264"/>
          </a:xfrm>
        </p:spPr>
        <p:txBody>
          <a:bodyPr/>
          <a:lstStyle/>
          <a:p>
            <a:r>
              <a:rPr lang="en-US" b="1" dirty="0" err="1">
                <a:solidFill>
                  <a:schemeClr val="tx1"/>
                </a:solidFill>
              </a:rPr>
              <a:t>Recenzija</a:t>
            </a:r>
            <a:r>
              <a:rPr lang="en-US" b="1" dirty="0">
                <a:solidFill>
                  <a:schemeClr val="tx1"/>
                </a:solidFill>
              </a:rPr>
              <a:t> </a:t>
            </a:r>
            <a:r>
              <a:rPr lang="en-US" b="1" dirty="0" err="1">
                <a:solidFill>
                  <a:schemeClr val="tx1"/>
                </a:solidFill>
              </a:rPr>
              <a:t>knjige</a:t>
            </a:r>
            <a:br>
              <a:rPr lang="en-US" b="1" dirty="0">
                <a:solidFill>
                  <a:schemeClr val="tx1"/>
                </a:solidFill>
              </a:rPr>
            </a:br>
            <a:r>
              <a:rPr lang="en-US" b="1" dirty="0">
                <a:solidFill>
                  <a:schemeClr val="tx1"/>
                </a:solidFill>
              </a:rPr>
              <a:t>David </a:t>
            </a:r>
            <a:r>
              <a:rPr lang="en-US" b="1" dirty="0" err="1">
                <a:solidFill>
                  <a:schemeClr val="tx1"/>
                </a:solidFill>
              </a:rPr>
              <a:t>Segen</a:t>
            </a:r>
            <a:r>
              <a:rPr lang="en-US" b="1" dirty="0">
                <a:solidFill>
                  <a:schemeClr val="tx1"/>
                </a:solidFill>
              </a:rPr>
              <a:t> (1859. – 1927.)</a:t>
            </a:r>
            <a:br>
              <a:rPr lang="en-US" b="1" dirty="0">
                <a:solidFill>
                  <a:schemeClr val="tx1"/>
                </a:solidFill>
              </a:rPr>
            </a:br>
            <a:endParaRPr lang="sr-Latn-CS" b="1" dirty="0">
              <a:solidFill>
                <a:schemeClr val="tx1"/>
              </a:solidFill>
            </a:endParaRPr>
          </a:p>
        </p:txBody>
      </p:sp>
      <p:sp>
        <p:nvSpPr>
          <p:cNvPr id="2052" name="Rectangle 3"/>
          <p:cNvSpPr>
            <a:spLocks noGrp="1" noChangeArrowheads="1"/>
          </p:cNvSpPr>
          <p:nvPr>
            <p:ph type="subTitle" idx="1"/>
          </p:nvPr>
        </p:nvSpPr>
        <p:spPr/>
        <p:txBody>
          <a:bodyPr/>
          <a:lstStyle/>
          <a:p>
            <a:pPr marL="0" indent="0" algn="ctr" eaLnBrk="1" hangingPunct="1">
              <a:buFontTx/>
              <a:buNone/>
            </a:pPr>
            <a:r>
              <a:rPr lang="en-US" sz="2400" dirty="0"/>
              <a:t>Andrej Dujella</a:t>
            </a:r>
            <a:endParaRPr lang="sr-Latn-CS" sz="2400" dirty="0"/>
          </a:p>
        </p:txBody>
      </p:sp>
      <p:sp>
        <p:nvSpPr>
          <p:cNvPr id="3" name="TextBox 2">
            <a:extLst>
              <a:ext uri="{FF2B5EF4-FFF2-40B4-BE49-F238E27FC236}">
                <a16:creationId xmlns:a16="http://schemas.microsoft.com/office/drawing/2014/main" id="{B59AEE3A-1B0E-429F-AD78-F6C661794910}"/>
              </a:ext>
            </a:extLst>
          </p:cNvPr>
          <p:cNvSpPr txBox="1"/>
          <p:nvPr/>
        </p:nvSpPr>
        <p:spPr>
          <a:xfrm>
            <a:off x="1243608" y="2971800"/>
            <a:ext cx="6656784" cy="707886"/>
          </a:xfrm>
          <a:prstGeom prst="rect">
            <a:avLst/>
          </a:prstGeom>
          <a:noFill/>
        </p:spPr>
        <p:txBody>
          <a:bodyPr wrap="square" rtlCol="0">
            <a:spAutoFit/>
          </a:bodyPr>
          <a:lstStyle/>
          <a:p>
            <a:r>
              <a:rPr lang="hr-HR" sz="2000" b="1" dirty="0"/>
              <a:t>autora: Branka Hanžeka, Jasne Dravec Braun i Željke Milin Šipuš</a:t>
            </a:r>
            <a:endParaRPr lang="hr-HR"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US" dirty="0"/>
              <a:t> </a:t>
            </a:r>
            <a:endParaRPr lang="hr-HR" dirty="0"/>
          </a:p>
        </p:txBody>
      </p:sp>
      <p:sp>
        <p:nvSpPr>
          <p:cNvPr id="3" name="Content Placeholder 2"/>
          <p:cNvSpPr>
            <a:spLocks noGrp="1"/>
          </p:cNvSpPr>
          <p:nvPr>
            <p:ph idx="1"/>
          </p:nvPr>
        </p:nvSpPr>
        <p:spPr>
          <a:xfrm>
            <a:off x="457200" y="548680"/>
            <a:ext cx="8229600" cy="4752528"/>
          </a:xfrm>
        </p:spPr>
        <p:txBody>
          <a:bodyPr/>
          <a:lstStyle/>
          <a:p>
            <a:pPr marL="0" indent="0" algn="just">
              <a:buNone/>
            </a:pPr>
            <a:r>
              <a:rPr lang="hr-HR" sz="2400" dirty="0">
                <a:latin typeface="Times New Roman" panose="02020603050405020304" pitchFamily="18" charset="0"/>
                <a:ea typeface="Times New Roman" panose="02020603050405020304" pitchFamily="18" charset="0"/>
              </a:rPr>
              <a:t>David Segen doktorirao je 1889. godine na Mudroslovnom fakultetu zagrebačkog sveučilišta s temom „O asteroidi“ pod mentorstvom Karela Zahradnika i tako postao prvi doktor znanosti iz matematike na Sveučilištu u Zagrebu. Također je postao prvi privatni docent iz deskriptivne geometrije sa sintetičnom geometrijom na istom sveučilištu</a:t>
            </a:r>
            <a:r>
              <a:rPr lang="hr-HR" sz="2400" dirty="0">
                <a:solidFill>
                  <a:srgbClr val="0000FF"/>
                </a:solidFill>
                <a:latin typeface="Times New Roman" panose="02020603050405020304" pitchFamily="18" charset="0"/>
                <a:ea typeface="Times New Roman" panose="02020603050405020304" pitchFamily="18" charset="0"/>
              </a:rPr>
              <a:t>.</a:t>
            </a:r>
            <a:r>
              <a:rPr lang="hr-HR" sz="2400" i="1" dirty="0">
                <a:solidFill>
                  <a:srgbClr val="0000FF"/>
                </a:solidFill>
                <a:latin typeface="Times New Roman" panose="02020603050405020304" pitchFamily="18" charset="0"/>
                <a:ea typeface="Times New Roman" panose="02020603050405020304" pitchFamily="18" charset="0"/>
              </a:rPr>
              <a:t> </a:t>
            </a:r>
            <a:r>
              <a:rPr lang="hr-HR" sz="2400" dirty="0">
                <a:latin typeface="Times New Roman" panose="02020603050405020304" pitchFamily="18" charset="0"/>
                <a:ea typeface="Times New Roman" panose="02020603050405020304" pitchFamily="18" charset="0"/>
              </a:rPr>
              <a:t>Objavio je nekoliko znanstvenih radova krajem 19. i početkom 20. stoljeća te tako sudjelovao u počecima razvoja matematike na zagrebačkom sveučilištu. Baveći se sintetičkom geometrijom, posebno pravčastim plohama trećeg i četvrtog stupnja, uveo je novo područje matematičkih istraživanja u Hrvatskoj. Godine 1894. postao je dopisni član Akademije. </a:t>
            </a:r>
            <a:endParaRPr lang="hr-HR" sz="2400" dirty="0"/>
          </a:p>
          <a:p>
            <a:pPr marL="0" indent="0">
              <a:buNone/>
            </a:pPr>
            <a:endParaRPr lang="hr-HR" sz="2400" dirty="0"/>
          </a:p>
        </p:txBody>
      </p:sp>
    </p:spTree>
    <p:extLst>
      <p:ext uri="{BB962C8B-B14F-4D97-AF65-F5344CB8AC3E}">
        <p14:creationId xmlns:p14="http://schemas.microsoft.com/office/powerpoint/2010/main" val="117501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BEBAB6-3BAD-4CFD-A918-CA4063C6DC70}"/>
              </a:ext>
            </a:extLst>
          </p:cNvPr>
          <p:cNvSpPr>
            <a:spLocks noGrp="1"/>
          </p:cNvSpPr>
          <p:nvPr>
            <p:ph idx="1"/>
          </p:nvPr>
        </p:nvSpPr>
        <p:spPr>
          <a:xfrm>
            <a:off x="457200" y="980728"/>
            <a:ext cx="8229600" cy="4104457"/>
          </a:xfrm>
        </p:spPr>
        <p:txBody>
          <a:bodyPr/>
          <a:lstStyle/>
          <a:p>
            <a:pPr marL="0" indent="0" algn="just">
              <a:buNone/>
            </a:pPr>
            <a:r>
              <a:rPr lang="en-US" sz="2400" dirty="0">
                <a:latin typeface="Times New Roman" panose="02020603050405020304" pitchFamily="18" charset="0"/>
                <a:ea typeface="Times New Roman" panose="02020603050405020304" pitchFamily="18" charset="0"/>
              </a:rPr>
              <a:t>Z</a:t>
            </a:r>
            <a:r>
              <a:rPr lang="hr-HR" sz="2400" dirty="0">
                <a:latin typeface="Times New Roman" panose="02020603050405020304" pitchFamily="18" charset="0"/>
                <a:ea typeface="Times New Roman" panose="02020603050405020304" pitchFamily="18" charset="0"/>
              </a:rPr>
              <a:t>asigurno njegov rad i djelovanje zaslužuje pozornost hrvatske znanstvene zajednice. O njemu je do sada pisano vrlo kratko u različitim spomenicama i općenitim pregledima hrvatske matematike, a izostalo je sustavno proučavanje i vrednovanje, što je ispravljeno upravo ovom knjigom te je tako dostojno obilježeno 90 godina od smrti Davida Segena. Prikupljanjem svih dostupnih dokumenata koji svjedoče o njegovu životnom putu i svih publikacija koje je objavio dobiven je dobar izvor građe potrebne za pisanje knjige.</a:t>
            </a:r>
          </a:p>
          <a:p>
            <a:pPr marL="0" indent="0">
              <a:buNone/>
            </a:pPr>
            <a:endParaRPr lang="hr-HR" sz="2400" dirty="0"/>
          </a:p>
        </p:txBody>
      </p:sp>
    </p:spTree>
    <p:extLst>
      <p:ext uri="{BB962C8B-B14F-4D97-AF65-F5344CB8AC3E}">
        <p14:creationId xmlns:p14="http://schemas.microsoft.com/office/powerpoint/2010/main" val="1624681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67295-F60D-4E45-8673-23CC28F8C62F}"/>
              </a:ext>
            </a:extLst>
          </p:cNvPr>
          <p:cNvSpPr>
            <a:spLocks noGrp="1"/>
          </p:cNvSpPr>
          <p:nvPr>
            <p:ph type="title"/>
          </p:nvPr>
        </p:nvSpPr>
        <p:spPr>
          <a:xfrm>
            <a:off x="457200" y="274638"/>
            <a:ext cx="8229600" cy="202034"/>
          </a:xfrm>
        </p:spPr>
        <p:txBody>
          <a:bodyPr/>
          <a:lstStyle/>
          <a:p>
            <a:r>
              <a:rPr lang="en-US" dirty="0"/>
              <a:t> </a:t>
            </a:r>
            <a:endParaRPr lang="hr-HR" dirty="0"/>
          </a:p>
        </p:txBody>
      </p:sp>
      <p:sp>
        <p:nvSpPr>
          <p:cNvPr id="3" name="Content Placeholder 2">
            <a:extLst>
              <a:ext uri="{FF2B5EF4-FFF2-40B4-BE49-F238E27FC236}">
                <a16:creationId xmlns:a16="http://schemas.microsoft.com/office/drawing/2014/main" id="{C27FD6FC-A897-4427-B99A-EEA7BDC4C20B}"/>
              </a:ext>
            </a:extLst>
          </p:cNvPr>
          <p:cNvSpPr>
            <a:spLocks noGrp="1"/>
          </p:cNvSpPr>
          <p:nvPr>
            <p:ph idx="1"/>
          </p:nvPr>
        </p:nvSpPr>
        <p:spPr>
          <a:xfrm>
            <a:off x="457200" y="620688"/>
            <a:ext cx="8229600" cy="4464497"/>
          </a:xfrm>
        </p:spPr>
        <p:txBody>
          <a:bodyPr/>
          <a:lstStyle/>
          <a:p>
            <a:pPr indent="0" algn="just">
              <a:lnSpc>
                <a:spcPct val="115000"/>
              </a:lnSpc>
              <a:spcAft>
                <a:spcPts val="0"/>
              </a:spcAft>
              <a:buNone/>
            </a:pPr>
            <a:r>
              <a:rPr lang="hr-HR" sz="2400" dirty="0">
                <a:latin typeface="Times New Roman" panose="02020603050405020304" pitchFamily="18" charset="0"/>
                <a:ea typeface="Times New Roman" panose="02020603050405020304" pitchFamily="18" charset="0"/>
              </a:rPr>
              <a:t>U prilozima u ovoj knjizi obrađuju se različiti aspekti Segenovog znanstvenog i  nastavnog rada. </a:t>
            </a:r>
            <a:endParaRPr lang="en-US" sz="2400" dirty="0">
              <a:latin typeface="Times New Roman" panose="02020603050405020304" pitchFamily="18" charset="0"/>
              <a:ea typeface="Times New Roman" panose="02020603050405020304" pitchFamily="18" charset="0"/>
            </a:endParaRPr>
          </a:p>
          <a:p>
            <a:pPr indent="449580" algn="just">
              <a:lnSpc>
                <a:spcPct val="115000"/>
              </a:lnSpc>
              <a:spcAft>
                <a:spcPts val="0"/>
              </a:spcAft>
            </a:pPr>
            <a:endParaRPr lang="hr-HR" sz="2400" dirty="0">
              <a:latin typeface="Arial" panose="020B0604020202020204" pitchFamily="34" charset="0"/>
              <a:ea typeface="Times New Roman" panose="02020603050405020304" pitchFamily="18" charset="0"/>
            </a:endParaRPr>
          </a:p>
          <a:p>
            <a:pPr indent="0" algn="just">
              <a:lnSpc>
                <a:spcPct val="115000"/>
              </a:lnSpc>
              <a:spcAft>
                <a:spcPts val="0"/>
              </a:spcAft>
              <a:buNone/>
            </a:pPr>
            <a:r>
              <a:rPr lang="hr-HR" sz="2400" dirty="0">
                <a:latin typeface="Times New Roman" panose="02020603050405020304" pitchFamily="18" charset="0"/>
                <a:ea typeface="Times New Roman" panose="02020603050405020304" pitchFamily="18" charset="0"/>
              </a:rPr>
              <a:t>U prvom poglavlju knjige dana je biografija Davida Segena. Donose se informacije iz njegovog obiteljskog i profesionalnog života, opisane su njegove aktivnosti u Židovskoj općini u Zagrebu, pedagoški rad u zagrebačkoj realci, te karijera sveučilišnog nastavnika na Mudroslovnom fakultetu. </a:t>
            </a:r>
            <a:endParaRPr lang="hr-HR" sz="2400" dirty="0">
              <a:latin typeface="Arial" panose="020B0604020202020204" pitchFamily="34" charset="0"/>
              <a:ea typeface="Times New Roman" panose="02020603050405020304" pitchFamily="18" charset="0"/>
            </a:endParaRPr>
          </a:p>
          <a:p>
            <a:pPr marL="0" indent="0">
              <a:buNone/>
            </a:pPr>
            <a:endParaRPr lang="hr-HR" sz="2400" dirty="0"/>
          </a:p>
        </p:txBody>
      </p:sp>
    </p:spTree>
    <p:extLst>
      <p:ext uri="{BB962C8B-B14F-4D97-AF65-F5344CB8AC3E}">
        <p14:creationId xmlns:p14="http://schemas.microsoft.com/office/powerpoint/2010/main" val="2496736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35F62-FCBA-4F2C-ADB6-053BB29AE115}"/>
              </a:ext>
            </a:extLst>
          </p:cNvPr>
          <p:cNvSpPr>
            <a:spLocks noGrp="1"/>
          </p:cNvSpPr>
          <p:nvPr>
            <p:ph type="title"/>
          </p:nvPr>
        </p:nvSpPr>
        <p:spPr/>
        <p:txBody>
          <a:bodyPr/>
          <a:lstStyle/>
          <a:p>
            <a:r>
              <a:rPr lang="en-US" dirty="0"/>
              <a:t> </a:t>
            </a:r>
            <a:endParaRPr lang="hr-HR" dirty="0"/>
          </a:p>
        </p:txBody>
      </p:sp>
      <p:sp>
        <p:nvSpPr>
          <p:cNvPr id="3" name="Content Placeholder 2">
            <a:extLst>
              <a:ext uri="{FF2B5EF4-FFF2-40B4-BE49-F238E27FC236}">
                <a16:creationId xmlns:a16="http://schemas.microsoft.com/office/drawing/2014/main" id="{8192DE24-606B-4007-A91A-320A7DD5CE9A}"/>
              </a:ext>
            </a:extLst>
          </p:cNvPr>
          <p:cNvSpPr>
            <a:spLocks noGrp="1"/>
          </p:cNvSpPr>
          <p:nvPr>
            <p:ph idx="1"/>
          </p:nvPr>
        </p:nvSpPr>
        <p:spPr>
          <a:xfrm>
            <a:off x="457200" y="476672"/>
            <a:ext cx="8229600" cy="4608513"/>
          </a:xfrm>
        </p:spPr>
        <p:txBody>
          <a:bodyPr/>
          <a:lstStyle/>
          <a:p>
            <a:pPr marL="0" indent="0" algn="just">
              <a:buNone/>
            </a:pPr>
            <a:r>
              <a:rPr lang="hr-HR" sz="2000" dirty="0">
                <a:latin typeface="Times New Roman" panose="02020603050405020304" pitchFamily="18" charset="0"/>
                <a:ea typeface="Times New Roman" panose="02020603050405020304" pitchFamily="18" charset="0"/>
              </a:rPr>
              <a:t>U drugom poglavlju se detaljnije obrađuje znanstvena biografija Davida Segena. Detaljno su opisani tadašnji propisi o disertacijskom postupku, te posebno procedura koju je prošao David Segen kao prvi doktor znanosti iz matematike na zagrebačkom sveučilištu. Slijedi opis habilitacijskog postupka te procedura njegovog imenovanja privatnim docentom. Sveučilišna karijera Davida Segena uključuje predavanja na Šumarskoj akademiji, i Mudroslovnom fakultetu, što je sve detaljno opisano u knjizi, uključujući i kratke biografije Segenovih studenata. Ovo poglavlje završava s razmatranjem izbora Davida Segena za dopisnog člana Akademije. Tu se opisuje i neugodna epizoda vezana uz primjedbu Vladimira Varićaka na Segenov rad „Prilog novijoj geometriji“ za koji je Varićak ustvrdio da je podudara s jednom raspravom W. Fiedlera. Segenov rad je povučen iz Akademijinog „Rada“, što je bio i razlog da je odbijena njegova molba za unapređenje u redovitog profesora. </a:t>
            </a:r>
            <a:endParaRPr lang="hr-HR" sz="2000" dirty="0">
              <a:latin typeface="Arial" panose="020B0604020202020204" pitchFamily="34" charset="0"/>
              <a:ea typeface="Times New Roman" panose="02020603050405020304" pitchFamily="18" charset="0"/>
            </a:endParaRPr>
          </a:p>
          <a:p>
            <a:pPr marL="0" indent="0" algn="just">
              <a:buNone/>
            </a:pPr>
            <a:endParaRPr lang="hr-HR" sz="2000" dirty="0"/>
          </a:p>
        </p:txBody>
      </p:sp>
    </p:spTree>
    <p:extLst>
      <p:ext uri="{BB962C8B-B14F-4D97-AF65-F5344CB8AC3E}">
        <p14:creationId xmlns:p14="http://schemas.microsoft.com/office/powerpoint/2010/main" val="1209169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49D59-87D7-4375-A26C-2811975E230C}"/>
              </a:ext>
            </a:extLst>
          </p:cNvPr>
          <p:cNvSpPr>
            <a:spLocks noGrp="1"/>
          </p:cNvSpPr>
          <p:nvPr>
            <p:ph type="title"/>
          </p:nvPr>
        </p:nvSpPr>
        <p:spPr/>
        <p:txBody>
          <a:bodyPr/>
          <a:lstStyle/>
          <a:p>
            <a:r>
              <a:rPr lang="en-US" dirty="0"/>
              <a:t> </a:t>
            </a:r>
            <a:endParaRPr lang="hr-HR" dirty="0"/>
          </a:p>
        </p:txBody>
      </p:sp>
      <p:sp>
        <p:nvSpPr>
          <p:cNvPr id="3" name="Content Placeholder 2">
            <a:extLst>
              <a:ext uri="{FF2B5EF4-FFF2-40B4-BE49-F238E27FC236}">
                <a16:creationId xmlns:a16="http://schemas.microsoft.com/office/drawing/2014/main" id="{683988D0-E334-40BF-95F9-73F943133DF9}"/>
              </a:ext>
            </a:extLst>
          </p:cNvPr>
          <p:cNvSpPr>
            <a:spLocks noGrp="1"/>
          </p:cNvSpPr>
          <p:nvPr>
            <p:ph idx="1"/>
          </p:nvPr>
        </p:nvSpPr>
        <p:spPr>
          <a:xfrm>
            <a:off x="457200" y="1124744"/>
            <a:ext cx="8229600" cy="3960441"/>
          </a:xfrm>
        </p:spPr>
        <p:txBody>
          <a:bodyPr/>
          <a:lstStyle/>
          <a:p>
            <a:pPr indent="0" algn="just">
              <a:lnSpc>
                <a:spcPct val="115000"/>
              </a:lnSpc>
              <a:spcAft>
                <a:spcPts val="0"/>
              </a:spcAft>
              <a:buNone/>
            </a:pPr>
            <a:r>
              <a:rPr lang="hr-HR" sz="2400" dirty="0">
                <a:latin typeface="Times New Roman" panose="02020603050405020304" pitchFamily="18" charset="0"/>
                <a:ea typeface="Times New Roman" panose="02020603050405020304" pitchFamily="18" charset="0"/>
              </a:rPr>
              <a:t>Treće poglavlje obrađuje pedagoški rad Davida Segena na osječkoj i zagrebačkoj realci. Navedeni su svi predmeti koje je predavao u pojedinim školskim godinama. </a:t>
            </a:r>
            <a:endParaRPr lang="en-US" sz="2400" dirty="0">
              <a:latin typeface="Times New Roman" panose="02020603050405020304" pitchFamily="18" charset="0"/>
              <a:ea typeface="Times New Roman" panose="02020603050405020304" pitchFamily="18" charset="0"/>
            </a:endParaRPr>
          </a:p>
          <a:p>
            <a:pPr indent="449580" algn="just">
              <a:lnSpc>
                <a:spcPct val="115000"/>
              </a:lnSpc>
              <a:spcAft>
                <a:spcPts val="0"/>
              </a:spcAft>
            </a:pPr>
            <a:endParaRPr lang="en-US" sz="2400" dirty="0">
              <a:latin typeface="Times New Roman" panose="02020603050405020304" pitchFamily="18" charset="0"/>
              <a:ea typeface="Times New Roman" panose="02020603050405020304" pitchFamily="18" charset="0"/>
            </a:endParaRPr>
          </a:p>
          <a:p>
            <a:pPr indent="0" algn="just">
              <a:lnSpc>
                <a:spcPct val="115000"/>
              </a:lnSpc>
              <a:spcAft>
                <a:spcPts val="0"/>
              </a:spcAft>
              <a:buNone/>
            </a:pPr>
            <a:r>
              <a:rPr lang="hr-HR" sz="2400" dirty="0">
                <a:latin typeface="Times New Roman" panose="02020603050405020304" pitchFamily="18" charset="0"/>
                <a:ea typeface="Times New Roman" panose="02020603050405020304" pitchFamily="18" charset="0"/>
              </a:rPr>
              <a:t>U četvrtom poglavlju opisuje je Segenova djelatnost kao člana ispitnog povjerenstva za kandidate gimnazijskog i realačkog učiteljstva. </a:t>
            </a:r>
            <a:endParaRPr lang="hr-HR" sz="2400" dirty="0">
              <a:latin typeface="Arial" panose="020B0604020202020204" pitchFamily="34" charset="0"/>
              <a:ea typeface="Times New Roman" panose="02020603050405020304" pitchFamily="18" charset="0"/>
            </a:endParaRPr>
          </a:p>
          <a:p>
            <a:pPr marL="0" indent="0">
              <a:buNone/>
            </a:pPr>
            <a:endParaRPr lang="hr-HR" sz="2400" dirty="0"/>
          </a:p>
        </p:txBody>
      </p:sp>
    </p:spTree>
    <p:extLst>
      <p:ext uri="{BB962C8B-B14F-4D97-AF65-F5344CB8AC3E}">
        <p14:creationId xmlns:p14="http://schemas.microsoft.com/office/powerpoint/2010/main" val="848030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3EC69-D615-494B-BF18-A32B550AB391}"/>
              </a:ext>
            </a:extLst>
          </p:cNvPr>
          <p:cNvSpPr>
            <a:spLocks noGrp="1"/>
          </p:cNvSpPr>
          <p:nvPr>
            <p:ph type="title"/>
          </p:nvPr>
        </p:nvSpPr>
        <p:spPr/>
        <p:txBody>
          <a:bodyPr/>
          <a:lstStyle/>
          <a:p>
            <a:r>
              <a:rPr lang="en-US" dirty="0"/>
              <a:t> </a:t>
            </a:r>
            <a:endParaRPr lang="hr-HR" dirty="0"/>
          </a:p>
        </p:txBody>
      </p:sp>
      <p:sp>
        <p:nvSpPr>
          <p:cNvPr id="3" name="Content Placeholder 2">
            <a:extLst>
              <a:ext uri="{FF2B5EF4-FFF2-40B4-BE49-F238E27FC236}">
                <a16:creationId xmlns:a16="http://schemas.microsoft.com/office/drawing/2014/main" id="{7DC51854-855A-4869-B3CE-BD92B36D9F7B}"/>
              </a:ext>
            </a:extLst>
          </p:cNvPr>
          <p:cNvSpPr>
            <a:spLocks noGrp="1"/>
          </p:cNvSpPr>
          <p:nvPr>
            <p:ph idx="1"/>
          </p:nvPr>
        </p:nvSpPr>
        <p:spPr>
          <a:xfrm>
            <a:off x="457200" y="1417638"/>
            <a:ext cx="8229600" cy="3667547"/>
          </a:xfrm>
        </p:spPr>
        <p:txBody>
          <a:bodyPr/>
          <a:lstStyle/>
          <a:p>
            <a:pPr marL="0" indent="0" algn="just">
              <a:buNone/>
            </a:pPr>
            <a:r>
              <a:rPr lang="hr-HR" sz="2400" dirty="0">
                <a:latin typeface="Times New Roman" panose="02020603050405020304" pitchFamily="18" charset="0"/>
                <a:ea typeface="Times New Roman" panose="02020603050405020304" pitchFamily="18" charset="0"/>
              </a:rPr>
              <a:t>Konačno, peto poglavlje donosi pregled Segenovih znanstvenih radova, udžbenika, te stručnih radova. Posebno su zanimljivi izvadci i primjeri zadataka iz njegovih udžbenika. Napomenimo da su dvije Segenove zbirke zadataka nedavno doživjele nova izdanja, te tako i nakon više od jednog stoljeća ostaju vrijedan radni materijal za rad u srednjoj školi, ali i dokument vremena u kojem su nastale. </a:t>
            </a:r>
            <a:endParaRPr lang="hr-HR" sz="2400" dirty="0"/>
          </a:p>
          <a:p>
            <a:pPr marL="0" indent="0">
              <a:buNone/>
            </a:pPr>
            <a:endParaRPr lang="hr-HR" sz="2400" dirty="0"/>
          </a:p>
        </p:txBody>
      </p:sp>
    </p:spTree>
    <p:extLst>
      <p:ext uri="{BB962C8B-B14F-4D97-AF65-F5344CB8AC3E}">
        <p14:creationId xmlns:p14="http://schemas.microsoft.com/office/powerpoint/2010/main" val="2532387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88F74-D897-40A0-96FA-38797BCAA46E}"/>
              </a:ext>
            </a:extLst>
          </p:cNvPr>
          <p:cNvSpPr>
            <a:spLocks noGrp="1"/>
          </p:cNvSpPr>
          <p:nvPr>
            <p:ph type="title"/>
          </p:nvPr>
        </p:nvSpPr>
        <p:spPr/>
        <p:txBody>
          <a:bodyPr/>
          <a:lstStyle/>
          <a:p>
            <a:r>
              <a:rPr lang="en-US" dirty="0"/>
              <a:t> </a:t>
            </a:r>
            <a:endParaRPr lang="hr-HR" dirty="0"/>
          </a:p>
        </p:txBody>
      </p:sp>
      <p:sp>
        <p:nvSpPr>
          <p:cNvPr id="3" name="Content Placeholder 2">
            <a:extLst>
              <a:ext uri="{FF2B5EF4-FFF2-40B4-BE49-F238E27FC236}">
                <a16:creationId xmlns:a16="http://schemas.microsoft.com/office/drawing/2014/main" id="{BB31AB56-1A3D-4AEC-8749-FA5E0E6C0FC3}"/>
              </a:ext>
            </a:extLst>
          </p:cNvPr>
          <p:cNvSpPr>
            <a:spLocks noGrp="1"/>
          </p:cNvSpPr>
          <p:nvPr>
            <p:ph idx="1"/>
          </p:nvPr>
        </p:nvSpPr>
        <p:spPr>
          <a:xfrm>
            <a:off x="457200" y="764704"/>
            <a:ext cx="8229600" cy="4320481"/>
          </a:xfrm>
        </p:spPr>
        <p:txBody>
          <a:bodyPr/>
          <a:lstStyle/>
          <a:p>
            <a:pPr marL="0" indent="0" algn="just">
              <a:buNone/>
            </a:pPr>
            <a:r>
              <a:rPr lang="hr-HR" sz="2400" dirty="0">
                <a:latin typeface="Times New Roman" panose="02020603050405020304" pitchFamily="18" charset="0"/>
                <a:ea typeface="Times New Roman" panose="02020603050405020304" pitchFamily="18" charset="0"/>
              </a:rPr>
              <a:t>Smatram da knjiga predstavlja vrlo vrijedan doprinos upoznavanju jednog nedovoljno poznatog dijela hrvatske matematičke povijesti. Po prvi puta je sustavno obrađen znanstveni i nastavni rad Davida Segena, prvog doktora matematike na zagrebačkom sveučilištu i dopisnog člana Akademije, uključujući i kontroverze vezane uz zadnji dio njegove akademske karijere. Dodatna vrijednost knjige je i detaljan opis procedura izbora i napredovanja u školama, sveučilištima i Akademiji krajem 19. i početkom 20. stoljeća, kroz koje je prolazio David Segen tijekom svoje karijere.</a:t>
            </a:r>
            <a:endParaRPr lang="hr-HR" sz="2400" dirty="0">
              <a:latin typeface="Arial" panose="020B0604020202020204" pitchFamily="34" charset="0"/>
              <a:ea typeface="Times New Roman" panose="02020603050405020304" pitchFamily="18" charset="0"/>
            </a:endParaRPr>
          </a:p>
          <a:p>
            <a:pPr marL="0" indent="0">
              <a:buNone/>
            </a:pPr>
            <a:endParaRPr lang="hr-HR" sz="2400" dirty="0"/>
          </a:p>
        </p:txBody>
      </p:sp>
    </p:spTree>
    <p:extLst>
      <p:ext uri="{BB962C8B-B14F-4D97-AF65-F5344CB8AC3E}">
        <p14:creationId xmlns:p14="http://schemas.microsoft.com/office/powerpoint/2010/main" val="3797740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hr-HR" dirty="0"/>
          </a:p>
        </p:txBody>
      </p:sp>
      <p:sp>
        <p:nvSpPr>
          <p:cNvPr id="3" name="Content Placeholder 2"/>
          <p:cNvSpPr>
            <a:spLocks noGrp="1"/>
          </p:cNvSpPr>
          <p:nvPr>
            <p:ph sz="half" idx="1"/>
          </p:nvPr>
        </p:nvSpPr>
        <p:spPr>
          <a:xfrm>
            <a:off x="457200" y="1600201"/>
            <a:ext cx="6203032" cy="3701008"/>
          </a:xfrm>
        </p:spPr>
        <p:txBody>
          <a:bodyPr/>
          <a:lstStyle/>
          <a:p>
            <a:pPr marL="0" indent="0">
              <a:buNone/>
            </a:pPr>
            <a:r>
              <a:rPr lang="en-US" sz="2400" dirty="0"/>
              <a:t>Andrej Dujella </a:t>
            </a:r>
          </a:p>
          <a:p>
            <a:pPr marL="0" indent="0">
              <a:buNone/>
            </a:pPr>
            <a:r>
              <a:rPr lang="en-US" sz="2400" dirty="0" err="1"/>
              <a:t>Prirodoslovno-matematički</a:t>
            </a:r>
            <a:r>
              <a:rPr lang="en-US" sz="2400" dirty="0"/>
              <a:t> </a:t>
            </a:r>
            <a:r>
              <a:rPr lang="en-US" sz="2400" dirty="0" err="1"/>
              <a:t>fakultet</a:t>
            </a:r>
            <a:endParaRPr lang="en-US" sz="2400" dirty="0"/>
          </a:p>
          <a:p>
            <a:pPr marL="0" indent="0">
              <a:buNone/>
            </a:pPr>
            <a:r>
              <a:rPr lang="en-US" sz="2400" dirty="0" err="1"/>
              <a:t>Matematički</a:t>
            </a:r>
            <a:r>
              <a:rPr lang="en-US" sz="2400" dirty="0"/>
              <a:t> </a:t>
            </a:r>
            <a:r>
              <a:rPr lang="en-US" sz="2400" dirty="0" err="1"/>
              <a:t>odsjek</a:t>
            </a:r>
            <a:endParaRPr lang="en-US" sz="2400" dirty="0"/>
          </a:p>
          <a:p>
            <a:pPr marL="0" indent="0">
              <a:buNone/>
            </a:pPr>
            <a:r>
              <a:rPr lang="en-US" sz="2400" dirty="0" err="1"/>
              <a:t>Bijenička</a:t>
            </a:r>
            <a:r>
              <a:rPr lang="en-US" sz="2400" dirty="0"/>
              <a:t> </a:t>
            </a:r>
            <a:r>
              <a:rPr lang="en-US" sz="2400" dirty="0" err="1"/>
              <a:t>cesta</a:t>
            </a:r>
            <a:r>
              <a:rPr lang="en-US" sz="2400" dirty="0"/>
              <a:t> 30, Zagreb</a:t>
            </a:r>
          </a:p>
          <a:p>
            <a:pPr marL="0" indent="0">
              <a:buNone/>
            </a:pPr>
            <a:r>
              <a:rPr lang="en-US" sz="2400" dirty="0"/>
              <a:t>duje@math.hr</a:t>
            </a:r>
            <a:endParaRPr lang="hr-HR" sz="2400" dirty="0"/>
          </a:p>
        </p:txBody>
      </p:sp>
      <p:sp>
        <p:nvSpPr>
          <p:cNvPr id="4" name="Content Placeholder 3"/>
          <p:cNvSpPr>
            <a:spLocks noGrp="1"/>
          </p:cNvSpPr>
          <p:nvPr>
            <p:ph sz="half" idx="2"/>
          </p:nvPr>
        </p:nvSpPr>
        <p:spPr/>
        <p:txBody>
          <a:bodyPr/>
          <a:lstStyle/>
          <a:p>
            <a:pPr marL="0" indent="0">
              <a:buNone/>
            </a:pPr>
            <a:r>
              <a:rPr lang="en-US" dirty="0"/>
              <a:t>    </a:t>
            </a:r>
            <a:endParaRPr lang="hr-HR" dirty="0"/>
          </a:p>
        </p:txBody>
      </p:sp>
    </p:spTree>
    <p:extLst>
      <p:ext uri="{BB962C8B-B14F-4D97-AF65-F5344CB8AC3E}">
        <p14:creationId xmlns:p14="http://schemas.microsoft.com/office/powerpoint/2010/main" val="1275226620"/>
      </p:ext>
    </p:extLst>
  </p:cSld>
  <p:clrMapOvr>
    <a:masterClrMapping/>
  </p:clrMapOvr>
</p:sld>
</file>

<file path=ppt/theme/theme1.xml><?xml version="1.0" encoding="utf-8"?>
<a:theme xmlns:a="http://schemas.openxmlformats.org/drawingml/2006/main" name="V12-predložak za prezentaciju redovnog referata">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hr-H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hr-HR"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TotalTime>
  <Words>643</Words>
  <Application>Microsoft Office PowerPoint</Application>
  <PresentationFormat>On-screen Show (4:3)</PresentationFormat>
  <Paragraphs>28</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V12-predložak za prezentaciju redovnog referata</vt:lpstr>
      <vt:lpstr>Recenzija knjige David Segen (1859. – 1927.) </vt:lpstr>
      <vt:lpstr> </vt:lpstr>
      <vt:lpstr>PowerPoint Presentation</vt:lpstr>
      <vt:lpstr> </vt:lpstr>
      <vt:lpstr> </vt:lpstr>
      <vt:lpstr> </vt:lpstr>
      <vt:lpstr> </vt:lpstr>
      <vt:lpstr> </vt:lpstr>
      <vt:lpstr> </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itomisa</dc:creator>
  <cp:lastModifiedBy>Andrej Dujella</cp:lastModifiedBy>
  <cp:revision>27</cp:revision>
  <cp:lastPrinted>2016-07-15T11:33:25Z</cp:lastPrinted>
  <dcterms:created xsi:type="dcterms:W3CDTF">2016-07-15T11:32:42Z</dcterms:created>
  <dcterms:modified xsi:type="dcterms:W3CDTF">2020-11-17T16:08:02Z</dcterms:modified>
</cp:coreProperties>
</file>