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1" r:id="rId4"/>
    <p:sldId id="262" r:id="rId5"/>
    <p:sldId id="257" r:id="rId6"/>
    <p:sldId id="256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5B41E-9041-4255-9690-1B9388409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D4D1-DDDD-415C-AECF-674C3D796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16FA6-2FE7-4270-923C-CC1E42DF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D30C-9176-4A69-BB77-352D4CDE7DE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0170F-2B80-40A1-89E8-0EEADD91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8F0FE-7D33-4916-B665-3B9B7D72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891-2C57-49F5-83F5-CB586D40C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1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41C3E-9938-46CF-9E8C-11064651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C5F69E-3653-4969-A914-7BF636667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6B5D0-1B2A-4892-83FE-7D4CBEC6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D30C-9176-4A69-BB77-352D4CDE7DE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ED1C5-CD1A-4550-B294-1002F7DA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08289-4FBC-4A12-884A-2CAE5627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891-2C57-49F5-83F5-CB586D40C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0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F26267-ADDB-4EEB-A71D-3635B003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CDEB8-F90F-4802-B6DE-C6FFD1C13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44B27-1254-4FD6-851B-34EBDC66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D30C-9176-4A69-BB77-352D4CDE7DE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3B6B7-BF85-4989-82A3-226D053D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36675-B013-4ABC-AFD0-C8E72211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891-2C57-49F5-83F5-CB586D40C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5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F4B17-33D0-4022-90A3-C9FBACED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7F113-C710-48CF-B22C-DE199B5D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FCF68-62DB-4FC6-BE4F-DB54FA2A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D30C-9176-4A69-BB77-352D4CDE7DE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9FDA2-21D8-479E-A5E2-5344C91A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A91B8-4258-400B-98A5-6C12950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891-2C57-49F5-83F5-CB586D40C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287BE-E842-4A57-8276-A7054DDB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B55E3-E7F6-4C46-9A4C-FD944D97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83885-BD24-4744-B528-3BBF51B3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D30C-9176-4A69-BB77-352D4CDE7DE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5F3A-10AB-4D18-A857-579C5994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9E209-C8E3-43AF-846A-6B618481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891-2C57-49F5-83F5-CB586D40C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7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27795-BB29-4D93-BAE0-4732BC49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D8D4C-F163-491D-933B-FD838A52E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FBCF1-2349-4703-B94B-975919B50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DD274-2556-4046-B044-1DDF9139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D30C-9176-4A69-BB77-352D4CDE7DE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7BA29-BF69-47F2-9601-8A2E06B4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6EEF9-84B3-4D57-8ED9-562EED88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891-2C57-49F5-83F5-CB586D40C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74130-0795-460D-87CF-7A724B68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4EA21-10E3-41B9-87EF-4D584CAC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02EFA-0A2C-4346-9826-9E222BA5E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1E576F-8B0C-4FC6-976A-0482A1728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4FB35B-28C4-4AFF-9FC6-103AAE15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774561-F750-462C-8944-4CA09ED7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D30C-9176-4A69-BB77-352D4CDE7DE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565839-D41A-4E3E-ADB6-B91CB837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4E1737-5025-4AF5-9CD8-557FBB5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891-2C57-49F5-83F5-CB586D40C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0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983C4-5FCA-4F78-A688-86AF46A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296EB2-E963-4A89-8AA7-4D133F71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D30C-9176-4A69-BB77-352D4CDE7DE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EA780-16CA-42CA-A615-96F8A158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CC10FB-F8CC-47A5-AACA-E60ADDC9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891-2C57-49F5-83F5-CB586D40C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1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9B0B5F-C1D6-415C-BA1C-F1403610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D30C-9176-4A69-BB77-352D4CDE7DE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7977CD-743F-490B-BD9C-E9BE142E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F22E3B-C85F-4A59-B6DF-6CE367D0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891-2C57-49F5-83F5-CB586D40C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0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863A-3ABA-451A-8609-2856FC14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80110-B19C-406F-8702-25891539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21FC56-1029-4518-8AA5-4249728E9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90A9E-8AC1-4CF4-95B5-444909B1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D30C-9176-4A69-BB77-352D4CDE7DE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E7029-4408-4D84-9587-4C1E9289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7331C-F23E-4B26-AA04-B4782064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891-2C57-49F5-83F5-CB586D40C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9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E4FE0-01AA-4C68-BC56-2B6CF55D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8CD8CB-5634-4E7C-A549-115278067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E11ED-3F9A-4E7D-A739-E6F4553E2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44E229-DD35-4F68-B638-92310EF0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D30C-9176-4A69-BB77-352D4CDE7DE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0B6B4-6689-4198-9B26-6DDD8B57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6CF68-BF35-467E-BF58-3C853350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891-2C57-49F5-83F5-CB586D40C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5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F5A66-F828-4696-A9DF-034A8FED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68767-80EA-4F11-9D3D-E5E64546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DB447-80AF-4AFD-B368-556000F3B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D30C-9176-4A69-BB77-352D4CDE7DE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A87C2-B1A6-4918-90E3-7DA1761C8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D8A33-D232-4154-ABFA-352D7FE1D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62891-2C57-49F5-83F5-CB586D40C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5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55FB6-78A8-4220-A3D9-E44533F5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政府工作报告官网改版后资料缺失。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17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DE2891-66CF-4125-9311-9483DAB2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13" y="1960871"/>
            <a:ext cx="9392575" cy="304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8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55FB6-78A8-4220-A3D9-E44533F5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划分历史阶段，对旧版政府报告官网进行爬虫。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Adobe Caslon Pro Bold" panose="0205070206050A020403" pitchFamily="18" charset="0"/>
              <a:ea typeface="思源黑体 HW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36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6E50C8-E3C5-439A-A280-338DF8012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82621"/>
              </p:ext>
            </p:extLst>
          </p:nvPr>
        </p:nvGraphicFramePr>
        <p:xfrm>
          <a:off x="2374037" y="2094940"/>
          <a:ext cx="7443927" cy="2668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81309">
                  <a:extLst>
                    <a:ext uri="{9D8B030D-6E8A-4147-A177-3AD203B41FA5}">
                      <a16:colId xmlns:a16="http://schemas.microsoft.com/office/drawing/2014/main" val="1996355818"/>
                    </a:ext>
                  </a:extLst>
                </a:gridCol>
                <a:gridCol w="2481309">
                  <a:extLst>
                    <a:ext uri="{9D8B030D-6E8A-4147-A177-3AD203B41FA5}">
                      <a16:colId xmlns:a16="http://schemas.microsoft.com/office/drawing/2014/main" val="3460192459"/>
                    </a:ext>
                  </a:extLst>
                </a:gridCol>
                <a:gridCol w="2481309">
                  <a:extLst>
                    <a:ext uri="{9D8B030D-6E8A-4147-A177-3AD203B41FA5}">
                      <a16:colId xmlns:a16="http://schemas.microsoft.com/office/drawing/2014/main" val="3577662714"/>
                    </a:ext>
                  </a:extLst>
                </a:gridCol>
              </a:tblGrid>
              <a:tr h="4179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跨度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正则表达式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19194"/>
                  </a:ext>
                </a:extLst>
              </a:tr>
              <a:tr h="2441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</a:rPr>
                        <a:t>1954-1966 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Black" panose="020B0803030403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  <a:ea typeface="微软雅黑" panose="020B0503020204020204" pitchFamily="34" charset="-122"/>
                        </a:rPr>
                        <a:t>13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</a:rPr>
                        <a:t>(195[4-9])|(196[0-6])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Black" panose="020B0803030403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72318"/>
                  </a:ext>
                </a:extLst>
              </a:tr>
              <a:tr h="2441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</a:rPr>
                        <a:t>1967-1978 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Black" panose="020B0803030403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</a:rPr>
                        <a:t>(196[7-9])|(197[0-8])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Black" panose="020B0803030403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138221"/>
                  </a:ext>
                </a:extLst>
              </a:tr>
              <a:tr h="2441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</a:rPr>
                        <a:t>1979-1988 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Black" panose="020B0803030403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</a:rPr>
                        <a:t>(1979)|(198[0-8])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Black" panose="020B0803030403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20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</a:rPr>
                        <a:t>1989-1998 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Black" panose="020B0803030403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</a:rPr>
                        <a:t>(1989)|(199[0-8])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Black" panose="020B0803030403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49425"/>
                  </a:ext>
                </a:extLst>
              </a:tr>
              <a:tr h="421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</a:rPr>
                        <a:t>1999-2008 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Black" panose="020B0803030403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</a:rPr>
                        <a:t>(1999)|(200[0-8])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Black" panose="020B0803030403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10065"/>
                  </a:ext>
                </a:extLst>
              </a:tr>
              <a:tr h="2441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</a:rPr>
                        <a:t>2009-2019 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Black" panose="020B0803030403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Black" panose="020B0803030403020204" pitchFamily="34" charset="0"/>
                        </a:rPr>
                        <a:t>(2009)|(201[0-9])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Black" panose="020B0803030403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52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16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55FB6-78A8-4220-A3D9-E44533F5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HW Bold" panose="020B0800000000000000" pitchFamily="34" charset="-122"/>
                <a:ea typeface="思源黑体 HW Bold" panose="020B0800000000000000" pitchFamily="34" charset="-122"/>
              </a:rPr>
              <a:t>总体而言，发展和建设是主要关键词。</a:t>
            </a:r>
          </a:p>
        </p:txBody>
      </p:sp>
    </p:spTree>
    <p:extLst>
      <p:ext uri="{BB962C8B-B14F-4D97-AF65-F5344CB8AC3E}">
        <p14:creationId xmlns:p14="http://schemas.microsoft.com/office/powerpoint/2010/main" val="30216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EF5ACCB-7612-4417-AF2C-AFA9AFF1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" y="399911"/>
            <a:ext cx="3105657" cy="26131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634429-3580-4EF1-965C-375927D5C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89" y="399912"/>
            <a:ext cx="3105657" cy="26131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FC502C-81F1-4EB1-B303-5BBD13BFD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67" y="399910"/>
            <a:ext cx="3105657" cy="26131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D1A164-2224-4762-832A-D5721B86E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5" y="3429000"/>
            <a:ext cx="3105657" cy="26131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453320-3306-4404-AF1E-0DD35705A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89" y="3530207"/>
            <a:ext cx="3105657" cy="26131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D54DBA-F1E4-42CA-84B3-B7C2889B85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67" y="3530207"/>
            <a:ext cx="3105657" cy="261314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52AEB5A-D7FB-4FB6-93C7-1375666E07C2}"/>
              </a:ext>
            </a:extLst>
          </p:cNvPr>
          <p:cNvSpPr txBox="1"/>
          <p:nvPr/>
        </p:nvSpPr>
        <p:spPr>
          <a:xfrm>
            <a:off x="1610953" y="3013051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FangSong" panose="02010609060101010101" pitchFamily="49" charset="-122"/>
              </a:rPr>
              <a:t>1954-1966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Source Sans Pro Black" panose="020B0803030403020204" pitchFamily="34" charset="0"/>
              <a:ea typeface="FangSong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F8DA6B-21B2-41B3-9E4B-565C99331F74}"/>
              </a:ext>
            </a:extLst>
          </p:cNvPr>
          <p:cNvSpPr txBox="1"/>
          <p:nvPr/>
        </p:nvSpPr>
        <p:spPr>
          <a:xfrm>
            <a:off x="5619678" y="3013051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FangSong" panose="02010609060101010101" pitchFamily="49" charset="-122"/>
              </a:rPr>
              <a:t>1967-1978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Source Sans Pro Black" panose="020B0803030403020204" pitchFamily="34" charset="0"/>
              <a:ea typeface="FangSong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B8B746-BB42-4A59-A956-83525BFD07DF}"/>
              </a:ext>
            </a:extLst>
          </p:cNvPr>
          <p:cNvSpPr txBox="1"/>
          <p:nvPr/>
        </p:nvSpPr>
        <p:spPr>
          <a:xfrm>
            <a:off x="9458253" y="3013051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FangSong" panose="02010609060101010101" pitchFamily="49" charset="-122"/>
              </a:rPr>
              <a:t>1979-1988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Source Sans Pro Black" panose="020B0803030403020204" pitchFamily="34" charset="0"/>
              <a:ea typeface="FangSong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38DA89-F021-4CF0-A6EA-A4475E7A8A47}"/>
              </a:ext>
            </a:extLst>
          </p:cNvPr>
          <p:cNvSpPr txBox="1"/>
          <p:nvPr/>
        </p:nvSpPr>
        <p:spPr>
          <a:xfrm>
            <a:off x="1610953" y="6042142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FangSong" panose="02010609060101010101" pitchFamily="49" charset="-122"/>
              </a:rPr>
              <a:t>1989-1998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Source Sans Pro Black" panose="020B0803030403020204" pitchFamily="34" charset="0"/>
              <a:ea typeface="FangSong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4B6F05-A9A5-44D8-B006-033476C20B9C}"/>
              </a:ext>
            </a:extLst>
          </p:cNvPr>
          <p:cNvSpPr txBox="1"/>
          <p:nvPr/>
        </p:nvSpPr>
        <p:spPr>
          <a:xfrm>
            <a:off x="5619678" y="6088756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FangSong" panose="02010609060101010101" pitchFamily="49" charset="-122"/>
              </a:rPr>
              <a:t>1999-2008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Source Sans Pro Black" panose="020B0803030403020204" pitchFamily="34" charset="0"/>
              <a:ea typeface="FangSong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2D9AB7-EAF8-47FF-BCEC-5D9D6FFC654C}"/>
              </a:ext>
            </a:extLst>
          </p:cNvPr>
          <p:cNvSpPr txBox="1"/>
          <p:nvPr/>
        </p:nvSpPr>
        <p:spPr>
          <a:xfrm>
            <a:off x="9458253" y="6088756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FangSong" panose="02010609060101010101" pitchFamily="49" charset="-122"/>
              </a:rPr>
              <a:t>2009-2019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Source Sans Pro Black" panose="020B0803030403020204" pitchFamily="34" charset="0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85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DFD99-D2BE-4414-8E21-E46C473F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HW Bold" panose="020B0800000000000000" pitchFamily="34" charset="-122"/>
                <a:ea typeface="思源黑体 HW Bold" panose="020B0800000000000000" pitchFamily="34" charset="-122"/>
              </a:rPr>
              <a:t>停用词让我们进一步了解时代特征。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HW Bold" panose="020B0800000000000000" pitchFamily="34" charset="-122"/>
              <a:ea typeface="思源黑体 HW Bold" panose="020B08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C43968-EDFA-4B0E-8A20-C0C549E8275F}"/>
              </a:ext>
            </a:extLst>
          </p:cNvPr>
          <p:cNvSpPr txBox="1"/>
          <p:nvPr/>
        </p:nvSpPr>
        <p:spPr>
          <a:xfrm>
            <a:off x="1085850" y="2598003"/>
            <a:ext cx="9091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HW Regular" panose="020B0500000000000000" pitchFamily="34" charset="-122"/>
                <a:ea typeface="思源黑体 HW Regular" panose="020B0500000000000000" pitchFamily="34" charset="-122"/>
              </a:rPr>
              <a:t>发展 人民 建设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HW Regular" panose="020B0500000000000000" pitchFamily="34" charset="-122"/>
                <a:ea typeface="思源黑体 HW Regular" panose="020B0500000000000000" pitchFamily="34" charset="-122"/>
              </a:rPr>
              <a:t>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HW Regular" panose="020B0500000000000000" pitchFamily="34" charset="-122"/>
                <a:ea typeface="思源黑体 HW Regular" panose="020B0500000000000000" pitchFamily="34" charset="-122"/>
              </a:rPr>
              <a:t>改革 企业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HW Regular" panose="020B0500000000000000" pitchFamily="34" charset="-122"/>
                <a:ea typeface="思源黑体 HW Regular" panose="020B0500000000000000" pitchFamily="34" charset="-122"/>
              </a:rPr>
              <a:t>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HW Regular" panose="020B0500000000000000" pitchFamily="34" charset="-122"/>
                <a:ea typeface="思源黑体 HW Regular" panose="020B0500000000000000" pitchFamily="34" charset="-122"/>
              </a:rPr>
              <a:t>政府 生产 经济 社会 增长 积极 努力 管理 重点 建立 做好 制度 安全 文档 改善 特别 措施 稳定 落实 能力 解决 主要 问题 全国 完成 应当 但是 这些 需要 可以 一个 而且 逐步 我们 我国 工作 方面 进行 增加 他们 已经 许多 必须 为了 能够 由于 同时 并且 对于 继续 应该 现在 其他 达到 一些 没有 这种 坚持 实现 一切 以及 加强 国家 今年 提高 促进 实行 加快 加大 推进 支持 扩大 完善 政策 增强 实施 推动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74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EF5ACCB-7612-4417-AF2C-AFA9AFF1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" y="399911"/>
            <a:ext cx="3105656" cy="26131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634429-3580-4EF1-965C-375927D5C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89" y="399912"/>
            <a:ext cx="3105657" cy="26131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FC502C-81F1-4EB1-B303-5BBD13BFD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67" y="399910"/>
            <a:ext cx="3105656" cy="26131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D1A164-2224-4762-832A-D5721B86E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5" y="3429000"/>
            <a:ext cx="3105657" cy="26131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453320-3306-4404-AF1E-0DD35705A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89" y="3530207"/>
            <a:ext cx="3105657" cy="26131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D54DBA-F1E4-42CA-84B3-B7C2889B85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67" y="3530207"/>
            <a:ext cx="3105657" cy="261314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52AEB5A-D7FB-4FB6-93C7-1375666E07C2}"/>
              </a:ext>
            </a:extLst>
          </p:cNvPr>
          <p:cNvSpPr txBox="1"/>
          <p:nvPr/>
        </p:nvSpPr>
        <p:spPr>
          <a:xfrm>
            <a:off x="1610953" y="3013051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FangSong" panose="02010609060101010101" pitchFamily="49" charset="-122"/>
              </a:rPr>
              <a:t>1954-1966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Source Sans Pro Black" panose="020B0803030403020204" pitchFamily="34" charset="0"/>
              <a:ea typeface="FangSong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F8DA6B-21B2-41B3-9E4B-565C99331F74}"/>
              </a:ext>
            </a:extLst>
          </p:cNvPr>
          <p:cNvSpPr txBox="1"/>
          <p:nvPr/>
        </p:nvSpPr>
        <p:spPr>
          <a:xfrm>
            <a:off x="5619678" y="3013051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FangSong" panose="02010609060101010101" pitchFamily="49" charset="-122"/>
              </a:rPr>
              <a:t>1967-1978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Source Sans Pro Black" panose="020B0803030403020204" pitchFamily="34" charset="0"/>
              <a:ea typeface="FangSong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B8B746-BB42-4A59-A956-83525BFD07DF}"/>
              </a:ext>
            </a:extLst>
          </p:cNvPr>
          <p:cNvSpPr txBox="1"/>
          <p:nvPr/>
        </p:nvSpPr>
        <p:spPr>
          <a:xfrm>
            <a:off x="9458253" y="3013051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FangSong" panose="02010609060101010101" pitchFamily="49" charset="-122"/>
              </a:rPr>
              <a:t>1979-1988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Source Sans Pro Black" panose="020B0803030403020204" pitchFamily="34" charset="0"/>
              <a:ea typeface="FangSong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38DA89-F021-4CF0-A6EA-A4475E7A8A47}"/>
              </a:ext>
            </a:extLst>
          </p:cNvPr>
          <p:cNvSpPr txBox="1"/>
          <p:nvPr/>
        </p:nvSpPr>
        <p:spPr>
          <a:xfrm>
            <a:off x="1610953" y="6042142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FangSong" panose="02010609060101010101" pitchFamily="49" charset="-122"/>
              </a:rPr>
              <a:t>1989-1998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Source Sans Pro Black" panose="020B0803030403020204" pitchFamily="34" charset="0"/>
              <a:ea typeface="FangSong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4B6F05-A9A5-44D8-B006-033476C20B9C}"/>
              </a:ext>
            </a:extLst>
          </p:cNvPr>
          <p:cNvSpPr txBox="1"/>
          <p:nvPr/>
        </p:nvSpPr>
        <p:spPr>
          <a:xfrm>
            <a:off x="5619678" y="6088756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FangSong" panose="02010609060101010101" pitchFamily="49" charset="-122"/>
              </a:rPr>
              <a:t>1999-2008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Source Sans Pro Black" panose="020B0803030403020204" pitchFamily="34" charset="0"/>
              <a:ea typeface="FangSong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2D9AB7-EAF8-47FF-BCEC-5D9D6FFC654C}"/>
              </a:ext>
            </a:extLst>
          </p:cNvPr>
          <p:cNvSpPr txBox="1"/>
          <p:nvPr/>
        </p:nvSpPr>
        <p:spPr>
          <a:xfrm>
            <a:off x="9458253" y="6088756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FangSong" panose="02010609060101010101" pitchFamily="49" charset="-122"/>
              </a:rPr>
              <a:t>2009-2019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Source Sans Pro Black" panose="020B0803030403020204" pitchFamily="34" charset="0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92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234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FangSong</vt:lpstr>
      <vt:lpstr>等线</vt:lpstr>
      <vt:lpstr>等线 Light</vt:lpstr>
      <vt:lpstr>思源黑体 HW Bold</vt:lpstr>
      <vt:lpstr>思源黑体 HW Regular</vt:lpstr>
      <vt:lpstr>微软雅黑</vt:lpstr>
      <vt:lpstr>Adobe Caslon Pro Bold</vt:lpstr>
      <vt:lpstr>Arial</vt:lpstr>
      <vt:lpstr>Source Sans Pro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佳豪</dc:creator>
  <cp:lastModifiedBy>许 佳豪</cp:lastModifiedBy>
  <cp:revision>16</cp:revision>
  <dcterms:created xsi:type="dcterms:W3CDTF">2019-12-17T07:12:37Z</dcterms:created>
  <dcterms:modified xsi:type="dcterms:W3CDTF">2019-12-17T08:26:22Z</dcterms:modified>
</cp:coreProperties>
</file>