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5" r:id="rId4"/>
    <p:sldId id="267" r:id="rId5"/>
    <p:sldId id="279" r:id="rId6"/>
    <p:sldId id="281" r:id="rId7"/>
    <p:sldId id="282" r:id="rId8"/>
    <p:sldId id="283" r:id="rId9"/>
    <p:sldId id="276" r:id="rId10"/>
    <p:sldId id="280" r:id="rId11"/>
    <p:sldId id="285" r:id="rId12"/>
    <p:sldId id="287" r:id="rId13"/>
    <p:sldId id="284" r:id="rId14"/>
    <p:sldId id="277" r:id="rId15"/>
    <p:sldId id="286" r:id="rId16"/>
    <p:sldId id="288" r:id="rId17"/>
    <p:sldId id="289" r:id="rId18"/>
    <p:sldId id="278" r:id="rId19"/>
    <p:sldId id="290" r:id="rId20"/>
    <p:sldId id="291" r:id="rId21"/>
    <p:sldId id="292" r:id="rId22"/>
    <p:sldId id="293" r:id="rId23"/>
    <p:sldId id="294" r:id="rId24"/>
    <p:sldId id="274" r:id="rId25"/>
    <p:sldId id="273" r:id="rId2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824" autoAdjust="0"/>
  </p:normalViewPr>
  <p:slideViewPr>
    <p:cSldViewPr showGuides="1">
      <p:cViewPr varScale="1">
        <p:scale>
          <a:sx n="86" d="100"/>
          <a:sy n="86" d="100"/>
        </p:scale>
        <p:origin x="547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2019年2月16日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2019年2月16日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2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36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67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3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4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6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99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3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98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9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4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0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1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7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1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8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05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37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259834"/>
            <a:ext cx="8329031" cy="2680127"/>
          </a:xfrm>
        </p:spPr>
        <p:txBody>
          <a:bodyPr rtlCol="0" anchor="b">
            <a:noAutofit/>
          </a:bodyPr>
          <a:lstStyle>
            <a:lvl1pPr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1433495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主讲人：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cxnSp>
        <p:nvCxnSpPr>
          <p:cNvPr id="20" name="直接连接符 19"/>
          <p:cNvCxnSpPr>
            <a:stCxn id="3" idx="1"/>
          </p:cNvCxnSpPr>
          <p:nvPr userDrawn="1"/>
        </p:nvCxnSpPr>
        <p:spPr>
          <a:xfrm>
            <a:off x="2428669" y="4902958"/>
            <a:ext cx="337771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3" idx="3"/>
          </p:cNvCxnSpPr>
          <p:nvPr userDrawn="1"/>
        </p:nvCxnSpPr>
        <p:spPr>
          <a:xfrm>
            <a:off x="2416993" y="4902958"/>
            <a:ext cx="144517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8334639" y="6390517"/>
            <a:ext cx="296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/>
              <a:t>http://www.dayufish.com/</a:t>
            </a:r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t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30117" y="768711"/>
            <a:ext cx="5328592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12576" y="415579"/>
            <a:ext cx="1163673" cy="706264"/>
          </a:xfrm>
          <a:solidFill>
            <a:schemeClr val="bg1"/>
          </a:solidFill>
        </p:spPr>
        <p:txBody>
          <a:bodyPr rtlCol="0"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8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676671"/>
          </a:xfrm>
        </p:spPr>
        <p:txBody>
          <a:bodyPr rtlCol="0" anchor="b">
            <a:noAutofit/>
          </a:bodyPr>
          <a:lstStyle>
            <a:lvl1pPr algn="l">
              <a:defRPr sz="2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14292" y="4103085"/>
            <a:ext cx="4355251" cy="1020779"/>
          </a:xfrm>
        </p:spPr>
        <p:txBody>
          <a:bodyPr rtlCol="0" anchor="t">
            <a:normAutofit/>
          </a:bodyPr>
          <a:lstStyle>
            <a:lvl1pPr marL="0" indent="0" rtl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大鱼</a:t>
            </a:r>
            <a:r>
              <a:rPr lang="en-US" altLang="zh-CN" noProof="0" dirty="0"/>
              <a:t>AI</a:t>
            </a:r>
            <a:r>
              <a:rPr lang="zh-CN" altLang="en-US" noProof="0" dirty="0"/>
              <a:t>科技 官网：</a:t>
            </a:r>
            <a:endParaRPr lang="en-US" altLang="zh-CN" noProof="0" dirty="0"/>
          </a:p>
          <a:p>
            <a:pPr lvl="0" rtl="0"/>
            <a:r>
              <a:rPr lang="en-US" altLang="zh-CN" noProof="0" dirty="0"/>
              <a:t>http://www.dayufish.com/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2489410"/>
            <a:ext cx="2457450" cy="2457450"/>
          </a:xfrm>
          <a:prstGeom prst="rect">
            <a:avLst/>
          </a:prstGeom>
        </p:spPr>
      </p:pic>
      <p:sp>
        <p:nvSpPr>
          <p:cNvPr id="3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081061" y="4881827"/>
            <a:ext cx="2141144" cy="277571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9944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676971" y="980728"/>
            <a:ext cx="3503280" cy="5211961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" y="0"/>
            <a:ext cx="4573434" cy="6858000"/>
          </a:xfrm>
          <a:prstGeom prst="rect">
            <a:avLst/>
          </a:prstGeom>
        </p:spPr>
      </p:pic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3" y="1556792"/>
            <a:ext cx="5281824" cy="4615408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653416" y="980728"/>
            <a:ext cx="203373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flipH="1">
            <a:off x="1676971" y="980728"/>
            <a:ext cx="24954" cy="5211961"/>
          </a:xfrm>
          <a:prstGeom prst="line">
            <a:avLst/>
          </a:prstGeom>
          <a:ln w="127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676971" y="6192689"/>
            <a:ext cx="2833265" cy="0"/>
          </a:xfrm>
          <a:prstGeom prst="line">
            <a:avLst/>
          </a:prstGeom>
          <a:ln w="127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 userDrawn="1"/>
        </p:nvSpPr>
        <p:spPr>
          <a:xfrm>
            <a:off x="3736954" y="257452"/>
            <a:ext cx="773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1" y="2660088"/>
            <a:ext cx="4475381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861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4222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36024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340768"/>
            <a:ext cx="4814586" cy="483143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340768"/>
            <a:ext cx="4814586" cy="483143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 anchor="t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 anchor="t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 r="23808"/>
          <a:stretch/>
        </p:blipFill>
        <p:spPr>
          <a:xfrm>
            <a:off x="-26268" y="0"/>
            <a:ext cx="1224136" cy="6858000"/>
          </a:xfrm>
          <a:prstGeom prst="rect">
            <a:avLst/>
          </a:prstGeom>
        </p:spPr>
      </p:pic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332656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332656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942256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340768"/>
            <a:ext cx="9782801" cy="483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60" r:id="rId4"/>
    <p:sldLayoutId id="2147483661" r:id="rId5"/>
    <p:sldLayoutId id="2147483662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59" r:id="rId13"/>
    <p:sldLayoutId id="214748365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list-pop.html" TargetMode="External"/><Relationship Id="rId3" Type="http://schemas.openxmlformats.org/officeDocument/2006/relationships/hyperlink" Target="http://www.runoob.com/python/att-list-append.html" TargetMode="External"/><Relationship Id="rId7" Type="http://schemas.openxmlformats.org/officeDocument/2006/relationships/hyperlink" Target="http://www.runoob.com/python/att-list-inser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runoob.com/python/att-list-index.html" TargetMode="External"/><Relationship Id="rId11" Type="http://schemas.openxmlformats.org/officeDocument/2006/relationships/hyperlink" Target="http://www.runoob.com/python/att-list-sort.html" TargetMode="External"/><Relationship Id="rId5" Type="http://schemas.openxmlformats.org/officeDocument/2006/relationships/hyperlink" Target="http://www.runoob.com/python/att-list-extend.html" TargetMode="External"/><Relationship Id="rId10" Type="http://schemas.openxmlformats.org/officeDocument/2006/relationships/hyperlink" Target="http://www.runoob.com/python/att-list-reverse.html" TargetMode="External"/><Relationship Id="rId4" Type="http://schemas.openxmlformats.org/officeDocument/2006/relationships/hyperlink" Target="http://www.runoob.com/python/att-list-count.html" TargetMode="External"/><Relationship Id="rId9" Type="http://schemas.openxmlformats.org/officeDocument/2006/relationships/hyperlink" Target="http://www.runoob.com/python/att-list-remov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att-tuple-cmp.html" TargetMode="External"/><Relationship Id="rId7" Type="http://schemas.openxmlformats.org/officeDocument/2006/relationships/hyperlink" Target="http://www.runoob.com/python/att-tuple-tupl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runoob.com/python/att-tuple-min.html" TargetMode="External"/><Relationship Id="rId5" Type="http://schemas.openxmlformats.org/officeDocument/2006/relationships/hyperlink" Target="http://www.runoob.com/python/att-tuple-max.html" TargetMode="External"/><Relationship Id="rId4" Type="http://schemas.openxmlformats.org/officeDocument/2006/relationships/hyperlink" Target="http://www.runoob.com/python/att-tuple-le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9996" y="1504760"/>
            <a:ext cx="8329031" cy="1951121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之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String/List/tuple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主讲人：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列表定义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列表是</a:t>
            </a:r>
            <a:r>
              <a:rPr lang="en-US" altLang="zh-CN" dirty="0"/>
              <a:t>Python</a:t>
            </a:r>
            <a:r>
              <a:rPr lang="zh-CN" altLang="en-US" dirty="0"/>
              <a:t>中最基本的数据结构之一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，一般用中括号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[ ]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包裹。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在例子中，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为变量名，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[“Python”, “Java”, “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大鱼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AI”]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为列表。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543FFD-3F66-4E07-8285-77484EA3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3501008"/>
            <a:ext cx="6320380" cy="9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列表基本操作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索引和添加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删除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A3FEA-465C-42FF-A155-44D64BA7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1439791"/>
            <a:ext cx="4255293" cy="238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A4E232-B8FD-4420-8DF4-4BD9D013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91" y="4119067"/>
            <a:ext cx="4600241" cy="2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列表基本操作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列表元素可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修改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列表可以直接根据索引来重新赋值。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43CB6-2FD1-41D0-AB73-0C6AC947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990376"/>
            <a:ext cx="5909699" cy="28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列表基本操作</a:t>
            </a:r>
            <a:endParaRPr lang="en-US" altLang="zh-CN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C1680E9-EB13-448A-9FBD-D593115A5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626081"/>
              </p:ext>
            </p:extLst>
          </p:nvPr>
        </p:nvGraphicFramePr>
        <p:xfrm>
          <a:off x="1413892" y="1340767"/>
          <a:ext cx="10227624" cy="51845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3812">
                  <a:extLst>
                    <a:ext uri="{9D8B030D-6E8A-4147-A177-3AD203B41FA5}">
                      <a16:colId xmlns:a16="http://schemas.microsoft.com/office/drawing/2014/main" val="1786001571"/>
                    </a:ext>
                  </a:extLst>
                </a:gridCol>
                <a:gridCol w="5113812">
                  <a:extLst>
                    <a:ext uri="{9D8B030D-6E8A-4147-A177-3AD203B41FA5}">
                      <a16:colId xmlns:a16="http://schemas.microsoft.com/office/drawing/2014/main" val="3328152635"/>
                    </a:ext>
                  </a:extLst>
                </a:gridCol>
              </a:tblGrid>
              <a:tr h="5460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dirty="0">
                          <a:effectLst/>
                        </a:rPr>
                        <a:t>函数</a:t>
                      </a:r>
                      <a:endParaRPr lang="en-US" altLang="zh-CN" sz="1800" u="none" dirty="0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dirty="0">
                          <a:effectLst/>
                        </a:rPr>
                        <a:t>说明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2928342772"/>
                  </a:ext>
                </a:extLst>
              </a:tr>
              <a:tr h="51105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list.append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(obj)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在列表末尾添加新的对象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4172091824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list.count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(obj)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统计</a:t>
                      </a:r>
                      <a:r>
                        <a:rPr lang="zh-CN" altLang="en-US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某个元素在列表</a:t>
                      </a:r>
                      <a:r>
                        <a:rPr lang="zh-CN" altLang="en-US" sz="1800" u="none" dirty="0">
                          <a:effectLst/>
                        </a:rPr>
                        <a:t>中出现的次数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1174260557"/>
                  </a:ext>
                </a:extLst>
              </a:tr>
              <a:tr h="6823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list.extend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(seq)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在列表末尾一次性追加另一个序列中的多个值（用新列表扩展原来的列表）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2810724973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list.index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(obj)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从列表中找出某个值第一个匹配项的索引位置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601286041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list.insert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(index, obj)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将对象插入列表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4178692299"/>
                  </a:ext>
                </a:extLst>
              </a:tr>
              <a:tr h="6823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list.pop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([index=-1])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移除列表中的一个元素（默认最后一个元素），并且返回该元素的值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672970841"/>
                  </a:ext>
                </a:extLst>
              </a:tr>
              <a:tr h="43203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list.remove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(obj)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移除列表中某个值的第一个匹配项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1839173438"/>
                  </a:ext>
                </a:extLst>
              </a:tr>
              <a:tr h="48860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list.reverse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u="none" dirty="0">
                          <a:effectLst/>
                        </a:rPr>
                        <a:t>反向列表中元素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1252526240"/>
                  </a:ext>
                </a:extLst>
              </a:tr>
              <a:tr h="54609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list.sort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altLang="zh-CN" sz="18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cmp</a:t>
                      </a: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=None, key=None, reverse=False)</a:t>
                      </a:r>
                      <a:endParaRPr lang="en-US" altLang="zh-CN" sz="18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对原列表进行排序</a:t>
                      </a:r>
                      <a:endParaRPr lang="zh-CN" altLang="en-US" sz="1800" u="none" dirty="0">
                        <a:effectLst/>
                      </a:endParaRP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400537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元组定义</a:t>
            </a:r>
            <a:endParaRPr lang="en-US" altLang="zh-CN" dirty="0"/>
          </a:p>
          <a:p>
            <a:r>
              <a:rPr lang="zh-CN" altLang="en-US" dirty="0"/>
              <a:t>元组基本操作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Tuple(</a:t>
            </a:r>
            <a:r>
              <a:rPr lang="zh-CN" altLang="en-US" dirty="0">
                <a:sym typeface="Arial" panose="020B0604020202020204" pitchFamily="34" charset="0"/>
              </a:rPr>
              <a:t>元组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元组定义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的元组与列表类似，不同之处在于元组的元素不能修改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，一般用小括号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“()”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包裹。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在例子中，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tuple1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为变量名，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(1, 2, 3)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为元组。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AD7589-B6D6-4E01-93B0-1231E3CA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3501008"/>
            <a:ext cx="6014333" cy="10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元组基本操作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718" y="1340768"/>
            <a:ext cx="9782801" cy="4831432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不可修改性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ACC309-B37A-466A-AC54-DAE956E9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1988840"/>
            <a:ext cx="6440395" cy="1872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3FBA74-49FF-42E1-ACDA-57F355B3A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980" y="4506413"/>
            <a:ext cx="7059884" cy="12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元组基本操作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718" y="1340768"/>
            <a:ext cx="9782801" cy="4831432"/>
          </a:xfrm>
        </p:spPr>
        <p:txBody>
          <a:bodyPr rtlCol="0"/>
          <a:lstStyle/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9D0810-A030-4B33-AC18-06EA1CE7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99835"/>
              </p:ext>
            </p:extLst>
          </p:nvPr>
        </p:nvGraphicFramePr>
        <p:xfrm>
          <a:off x="1544999" y="1844824"/>
          <a:ext cx="9782802" cy="3384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401">
                  <a:extLst>
                    <a:ext uri="{9D8B030D-6E8A-4147-A177-3AD203B41FA5}">
                      <a16:colId xmlns:a16="http://schemas.microsoft.com/office/drawing/2014/main" val="2590592359"/>
                    </a:ext>
                  </a:extLst>
                </a:gridCol>
                <a:gridCol w="4891401">
                  <a:extLst>
                    <a:ext uri="{9D8B030D-6E8A-4147-A177-3AD203B41FA5}">
                      <a16:colId xmlns:a16="http://schemas.microsoft.com/office/drawing/2014/main" val="3219557493"/>
                    </a:ext>
                  </a:extLst>
                </a:gridCol>
              </a:tblGrid>
              <a:tr h="52380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dirty="0">
                          <a:effectLst/>
                        </a:rPr>
                        <a:t>函数</a:t>
                      </a:r>
                      <a:endParaRPr lang="en-US" altLang="zh-CN" sz="1800" u="none" dirty="0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dirty="0">
                          <a:effectLst/>
                        </a:rPr>
                        <a:t>说明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2519905950"/>
                  </a:ext>
                </a:extLst>
              </a:tr>
              <a:tr h="472728">
                <a:tc>
                  <a:txBody>
                    <a:bodyPr/>
                    <a:lstStyle/>
                    <a:p>
                      <a:pPr fontAlgn="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(tuple1, tuple2)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比较两个元组元素。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11895"/>
                  </a:ext>
                </a:extLst>
              </a:tr>
              <a:tr h="45391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(tuple)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计算元组元素个数。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306635549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max(tuple)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返回元组中元素最大值。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23556913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min(tuple)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返回元组中元素最小值。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375312625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tuple(seq)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将列表转换为元组。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394070344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fontAlgn="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cmp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(tuple1, tuple2)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比较两个元组元素。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1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序列间转换</a:t>
            </a:r>
            <a:endParaRPr lang="en-US" altLang="zh-CN" dirty="0"/>
          </a:p>
          <a:p>
            <a:r>
              <a:rPr lang="zh-CN" altLang="en-US" dirty="0"/>
              <a:t>成员运算符</a:t>
            </a:r>
            <a:endParaRPr lang="en-US" altLang="zh-CN" dirty="0"/>
          </a:p>
          <a:p>
            <a:r>
              <a:rPr lang="zh-CN" altLang="en-US" dirty="0"/>
              <a:t>身份运算符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知识提升</a:t>
            </a:r>
          </a:p>
        </p:txBody>
      </p:sp>
    </p:spTree>
    <p:extLst>
      <p:ext uri="{BB962C8B-B14F-4D97-AF65-F5344CB8AC3E}">
        <p14:creationId xmlns:p14="http://schemas.microsoft.com/office/powerpoint/2010/main" val="1257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序列间转换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718" y="1340768"/>
            <a:ext cx="9782801" cy="4831432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字符串、元组转变成列表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28A19B-97C9-46A6-AC59-1261FDEE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132856"/>
            <a:ext cx="5832648" cy="43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sym typeface="Arial" panose="020B0604020202020204" pitchFamily="34" charset="0"/>
              </a:rPr>
              <a:t>01 String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 List(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 Tuple(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en-US" altLang="zh-CN" dirty="0">
              <a:sym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sym typeface="Arial" panose="020B0604020202020204" pitchFamily="34" charset="0"/>
              </a:rPr>
              <a:t>04 </a:t>
            </a:r>
            <a:r>
              <a:rPr lang="zh-CN" altLang="en-US" dirty="0"/>
              <a:t>知识提升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序列间转换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718" y="1340768"/>
            <a:ext cx="9782801" cy="4831432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字符串、列表转变成元组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697266-974F-4B8D-BE06-1BAFBE41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2387750"/>
            <a:ext cx="5328592" cy="27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序列间转换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718" y="1340768"/>
            <a:ext cx="9782801" cy="4831432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列表、元组转变成字符串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B60AC-BBE1-4061-868B-95312F63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145036"/>
            <a:ext cx="6048672" cy="33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成员运算符</a:t>
            </a:r>
            <a:endParaRPr lang="en-US" altLang="zh-CN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546A0DA-F084-45EE-8CC3-50838A362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76542"/>
              </p:ext>
            </p:extLst>
          </p:nvPr>
        </p:nvGraphicFramePr>
        <p:xfrm>
          <a:off x="2133972" y="1124744"/>
          <a:ext cx="8734176" cy="1943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088">
                  <a:extLst>
                    <a:ext uri="{9D8B030D-6E8A-4147-A177-3AD203B41FA5}">
                      <a16:colId xmlns:a16="http://schemas.microsoft.com/office/drawing/2014/main" val="2939866776"/>
                    </a:ext>
                  </a:extLst>
                </a:gridCol>
                <a:gridCol w="4367088">
                  <a:extLst>
                    <a:ext uri="{9D8B030D-6E8A-4147-A177-3AD203B41FA5}">
                      <a16:colId xmlns:a16="http://schemas.microsoft.com/office/drawing/2014/main" val="1305625857"/>
                    </a:ext>
                  </a:extLst>
                </a:gridCol>
              </a:tblGrid>
              <a:tr h="52998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符号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含义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3931015455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</a:t>
                      </a: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如果在指定的序列中找到值返回 </a:t>
                      </a:r>
                      <a:r>
                        <a:rPr lang="en-US" dirty="0">
                          <a:effectLst/>
                        </a:rPr>
                        <a:t>True，</a:t>
                      </a:r>
                      <a:r>
                        <a:rPr lang="zh-CN" altLang="en-US" dirty="0">
                          <a:effectLst/>
                        </a:rPr>
                        <a:t>否则返回 </a:t>
                      </a:r>
                      <a:r>
                        <a:rPr lang="en-US" dirty="0">
                          <a:effectLst/>
                        </a:rPr>
                        <a:t>False。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4234423854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 in</a:t>
                      </a: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如果在指定的序列中没有找到值返回 </a:t>
                      </a:r>
                      <a:r>
                        <a:rPr lang="en-US" dirty="0">
                          <a:effectLst/>
                        </a:rPr>
                        <a:t>True，</a:t>
                      </a:r>
                      <a:r>
                        <a:rPr lang="zh-CN" altLang="en-US" dirty="0">
                          <a:effectLst/>
                        </a:rPr>
                        <a:t>否则返回 </a:t>
                      </a:r>
                      <a:r>
                        <a:rPr lang="en-US" dirty="0">
                          <a:effectLst/>
                        </a:rPr>
                        <a:t>False。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115945257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61DBDFA-F69C-442B-84C7-A4EED012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3226122"/>
            <a:ext cx="5606020" cy="34941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222CD1-2EAC-488B-BAF0-02C067C532D2}"/>
              </a:ext>
            </a:extLst>
          </p:cNvPr>
          <p:cNvSpPr/>
          <p:nvPr/>
        </p:nvSpPr>
        <p:spPr>
          <a:xfrm>
            <a:off x="1989956" y="48691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</p:spPr>
        <p:txBody>
          <a:bodyPr rtlCol="0"/>
          <a:lstStyle/>
          <a:p>
            <a:r>
              <a:rPr lang="zh-CN" altLang="en-US" dirty="0"/>
              <a:t>身份运算符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222CD1-2EAC-488B-BAF0-02C067C532D2}"/>
              </a:ext>
            </a:extLst>
          </p:cNvPr>
          <p:cNvSpPr/>
          <p:nvPr/>
        </p:nvSpPr>
        <p:spPr>
          <a:xfrm>
            <a:off x="2061964" y="4725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样例</a:t>
            </a:r>
            <a:endParaRPr lang="zh-CN" altLang="en-US" dirty="0"/>
          </a:p>
        </p:txBody>
      </p:sp>
      <p:graphicFrame>
        <p:nvGraphicFramePr>
          <p:cNvPr id="6" name="内容占位符 1">
            <a:extLst>
              <a:ext uri="{FF2B5EF4-FFF2-40B4-BE49-F238E27FC236}">
                <a16:creationId xmlns:a16="http://schemas.microsoft.com/office/drawing/2014/main" id="{3A530129-0E20-4D4D-BB05-E5A9F991B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901814"/>
              </p:ext>
            </p:extLst>
          </p:nvPr>
        </p:nvGraphicFramePr>
        <p:xfrm>
          <a:off x="2205980" y="1268760"/>
          <a:ext cx="8734176" cy="1943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088">
                  <a:extLst>
                    <a:ext uri="{9D8B030D-6E8A-4147-A177-3AD203B41FA5}">
                      <a16:colId xmlns:a16="http://schemas.microsoft.com/office/drawing/2014/main" val="2939866776"/>
                    </a:ext>
                  </a:extLst>
                </a:gridCol>
                <a:gridCol w="4367088">
                  <a:extLst>
                    <a:ext uri="{9D8B030D-6E8A-4147-A177-3AD203B41FA5}">
                      <a16:colId xmlns:a16="http://schemas.microsoft.com/office/drawing/2014/main" val="1305625857"/>
                    </a:ext>
                  </a:extLst>
                </a:gridCol>
              </a:tblGrid>
              <a:tr h="52998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符号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含义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3931015455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is</a:t>
                      </a: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is </a:t>
                      </a:r>
                      <a:r>
                        <a:rPr lang="zh-CN" altLang="en-US" dirty="0">
                          <a:effectLst/>
                        </a:rPr>
                        <a:t>是判断两个标识符是不是引用自一个对象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4234423854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is not</a:t>
                      </a: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is not </a:t>
                      </a:r>
                      <a:r>
                        <a:rPr lang="zh-CN" altLang="en-US" dirty="0">
                          <a:effectLst/>
                        </a:rPr>
                        <a:t>是判断两个标识符是不是引用自不同对象</a:t>
                      </a:r>
                    </a:p>
                  </a:txBody>
                  <a:tcPr marL="38100" marR="38100" marT="53340" marB="53340"/>
                </a:tc>
                <a:extLst>
                  <a:ext uri="{0D108BD9-81ED-4DB2-BD59-A6C34878D82A}">
                    <a16:rowId xmlns:a16="http://schemas.microsoft.com/office/drawing/2014/main" val="115945257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B307B8B-5440-4954-81B1-3328DEA7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92" y="3356992"/>
            <a:ext cx="5998751" cy="33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本次课程我们学习了</a:t>
            </a:r>
            <a:r>
              <a:rPr lang="en-US" altLang="zh-CN" dirty="0"/>
              <a:t>Python</a:t>
            </a:r>
            <a:r>
              <a:rPr lang="zh-CN" altLang="en-US" dirty="0"/>
              <a:t>的三种基本数据结构：字符串、列表、元组，其中字符串和元组的元素不能进行修改，列表的元素可修改。在实际生活中，我们会根据项目需求选择不同的数据结构，存储数据。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除此外我们还学习了序列间的转换以及成员运算符和身份运算符。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在中间涉及到相关的操作，以及一额外的知识点，希望大家多加练习。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8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扫一扫，收获不一样的自己：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大鱼</a:t>
            </a:r>
            <a:r>
              <a:rPr lang="en-US" altLang="zh-CN" b="1" dirty="0"/>
              <a:t>AI</a:t>
            </a:r>
            <a:r>
              <a:rPr lang="zh-CN" altLang="en-US" b="1" dirty="0"/>
              <a:t>科技 </a:t>
            </a:r>
            <a:r>
              <a:rPr lang="zh-CN" altLang="en-US" dirty="0"/>
              <a:t>官网：</a:t>
            </a:r>
            <a:endParaRPr lang="en-US" altLang="zh-CN" dirty="0"/>
          </a:p>
          <a:p>
            <a:r>
              <a:rPr lang="en-US" altLang="zh-CN" dirty="0"/>
              <a:t>http://www.dayufish.com/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20444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字符串定义</a:t>
            </a:r>
            <a:endParaRPr lang="en-US" altLang="zh-CN" dirty="0"/>
          </a:p>
          <a:p>
            <a:r>
              <a:rPr lang="zh-CN" altLang="en-US" dirty="0"/>
              <a:t>字符串基本操作</a:t>
            </a:r>
            <a:endParaRPr lang="en-US" altLang="zh-CN" dirty="0"/>
          </a:p>
          <a:p>
            <a:r>
              <a:rPr lang="zh-CN" altLang="en-US" dirty="0"/>
              <a:t>字符串格式化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String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1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字符串定义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字符串是一种数据类型，一般使用双引号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“”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或者单引号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(‘’)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包裹。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在例子中，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name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为变量名，“大鱼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”为字符串。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81908B-47BE-430A-AB4C-C3AA9F3B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54" y="3501008"/>
            <a:ext cx="461938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字符串基本操作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6" y="1331650"/>
            <a:ext cx="9782801" cy="484055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字符串连接，直接使用加号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(+)</a:t>
            </a: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字符串重复输出，直接用乘号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(*)</a:t>
            </a: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2ED2AC-4C49-4A4A-B408-8F0FE5CF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700808"/>
            <a:ext cx="4519052" cy="2499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FBAE24-DCD0-4BA2-BF08-374E4DB46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24" y="5005185"/>
            <a:ext cx="361981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字符串基本操作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6" y="1331650"/>
            <a:ext cx="9782801" cy="484055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replace(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代替，替换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4.split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分隔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D55B17-3AF8-4D3D-A00F-55F7BBA8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1700808"/>
            <a:ext cx="3859367" cy="22322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F51E4B-64B3-446F-8892-C0DBAE6A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357580"/>
            <a:ext cx="7332313" cy="25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字符串基本操作</a:t>
            </a:r>
            <a:endParaRPr lang="en-US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3436" y="1331650"/>
            <a:ext cx="9782801" cy="484055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字符串索引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、替换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E1525-8544-4908-9D13-DB1FB5EE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060848"/>
            <a:ext cx="7830274" cy="31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字符串格式化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EBF928-9F4F-4997-BF5C-EAC60EED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5940" y="3861048"/>
            <a:ext cx="5760640" cy="250904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51FC4B-FE05-4940-8CE8-079AED38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45517"/>
              </p:ext>
            </p:extLst>
          </p:nvPr>
        </p:nvGraphicFramePr>
        <p:xfrm>
          <a:off x="1773932" y="1261552"/>
          <a:ext cx="8125884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2941">
                  <a:extLst>
                    <a:ext uri="{9D8B030D-6E8A-4147-A177-3AD203B41FA5}">
                      <a16:colId xmlns:a16="http://schemas.microsoft.com/office/drawing/2014/main" val="3251086366"/>
                    </a:ext>
                  </a:extLst>
                </a:gridCol>
                <a:gridCol w="4062943">
                  <a:extLst>
                    <a:ext uri="{9D8B030D-6E8A-4147-A177-3AD203B41FA5}">
                      <a16:colId xmlns:a16="http://schemas.microsoft.com/office/drawing/2014/main" val="477704174"/>
                    </a:ext>
                  </a:extLst>
                </a:gridCol>
              </a:tblGrid>
              <a:tr h="182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5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十进制数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浮点数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无符号数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0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十六进制或长整数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3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列表定义</a:t>
            </a:r>
            <a:endParaRPr lang="en-US" altLang="zh-CN" dirty="0"/>
          </a:p>
          <a:p>
            <a:r>
              <a:rPr lang="zh-CN" altLang="en-US" dirty="0"/>
              <a:t>列表基本操作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List(</a:t>
            </a:r>
            <a:r>
              <a:rPr lang="zh-CN" altLang="en-US" dirty="0">
                <a:sym typeface="Arial" panose="020B0604020202020204" pitchFamily="34" charset="0"/>
              </a:rPr>
              <a:t>列表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  <a:r>
              <a:rPr lang="zh-CN" altLang="en-US" dirty="0">
                <a:sym typeface="Arial" panose="020B0604020202020204" pitchFamily="34" charset="0"/>
              </a:rPr>
              <a:t>相关讲解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4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402</TotalTime>
  <Words>782</Words>
  <Application>Microsoft Office PowerPoint</Application>
  <PresentationFormat>自定义</PresentationFormat>
  <Paragraphs>210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华文细黑</vt:lpstr>
      <vt:lpstr>微软雅黑</vt:lpstr>
      <vt:lpstr>Arial</vt:lpstr>
      <vt:lpstr>Calibri</vt:lpstr>
      <vt:lpstr>Euphemia</vt:lpstr>
      <vt:lpstr>Times New Roman</vt:lpstr>
      <vt:lpstr>数学 16x9</vt:lpstr>
      <vt:lpstr>Python之String/List/tuple</vt:lpstr>
      <vt:lpstr>PowerPoint 演示文稿</vt:lpstr>
      <vt:lpstr>String相关讲解</vt:lpstr>
      <vt:lpstr>字符串定义</vt:lpstr>
      <vt:lpstr>字符串基本操作</vt:lpstr>
      <vt:lpstr>字符串基本操作</vt:lpstr>
      <vt:lpstr>字符串基本操作</vt:lpstr>
      <vt:lpstr>字符串格式化</vt:lpstr>
      <vt:lpstr>List(列表)相关讲解</vt:lpstr>
      <vt:lpstr>列表定义</vt:lpstr>
      <vt:lpstr>列表基本操作</vt:lpstr>
      <vt:lpstr>列表基本操作</vt:lpstr>
      <vt:lpstr>列表基本操作</vt:lpstr>
      <vt:lpstr>Tuple(元组)相关讲解</vt:lpstr>
      <vt:lpstr>元组定义</vt:lpstr>
      <vt:lpstr>元组基本操作</vt:lpstr>
      <vt:lpstr>元组基本操作</vt:lpstr>
      <vt:lpstr>知识提升</vt:lpstr>
      <vt:lpstr>序列间转换</vt:lpstr>
      <vt:lpstr>序列间转换</vt:lpstr>
      <vt:lpstr>序列间转换</vt:lpstr>
      <vt:lpstr>成员运算符</vt:lpstr>
      <vt:lpstr>身份运算符</vt:lpstr>
      <vt:lpstr>结语</vt:lpstr>
      <vt:lpstr>扫一扫，收获不一样的自己：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Tang Timmy</dc:creator>
  <cp:lastModifiedBy>Administrator</cp:lastModifiedBy>
  <cp:revision>43</cp:revision>
  <dcterms:created xsi:type="dcterms:W3CDTF">2019-01-29T13:43:32Z</dcterms:created>
  <dcterms:modified xsi:type="dcterms:W3CDTF">2019-02-16T05:32:32Z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