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9144000" cy="6858000" type="screen4x3"/>
  <p:notesSz cx="6858000" cy="9144000"/>
  <p:embeddedFontLst>
    <p:embeddedFont>
      <p:font typeface="Oswald" panose="02000503000000000000" pitchFamily="2" charset="0"/>
      <p:regular r:id="rId24"/>
      <p:bold r:id="rId25"/>
      <p:italic r:id="rId26"/>
      <p:boldItalic r:id="rId27"/>
    </p:embeddedFont>
    <p:embeddedFont>
      <p:font typeface="Average" panose="02020500000000000000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63B99CD-5CF1-49F9-8610-7CDF107C183C}">
  <a:tblStyle styleId="{F63B99CD-5CF1-49F9-8610-7CDF107C183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0" autoAdjust="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first procedure is used to find all appointment made to a dentist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second procedure is to find out the total amount of bills a customer owns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1st trigger is used to check if the due_date already passed the current date.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2nd trigger is used to check if there is a same appointment existing in the table.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It is case sensitive in PHP, although it is not </a:t>
            </a:r>
            <a:r>
              <a:rPr lang="en-US"/>
              <a:t>in MySQL.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5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schema is normalized into 3NF.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3807169"/>
            <a:ext cx="443588" cy="14084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29350" y="1477833"/>
            <a:ext cx="3997500" cy="13656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29350" y="2926800"/>
            <a:ext cx="3997500" cy="2446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 1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049112" y="410433"/>
            <a:ext cx="4779300" cy="18909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054887" y="2410833"/>
            <a:ext cx="4779300" cy="3691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 2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0"/>
            <a:ext cx="3809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4269750" y="1218000"/>
            <a:ext cx="4202700" cy="44220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 4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-66"/>
            <a:ext cx="9144000" cy="509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37200" y="698166"/>
            <a:ext cx="7269600" cy="35769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37200" y="5308600"/>
            <a:ext cx="7269600" cy="9093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4350278" y="3807169"/>
            <a:ext cx="443588" cy="140842"/>
            <a:chOff x="4137525" y="2915950"/>
            <a:chExt cx="869100" cy="207000"/>
          </a:xfrm>
        </p:grpSpPr>
        <p:sp>
          <p:nvSpPr>
            <p:cNvPr id="82" name="Shape 8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E69138"/>
              </a:buClr>
              <a:buSzPct val="100000"/>
              <a:defRPr sz="3600">
                <a:solidFill>
                  <a:srgbClr val="E69138"/>
                </a:solidFill>
              </a:defRPr>
            </a:lvl1pPr>
            <a:lvl2pPr lvl="1" rtl="0">
              <a:spcBef>
                <a:spcPts val="0"/>
              </a:spcBef>
              <a:buClr>
                <a:srgbClr val="F9CB9C"/>
              </a:buClr>
              <a:defRPr>
                <a:solidFill>
                  <a:srgbClr val="F9CB9C"/>
                </a:solidFill>
              </a:defRPr>
            </a:lvl2pPr>
            <a:lvl3pPr lvl="2" rtl="0">
              <a:spcBef>
                <a:spcPts val="0"/>
              </a:spcBef>
              <a:buClr>
                <a:srgbClr val="F9CB9C"/>
              </a:buClr>
              <a:defRPr>
                <a:solidFill>
                  <a:srgbClr val="F9CB9C"/>
                </a:solidFill>
              </a:defRPr>
            </a:lvl3pPr>
            <a:lvl4pPr lvl="3" rtl="0">
              <a:spcBef>
                <a:spcPts val="0"/>
              </a:spcBef>
              <a:buClr>
                <a:srgbClr val="F9CB9C"/>
              </a:buClr>
              <a:defRPr>
                <a:solidFill>
                  <a:srgbClr val="F9CB9C"/>
                </a:solidFill>
              </a:defRPr>
            </a:lvl4pPr>
            <a:lvl5pPr lvl="4" rtl="0">
              <a:spcBef>
                <a:spcPts val="0"/>
              </a:spcBef>
              <a:buClr>
                <a:srgbClr val="F9CB9C"/>
              </a:buClr>
              <a:defRPr>
                <a:solidFill>
                  <a:srgbClr val="F9CB9C"/>
                </a:solidFill>
              </a:defRPr>
            </a:lvl5pPr>
            <a:lvl6pPr lvl="5" rtl="0">
              <a:spcBef>
                <a:spcPts val="0"/>
              </a:spcBef>
              <a:buClr>
                <a:srgbClr val="F9CB9C"/>
              </a:buClr>
              <a:defRPr>
                <a:solidFill>
                  <a:srgbClr val="F9CB9C"/>
                </a:solidFill>
              </a:defRPr>
            </a:lvl6pPr>
            <a:lvl7pPr lvl="6" rtl="0">
              <a:spcBef>
                <a:spcPts val="0"/>
              </a:spcBef>
              <a:buClr>
                <a:srgbClr val="F9CB9C"/>
              </a:buClr>
              <a:defRPr>
                <a:solidFill>
                  <a:srgbClr val="F9CB9C"/>
                </a:solidFill>
              </a:defRPr>
            </a:lvl7pPr>
            <a:lvl8pPr lvl="7" rtl="0">
              <a:spcBef>
                <a:spcPts val="0"/>
              </a:spcBef>
              <a:buClr>
                <a:srgbClr val="F9CB9C"/>
              </a:buClr>
              <a:defRPr>
                <a:solidFill>
                  <a:srgbClr val="F9CB9C"/>
                </a:solidFill>
              </a:defRPr>
            </a:lvl8pPr>
            <a:lvl9pPr lvl="8" rtl="0">
              <a:spcBef>
                <a:spcPts val="0"/>
              </a:spcBef>
              <a:buClr>
                <a:srgbClr val="F9CB9C"/>
              </a:buClr>
              <a:defRPr>
                <a:solidFill>
                  <a:srgbClr val="F9CB9C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65500" y="1441866"/>
            <a:ext cx="4045200" cy="228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441866"/>
            <a:ext cx="4045200" cy="228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Dentist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Project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5525" y="5677450"/>
            <a:ext cx="9128400" cy="6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hxh163730 Hsiao-Han Huang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jxd151630 Jianjun Du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wxw152030 Wen Chen Wu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Procedure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236679"/>
            <a:ext cx="7505700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Trigger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47941"/>
            <a:ext cx="8839199" cy="216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 amt="92000"/>
          </a:blip>
          <a:srcRect l="2552" r="2561"/>
          <a:stretch/>
        </p:blipFill>
        <p:spPr>
          <a:xfrm>
            <a:off x="0" y="0"/>
            <a:ext cx="9143999" cy="509866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37200" y="5308600"/>
            <a:ext cx="7269600" cy="9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CRUD Operations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Main Webpage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2576504"/>
            <a:ext cx="85153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Create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814504"/>
            <a:ext cx="75819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Create (Missing Fields Error Message)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2" y="1728779"/>
            <a:ext cx="76866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Read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7" y="1852604"/>
            <a:ext cx="73628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Update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00" y="1819275"/>
            <a:ext cx="71913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Delete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2524125"/>
            <a:ext cx="73914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E69138"/>
                </a:solidFill>
              </a:rPr>
              <a:t>Problems Encountered &amp; </a:t>
            </a:r>
            <a:r>
              <a:rPr lang="en-US" dirty="0" err="1">
                <a:solidFill>
                  <a:srgbClr val="E69138"/>
                </a:solidFill>
              </a:rPr>
              <a:t>Troublshooting</a:t>
            </a:r>
            <a:endParaRPr lang="en" dirty="0">
              <a:solidFill>
                <a:srgbClr val="E69138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0699"/>
            <a:ext cx="9144000" cy="36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pexels-photo-305568.jpeg"/>
          <p:cNvPicPr preferRelativeResize="0"/>
          <p:nvPr/>
        </p:nvPicPr>
        <p:blipFill rotWithShape="1">
          <a:blip r:embed="rId3">
            <a:alphaModFix/>
          </a:blip>
          <a:srcRect l="5555" r="5555"/>
          <a:stretch/>
        </p:blipFill>
        <p:spPr>
          <a:xfrm>
            <a:off x="1" y="0"/>
            <a:ext cx="9144002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0" y="1148233"/>
            <a:ext cx="4568400" cy="4570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29350" y="1477833"/>
            <a:ext cx="3997500" cy="136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29350" y="2926800"/>
            <a:ext cx="3997500" cy="244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 designed a database for a dental clinic.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2168550"/>
            <a:ext cx="8520600" cy="252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ER Diagram</a:t>
            </a:r>
          </a:p>
        </p:txBody>
      </p:sp>
      <p:pic>
        <p:nvPicPr>
          <p:cNvPr id="146" name="Shape 146" descr="Final-Project-ER-v2.png"/>
          <p:cNvPicPr preferRelativeResize="0"/>
          <p:nvPr/>
        </p:nvPicPr>
        <p:blipFill rotWithShape="1">
          <a:blip r:embed="rId3">
            <a:alphaModFix/>
          </a:blip>
          <a:srcRect t="8883"/>
          <a:stretch/>
        </p:blipFill>
        <p:spPr>
          <a:xfrm>
            <a:off x="152400" y="1803862"/>
            <a:ext cx="8839198" cy="408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Relational Schema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00" y="501599"/>
            <a:ext cx="2908999" cy="58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Data Requirements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384226"/>
            <a:ext cx="8520600" cy="376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Not all customers have a </a:t>
            </a:r>
            <a:r>
              <a:rPr lang="en" sz="3000" dirty="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SSN</a:t>
            </a: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so we cannot use the SSN as the </a:t>
            </a:r>
            <a:r>
              <a:rPr lang="en" sz="3000" dirty="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primary key</a:t>
            </a: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We did not integrate </a:t>
            </a:r>
            <a:r>
              <a:rPr lang="en" sz="3000" dirty="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Appointment</a:t>
            </a: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lang="en" sz="3000" dirty="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Visit</a:t>
            </a: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into a single table because customers might not show up in an appointment. It is not possible to record the data of the customers if we only have a single table.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3076830834"/>
              </p:ext>
            </p:extLst>
          </p:nvPr>
        </p:nvGraphicFramePr>
        <p:xfrm>
          <a:off x="608500" y="5834600"/>
          <a:ext cx="8233050" cy="381000"/>
        </p:xfrm>
        <a:graphic>
          <a:graphicData uri="http://schemas.openxmlformats.org/drawingml/2006/table">
            <a:tbl>
              <a:tblPr>
                <a:noFill/>
                <a:tableStyleId>{F63B99CD-5CF1-49F9-8610-7CDF107C183C}</a:tableStyleId>
              </a:tblPr>
              <a:tblGrid>
                <a:gridCol w="10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5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7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 u="sng">
                          <a:solidFill>
                            <a:srgbClr val="B7B7B7"/>
                          </a:solidFill>
                        </a:rPr>
                        <a:t>Customer_ID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F6B26B"/>
                          </a:solidFill>
                        </a:rPr>
                        <a:t>SSN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First_Name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Middle_Name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Last_Name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Address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Phone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Birthday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solidFill>
                            <a:srgbClr val="B7B7B7"/>
                          </a:solidFill>
                        </a:rPr>
                        <a:t>Health_Insurance_ID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Shape 160"/>
          <p:cNvSpPr txBox="1"/>
          <p:nvPr/>
        </p:nvSpPr>
        <p:spPr>
          <a:xfrm>
            <a:off x="499750" y="5292800"/>
            <a:ext cx="2101200" cy="58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93C47D"/>
                </a:solidFill>
              </a:rPr>
              <a:t>EMPLOYEE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Data Requirements (Cont.)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384225"/>
            <a:ext cx="8520600" cy="218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Customers might not necessarily have a treatment when they visit the clinic, they might start the treatment in their future return visit. So we divide the table into </a:t>
            </a:r>
            <a:r>
              <a:rPr lang="en" sz="3000" dirty="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Treatment</a:t>
            </a: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3000" dirty="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Diagnosis</a:t>
            </a: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and </a:t>
            </a:r>
            <a:r>
              <a:rPr lang="en" sz="3000" dirty="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Visit</a:t>
            </a: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286000" y="4390025"/>
          <a:ext cx="4405175" cy="487650"/>
        </p:xfrm>
        <a:graphic>
          <a:graphicData uri="http://schemas.openxmlformats.org/drawingml/2006/table">
            <a:tbl>
              <a:tblPr>
                <a:noFill/>
                <a:tableStyleId>{F63B99CD-5CF1-49F9-8610-7CDF107C183C}</a:tableStyleId>
              </a:tblPr>
              <a:tblGrid>
                <a:gridCol w="15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 u="sng">
                          <a:solidFill>
                            <a:srgbClr val="B7B7B7"/>
                          </a:solidFill>
                        </a:rPr>
                        <a:t>Treatment_No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Treatment_Name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Treatment_Description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Shape 168"/>
          <p:cNvSpPr txBox="1"/>
          <p:nvPr/>
        </p:nvSpPr>
        <p:spPr>
          <a:xfrm>
            <a:off x="177250" y="3848225"/>
            <a:ext cx="2101200" cy="58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93C47D"/>
                </a:solidFill>
              </a:rPr>
              <a:t>TREATMENT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876125" y="4390025"/>
          <a:ext cx="4090625" cy="381000"/>
        </p:xfrm>
        <a:graphic>
          <a:graphicData uri="http://schemas.openxmlformats.org/drawingml/2006/table">
            <a:tbl>
              <a:tblPr>
                <a:noFill/>
                <a:tableStyleId>{F63B99CD-5CF1-49F9-8610-7CDF107C183C}</a:tableStyleId>
              </a:tblPr>
              <a:tblGrid>
                <a:gridCol w="107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 u="sng">
                          <a:solidFill>
                            <a:srgbClr val="B7B7B7"/>
                          </a:solidFill>
                        </a:rPr>
                        <a:t>Problem_No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Problem_Description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Problem_Name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4767375" y="3848225"/>
            <a:ext cx="2101200" cy="58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93C47D"/>
                </a:solidFill>
              </a:rPr>
              <a:t>DIAGNOSIS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286000" y="5583175"/>
          <a:ext cx="4090625" cy="381000"/>
        </p:xfrm>
        <a:graphic>
          <a:graphicData uri="http://schemas.openxmlformats.org/drawingml/2006/table">
            <a:tbl>
              <a:tblPr>
                <a:noFill/>
                <a:tableStyleId>{F63B99CD-5CF1-49F9-8610-7CDF107C183C}</a:tableStyleId>
              </a:tblPr>
              <a:tblGrid>
                <a:gridCol w="107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 u="sng">
                          <a:solidFill>
                            <a:srgbClr val="B7B7B7"/>
                          </a:solidFill>
                        </a:rPr>
                        <a:t>Problem_No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Problem_Description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B7B7B7"/>
                          </a:solidFill>
                        </a:rPr>
                        <a:t>Problem_Name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177250" y="5041375"/>
            <a:ext cx="2101200" cy="58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93C47D"/>
                </a:solidFill>
              </a:rPr>
              <a:t>VISIT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Data Requirements (Cont.)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384226"/>
            <a:ext cx="8520600" cy="376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What if the patient is referred to another dentist?</a:t>
            </a:r>
            <a:b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No problem will occur since we will </a:t>
            </a:r>
            <a:r>
              <a:rPr lang="en" sz="3000" dirty="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create a new appointment</a:t>
            </a: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that is associated with another doctor.</a:t>
            </a:r>
          </a:p>
          <a:p>
            <a:pPr marL="495300" lvl="0" indent="-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 Customer must be admitted.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l="12321" r="12314"/>
          <a:stretch/>
        </p:blipFill>
        <p:spPr>
          <a:xfrm>
            <a:off x="2" y="0"/>
            <a:ext cx="3445525" cy="342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l="12268" r="12276"/>
          <a:stretch/>
        </p:blipFill>
        <p:spPr>
          <a:xfrm>
            <a:off x="0" y="3429000"/>
            <a:ext cx="3445525" cy="342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049112" y="410433"/>
            <a:ext cx="4779300" cy="189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FDI Dental Notation (ISO 3950)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054887" y="2410833"/>
            <a:ext cx="4779300" cy="369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FDI World Dental Federation notation is widely used by dentists internationally to associate information to a specific tooth.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The figures display the upper and lower jaw.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l="6858" r="6867"/>
          <a:stretch/>
        </p:blipFill>
        <p:spPr>
          <a:xfrm>
            <a:off x="0" y="0"/>
            <a:ext cx="4572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4769050" y="619950"/>
            <a:ext cx="1679700" cy="816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ICD-10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4294967295"/>
          </p:nvPr>
        </p:nvSpPr>
        <p:spPr>
          <a:xfrm>
            <a:off x="4768750" y="1436850"/>
            <a:ext cx="4065600" cy="466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ICD-10 is the 10th revision of the International Statistical Classification of Diseases and Related Health Problems (ICD), a medical classification list by the World Health Organization (WHO).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It contains codes for diseases, signs and symptoms, abnormal findings, complaints, social circumstances, and external causes of injury or diseases.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398</Words>
  <Application>Microsoft Office PowerPoint</Application>
  <PresentationFormat>如螢幕大小 (4:3)</PresentationFormat>
  <Paragraphs>62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Oswald</vt:lpstr>
      <vt:lpstr>Average</vt:lpstr>
      <vt:lpstr>Arial</vt:lpstr>
      <vt:lpstr>slate</vt:lpstr>
      <vt:lpstr>slate</vt:lpstr>
      <vt:lpstr>Dentist</vt:lpstr>
      <vt:lpstr>Introduction</vt:lpstr>
      <vt:lpstr>ER Diagram</vt:lpstr>
      <vt:lpstr>Relational Schema</vt:lpstr>
      <vt:lpstr>Data Requirements</vt:lpstr>
      <vt:lpstr>Data Requirements (Cont.)</vt:lpstr>
      <vt:lpstr>Data Requirements (Cont.)</vt:lpstr>
      <vt:lpstr>FDI Dental Notation (ISO 3950)</vt:lpstr>
      <vt:lpstr>ICD-10</vt:lpstr>
      <vt:lpstr>Procedure</vt:lpstr>
      <vt:lpstr>Trigger</vt:lpstr>
      <vt:lpstr>PowerPoint 簡報</vt:lpstr>
      <vt:lpstr>Main Webpage</vt:lpstr>
      <vt:lpstr>Create</vt:lpstr>
      <vt:lpstr>Create (Missing Fields Error Message)</vt:lpstr>
      <vt:lpstr>Read</vt:lpstr>
      <vt:lpstr>Update</vt:lpstr>
      <vt:lpstr>Delete</vt:lpstr>
      <vt:lpstr>Problems Encountered &amp; Troublshooting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Dentist</dc:title>
  <cp:lastModifiedBy>Edward Wu</cp:lastModifiedBy>
  <cp:revision>3</cp:revision>
  <dcterms:modified xsi:type="dcterms:W3CDTF">2017-04-26T16:01:10Z</dcterms:modified>
</cp:coreProperties>
</file>