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01" r:id="rId3"/>
    <p:sldId id="302" r:id="rId4"/>
    <p:sldId id="304" r:id="rId5"/>
    <p:sldId id="305" r:id="rId6"/>
    <p:sldId id="306" r:id="rId7"/>
    <p:sldId id="307" r:id="rId8"/>
    <p:sldId id="308" r:id="rId9"/>
    <p:sldId id="309" r:id="rId10"/>
    <p:sldId id="319" r:id="rId11"/>
    <p:sldId id="311" r:id="rId12"/>
    <p:sldId id="312" r:id="rId13"/>
    <p:sldId id="313" r:id="rId14"/>
    <p:sldId id="314" r:id="rId15"/>
    <p:sldId id="315" r:id="rId16"/>
    <p:sldId id="316" r:id="rId17"/>
    <p:sldId id="320" r:id="rId18"/>
    <p:sldId id="318" r:id="rId19"/>
    <p:sldId id="321" r:id="rId20"/>
    <p:sldId id="346" r:id="rId21"/>
    <p:sldId id="347" r:id="rId22"/>
    <p:sldId id="348" r:id="rId23"/>
    <p:sldId id="349" r:id="rId24"/>
    <p:sldId id="350" r:id="rId25"/>
    <p:sldId id="317" r:id="rId26"/>
    <p:sldId id="353" r:id="rId27"/>
    <p:sldId id="351" r:id="rId28"/>
    <p:sldId id="352" r:id="rId29"/>
    <p:sldId id="354" r:id="rId30"/>
    <p:sldId id="364" r:id="rId31"/>
    <p:sldId id="365" r:id="rId32"/>
    <p:sldId id="357" r:id="rId33"/>
    <p:sldId id="358" r:id="rId34"/>
    <p:sldId id="366" r:id="rId35"/>
    <p:sldId id="359" r:id="rId36"/>
    <p:sldId id="367" r:id="rId37"/>
    <p:sldId id="363" r:id="rId38"/>
    <p:sldId id="361" r:id="rId39"/>
    <p:sldId id="395" r:id="rId40"/>
    <p:sldId id="396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301"/>
            <p14:sldId id="302"/>
            <p14:sldId id="304"/>
            <p14:sldId id="305"/>
            <p14:sldId id="306"/>
            <p14:sldId id="307"/>
            <p14:sldId id="308"/>
            <p14:sldId id="309"/>
            <p14:sldId id="319"/>
            <p14:sldId id="311"/>
            <p14:sldId id="312"/>
            <p14:sldId id="313"/>
            <p14:sldId id="314"/>
            <p14:sldId id="315"/>
            <p14:sldId id="316"/>
            <p14:sldId id="320"/>
            <p14:sldId id="318"/>
            <p14:sldId id="321"/>
            <p14:sldId id="346"/>
            <p14:sldId id="347"/>
            <p14:sldId id="348"/>
            <p14:sldId id="349"/>
            <p14:sldId id="350"/>
            <p14:sldId id="317"/>
            <p14:sldId id="353"/>
            <p14:sldId id="351"/>
            <p14:sldId id="352"/>
            <p14:sldId id="354"/>
            <p14:sldId id="364"/>
            <p14:sldId id="365"/>
            <p14:sldId id="357"/>
            <p14:sldId id="358"/>
            <p14:sldId id="366"/>
            <p14:sldId id="359"/>
            <p14:sldId id="367"/>
            <p14:sldId id="363"/>
            <p14:sldId id="361"/>
            <p14:sldId id="395"/>
            <p14:sldId id="39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7D7"/>
    <a:srgbClr val="AE4CE4"/>
    <a:srgbClr val="C8CFDA"/>
    <a:srgbClr val="9B9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864" autoAdjust="0"/>
  </p:normalViewPr>
  <p:slideViewPr>
    <p:cSldViewPr snapToGrid="0">
      <p:cViewPr varScale="1">
        <p:scale>
          <a:sx n="71" d="100"/>
          <a:sy n="71" d="100"/>
        </p:scale>
        <p:origin x="109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12" units="1/cm"/>
          <inkml:channelProperty channel="T" name="resolution" value="1" units="1/dev"/>
        </inkml:channelProperties>
      </inkml:inkSource>
      <inkml:timestamp xml:id="ts0" timeString="2021-03-10T09:45:04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22078 7603 0,'57'0'79,"28"0"-79,0 0 15,-1 28-15,29-28 16,29 28-16,-57-28 15,84 0-15,-84 29 16,0-29-16,-29 0 16,1 0-16,-29 0 15,0 0 32,1 0-31,27 0-16,-28 0 15,1 0-15,27 0 16,1 0-16,-29 0 16,0 0 77,1 0-61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 소셜 추천 서비스에서 추천 시스템 기법 연구동향</a:t>
            </a:r>
            <a:r>
              <a:rPr lang="ko-KR" altLang="en-US" baseline="0" dirty="0" smtClean="0"/>
              <a:t> 분석 논문 발표를 시작하겠습니다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해결하기 위해서 무작위 요소를 추가하거나 돌연변이 방식을 사용하는 기법이 제안되었고 이는 기존의 콘텐츠 기반 접근방식보다 우수한 성능을 입증 했다고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2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콘텐츠 기반 접근방식 </a:t>
            </a:r>
            <a:r>
              <a:rPr lang="ko-KR" altLang="en-US" dirty="0" err="1" smtClean="0"/>
              <a:t>사용기법입니다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 보시는 콘텐츠 기반 접근방식 순서도에서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내용 분석과 정보의 구조화를 먼저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콘텐츠 기반 접근방식은 텍스트를 기반으로 한 아이템들을 추천해주는데 주로 사용됩니다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아이템 내용 분석에는 대표적으로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기법이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키워드 추출 방법입니다</a:t>
            </a:r>
            <a:r>
              <a:rPr lang="en-US" altLang="ko-KR" dirty="0" smtClean="0"/>
              <a:t>. TF-IDF</a:t>
            </a:r>
            <a:r>
              <a:rPr lang="ko-KR" altLang="en-US" dirty="0" smtClean="0"/>
              <a:t>의 식은 </a:t>
            </a:r>
            <a:r>
              <a:rPr lang="en-US" altLang="ko-KR" dirty="0" smtClean="0"/>
              <a:t>TF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IDF</a:t>
            </a:r>
            <a:r>
              <a:rPr lang="ko-KR" altLang="en-US" dirty="0" smtClean="0"/>
              <a:t>의 곱이며</a:t>
            </a:r>
            <a:endParaRPr lang="en-US" altLang="ko-KR" dirty="0" smtClean="0"/>
          </a:p>
          <a:p>
            <a:r>
              <a:rPr lang="en-US" altLang="ko-KR" dirty="0" smtClean="0"/>
              <a:t>TF</a:t>
            </a:r>
            <a:r>
              <a:rPr lang="ko-KR" altLang="en-US" dirty="0" smtClean="0"/>
              <a:t>는 한 아이템 내에서 특정 단어가 출현한 빈도수이며 이는 문서 내에서 많이 출현하는 키워드는 상대적으로 더 중요하다는 가정을 바탕으로 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문서 내에서 출현 빈도가 높더라도 중요하지 않은 단어에 해당할 확률이 크기 때문에 이러한 문제를 보완하기 위해서 </a:t>
            </a:r>
            <a:r>
              <a:rPr lang="en-US" altLang="ko-KR" dirty="0" smtClean="0"/>
              <a:t>IDF</a:t>
            </a:r>
            <a:r>
              <a:rPr lang="ko-KR" altLang="en-US" dirty="0" smtClean="0"/>
              <a:t>를 포함하고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IDF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역문서</a:t>
            </a:r>
            <a:r>
              <a:rPr lang="ko-KR" altLang="en-US" dirty="0" smtClean="0"/>
              <a:t> 빈도입니다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아이템 내에서 특정 단어가 출현한 아이템 개수입니다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</a:t>
            </a:r>
            <a:r>
              <a:rPr lang="en-US" altLang="ko-KR" dirty="0" smtClean="0"/>
              <a:t>TF-IDF</a:t>
            </a:r>
            <a:r>
              <a:rPr lang="ko-KR" altLang="en-US" dirty="0" smtClean="0"/>
              <a:t>를 활용한 단어 가중치 식을 활용하여 아이템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키워드 행렬을 구성합니다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아이템 키워드 행렬을 보시면 아이템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키워드</a:t>
            </a:r>
            <a:r>
              <a:rPr lang="en-US" altLang="ko-KR" dirty="0" smtClean="0"/>
              <a:t>1, 3</a:t>
            </a:r>
            <a:r>
              <a:rPr lang="ko-KR" altLang="en-US" dirty="0" smtClean="0"/>
              <a:t>을 포함하고 있고 아이템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키워드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포함하고 있음을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구성된 아이템</a:t>
            </a:r>
            <a:r>
              <a:rPr lang="en-US" altLang="ko-KR" dirty="0" smtClean="0"/>
              <a:t>-</a:t>
            </a:r>
            <a:r>
              <a:rPr lang="ko-KR" altLang="en-US" dirty="0" smtClean="0"/>
              <a:t>키워드 행렬을 통해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8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아이템간의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측정하는데 대표적인 방법은 코사인 </a:t>
            </a:r>
            <a:r>
              <a:rPr lang="ko-KR" altLang="en-US" dirty="0" err="1" smtClean="0"/>
              <a:t>유사도가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식은 </a:t>
            </a:r>
            <a:r>
              <a:rPr lang="en-US" altLang="ko-KR" dirty="0" err="1" smtClean="0"/>
              <a:t>Wki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Wkj</a:t>
            </a:r>
            <a:r>
              <a:rPr lang="ko-KR" altLang="en-US" dirty="0" smtClean="0"/>
              <a:t>의 곱으로 이루어지고 있는데 </a:t>
            </a:r>
            <a:r>
              <a:rPr lang="en-US" altLang="ko-KR" dirty="0" err="1" smtClean="0"/>
              <a:t>Wki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Wkj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두 가중치의 곱을 함으로써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</a:t>
            </a:r>
            <a:r>
              <a:rPr lang="ko-KR" altLang="en-US" dirty="0" smtClean="0"/>
              <a:t>아이템의 유사함을 판별하는 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박종두라는</a:t>
            </a:r>
            <a:r>
              <a:rPr lang="ko-KR" altLang="en-US" baseline="0" dirty="0" smtClean="0"/>
              <a:t> 단어의 가중치가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j </a:t>
            </a:r>
            <a:r>
              <a:rPr lang="ko-KR" altLang="en-US" baseline="0" dirty="0" smtClean="0"/>
              <a:t>아이템에서 높다면 서로 유사하다고 해석할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코사인 </a:t>
            </a:r>
            <a:r>
              <a:rPr lang="ko-KR" altLang="en-US" baseline="0" dirty="0" err="1" smtClean="0"/>
              <a:t>유사도로</a:t>
            </a:r>
            <a:r>
              <a:rPr lang="ko-KR" altLang="en-US" baseline="0" dirty="0" smtClean="0"/>
              <a:t> 도출된 결과값으로 단어 가중치를 행렬로 구성합니다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아이템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를 선호하는 사용자에게 아이템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와 가장 유사한 아이템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을 추천하게 </a:t>
            </a:r>
            <a:r>
              <a:rPr lang="ko-KR" altLang="en-US" baseline="0" dirty="0" err="1" smtClean="0"/>
              <a:t>되는것입니다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87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그러나 키워드 기반으로 아이템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평가하는 방법은 하나의 단어가 다양한 의미를 가지는 경우 유사하지 않은 아이템이 추천될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문제를 해결하기 위해서 글의 내용을 파악하고 의미를 분석하는 의미론 분석의 중요성이 나타나고 있으며 보다 정확한 추천 결과를 도출할 수 있었습니다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7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사용자 선호도 학습입니다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선호도를 파악하기 위해 사용되는 첫 번째 방법은 사용자가 직접 입력한 프로파일 정보를 이용하는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방법은 사용자의 과거 구매이력이나 다른 사용자의 아이템 평가점수가 부족한 경우에 널리 사용되어</a:t>
            </a:r>
            <a:r>
              <a:rPr lang="ko-KR" altLang="en-US" baseline="0" dirty="0" smtClean="0"/>
              <a:t> 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정보를 정확하게 입력하는 사용자가 많이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정확히 </a:t>
            </a:r>
            <a:r>
              <a:rPr lang="ko-KR" altLang="en-US" baseline="0" dirty="0" err="1" smtClean="0"/>
              <a:t>입력했어도</a:t>
            </a:r>
            <a:r>
              <a:rPr lang="ko-KR" altLang="en-US" baseline="0" dirty="0" smtClean="0"/>
              <a:t> 선호도가 </a:t>
            </a:r>
            <a:r>
              <a:rPr lang="ko-KR" altLang="en-US" baseline="0" dirty="0" err="1" smtClean="0"/>
              <a:t>변할경우</a:t>
            </a:r>
            <a:r>
              <a:rPr lang="ko-KR" altLang="en-US" baseline="0" dirty="0" smtClean="0"/>
              <a:t> 올바른 추천 아이템을 제공할 수 없다는 한계점이 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14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번째 방법은 자신의 과거 </a:t>
            </a:r>
            <a:r>
              <a:rPr lang="ko-KR" altLang="en-US" dirty="0" err="1" smtClean="0"/>
              <a:t>구매이력</a:t>
            </a:r>
            <a:r>
              <a:rPr lang="ko-KR" altLang="en-US" dirty="0" smtClean="0"/>
              <a:t> 정보를 분석하는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때에는 여러 알고리즘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의사결정나무</a:t>
            </a:r>
            <a:r>
              <a:rPr lang="en-US" altLang="ko-KR" dirty="0" smtClean="0"/>
              <a:t>, K-</a:t>
            </a:r>
            <a:r>
              <a:rPr lang="ko-KR" altLang="en-US" dirty="0" smtClean="0"/>
              <a:t>근접 이웃 기법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같은 </a:t>
            </a:r>
            <a:r>
              <a:rPr lang="ko-KR" altLang="en-US" dirty="0" err="1" smtClean="0"/>
              <a:t>기계학습을</a:t>
            </a:r>
            <a:r>
              <a:rPr lang="ko-KR" altLang="en-US" dirty="0" smtClean="0"/>
              <a:t> 이용하여 선호도를 정확하게 파악하여 추천 성능을 향상시키려는 연구가 제안되었습니다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00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협업필터링입니다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방식은 특정 아이템에 대해 선호도가 유사한 고객들은 다른 아이템에 대해서도 비슷한 선호도를 보일 것이라는 기본 가정을 바탕으로 사용자 혹은 </a:t>
            </a:r>
            <a:r>
              <a:rPr lang="ko-KR" altLang="en-US" dirty="0" err="1" smtClean="0"/>
              <a:t>아이템간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기반으로 선호도를 예측하는 방식입니다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콘텐츠 기반 접근방식이 사용자와 아이템 정보에만 의존하여 선호도를 예측하는 반면 협업필터링은 사용자가 아이템에 대해 평가한 정보를 사용해 선호도를 예측한다는 것이 가장 큰 차이점입니다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첫</a:t>
            </a:r>
            <a:r>
              <a:rPr lang="ko-KR" altLang="en-US" baseline="0" dirty="0" smtClean="0"/>
              <a:t> 번째는 </a:t>
            </a:r>
            <a:r>
              <a:rPr lang="ko-KR" altLang="en-US" dirty="0" smtClean="0">
                <a:solidFill>
                  <a:schemeClr val="tx1"/>
                </a:solidFill>
              </a:rPr>
              <a:t>구매 이력을 바탕으로 추천 대상 고객과 다른 사용자들 간의 </a:t>
            </a:r>
            <a:r>
              <a:rPr lang="ko-KR" altLang="en-US" dirty="0" err="1" smtClean="0">
                <a:solidFill>
                  <a:schemeClr val="tx1"/>
                </a:solidFill>
              </a:rPr>
              <a:t>유사도를</a:t>
            </a:r>
            <a:r>
              <a:rPr lang="ko-KR" altLang="en-US" dirty="0" smtClean="0">
                <a:solidFill>
                  <a:schemeClr val="tx1"/>
                </a:solidFill>
              </a:rPr>
              <a:t> 측정한 다음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비슷한 사용자들간에 구매 아이템을 비교합니다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비슷한 대상이 구매했지만 사용자는 구매하지 않은 아이템을 사용자에게 </a:t>
            </a:r>
            <a:r>
              <a:rPr lang="ko-KR" altLang="en-US" dirty="0" err="1" smtClean="0">
                <a:solidFill>
                  <a:schemeClr val="tx1"/>
                </a:solidFill>
              </a:rPr>
              <a:t>추천해주는것이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협업필터링입니다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4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첫 번째는 데이터 희소성입니다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 보이는</a:t>
            </a:r>
            <a:r>
              <a:rPr lang="ko-KR" altLang="en-US" baseline="0" dirty="0" smtClean="0"/>
              <a:t> 표는 사용자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아이템 만족도 행렬입니다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보시면 평가 값이 입력되지 않았거나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처럼 새로 추가되어 구매가 아직 이루어지지 않은 데이터가 존재하기 때문에 선호도를 예측하는 것이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불가능 하며 이를 </a:t>
            </a:r>
            <a:r>
              <a:rPr lang="en-US" altLang="ko-KR" baseline="0" dirty="0" smtClean="0"/>
              <a:t>Cold Start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아이템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번과 같은 경우 누군가가 점수를 주기 전까지 추천이 이루어질 수 없는데 이것은 이전에 말한 </a:t>
            </a:r>
            <a:r>
              <a:rPr lang="en-US" altLang="ko-KR" baseline="0" dirty="0" smtClean="0"/>
              <a:t>First rater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데이터가 부족해 발생하는 문제를 총칭하여 데이터 희소성이라고 합니다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이를 해결하기 위해</a:t>
            </a:r>
            <a:r>
              <a:rPr lang="ko-KR" altLang="en-US" baseline="0" dirty="0" smtClean="0"/>
              <a:t> 여러 방안이 제안되었는데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96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 중 첫 번째 방안은 아이템의 키워드 활용입니다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기존에 사용자가 사용했던 아이템과 새 아이템의 키워드를 분석해서 각 사용자들에게 추천될 확률을 계산한 뒤 추천 확률이 가장 높은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명에게 신규 아이템을 추천하게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52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번째는 </a:t>
            </a:r>
            <a:r>
              <a:rPr lang="ko-KR" altLang="en-US" dirty="0" err="1" smtClean="0"/>
              <a:t>사회연결망</a:t>
            </a:r>
            <a:r>
              <a:rPr lang="ko-KR" altLang="en-US" dirty="0" smtClean="0"/>
              <a:t> 기법의 </a:t>
            </a:r>
            <a:r>
              <a:rPr lang="ko-KR" altLang="en-US" dirty="0" err="1" smtClean="0"/>
              <a:t>중심성을</a:t>
            </a:r>
            <a:r>
              <a:rPr lang="ko-KR" altLang="en-US" dirty="0" smtClean="0"/>
              <a:t> 활용하는 방법입니다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고객들간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바탕으로 고객 네트워크를 생성 한 뒤 </a:t>
            </a:r>
            <a:r>
              <a:rPr lang="ko-KR" altLang="en-US" dirty="0" err="1" smtClean="0"/>
              <a:t>중심성이</a:t>
            </a:r>
            <a:r>
              <a:rPr lang="ko-KR" altLang="en-US" dirty="0" smtClean="0"/>
              <a:t> 높은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고객을 새로운 고객의 이웃 고객으로 정하고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선택한 아이템을 새로운 고객에게 추천하게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방식은 </a:t>
            </a:r>
            <a:r>
              <a:rPr lang="ko-KR" altLang="en-US" dirty="0" err="1" smtClean="0"/>
              <a:t>중심성이</a:t>
            </a:r>
            <a:r>
              <a:rPr lang="ko-KR" altLang="en-US" dirty="0" smtClean="0"/>
              <a:t> 높은 고객이 선택한 상품은 대중적이고 신뢰성이 높다는 가정에서 출발합니다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이처럼 네트워크를 활용한 기법은 기존의 협업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기법과 달리 구매 성향이 서로 다른 사용자들의 정보를 모두 활용하기 때문에 추천의 정확성을 향상시켰습니다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4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목차입니다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구성되어 있고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33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번째는 확장성입니다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최근에 상품의 종류가 다양해지고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사용자가 급증함으로 발생하는 데이터 셋의 크기가 커지고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이로 인해 </a:t>
            </a:r>
            <a:r>
              <a:rPr lang="ko-KR" altLang="en-US" baseline="0" dirty="0" err="1" smtClean="0"/>
              <a:t>계산량이</a:t>
            </a:r>
            <a:r>
              <a:rPr lang="ko-KR" altLang="en-US" baseline="0" dirty="0" smtClean="0"/>
              <a:t> 급증하고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보통 추천은 구매 행동이 발생하면 사용자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아이템 행렬을 계산하여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예측 값을 산출 후 추천을 진행합니다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실시간으로 추천되기 위해서 속도는 매우 중요합니다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모든 데이터를 사용하여 추천을 진행할 경우 </a:t>
            </a:r>
            <a:r>
              <a:rPr lang="ko-KR" altLang="en-US" baseline="0" dirty="0" err="1" smtClean="0"/>
              <a:t>계산량이</a:t>
            </a:r>
            <a:r>
              <a:rPr lang="ko-KR" altLang="en-US" baseline="0" dirty="0" smtClean="0"/>
              <a:t> 많아서 속도가 느려질 뿐만 아니라 예측력의 정확도 또한 저하될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9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해결하기 위해 일부 아이템을 선정하는 방법이 제안되었습니다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유사도가</a:t>
            </a:r>
            <a:r>
              <a:rPr lang="ko-KR" altLang="en-US" dirty="0" smtClean="0"/>
              <a:t> 큰</a:t>
            </a:r>
            <a:r>
              <a:rPr lang="ko-KR" altLang="en-US" baseline="0" dirty="0" smtClean="0"/>
              <a:t> 순서대로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개의 아이템만을 선정하여 선호도를 예측하는 방법입니다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유사한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개의 개체를 찾기 위해 </a:t>
            </a:r>
            <a:r>
              <a:rPr lang="en-US" altLang="ko-KR" baseline="0" dirty="0" smtClean="0"/>
              <a:t>K-</a:t>
            </a:r>
            <a:r>
              <a:rPr lang="ko-KR" altLang="en-US" baseline="0" dirty="0" err="1" smtClean="0"/>
              <a:t>근접이웃</a:t>
            </a:r>
            <a:r>
              <a:rPr lang="ko-KR" altLang="en-US" baseline="0" dirty="0" smtClean="0"/>
              <a:t> 알고리즘이 사용되었으며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전처리를</a:t>
            </a:r>
            <a:r>
              <a:rPr lang="ko-KR" altLang="en-US" baseline="0" dirty="0" smtClean="0"/>
              <a:t> 포함한 계산했던 기존의 </a:t>
            </a:r>
            <a:r>
              <a:rPr lang="ko-KR" altLang="en-US" baseline="0" dirty="0" err="1" smtClean="0"/>
              <a:t>협력필터링</a:t>
            </a:r>
            <a:r>
              <a:rPr lang="ko-KR" altLang="en-US" baseline="0" dirty="0" smtClean="0"/>
              <a:t> 기법보다 빠른 계산 속도를 나타냄을 확인할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57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번째는 </a:t>
            </a:r>
            <a:r>
              <a:rPr lang="en-US" altLang="ko-KR" dirty="0" smtClean="0"/>
              <a:t>Grey sheep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협업필터링은 사람들의 취향에 경향과 패턴이 존재한다는 가정을 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일관성 없는 의견을 가진 사용자들의 데이터는 경향과 패턴을 파악함에 있어 </a:t>
            </a:r>
            <a:r>
              <a:rPr lang="ko-KR" altLang="en-US" dirty="0" err="1" smtClean="0"/>
              <a:t>방해요소이며</a:t>
            </a:r>
            <a:r>
              <a:rPr lang="ko-KR" altLang="en-US" dirty="0" smtClean="0"/>
              <a:t> 예측 정확도를 떨어트립니다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27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해결하기 위해 콘텐츠 기반 추천과 협력필터링을 같이 쓰는 방안이 제시되었습니다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두 방식의 평균값을 </a:t>
            </a:r>
            <a:r>
              <a:rPr lang="ko-KR" altLang="en-US" dirty="0" err="1" smtClean="0"/>
              <a:t>예측값으로</a:t>
            </a:r>
            <a:r>
              <a:rPr lang="ko-KR" altLang="en-US" dirty="0" smtClean="0"/>
              <a:t> 사용하는 방법인데요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처음에는 두 개의 방식</a:t>
            </a:r>
            <a:r>
              <a:rPr lang="ko-KR" altLang="en-US" baseline="0" dirty="0" smtClean="0"/>
              <a:t>에 동일한 가중치를 주어 점수를 예측한 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값의 차이가 많은 방식의 가중치를 낮게 주어 예측 오차를 줄이는 방법입니다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이로써 </a:t>
            </a:r>
            <a:r>
              <a:rPr lang="en-US" altLang="ko-KR" baseline="0" dirty="0" smtClean="0"/>
              <a:t>Grey sheep </a:t>
            </a:r>
            <a:r>
              <a:rPr lang="ko-KR" altLang="en-US" baseline="0" dirty="0" smtClean="0"/>
              <a:t>문제점을 해결할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6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 번째는 </a:t>
            </a:r>
            <a:r>
              <a:rPr lang="en-US" altLang="ko-KR" dirty="0" smtClean="0"/>
              <a:t>shilling attack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특정한 아이템이 잘 팔리기 원하는 생산자는 의도적으로 해당 아이템에 긍정적인 평가점수를 입력하거나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반대로 경쟁업체의 특정 아이템에 대해서 부정적인 평가점수를 입력함으로써 고객들에게 추천되지 않게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이처럼 악의적으로 평가점수를 입력하여 추천 시스템의 정상적인 작동을 방해하는 행위를 </a:t>
            </a:r>
            <a:r>
              <a:rPr lang="ko-KR" altLang="en-US" baseline="0" dirty="0" err="1" smtClean="0"/>
              <a:t>실링</a:t>
            </a:r>
            <a:r>
              <a:rPr lang="ko-KR" altLang="en-US" baseline="0" dirty="0" smtClean="0"/>
              <a:t> 어택이라고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실링어택탐지기법으로는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SLR</a:t>
            </a:r>
            <a:r>
              <a:rPr lang="ko-KR" altLang="en-US" baseline="0" dirty="0" smtClean="0"/>
              <a:t>이라는 기법이 존재합니다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논문을 읽고 내용을 참조하려고 하였으나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양이 매우 방대하여 담지 못했습니다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6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협업 </a:t>
            </a:r>
            <a:r>
              <a:rPr lang="ko-KR" altLang="en-US" dirty="0" err="1" smtClean="0"/>
              <a:t>필터링은</a:t>
            </a:r>
            <a:r>
              <a:rPr lang="ko-KR" altLang="en-US" dirty="0" smtClean="0"/>
              <a:t> 크게 기억</a:t>
            </a:r>
            <a:r>
              <a:rPr lang="ko-KR" altLang="en-US" baseline="0" dirty="0" smtClean="0"/>
              <a:t> 기반 협업필터링과 모델 기반 협업필터링으로 나누어집니다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기억 기반 협업필터링부터 소개해드리겠습니다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2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기억 기반 협업필터링은 앞에서 설명한 대로 사용자간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계산해 </a:t>
            </a:r>
            <a:r>
              <a:rPr lang="ko-KR" altLang="en-US" baseline="0" dirty="0" err="1" smtClean="0"/>
              <a:t>유사도가</a:t>
            </a:r>
            <a:r>
              <a:rPr lang="ko-KR" altLang="en-US" baseline="0" dirty="0" smtClean="0"/>
              <a:t> 높은 사용자가 선택한 아이템을 추천해주는 방식이고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기억 기반 협업필터링은 사용자 기반과 아이템 기반으로 나뉘어집니다</a:t>
            </a:r>
            <a:r>
              <a:rPr lang="en-US" altLang="ko-KR" baseline="0" dirty="0" smtClean="0"/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02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사용자 기반입니다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기반 협력필터링은 사용자가 입력한 선호도 정보를 이용하여 고객과 유사한 성향을 갖는 이웃 사용자를 선별한 뒤 선별된 이웃들이 공통적으로 선호하는 아이템을 고객에게 추천해주는 방식입니다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그림을 보시면 추천 대상 고객과 사용자들의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측정하여 사용자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유사 사용자로 선정합니다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사용자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선호하고 있지만 추천 대상 고객이 선호하고 있지 않은 아이템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을 추천 대상 고객에게 추천해줍니다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80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아이템 기반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아이템 기반 협력필터링은 특정 아이템이 기준이 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사용자들에 의해 평가된 점수가 유사한 아이템을 이웃 아이템으로 선정한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이웃 아이템을 평가한 점수를 바탕으로 추천 대상</a:t>
            </a:r>
            <a:r>
              <a:rPr lang="ko-KR" altLang="en-US" baseline="0" dirty="0" smtClean="0"/>
              <a:t> 고객이 특정 아이템에 대해 갖게 될 선호도를 예측합니다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그림을 보시면 추천 대상 아이템과 유사한 아이템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를 선별 후 추천 대상 아이템을 선호하고 있지 않은 사용자 </a:t>
            </a:r>
            <a:r>
              <a:rPr lang="en-US" altLang="ko-KR" baseline="0" dirty="0" smtClean="0"/>
              <a:t>e</a:t>
            </a:r>
            <a:r>
              <a:rPr lang="ko-KR" altLang="en-US" baseline="0" dirty="0" smtClean="0"/>
              <a:t>에게 추천 대상 아이템을 추천하게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71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기억기반</a:t>
            </a:r>
            <a:r>
              <a:rPr lang="ko-KR" altLang="en-US" dirty="0" smtClean="0"/>
              <a:t> 협업필터링에서는 정보를 수집하고 전처리 한 다음 유사 사용자 선정을 하는데 그 과정을 살펴보겠습니다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유사도 측정의 종류 중 하나인 </a:t>
            </a:r>
            <a:r>
              <a:rPr lang="ko-KR" altLang="en-US" dirty="0" err="1" smtClean="0"/>
              <a:t>피어슨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상관계수입니다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피어슨</a:t>
            </a:r>
            <a:r>
              <a:rPr lang="ko-KR" altLang="en-US" dirty="0" smtClean="0"/>
              <a:t> 상관계수는 두 개의 </a:t>
            </a:r>
            <a:r>
              <a:rPr lang="ko-KR" altLang="en-US" dirty="0" err="1" smtClean="0"/>
              <a:t>속성간의</a:t>
            </a:r>
            <a:r>
              <a:rPr lang="ko-KR" altLang="en-US" dirty="0" smtClean="0"/>
              <a:t> 상관성을 계산하여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가까울수록 양의 상관관계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에 가까울수록 음의 상관관계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상관관계가 없음을 나타냅니다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피어슨</a:t>
            </a:r>
            <a:r>
              <a:rPr lang="ko-KR" altLang="en-US" dirty="0" smtClean="0"/>
              <a:t> 상관계수도 사용자 기반이냐 아이템 </a:t>
            </a:r>
            <a:r>
              <a:rPr lang="ko-KR" altLang="en-US" dirty="0" err="1" smtClean="0"/>
              <a:t>기반이냐에</a:t>
            </a:r>
            <a:r>
              <a:rPr lang="ko-KR" altLang="en-US" dirty="0" smtClean="0"/>
              <a:t> 따라서 식이 달라집니다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사용자 기반은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</a:t>
            </a:r>
            <a:r>
              <a:rPr lang="ko-KR" altLang="en-US" baseline="0" dirty="0" smtClean="0"/>
              <a:t> 식을 이용하여 사용자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구합니다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간단하게 설명을 하자면 </a:t>
            </a:r>
            <a:r>
              <a:rPr lang="ko-KR" altLang="en-US" baseline="0" dirty="0" err="1" smtClean="0"/>
              <a:t>피어슨</a:t>
            </a:r>
            <a:r>
              <a:rPr lang="ko-KR" altLang="en-US" baseline="0" dirty="0" smtClean="0"/>
              <a:t> 상관계수는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가까울수록 양의 상관관계라고 했는데요 이 앞에 식이 뒤에 식보다 높다면 사용자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는 아이템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관심이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이 앞에 식이 뒤에 식보다 높다면 사용자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는 아이템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보다 많은 관심이 있을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아이템에 대해서 사용자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가 동일한 관심을 보이기 때문에 유사사용자라고 결론짓는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아이템 기반은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읽기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읽기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곱으로 아이템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구합니다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또한 사용자 </a:t>
            </a:r>
            <a:r>
              <a:rPr lang="en-US" altLang="ko-KR" baseline="0" dirty="0" smtClean="0"/>
              <a:t>u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준 점수가 전체 사용자들이 준 평균 점수보다 높으면 각별히 관심있다는 뜻이고 뒤에 </a:t>
            </a:r>
            <a:r>
              <a:rPr lang="ko-KR" altLang="en-US" baseline="0" dirty="0" err="1" smtClean="0"/>
              <a:t>식또한</a:t>
            </a:r>
            <a:r>
              <a:rPr lang="ko-KR" altLang="en-US" baseline="0" dirty="0" smtClean="0"/>
              <a:t> 마찬가지입니다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식으로 아이템끼리의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구하는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7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타이틀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제가 오늘 발표할 논문은 추천 시스템</a:t>
            </a:r>
            <a:r>
              <a:rPr lang="ko-KR" altLang="en-US" baseline="0" dirty="0" smtClean="0"/>
              <a:t> 기법 연구동향 분석입니다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추천 시스템은 특정 사용자가 관심을 가질 항목 집합을 식별하고 추천해주는 시스템입니다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논문은 이러한 추천 시스템의 전체적인 연구 동향을 분석하고 있으며 이 논문 분석을 통해서 지금까지 제안된 방식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문제점을 해결하기 위한 방안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 연구해야 될 방향 등을 제시하고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90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코사인 </a:t>
            </a:r>
            <a:r>
              <a:rPr lang="ko-KR" altLang="en-US" dirty="0" err="1" smtClean="0"/>
              <a:t>유사도입니다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내적공간의</a:t>
            </a:r>
            <a:r>
              <a:rPr lang="ko-KR" altLang="en-US" dirty="0" smtClean="0"/>
              <a:t> 두 벡터 간 각도의</a:t>
            </a:r>
            <a:r>
              <a:rPr lang="ko-KR" altLang="en-US" baseline="0" dirty="0" smtClean="0"/>
              <a:t> 코사인 값을 이용하여 두 벡터가 얼마나 </a:t>
            </a:r>
            <a:r>
              <a:rPr lang="ko-KR" altLang="en-US" baseline="0" dirty="0" err="1" smtClean="0"/>
              <a:t>유사한지</a:t>
            </a:r>
            <a:r>
              <a:rPr lang="ko-KR" altLang="en-US" baseline="0" dirty="0" smtClean="0"/>
              <a:t> 측정하는 방법입니다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이면 같은 성향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이면 다른 </a:t>
            </a:r>
            <a:r>
              <a:rPr lang="ko-KR" altLang="en-US" baseline="0" dirty="0" err="1" smtClean="0"/>
              <a:t>성향임을</a:t>
            </a:r>
            <a:r>
              <a:rPr lang="ko-KR" altLang="en-US" baseline="0" dirty="0" smtClean="0"/>
              <a:t>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네 이 식은 전에 설명을 드렸기 때문에 자세한 설명은 생략하겠습니다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위의 식에서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j</a:t>
            </a:r>
            <a:r>
              <a:rPr lang="ko-KR" altLang="en-US" baseline="0" dirty="0" smtClean="0"/>
              <a:t>는 사용자 혹은 아이템이며 콘텐츠 이용 횟수나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구매 횟수 등이 벡터로 사용될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98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스피어만</a:t>
            </a:r>
            <a:r>
              <a:rPr lang="ko-KR" altLang="en-US" dirty="0" smtClean="0"/>
              <a:t> 순위 </a:t>
            </a:r>
            <a:r>
              <a:rPr lang="ko-KR" altLang="en-US" dirty="0" err="1" smtClean="0"/>
              <a:t>상관계수입니다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스피어만</a:t>
            </a:r>
            <a:r>
              <a:rPr lang="ko-KR" altLang="en-US" dirty="0" smtClean="0"/>
              <a:t> 순위 상관계수는 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점수를 각각 순위로 변환한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차이를 통해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측정하게 됩니다</a:t>
            </a:r>
            <a:r>
              <a:rPr lang="en-US" altLang="ko-KR" dirty="0" smtClean="0"/>
              <a:t>. Xi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yi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두 순위의 곱에 따라서 </a:t>
            </a:r>
            <a:r>
              <a:rPr lang="ko-KR" altLang="en-US" dirty="0" err="1" smtClean="0"/>
              <a:t>유사도가</a:t>
            </a:r>
            <a:r>
              <a:rPr lang="ko-KR" altLang="en-US" dirty="0" smtClean="0"/>
              <a:t> 결정되게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순위 상관계수는 점수의 분포가 극단적일 경우 유용하며 사용자가 여러 아이템에 대하여 같은 평가점수를 줄 경우 측정이 힘들다는 한계점을 가지고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7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선호도 예측입니다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이곳에서는 </a:t>
            </a:r>
            <a:r>
              <a:rPr lang="ko-KR" altLang="en-US" dirty="0" err="1" smtClean="0"/>
              <a:t>가중합과</a:t>
            </a:r>
            <a:r>
              <a:rPr lang="ko-KR" altLang="en-US" dirty="0" smtClean="0"/>
              <a:t> 단순가중평균이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가중합은</a:t>
            </a:r>
            <a:r>
              <a:rPr lang="ko-KR" altLang="en-US" dirty="0" smtClean="0"/>
              <a:t> 주로 사용자 기반에 사용되고 단순가중평균은 아이템 기반에 많이 사용되어집니다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가중합의</a:t>
            </a:r>
            <a:r>
              <a:rPr lang="ko-KR" altLang="en-US" dirty="0" smtClean="0"/>
              <a:t> 식을 보시면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그래서 </a:t>
            </a:r>
            <a:r>
              <a:rPr lang="en-US" altLang="ko-KR" dirty="0" err="1" smtClean="0"/>
              <a:t>rui</a:t>
            </a:r>
            <a:r>
              <a:rPr lang="ko-KR" altLang="en-US" dirty="0" smtClean="0"/>
              <a:t> 마이너스 </a:t>
            </a:r>
            <a:r>
              <a:rPr lang="en-US" altLang="ko-KR" dirty="0" err="1" smtClean="0"/>
              <a:t>ru</a:t>
            </a:r>
            <a:r>
              <a:rPr lang="ko-KR" altLang="en-US" dirty="0" smtClean="0"/>
              <a:t>의 값이 높으면 사용자 </a:t>
            </a:r>
            <a:r>
              <a:rPr lang="en-US" altLang="ko-KR" dirty="0" smtClean="0"/>
              <a:t>u</a:t>
            </a:r>
            <a:r>
              <a:rPr lang="ko-KR" altLang="en-US" dirty="0" smtClean="0"/>
              <a:t>는 아이템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선호도가 </a:t>
            </a:r>
            <a:r>
              <a:rPr lang="ko-KR" altLang="en-US" dirty="0" err="1" smtClean="0"/>
              <a:t>높은것이고</a:t>
            </a:r>
            <a:r>
              <a:rPr lang="ko-KR" altLang="en-US" dirty="0" smtClean="0"/>
              <a:t> 거기에 </a:t>
            </a:r>
            <a:r>
              <a:rPr lang="en-US" altLang="ko-KR" dirty="0" err="1" smtClean="0"/>
              <a:t>wau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추천 </a:t>
            </a:r>
            <a:r>
              <a:rPr lang="ko-KR" altLang="en-US" dirty="0" err="1" smtClean="0"/>
              <a:t>대상고객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사용자 </a:t>
            </a:r>
            <a:r>
              <a:rPr lang="en-US" altLang="ko-KR" dirty="0" smtClean="0"/>
              <a:t>u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유사도에</a:t>
            </a:r>
            <a:r>
              <a:rPr lang="ko-KR" altLang="en-US" dirty="0" smtClean="0"/>
              <a:t> 따른 가중치를 곱해줌으로써 예측 선호도를 구할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다음은 단순가중평균 식입니다</a:t>
            </a:r>
            <a:r>
              <a:rPr lang="en-US" altLang="ko-KR" dirty="0" smtClean="0"/>
              <a:t>. Ran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 win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둘을 곱함으로써 예측 선호도를 구할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82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추천 리스트 생성입니다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사용자 기반 추출인데요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추천 대상 고객과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측정한 뒤</a:t>
            </a:r>
            <a:r>
              <a:rPr lang="en-US" altLang="ko-KR" dirty="0" smtClean="0"/>
              <a:t>, K</a:t>
            </a:r>
            <a:r>
              <a:rPr lang="ko-KR" altLang="en-US" dirty="0" smtClean="0"/>
              <a:t>명의 유사한 이웃을 선택하고 그들이 구매한 아이템들에 대해 구매 횟수를 계산합니다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최종적으로 추천 대상 고객이 구매하지 않은 아이템들 중에서 구매 빈도수가 높은 순서에 따라 상위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개가 추천됩니다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45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아이템 기반 리스트 추출입니다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아이템을 대상으로 아이템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아이템</a:t>
            </a:r>
            <a:r>
              <a:rPr lang="ko-KR" altLang="en-US" baseline="0" dirty="0" smtClean="0"/>
              <a:t> 행렬을 만들며 여기서 행렬 값은 </a:t>
            </a:r>
            <a:r>
              <a:rPr lang="ko-KR" altLang="en-US" baseline="0" dirty="0" err="1" smtClean="0"/>
              <a:t>아이템간의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유사도로써</a:t>
            </a:r>
            <a:r>
              <a:rPr lang="ko-KR" altLang="en-US" baseline="0" dirty="0" smtClean="0"/>
              <a:t> 함께 구매되어질수록 큰 값을 가지게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 </a:t>
            </a:r>
            <a:r>
              <a:rPr lang="ko-KR" altLang="en-US" baseline="0" dirty="0" err="1" smtClean="0"/>
              <a:t>유사도가</a:t>
            </a:r>
            <a:r>
              <a:rPr lang="ko-KR" altLang="en-US" baseline="0" dirty="0" smtClean="0"/>
              <a:t> 높은 순서대로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개의 아이템을 선정한 뒤 다시 아이템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아이템 행렬을 생성하며 이 때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개의 아이템은 추천 대상 고객이 구매한 아이템과 구매하지 않은 아이템으로 나누어 각각 행과 열로 구성합니다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마지막으로 </a:t>
            </a:r>
            <a:r>
              <a:rPr lang="ko-KR" altLang="en-US" baseline="0" dirty="0" err="1" smtClean="0"/>
              <a:t>유사도가</a:t>
            </a:r>
            <a:r>
              <a:rPr lang="ko-KR" altLang="en-US" baseline="0" dirty="0" smtClean="0"/>
              <a:t> 가장 큰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개의 아이템이 추천 대상에게 추천됩니다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96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다음은 모델 기반 </a:t>
            </a:r>
            <a:r>
              <a:rPr lang="ko-KR" altLang="en-US" dirty="0" err="1" smtClean="0">
                <a:solidFill>
                  <a:schemeClr val="tx1"/>
                </a:solidFill>
              </a:rPr>
              <a:t>협업필터링입니다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이는 기억 기반 협업필터링에 </a:t>
            </a:r>
            <a:r>
              <a:rPr lang="ko-KR" altLang="en-US" dirty="0" err="1" smtClean="0">
                <a:solidFill>
                  <a:schemeClr val="tx1"/>
                </a:solidFill>
              </a:rPr>
              <a:t>기계학습을</a:t>
            </a:r>
            <a:r>
              <a:rPr lang="ko-KR" altLang="en-US" dirty="0" smtClean="0">
                <a:solidFill>
                  <a:schemeClr val="tx1"/>
                </a:solidFill>
              </a:rPr>
              <a:t> 추가해서 기억 기반 협업필터링이 가지는 문제점을 해결하고자 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 때 사용되는 기법에 여러가지가 있는데 대표적으로 몇 가지만 </a:t>
            </a:r>
            <a:r>
              <a:rPr lang="ko-KR" altLang="en-US" dirty="0" err="1" smtClean="0">
                <a:solidFill>
                  <a:schemeClr val="tx1"/>
                </a:solidFill>
              </a:rPr>
              <a:t>설명드리겠습니다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24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베이즈는</a:t>
            </a:r>
            <a:r>
              <a:rPr lang="ko-KR" altLang="en-US" dirty="0" smtClean="0"/>
              <a:t> 사전 확률을 통해서 사후 확률을 구하는 알고리즘입니다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가지 방법이 제시되었는데 첫 번째는 다중 그룹 데이터에 </a:t>
            </a:r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알고리즘을 적용시키는 것입니다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피어슨</a:t>
            </a:r>
            <a:r>
              <a:rPr lang="ko-KR" altLang="en-US" dirty="0" smtClean="0"/>
              <a:t> 상관계수를 적용한 협업필터링보다 예측 정확도는 낮았지만 빠른 계산 속도를 나타냄을 확인할 수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클래스 구분 후 추천입니다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아이템에 대해서는 </a:t>
            </a:r>
            <a:r>
              <a:rPr lang="ko-KR" altLang="en-US" dirty="0" err="1" smtClean="0"/>
              <a:t>협업필터링</a:t>
            </a:r>
            <a:r>
              <a:rPr lang="ko-KR" altLang="en-US" dirty="0" smtClean="0"/>
              <a:t> 기법을 통해 추천을 하고 새로운 논문에 대해서는 </a:t>
            </a:r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모델로 추천하는 기법을 제안하였습니다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정보가 부족한 신규 아이템에 문제를 해결하였고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콘텐츠 기반 접근방식의 가장 큰 문제점인 과도한 특성화 문제의 해결 가능성을 제시하기도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05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군집화입니다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군집화는</a:t>
            </a:r>
            <a:r>
              <a:rPr lang="ko-KR" altLang="en-US" dirty="0" smtClean="0"/>
              <a:t> 비슷한 특성을 가진 </a:t>
            </a:r>
            <a:r>
              <a:rPr lang="ko-KR" altLang="en-US" dirty="0" err="1" smtClean="0"/>
              <a:t>개체들끼리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그룹핑을</a:t>
            </a:r>
            <a:r>
              <a:rPr lang="ko-KR" altLang="en-US" dirty="0" smtClean="0"/>
              <a:t> 해주는 알고리즘입니다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그룹을 결정짓는 요소에는 거리와 밀집도 등이 있습니다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측정하기 전에 </a:t>
            </a:r>
            <a:r>
              <a:rPr lang="ko-KR" altLang="en-US" baseline="0" dirty="0" err="1" smtClean="0"/>
              <a:t>군집화를</a:t>
            </a:r>
            <a:r>
              <a:rPr lang="ko-KR" altLang="en-US" baseline="0" dirty="0" smtClean="0"/>
              <a:t> 실행한 다음 같은 군집 내에서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계산하는 기법입니다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방법은 예측 정확도가 높아지는 장점이 있었으나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데이터가 분할됨에 따라서 데이터 희소성 문제가 나타났습니다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적절한 기법의 적용과 </a:t>
            </a:r>
            <a:r>
              <a:rPr lang="ko-KR" altLang="en-US" baseline="0" dirty="0" err="1" smtClean="0"/>
              <a:t>차원축소의</a:t>
            </a:r>
            <a:r>
              <a:rPr lang="ko-KR" altLang="en-US" baseline="0" dirty="0" smtClean="0"/>
              <a:t> 연구가 진행되어야 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81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마지막은 차원 축소입니다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차원 축소는 사용자가 구매한 상품이 너무 적어 취향 분석을 통한 상품 추천이 어렵거나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상품수가</a:t>
            </a:r>
            <a:r>
              <a:rPr lang="ko-KR" altLang="en-US" dirty="0" smtClean="0">
                <a:solidFill>
                  <a:schemeClr val="tx1"/>
                </a:solidFill>
              </a:rPr>
              <a:t> 너무 많을 경우 </a:t>
            </a:r>
            <a:r>
              <a:rPr lang="ko-KR" altLang="en-US" dirty="0" err="1" smtClean="0">
                <a:solidFill>
                  <a:schemeClr val="tx1"/>
                </a:solidFill>
              </a:rPr>
              <a:t>유사도와</a:t>
            </a:r>
            <a:r>
              <a:rPr lang="ko-KR" altLang="en-US" dirty="0" smtClean="0">
                <a:solidFill>
                  <a:schemeClr val="tx1"/>
                </a:solidFill>
              </a:rPr>
              <a:t> 선호도 계산에 있어 많은 계산 비용이 발생하는데 이러한 문제를 개선하기 위해서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사용되어집니다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baseline="0" dirty="0" smtClean="0">
                <a:solidFill>
                  <a:schemeClr val="tx1"/>
                </a:solidFill>
              </a:rPr>
              <a:t> 대표적인 기법으로는 </a:t>
            </a:r>
            <a:r>
              <a:rPr lang="ko-KR" altLang="en-US" baseline="0" dirty="0" err="1" smtClean="0">
                <a:solidFill>
                  <a:schemeClr val="tx1"/>
                </a:solidFill>
              </a:rPr>
              <a:t>특이값</a:t>
            </a:r>
            <a:r>
              <a:rPr lang="ko-KR" altLang="en-US" baseline="0" dirty="0" smtClean="0">
                <a:solidFill>
                  <a:schemeClr val="tx1"/>
                </a:solidFill>
              </a:rPr>
              <a:t> 분해</a:t>
            </a:r>
            <a:r>
              <a:rPr lang="en-US" altLang="ko-KR" baseline="0" dirty="0" smtClean="0">
                <a:solidFill>
                  <a:schemeClr val="tx1"/>
                </a:solidFill>
              </a:rPr>
              <a:t>(SVD)</a:t>
            </a:r>
            <a:r>
              <a:rPr lang="ko-KR" altLang="en-US" baseline="0" dirty="0" smtClean="0">
                <a:solidFill>
                  <a:schemeClr val="tx1"/>
                </a:solidFill>
              </a:rPr>
              <a:t>가 있습니다</a:t>
            </a:r>
            <a:r>
              <a:rPr lang="en-US" altLang="ko-KR" baseline="0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1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특이 값 분해는 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라는 행렬</a:t>
            </a:r>
            <a:r>
              <a:rPr lang="ko-KR" altLang="en-US" baseline="0" dirty="0" smtClean="0">
                <a:solidFill>
                  <a:schemeClr val="tx1"/>
                </a:solidFill>
              </a:rPr>
              <a:t> 일부분을 사용해서 행렬을 구성하는 것입니다</a:t>
            </a:r>
            <a:r>
              <a:rPr lang="en-US" altLang="ko-KR" baseline="0" dirty="0" smtClean="0">
                <a:solidFill>
                  <a:schemeClr val="tx1"/>
                </a:solidFill>
              </a:rPr>
              <a:t>. </a:t>
            </a:r>
            <a:r>
              <a:rPr lang="ko-KR" altLang="en-US" baseline="0" dirty="0" smtClean="0">
                <a:solidFill>
                  <a:schemeClr val="tx1"/>
                </a:solidFill>
              </a:rPr>
              <a:t>여기 보시는 그림같이 주황색 부분만 이용하는 것입니다</a:t>
            </a:r>
            <a:r>
              <a:rPr lang="en-US" altLang="ko-KR" baseline="0" dirty="0" smtClean="0">
                <a:solidFill>
                  <a:schemeClr val="tx1"/>
                </a:solidFill>
              </a:rPr>
              <a:t>. </a:t>
            </a:r>
            <a:r>
              <a:rPr lang="ko-KR" altLang="en-US" baseline="0" dirty="0" smtClean="0">
                <a:solidFill>
                  <a:schemeClr val="tx1"/>
                </a:solidFill>
              </a:rPr>
              <a:t>이렇게 행렬 분해를 통해서 </a:t>
            </a:r>
            <a:r>
              <a:rPr lang="ko-KR" altLang="en-US" baseline="0" dirty="0" err="1" smtClean="0">
                <a:solidFill>
                  <a:schemeClr val="tx1"/>
                </a:solidFill>
              </a:rPr>
              <a:t>잠재요인을</a:t>
            </a:r>
            <a:r>
              <a:rPr lang="ko-KR" altLang="en-US" baseline="0" dirty="0" smtClean="0">
                <a:solidFill>
                  <a:schemeClr val="tx1"/>
                </a:solidFill>
              </a:rPr>
              <a:t> 찾을 수 있습니다</a:t>
            </a:r>
            <a:r>
              <a:rPr lang="en-US" altLang="ko-KR" baseline="0" dirty="0" smtClean="0">
                <a:solidFill>
                  <a:schemeClr val="tx1"/>
                </a:solidFill>
              </a:rPr>
              <a:t>. </a:t>
            </a:r>
            <a:r>
              <a:rPr lang="ko-KR" altLang="en-US" baseline="0" dirty="0" smtClean="0">
                <a:solidFill>
                  <a:schemeClr val="tx1"/>
                </a:solidFill>
              </a:rPr>
              <a:t>이 </a:t>
            </a:r>
            <a:r>
              <a:rPr lang="ko-KR" altLang="en-US" baseline="0" dirty="0" err="1" smtClean="0">
                <a:solidFill>
                  <a:schemeClr val="tx1"/>
                </a:solidFill>
              </a:rPr>
              <a:t>잠재요인을</a:t>
            </a:r>
            <a:r>
              <a:rPr lang="ko-KR" altLang="en-US" baseline="0" dirty="0" smtClean="0">
                <a:solidFill>
                  <a:schemeClr val="tx1"/>
                </a:solidFill>
              </a:rPr>
              <a:t> 잠시 보시면</a:t>
            </a:r>
            <a:r>
              <a:rPr lang="en-US" altLang="ko-KR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baseline="0" dirty="0" smtClean="0">
                <a:solidFill>
                  <a:schemeClr val="tx1"/>
                </a:solidFill>
              </a:rPr>
              <a:t>또한 행렬을 분해한 후 다시 분해된 행렬을 복원하면 잡음이 제거된 형태로 재 구성 가능합니다</a:t>
            </a:r>
            <a:r>
              <a:rPr lang="en-US" altLang="ko-KR" baseline="0" dirty="0" smtClean="0">
                <a:solidFill>
                  <a:schemeClr val="tx1"/>
                </a:solidFill>
              </a:rPr>
              <a:t>. </a:t>
            </a:r>
            <a:r>
              <a:rPr lang="ko-KR" altLang="en-US" baseline="0" dirty="0" smtClean="0">
                <a:solidFill>
                  <a:schemeClr val="tx1"/>
                </a:solidFill>
              </a:rPr>
              <a:t>즉 </a:t>
            </a:r>
            <a:r>
              <a:rPr lang="ko-KR" altLang="en-US" baseline="0" dirty="0" err="1" smtClean="0">
                <a:solidFill>
                  <a:schemeClr val="tx1"/>
                </a:solidFill>
              </a:rPr>
              <a:t>필요없는</a:t>
            </a:r>
            <a:r>
              <a:rPr lang="ko-KR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baseline="0" dirty="0" smtClean="0">
                <a:solidFill>
                  <a:schemeClr val="tx1"/>
                </a:solidFill>
              </a:rPr>
              <a:t>feature</a:t>
            </a:r>
            <a:r>
              <a:rPr lang="ko-KR" altLang="en-US" baseline="0" dirty="0" smtClean="0">
                <a:solidFill>
                  <a:schemeClr val="tx1"/>
                </a:solidFill>
              </a:rPr>
              <a:t>가 삭제되고</a:t>
            </a:r>
            <a:r>
              <a:rPr lang="en-US" altLang="ko-KR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baseline="0" dirty="0" err="1" smtClean="0">
                <a:solidFill>
                  <a:schemeClr val="tx1"/>
                </a:solidFill>
              </a:rPr>
              <a:t>잠재요인을</a:t>
            </a:r>
            <a:r>
              <a:rPr lang="ko-KR" altLang="en-US" baseline="0" dirty="0" smtClean="0">
                <a:solidFill>
                  <a:schemeClr val="tx1"/>
                </a:solidFill>
              </a:rPr>
              <a:t> 통해서 유의미한 </a:t>
            </a:r>
            <a:r>
              <a:rPr lang="en-US" altLang="ko-KR" baseline="0" dirty="0" smtClean="0">
                <a:solidFill>
                  <a:schemeClr val="tx1"/>
                </a:solidFill>
              </a:rPr>
              <a:t>feature</a:t>
            </a:r>
            <a:r>
              <a:rPr lang="ko-KR" altLang="en-US" baseline="0" dirty="0" smtClean="0">
                <a:solidFill>
                  <a:schemeClr val="tx1"/>
                </a:solidFill>
              </a:rPr>
              <a:t>로 재구성되는 것입니다</a:t>
            </a:r>
            <a:r>
              <a:rPr lang="en-US" altLang="ko-KR" baseline="0" dirty="0" smtClean="0">
                <a:solidFill>
                  <a:schemeClr val="tx1"/>
                </a:solidFill>
              </a:rPr>
              <a:t>. </a:t>
            </a:r>
            <a:r>
              <a:rPr lang="ko-KR" altLang="en-US" baseline="0" dirty="0" smtClean="0">
                <a:solidFill>
                  <a:schemeClr val="tx1"/>
                </a:solidFill>
              </a:rPr>
              <a:t>하지만 원본 데이터가 삭제된다는 점을 유의해야 합니다</a:t>
            </a:r>
            <a:r>
              <a:rPr lang="en-US" altLang="ko-KR" baseline="0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4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최근에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나 컴퓨터를 비롯한 스마트 기기 발달로 홈쇼핑이나 인터넷 쇼핑이 생활화 되어 간편하게 물건을 구매할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고객 입장에서 물건의 다양성이 커지면서 사전 지식의 부족으로 인해서 자신이 원하는 물건을 구매하는데 있어 어려움이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판매자 입장에서는 개개인이 선호하는 아이템을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구매로 연결시키는 것은 이윤창출과 직결되고 있어 적절한 추천 시스템의 중요성이 커지고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실제로 아마존과 같은 경우 전체 수익의 </a:t>
            </a:r>
            <a:r>
              <a:rPr lang="en-US" altLang="ko-KR" dirty="0" smtClean="0"/>
              <a:t>35%</a:t>
            </a:r>
            <a:r>
              <a:rPr lang="ko-KR" altLang="en-US" dirty="0" smtClean="0"/>
              <a:t>가 추천에서 나오고 있다고 발표하였고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넷플릭스</a:t>
            </a:r>
            <a:r>
              <a:rPr lang="ko-KR" altLang="en-US" baseline="0" dirty="0" err="1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75% </a:t>
            </a:r>
            <a:r>
              <a:rPr lang="ko-KR" altLang="en-US" baseline="0" dirty="0" smtClean="0"/>
              <a:t>구글 뉴스는 전체 조회수의 </a:t>
            </a:r>
            <a:r>
              <a:rPr lang="en-US" altLang="ko-KR" baseline="0" dirty="0" smtClean="0"/>
              <a:t>38%</a:t>
            </a:r>
            <a:r>
              <a:rPr lang="ko-KR" altLang="en-US" baseline="0" dirty="0" smtClean="0"/>
              <a:t>가 추천 덕분이라고 발표했습니다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추천 시스템으로 인해서 사용자에게 보다 더 필요한 자료들을 맞춤으로 제공할 수 있어 많은 기업들에서 추천 시스템 연구에 많은 투자를 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910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잠재 요인입니다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잠재 요인은 차원 축소를 통해서 만들어지는 새로운 의미를 가지는 피처들을 의미합니다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간단하게 설명하자면 여기 위에 보시는 </a:t>
            </a:r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개의 피처들이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개의 차원으로 축소 될 때 피처 추출을 통해서 새로운 피처들로 구성되게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학업 성취도 피처는 모의고사</a:t>
            </a:r>
            <a:r>
              <a:rPr lang="ko-KR" altLang="en-US" baseline="0" dirty="0" smtClean="0">
                <a:solidFill>
                  <a:schemeClr val="tx1"/>
                </a:solidFill>
              </a:rPr>
              <a:t> 성적과 종합 내신 성적</a:t>
            </a:r>
            <a:r>
              <a:rPr lang="en-US" altLang="ko-KR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baseline="0" dirty="0" smtClean="0">
                <a:solidFill>
                  <a:schemeClr val="tx1"/>
                </a:solidFill>
              </a:rPr>
              <a:t>수능 성적을 합한 피처이고 커뮤니케이션은 대외 활동과 봉사활동이 합쳐진 것이라고 예를 들 수 있습니다</a:t>
            </a:r>
            <a:r>
              <a:rPr lang="en-US" altLang="ko-KR" baseline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추천 시스템의 카테고리입니다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오늘 제가 소개해 드릴 부분은 정보 </a:t>
            </a:r>
            <a:r>
              <a:rPr lang="ko-KR" altLang="en-US" dirty="0" err="1" smtClean="0"/>
              <a:t>필터링에서</a:t>
            </a:r>
            <a:r>
              <a:rPr lang="ko-KR" altLang="en-US" dirty="0" smtClean="0"/>
              <a:t> 콘텐츠기반과 협력 </a:t>
            </a:r>
            <a:r>
              <a:rPr lang="ko-KR" altLang="en-US" dirty="0" err="1" smtClean="0"/>
              <a:t>필터링입니다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7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콘텐츠 기반 </a:t>
            </a:r>
            <a:r>
              <a:rPr lang="ko-KR" altLang="en-US" dirty="0" err="1" smtClean="0"/>
              <a:t>접근방식입니다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방식은 아이템의 콘텐츠를 직접 분석해서 아이템과 아이템 혹은 아이템과 사용자 </a:t>
            </a:r>
            <a:r>
              <a:rPr lang="ko-KR" altLang="en-US" dirty="0" err="1" smtClean="0"/>
              <a:t>선호도간</a:t>
            </a:r>
            <a:r>
              <a:rPr lang="ko-KR" altLang="en-US" dirty="0" smtClean="0"/>
              <a:t> 유사성을 분석하여 이를 토대로 고객에게 아이템을 추천해주는 방식입니다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대상 고객이 과거에 구매한 이력이나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개인정보를 이용하여 선호 아이템을 파악한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파악한 선호 아이템과 아이템 리스트의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측정합니다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유사도가</a:t>
            </a:r>
            <a:r>
              <a:rPr lang="ko-KR" altLang="en-US" baseline="0" dirty="0" smtClean="0"/>
              <a:t> 높은 아이템을 선택한 뒤 사용자에게 추천해주는 방식입니다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5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첫 번째는 독립적 정보 활용입니다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추천하고자 하는 고객의 독립적인 정보만 필요하므로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사용자의 정보가 부족할 때 유용하게 쓰일 수 있는 추천 기법이다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추천하고자 하는 고객의 정보가 부족할 경우 추천의 성능을 보장할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이력과 프로필 정보가 존재하지 않는다면 구현이 불가능하다는 단점이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59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번째는 새로운 아이템입니다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뒤에서 소개해드릴 협업필터링에서는 새롭게 추가된 아이템은 구매가</a:t>
            </a:r>
            <a:r>
              <a:rPr lang="ko-KR" altLang="en-US" baseline="0" dirty="0" smtClean="0"/>
              <a:t> 이루어지지 않음으로 누군가가 구매하거나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점수를 주기 전까지 해당 아이템은 추천 리스트에 포함될 수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문제를 </a:t>
            </a:r>
            <a:r>
              <a:rPr lang="en-US" altLang="ko-KR" baseline="0" dirty="0" smtClean="0"/>
              <a:t>First rater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콘텐츠 기반 추천에서는 아이템에 대한 사용자 정보가 아니라 아이템끼리의 속성을 파악하여 카테고리에 할당되기 때문에 </a:t>
            </a:r>
            <a:r>
              <a:rPr lang="en-US" altLang="ko-KR" baseline="0" dirty="0" smtClean="0"/>
              <a:t>First rater </a:t>
            </a:r>
            <a:r>
              <a:rPr lang="ko-KR" altLang="en-US" baseline="0" dirty="0" smtClean="0"/>
              <a:t>문제가 발생하지 않습니다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8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번째는 과도한 특수화입니다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고객의 과거 구매 이력을 바탕으로 유사한 제품을 찾아주기 때문에 새로운 카테고리의 아이템을 접할 기회가 없어 추천 상품의 다양성을 보장할 수 없습니다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0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8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4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5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12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4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microsoft.com/office/2007/relationships/hdphoto" Target="../media/hdphoto6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3241" y="2704122"/>
            <a:ext cx="8308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/>
              <a:t>소셜 추천 서비스</a:t>
            </a:r>
            <a:r>
              <a:rPr lang="en-US" altLang="ko-KR" sz="2400" b="1" dirty="0" smtClean="0"/>
              <a:t>&gt;</a:t>
            </a:r>
            <a:endParaRPr lang="en-US" altLang="ko-KR" sz="2400" b="1" dirty="0"/>
          </a:p>
          <a:p>
            <a:pPr algn="ctr"/>
            <a:r>
              <a:rPr lang="ko-KR" altLang="en-US" sz="4000" b="1" dirty="0"/>
              <a:t>추천 시스템 기법 연구동향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20162897 </a:t>
            </a:r>
            <a:r>
              <a:rPr lang="ko-KR" altLang="en-US" dirty="0" smtClean="0"/>
              <a:t>박종두</a:t>
            </a:r>
            <a:endParaRPr lang="en-US" altLang="ko-KR" dirty="0" smtClean="0"/>
          </a:p>
          <a:p>
            <a:r>
              <a:rPr lang="en-US" altLang="ko-KR" dirty="0" smtClean="0"/>
              <a:t>20162872 </a:t>
            </a:r>
            <a:r>
              <a:rPr lang="ko-KR" altLang="en-US" dirty="0" smtClean="0"/>
              <a:t>김도현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 </a:t>
            </a:r>
            <a:r>
              <a:rPr lang="en-US" altLang="ko-KR" b="1" dirty="0"/>
              <a:t>3</a:t>
            </a:r>
            <a:r>
              <a:rPr lang="ko-KR" altLang="en-US" b="1" dirty="0" smtClean="0"/>
              <a:t>가지 특징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과도한 특수화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3407" y1="24059" x2="30088" y2="28661"/>
                        <a14:foregroundMark x1="34956" y1="20502" x2="50442" y2="22594"/>
                        <a14:foregroundMark x1="43584" y1="62762" x2="44027" y2="66109"/>
                        <a14:foregroundMark x1="12389" y1="14017" x2="13274" y2="70502"/>
                        <a14:foregroundMark x1="74115" y1="11925" x2="75442" y2="76987"/>
                        <a14:foregroundMark x1="81637" y1="20921" x2="89381" y2="20921"/>
                        <a14:foregroundMark x1="90044" y1="26360" x2="90487" y2="88703"/>
                        <a14:foregroundMark x1="26991" y1="91423" x2="83850" y2="928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9859" y="2584044"/>
            <a:ext cx="2023023" cy="213939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944880" y="2618218"/>
            <a:ext cx="6624320" cy="1857973"/>
            <a:chOff x="1473200" y="2439707"/>
            <a:chExt cx="6624320" cy="1857973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63279" y="2815372"/>
              <a:ext cx="1208864" cy="131972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51819" y="2815371"/>
              <a:ext cx="1208864" cy="131972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40359" y="2815370"/>
              <a:ext cx="1208864" cy="131972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28899" y="2815369"/>
              <a:ext cx="1208864" cy="1319721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473200" y="2672080"/>
              <a:ext cx="6624320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14596" y="2439707"/>
              <a:ext cx="1335004" cy="42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추천리스트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H="1">
            <a:off x="7859279" y="3653740"/>
            <a:ext cx="8580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261" y="1831263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무작위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돌연변이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3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 </a:t>
            </a:r>
            <a:r>
              <a:rPr lang="ko-KR" altLang="en-US" b="1" dirty="0" err="1" smtClean="0"/>
              <a:t>사용기법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8940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아이템 속성 분석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063928"/>
            <a:ext cx="1628775" cy="3724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8312" y="2063928"/>
            <a:ext cx="1628775" cy="1344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6503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TF-IDF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7935" y="1859973"/>
            <a:ext cx="294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TF : </a:t>
            </a:r>
            <a:r>
              <a:rPr lang="ko-KR" altLang="en-US" b="1" dirty="0" smtClean="0"/>
              <a:t>특정한 단어의 빈도수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/>
              <a:t>IDF : </a:t>
            </a:r>
            <a:r>
              <a:rPr lang="ko-KR" altLang="en-US" b="1" dirty="0" err="1" smtClean="0"/>
              <a:t>역문서</a:t>
            </a:r>
            <a:r>
              <a:rPr lang="ko-KR" altLang="en-US" b="1" dirty="0" smtClean="0"/>
              <a:t> 빈도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249" y="4281699"/>
            <a:ext cx="4572000" cy="176212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93642" y="3858615"/>
            <a:ext cx="1909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b="1" dirty="0" smtClean="0"/>
              <a:t>아이템</a:t>
            </a:r>
            <a:r>
              <a:rPr lang="en-US" altLang="ko-KR" sz="1500" b="1" dirty="0" smtClean="0"/>
              <a:t>-</a:t>
            </a:r>
            <a:r>
              <a:rPr lang="ko-KR" altLang="en-US" sz="1500" b="1" dirty="0" smtClean="0"/>
              <a:t>키워드 행렬</a:t>
            </a:r>
            <a:endParaRPr lang="ko-KR" altLang="en-US" sz="1500" b="1" dirty="0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6746912" y="3242122"/>
            <a:ext cx="602673" cy="56823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116" y="3093848"/>
            <a:ext cx="3704232" cy="9763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563" y="1980996"/>
            <a:ext cx="3228759" cy="45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116" y="2470693"/>
            <a:ext cx="3228759" cy="5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 </a:t>
            </a:r>
            <a:r>
              <a:rPr lang="ko-KR" altLang="en-US" b="1" dirty="0" err="1" smtClean="0"/>
              <a:t>사용기법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8940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아이템 속성 분석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063928"/>
            <a:ext cx="1628775" cy="3724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8312" y="2063928"/>
            <a:ext cx="1628775" cy="1344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753416" y="1097605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코사인 유사도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789" y="1672937"/>
            <a:ext cx="3505200" cy="11620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31989" y="3279734"/>
            <a:ext cx="596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/>
              <a:t>아이템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과 아이템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에서     </a:t>
            </a:r>
            <a:r>
              <a:rPr lang="en-US" altLang="ko-KR" b="1" dirty="0" smtClean="0"/>
              <a:t>k</a:t>
            </a:r>
            <a:r>
              <a:rPr lang="ko-KR" altLang="en-US" b="1" dirty="0" smtClean="0"/>
              <a:t>라는 키워드 가중치 비교</a:t>
            </a:r>
            <a:endParaRPr lang="ko-KR" altLang="en-US" b="1" dirty="0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7803243" y="3389802"/>
            <a:ext cx="1262462" cy="4688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424" y="4548889"/>
            <a:ext cx="4610100" cy="1695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64789" y="4105536"/>
            <a:ext cx="1909214" cy="48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b="1" dirty="0" smtClean="0"/>
              <a:t>아이템 유사도 행렬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08408" y="5163312"/>
            <a:ext cx="665416" cy="282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8619744" y="5396614"/>
            <a:ext cx="396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9069859" y="4980432"/>
            <a:ext cx="0" cy="323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69859" y="4963257"/>
            <a:ext cx="368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추천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277006" y="1904742"/>
            <a:ext cx="191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</a:t>
            </a:r>
            <a:r>
              <a:rPr lang="ko-KR" altLang="en-US" sz="1000" dirty="0" smtClean="0"/>
              <a:t>번째 아이템에서 </a:t>
            </a:r>
            <a:r>
              <a:rPr lang="en-US" altLang="ko-KR" sz="1000" dirty="0" smtClean="0"/>
              <a:t>k </a:t>
            </a:r>
            <a:r>
              <a:rPr lang="ko-KR" altLang="en-US" sz="1000" dirty="0" smtClean="0"/>
              <a:t>번째      키워드에 대한 단어 가중치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123" y="1778147"/>
            <a:ext cx="632919" cy="5711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043" y="2493731"/>
            <a:ext cx="644999" cy="56999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358042" y="2578675"/>
            <a:ext cx="191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j</a:t>
            </a:r>
            <a:r>
              <a:rPr lang="ko-KR" altLang="en-US" sz="1000" dirty="0" smtClean="0"/>
              <a:t>번째 아이템에서 </a:t>
            </a:r>
            <a:r>
              <a:rPr lang="en-US" altLang="ko-KR" sz="1000" dirty="0" smtClean="0"/>
              <a:t>k </a:t>
            </a:r>
            <a:r>
              <a:rPr lang="ko-KR" altLang="en-US" sz="1000" dirty="0" smtClean="0"/>
              <a:t>번째      키워드에 대한 단어 가중치</a:t>
            </a:r>
            <a:endParaRPr lang="ko-KR" alt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7948080" y="2737080"/>
              <a:ext cx="540000" cy="3096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8720" y="2727720"/>
                <a:ext cx="55872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0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 </a:t>
            </a:r>
            <a:r>
              <a:rPr lang="ko-KR" altLang="en-US" b="1" dirty="0" err="1" smtClean="0"/>
              <a:t>사용기법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3684" l="9961" r="100000">
                        <a14:foregroundMark x1="58594" y1="18947" x2="62500" y2="1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057" y="1939580"/>
            <a:ext cx="1678193" cy="15569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7523" y1="13752" x2="79587" y2="14771"/>
                        <a14:foregroundMark x1="71101" y1="10696" x2="71560" y2="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2994" y="1388544"/>
            <a:ext cx="1787783" cy="24151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3280" y="4325555"/>
            <a:ext cx="1402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 smtClean="0"/>
              <a:t>사과</a:t>
            </a:r>
            <a:endParaRPr lang="ko-KR" altLang="en-US" sz="4500" b="1" dirty="0"/>
          </a:p>
        </p:txBody>
      </p: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2578250" y="2718038"/>
            <a:ext cx="464744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617" y="1388544"/>
            <a:ext cx="2202464" cy="24950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54228" y="4325555"/>
            <a:ext cx="33872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smtClean="0"/>
              <a:t>의미론 분석</a:t>
            </a:r>
            <a:endParaRPr lang="ko-KR" alt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27259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 </a:t>
            </a:r>
            <a:r>
              <a:rPr lang="ko-KR" altLang="en-US" b="1" dirty="0" err="1" smtClean="0"/>
              <a:t>사용기법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93900" y="1109098"/>
            <a:ext cx="3370100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사용자 선호도 학습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063928"/>
            <a:ext cx="1628775" cy="3724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8312" y="3638728"/>
            <a:ext cx="1628775" cy="1344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04776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사용자 프로파일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30" y="2063928"/>
            <a:ext cx="2832926" cy="24169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0330" y="5533206"/>
            <a:ext cx="3323590" cy="369332"/>
          </a:xfrm>
          <a:prstGeom prst="rect">
            <a:avLst/>
          </a:prstGeom>
          <a:solidFill>
            <a:srgbClr val="B5B7D7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정보의 정확도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선호 경향 변화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50330" y="4763042"/>
            <a:ext cx="2950899" cy="369332"/>
          </a:xfrm>
          <a:prstGeom prst="rect">
            <a:avLst/>
          </a:prstGeom>
          <a:solidFill>
            <a:srgbClr val="C8CFDA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다른 사용자의 정보 불필요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574" y="4694500"/>
            <a:ext cx="570634" cy="5228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574" y="5447611"/>
            <a:ext cx="570634" cy="5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 </a:t>
            </a:r>
            <a:r>
              <a:rPr lang="ko-KR" altLang="en-US" b="1" dirty="0" err="1" smtClean="0"/>
              <a:t>사용기법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93900" y="1109098"/>
            <a:ext cx="3370100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사용자 선호도 학습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063928"/>
            <a:ext cx="1628775" cy="3724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8312" y="3638728"/>
            <a:ext cx="1628775" cy="1344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52376" y="1141191"/>
            <a:ext cx="3752024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>
                <a:solidFill>
                  <a:schemeClr val="tx1"/>
                </a:solidFill>
              </a:rPr>
              <a:t>사용자 과거 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구매이력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36" y="2757168"/>
            <a:ext cx="2563304" cy="2662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1322" y="2181354"/>
            <a:ext cx="461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나이브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베이즈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의사결정나무</a:t>
            </a:r>
            <a:r>
              <a:rPr lang="en-US" altLang="ko-KR" b="1" dirty="0" smtClean="0"/>
              <a:t>, K-</a:t>
            </a:r>
            <a:r>
              <a:rPr lang="ko-KR" altLang="en-US" b="1" dirty="0" err="1" smtClean="0"/>
              <a:t>근접이웃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72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51419" y="1672296"/>
            <a:ext cx="5309754" cy="866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 이력을 바탕으로 추천 대상 고객과 다른 사용자들 간의 </a:t>
            </a:r>
            <a:r>
              <a:rPr lang="ko-KR" altLang="en-US" dirty="0" err="1" smtClean="0">
                <a:solidFill>
                  <a:schemeClr val="tx1"/>
                </a:solidFill>
              </a:rPr>
              <a:t>유사도를</a:t>
            </a:r>
            <a:r>
              <a:rPr lang="ko-KR" altLang="en-US" dirty="0" smtClean="0">
                <a:solidFill>
                  <a:schemeClr val="tx1"/>
                </a:solidFill>
              </a:rPr>
              <a:t> 측정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1419" y="3031415"/>
            <a:ext cx="5143500" cy="866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비슷한 사용자들간에 구매 아이템을 비교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1419" y="4573473"/>
            <a:ext cx="5143500" cy="866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비슷한 대상이 구매했지만 사용자는 구매하지 않은 </a:t>
            </a:r>
            <a:r>
              <a:rPr lang="ko-KR" altLang="en-US" dirty="0">
                <a:solidFill>
                  <a:schemeClr val="tx1"/>
                </a:solidFill>
              </a:rPr>
              <a:t>아이템을 사용자에게 추천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5619" y="1694604"/>
            <a:ext cx="685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/>
              <a:t>1.</a:t>
            </a:r>
            <a:endParaRPr lang="ko-KR" altLang="en-US" sz="3500" dirty="0"/>
          </a:p>
        </p:txBody>
      </p:sp>
      <p:sp>
        <p:nvSpPr>
          <p:cNvPr id="14" name="TextBox 13"/>
          <p:cNvSpPr txBox="1"/>
          <p:nvPr/>
        </p:nvSpPr>
        <p:spPr>
          <a:xfrm>
            <a:off x="5465619" y="3090373"/>
            <a:ext cx="685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2</a:t>
            </a:r>
            <a:r>
              <a:rPr lang="en-US" altLang="ko-KR" sz="3500" dirty="0" smtClean="0"/>
              <a:t>.</a:t>
            </a:r>
            <a:endParaRPr lang="ko-KR" altLang="en-US" sz="35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5619" y="4604058"/>
            <a:ext cx="685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3</a:t>
            </a:r>
            <a:r>
              <a:rPr lang="en-US" altLang="ko-KR" sz="3500" dirty="0" smtClean="0"/>
              <a:t>.</a:t>
            </a:r>
            <a:endParaRPr lang="ko-KR" altLang="en-US" sz="3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78" y="1492885"/>
            <a:ext cx="3124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협업 </a:t>
            </a:r>
            <a:r>
              <a:rPr lang="ko-KR" altLang="en-US" b="1" dirty="0" err="1" smtClean="0"/>
              <a:t>필터링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가지 특징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데이터 희소성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1" y="2534085"/>
            <a:ext cx="5398347" cy="2024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3320" y="2048203"/>
            <a:ext cx="265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Cold Start</a:t>
            </a:r>
            <a:endParaRPr lang="ko-KR" altLang="en-US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8400" y="3850579"/>
            <a:ext cx="265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First rater</a:t>
            </a:r>
            <a:endParaRPr lang="ko-KR" altLang="en-US" sz="40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818120" y="2756089"/>
            <a:ext cx="198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35240" y="2881323"/>
            <a:ext cx="23469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48600" y="4609326"/>
            <a:ext cx="19812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665720" y="4734560"/>
            <a:ext cx="234696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261" y="1863537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데이터가 부족한 현상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0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데이터 희소성 해결 방안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662912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아이템 키워드 활용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04" y="2063928"/>
            <a:ext cx="1095375" cy="1133475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619760" y="3629707"/>
            <a:ext cx="4243859" cy="1241826"/>
            <a:chOff x="1473200" y="2359289"/>
            <a:chExt cx="6624320" cy="193839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63279" y="2815372"/>
              <a:ext cx="1208864" cy="1319721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51819" y="2815371"/>
              <a:ext cx="1208864" cy="1319721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40359" y="2815370"/>
              <a:ext cx="1208864" cy="1319721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28899" y="2815369"/>
              <a:ext cx="1208864" cy="131972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473200" y="2672080"/>
              <a:ext cx="6624320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63278" y="2359289"/>
              <a:ext cx="1878449" cy="42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읽은 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484725" y="3656508"/>
            <a:ext cx="1164856" cy="1215025"/>
            <a:chOff x="1362583" y="2365959"/>
            <a:chExt cx="1588540" cy="1656956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2259" y="2703194"/>
              <a:ext cx="1208864" cy="1319721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2583" y="2365959"/>
              <a:ext cx="1087740" cy="997095"/>
            </a:xfrm>
            <a:prstGeom prst="rect">
              <a:avLst/>
            </a:prstGeom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0639" y="2063928"/>
            <a:ext cx="1095375" cy="113347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69859" y="2063928"/>
            <a:ext cx="1095375" cy="1133475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726233" y="1109098"/>
            <a:ext cx="3662912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TOP N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7" name="꺾인 연결선 56"/>
          <p:cNvCxnSpPr/>
          <p:nvPr/>
        </p:nvCxnSpPr>
        <p:spPr>
          <a:xfrm flipV="1">
            <a:off x="6927925" y="3431689"/>
            <a:ext cx="1990164" cy="1023248"/>
          </a:xfrm>
          <a:prstGeom prst="bentConnector3">
            <a:avLst>
              <a:gd name="adj1" fmla="val 1002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832808" y="4284615"/>
            <a:ext cx="870801" cy="272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FF0000"/>
                </a:solidFill>
              </a:rPr>
              <a:t>추천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132859" y="4454937"/>
            <a:ext cx="4047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85539" y="455715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분석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554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데이터 희소성 해결 방안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6463" y="1227954"/>
            <a:ext cx="5715232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사회연결망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기법의 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중심성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활용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" y="2774632"/>
            <a:ext cx="4232591" cy="198024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69141" y="5032855"/>
            <a:ext cx="3581979" cy="70788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고객 네트워크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81680" y="3383280"/>
            <a:ext cx="853440" cy="78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746240" y="4228775"/>
            <a:ext cx="4243859" cy="1241826"/>
            <a:chOff x="1473200" y="2359289"/>
            <a:chExt cx="6624320" cy="1938391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63279" y="2815372"/>
              <a:ext cx="1208864" cy="1319721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51819" y="2815371"/>
              <a:ext cx="1208864" cy="131972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40359" y="2815370"/>
              <a:ext cx="1208864" cy="131972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28899" y="2815369"/>
              <a:ext cx="1208864" cy="131972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473200" y="2672080"/>
              <a:ext cx="6624320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763278" y="2359289"/>
              <a:ext cx="3373336" cy="42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 선택한 아이템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082" y="1962316"/>
            <a:ext cx="1095375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2169" y="1556002"/>
            <a:ext cx="174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새로운 고객</a:t>
            </a:r>
            <a:endParaRPr lang="ko-KR" altLang="en-US" sz="22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776729" y="3322320"/>
            <a:ext cx="0" cy="690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68478" y="3541388"/>
            <a:ext cx="632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2">
                    <a:lumMod val="50000"/>
                  </a:schemeClr>
                </a:solidFill>
              </a:rPr>
              <a:t>추천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429" y="1084382"/>
            <a:ext cx="934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서론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err="1" smtClean="0"/>
              <a:t>콘텐츠기반</a:t>
            </a:r>
            <a:r>
              <a:rPr lang="ko-KR" altLang="en-US" sz="2400" dirty="0" smtClean="0"/>
              <a:t> 접근방식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err="1" smtClean="0"/>
              <a:t>협력필터링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err="1" smtClean="0"/>
              <a:t>하이브리드</a:t>
            </a:r>
            <a:r>
              <a:rPr lang="ko-KR" altLang="en-US" sz="2400" dirty="0" smtClean="0"/>
              <a:t> 시스템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시간적 역동성을 고려한 </a:t>
            </a:r>
            <a:r>
              <a:rPr lang="ko-KR" altLang="en-US" sz="2400" dirty="0" err="1" smtClean="0"/>
              <a:t>추천시스템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다양성 향상을 위한 </a:t>
            </a:r>
            <a:r>
              <a:rPr lang="ko-KR" altLang="en-US" sz="2400" dirty="0" err="1" smtClean="0"/>
              <a:t>추천시스템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평가 방법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추천 알고리즘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적용 사례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2453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협업 </a:t>
            </a:r>
            <a:r>
              <a:rPr lang="ko-KR" altLang="en-US" b="1" dirty="0" err="1" smtClean="0"/>
              <a:t>필터링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가지 특징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확장성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5000" y1="30841" x2="26573" y2="28411"/>
                        <a14:foregroundMark x1="26923" y1="28224" x2="27972" y2="26168"/>
                        <a14:foregroundMark x1="6993" y1="56262" x2="3147" y2="601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9864" y="2399363"/>
            <a:ext cx="3150236" cy="29464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2214" y="1851484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셋의 크기 증가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78" y="2220816"/>
            <a:ext cx="4305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1. </a:t>
            </a:r>
            <a:r>
              <a:rPr lang="ko-KR" altLang="en-US" sz="2500" dirty="0" smtClean="0"/>
              <a:t>구매 행동 발생</a:t>
            </a:r>
            <a:endParaRPr lang="ko-KR" alt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78" y="3309777"/>
            <a:ext cx="4305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2. </a:t>
            </a:r>
            <a:r>
              <a:rPr lang="ko-KR" altLang="en-US" sz="2500" dirty="0" smtClean="0"/>
              <a:t>사용자</a:t>
            </a:r>
            <a:r>
              <a:rPr lang="en-US" altLang="ko-KR" sz="2500" dirty="0" smtClean="0"/>
              <a:t>-</a:t>
            </a:r>
            <a:r>
              <a:rPr lang="ko-KR" altLang="en-US" sz="2500" dirty="0" smtClean="0"/>
              <a:t>아이템 행렬 계산</a:t>
            </a:r>
            <a:endParaRPr lang="ko-KR" altLang="en-US" sz="25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78" y="4522796"/>
            <a:ext cx="46100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3. </a:t>
            </a:r>
            <a:r>
              <a:rPr lang="ko-KR" altLang="en-US" sz="2500" dirty="0" smtClean="0"/>
              <a:t>예측 산출 후 추천 진행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5237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확장성 해결 방안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80183" y="1187542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일부 아이템 선정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56" b="95439" l="4487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9533" y="1959940"/>
            <a:ext cx="1808808" cy="165227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980458" y="2581276"/>
            <a:ext cx="6378150" cy="1866356"/>
            <a:chOff x="1473200" y="2359289"/>
            <a:chExt cx="6624320" cy="193839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63279" y="2815372"/>
              <a:ext cx="1208864" cy="131972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51819" y="2815371"/>
              <a:ext cx="1208864" cy="131972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40359" y="2815370"/>
              <a:ext cx="1208864" cy="131972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28899" y="2815369"/>
              <a:ext cx="1208864" cy="131972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73200" y="2672080"/>
              <a:ext cx="6624320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63278" y="2359289"/>
              <a:ext cx="2797406" cy="42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아이템 리스트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2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협업 </a:t>
            </a:r>
            <a:r>
              <a:rPr lang="ko-KR" altLang="en-US" b="1" dirty="0" err="1" smtClean="0"/>
              <a:t>필터링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가지 특징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Grey sheep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일관성이 없는 의견을 가진 사용자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46" y="2522301"/>
            <a:ext cx="1095375" cy="1133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4291297"/>
            <a:ext cx="1466850" cy="12647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48" b="98951" l="3476" r="957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116141">
            <a:off x="3234797" y="4469479"/>
            <a:ext cx="1553071" cy="9083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8490" y="4291297"/>
            <a:ext cx="1435660" cy="1268167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2830388" y="3732402"/>
            <a:ext cx="1337913" cy="581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168301" y="3732402"/>
            <a:ext cx="0" cy="33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68301" y="3732402"/>
            <a:ext cx="1192438" cy="500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 rot="5400000">
            <a:off x="6114356" y="1738806"/>
            <a:ext cx="5653654" cy="3833940"/>
          </a:xfrm>
          <a:prstGeom prst="rightArrow">
            <a:avLst/>
          </a:prstGeom>
          <a:solidFill>
            <a:srgbClr val="B5B7D7">
              <a:alpha val="40000"/>
            </a:srgbClr>
          </a:solidFill>
          <a:ln>
            <a:solidFill>
              <a:srgbClr val="B5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9113" y="4738983"/>
            <a:ext cx="326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경향과 패턴 파악의 어려움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00549" y="2804655"/>
            <a:ext cx="2092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예측 정확도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Grey sheep </a:t>
            </a:r>
            <a:r>
              <a:rPr lang="ko-KR" altLang="en-US" b="1" dirty="0" smtClean="0"/>
              <a:t>해결 방안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5553942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콘텐츠 기반 추천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협력필터링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049548" y="2063928"/>
            <a:ext cx="7445203" cy="2651983"/>
            <a:chOff x="2085975" y="2453417"/>
            <a:chExt cx="7445203" cy="2651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9640" y="2453417"/>
              <a:ext cx="7171538" cy="254720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085975" y="4733925"/>
              <a:ext cx="909204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48175" y="4643543"/>
            <a:ext cx="3038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/>
              <a:t>0.5 + 0.5</a:t>
            </a:r>
            <a:endParaRPr lang="ko-KR" altLang="en-US" sz="5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48175" y="4643543"/>
            <a:ext cx="3038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/>
              <a:t>0.3 + 0.7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5236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협업 </a:t>
            </a:r>
            <a:r>
              <a:rPr lang="ko-KR" altLang="en-US" b="1" dirty="0" err="1" smtClean="0"/>
              <a:t>필터링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가지 특징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Shilling Attack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의도적인 데이터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74" y="2561652"/>
            <a:ext cx="2681288" cy="324859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12" y="3195637"/>
            <a:ext cx="2028825" cy="1171575"/>
          </a:xfrm>
          <a:prstGeom prst="rect">
            <a:avLst/>
          </a:prstGeom>
        </p:spPr>
      </p:pic>
      <p:cxnSp>
        <p:nvCxnSpPr>
          <p:cNvPr id="21" name="꺾인 연결선 20"/>
          <p:cNvCxnSpPr/>
          <p:nvPr/>
        </p:nvCxnSpPr>
        <p:spPr>
          <a:xfrm rot="10800000" flipV="1">
            <a:off x="4352926" y="4709362"/>
            <a:ext cx="3619499" cy="891338"/>
          </a:xfrm>
          <a:prstGeom prst="bentConnector3">
            <a:avLst>
              <a:gd name="adj1" fmla="val 2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65" y="1733867"/>
            <a:ext cx="2444114" cy="24441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711" y="1733867"/>
            <a:ext cx="2580296" cy="24441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6720" y="2525037"/>
            <a:ext cx="106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/>
              <a:t>VS</a:t>
            </a:r>
            <a:endParaRPr lang="ko-KR" altLang="en-US" sz="5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42209" y="4380941"/>
            <a:ext cx="336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기억 기반 </a:t>
            </a:r>
            <a:r>
              <a:rPr lang="ko-KR" altLang="en-US" sz="2500" b="1" dirty="0" err="1" smtClean="0"/>
              <a:t>협업필터링</a:t>
            </a:r>
            <a:endParaRPr lang="ko-KR" alt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2449" y="4380941"/>
            <a:ext cx="336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모델 기반 </a:t>
            </a:r>
            <a:r>
              <a:rPr lang="ko-KR" altLang="en-US" sz="2500" b="1" dirty="0" err="1" smtClean="0"/>
              <a:t>협업필터링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5755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40" y="1675443"/>
            <a:ext cx="2444114" cy="24441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90184" y="4322517"/>
            <a:ext cx="336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기억 기반 </a:t>
            </a:r>
            <a:r>
              <a:rPr lang="ko-KR" altLang="en-US" sz="2500" b="1" dirty="0" err="1" smtClean="0"/>
              <a:t>협업필터링</a:t>
            </a:r>
            <a:endParaRPr lang="ko-KR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43300" y="5138906"/>
            <a:ext cx="2230909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사용자 기반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8950" y="5104223"/>
            <a:ext cx="2230909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아이템 기반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기억 기반 </a:t>
            </a:r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7914" y="1111113"/>
            <a:ext cx="221066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사용자 기반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32" y="2067958"/>
            <a:ext cx="6913618" cy="31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기억 기반 </a:t>
            </a:r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7914" y="1111113"/>
            <a:ext cx="221066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</a:rPr>
              <a:t>아이템 기반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81" y="2190749"/>
            <a:ext cx="6873644" cy="33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기억 기반 </a:t>
            </a:r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7914" y="1111113"/>
            <a:ext cx="221066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</a:rPr>
              <a:t>유사도 측정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7" y="1924050"/>
            <a:ext cx="1834300" cy="3767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3514725"/>
            <a:ext cx="160972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04776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err="1" smtClean="0">
                <a:solidFill>
                  <a:schemeClr val="tx1"/>
                </a:solidFill>
              </a:rPr>
              <a:t>피어슨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상관계수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90" y="2026930"/>
            <a:ext cx="3167997" cy="1181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776" y="4195302"/>
            <a:ext cx="3414627" cy="12702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07840" y="3407508"/>
            <a:ext cx="330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사용자 </a:t>
            </a:r>
            <a:r>
              <a:rPr lang="en-US" altLang="ko-KR" sz="1000" b="1" dirty="0" smtClean="0"/>
              <a:t>a</a:t>
            </a:r>
            <a:r>
              <a:rPr lang="ko-KR" altLang="en-US" sz="1000" b="1" dirty="0" smtClean="0"/>
              <a:t>가 아이템 </a:t>
            </a:r>
            <a:r>
              <a:rPr lang="en-US" altLang="ko-KR" sz="1000" b="1" dirty="0" err="1" smtClean="0"/>
              <a:t>i</a:t>
            </a:r>
            <a:r>
              <a:rPr lang="ko-KR" altLang="en-US" sz="1000" b="1" dirty="0" smtClean="0"/>
              <a:t>에 평가한 점수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사용자 </a:t>
            </a:r>
            <a:r>
              <a:rPr lang="en-US" altLang="ko-KR" sz="1000" b="1" dirty="0" smtClean="0"/>
              <a:t>a</a:t>
            </a:r>
            <a:r>
              <a:rPr lang="ko-KR" altLang="en-US" sz="1000" b="1" dirty="0" smtClean="0"/>
              <a:t>가 전체 아이템에 준 평균점수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85987" y="5657254"/>
            <a:ext cx="288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사용자 </a:t>
            </a:r>
            <a:r>
              <a:rPr lang="en-US" altLang="ko-KR" sz="1000" b="1" dirty="0" smtClean="0"/>
              <a:t>u</a:t>
            </a:r>
            <a:r>
              <a:rPr lang="ko-KR" altLang="en-US" sz="1000" b="1" dirty="0" smtClean="0"/>
              <a:t>가 아이템 </a:t>
            </a:r>
            <a:r>
              <a:rPr lang="en-US" altLang="ko-KR" sz="1000" b="1" dirty="0" err="1" smtClean="0"/>
              <a:t>i</a:t>
            </a:r>
            <a:r>
              <a:rPr lang="ko-KR" altLang="en-US" sz="1000" b="1" dirty="0" smtClean="0"/>
              <a:t>에 준 점수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전체 사용자가 아이템 </a:t>
            </a:r>
            <a:r>
              <a:rPr lang="en-US" altLang="ko-KR" sz="1000" b="1" dirty="0" err="1" smtClean="0"/>
              <a:t>i</a:t>
            </a:r>
            <a:r>
              <a:rPr lang="ko-KR" altLang="en-US" sz="1000" b="1" dirty="0" smtClean="0"/>
              <a:t>에 준 평균 점수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96006" y="1785550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기반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2344" y="4000500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아이템 기반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12357" y="3386028"/>
            <a:ext cx="330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사용자 </a:t>
            </a:r>
            <a:r>
              <a:rPr lang="en-US" altLang="ko-KR" sz="1000" b="1" dirty="0" smtClean="0"/>
              <a:t>b</a:t>
            </a:r>
            <a:r>
              <a:rPr lang="ko-KR" altLang="en-US" sz="1000" b="1" dirty="0" smtClean="0"/>
              <a:t>가 아이템 </a:t>
            </a:r>
            <a:r>
              <a:rPr lang="en-US" altLang="ko-KR" sz="1000" b="1" dirty="0" err="1" smtClean="0"/>
              <a:t>i</a:t>
            </a:r>
            <a:r>
              <a:rPr lang="ko-KR" altLang="en-US" sz="1000" b="1" dirty="0" smtClean="0"/>
              <a:t>에 평가한 점수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사용자 </a:t>
            </a:r>
            <a:r>
              <a:rPr lang="en-US" altLang="ko-KR" sz="1000" b="1" dirty="0"/>
              <a:t>b</a:t>
            </a:r>
            <a:r>
              <a:rPr lang="ko-KR" altLang="en-US" sz="1000" b="1" dirty="0" smtClean="0"/>
              <a:t>가 전체 아이템에 준 평균점수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10356" y="3342303"/>
            <a:ext cx="51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*</a:t>
            </a:r>
            <a:endParaRPr lang="ko-KR" altLang="en-US" sz="2500" dirty="0"/>
          </a:p>
        </p:txBody>
      </p:sp>
      <p:sp>
        <p:nvSpPr>
          <p:cNvPr id="18" name="TextBox 17"/>
          <p:cNvSpPr txBox="1"/>
          <p:nvPr/>
        </p:nvSpPr>
        <p:spPr>
          <a:xfrm>
            <a:off x="8418585" y="5622436"/>
            <a:ext cx="288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사용자 </a:t>
            </a:r>
            <a:r>
              <a:rPr lang="en-US" altLang="ko-KR" sz="1000" b="1" dirty="0" smtClean="0"/>
              <a:t>u</a:t>
            </a:r>
            <a:r>
              <a:rPr lang="ko-KR" altLang="en-US" sz="1000" b="1" dirty="0" smtClean="0"/>
              <a:t>가 아이템 </a:t>
            </a:r>
            <a:r>
              <a:rPr lang="en-US" altLang="ko-KR" sz="1000" b="1" dirty="0" smtClean="0"/>
              <a:t>j</a:t>
            </a:r>
            <a:r>
              <a:rPr lang="ko-KR" altLang="en-US" sz="1000" b="1" dirty="0" smtClean="0"/>
              <a:t>에 준 점수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전체 사용자가 아이템 </a:t>
            </a:r>
            <a:r>
              <a:rPr lang="en-US" altLang="ko-KR" sz="1000" b="1" dirty="0" err="1"/>
              <a:t>j</a:t>
            </a:r>
            <a:r>
              <a:rPr lang="ko-KR" altLang="en-US" sz="1000" b="1" dirty="0" smtClean="0"/>
              <a:t>에 준 평균 점수</a:t>
            </a:r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912088" y="5622436"/>
            <a:ext cx="514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*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427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Title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1169" y="1566945"/>
            <a:ext cx="7541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추천 </a:t>
            </a:r>
            <a:r>
              <a:rPr lang="ko-KR" altLang="en-US" sz="4000" b="1" dirty="0"/>
              <a:t>시스템 기법 연구동향 분석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94" y="2800503"/>
            <a:ext cx="2900218" cy="28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기억 기반 </a:t>
            </a:r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7914" y="1111113"/>
            <a:ext cx="221066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</a:rPr>
              <a:t>유사도 측정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7" y="1924050"/>
            <a:ext cx="1834300" cy="3767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3514725"/>
            <a:ext cx="160972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61951" y="1133830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코사인 유사도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899" y="1924050"/>
            <a:ext cx="3954066" cy="1171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899" y="3681412"/>
            <a:ext cx="3911601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기억 기반 </a:t>
            </a:r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7914" y="1111113"/>
            <a:ext cx="221066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</a:rPr>
              <a:t>유사도 측정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7" y="1924050"/>
            <a:ext cx="1834300" cy="3767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3514725"/>
            <a:ext cx="160972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04776" y="1109098"/>
            <a:ext cx="4167949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스피어만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순위 상관계수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63" y="3676650"/>
            <a:ext cx="1968516" cy="12715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128" y="3676650"/>
            <a:ext cx="1913437" cy="12715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199" y="3676650"/>
            <a:ext cx="1925208" cy="12715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7775" y="5135046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상관계수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3411" y="5135046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상관계수 </a:t>
            </a:r>
            <a:r>
              <a:rPr lang="en-US" altLang="ko-KR" dirty="0" smtClean="0"/>
              <a:t>: 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29047" y="5135046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상관계수 </a:t>
            </a:r>
            <a:r>
              <a:rPr lang="en-US" altLang="ko-KR" dirty="0" smtClean="0"/>
              <a:t>: -1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059" y="1839490"/>
            <a:ext cx="3553273" cy="1564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650" y="2063928"/>
            <a:ext cx="533400" cy="4762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79386" y="2101998"/>
            <a:ext cx="203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변수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번째 데이터의 순위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3087" y="2818204"/>
            <a:ext cx="390525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79385" y="2782633"/>
            <a:ext cx="203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변수 </a:t>
            </a:r>
            <a:r>
              <a:rPr lang="en-US" altLang="ko-KR" sz="1200" dirty="0"/>
              <a:t>y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번째 데이터의 순위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60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기억 기반 </a:t>
            </a:r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7914" y="1111113"/>
            <a:ext cx="221066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</a:rPr>
              <a:t>선호도 예측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7" y="1924050"/>
            <a:ext cx="1834300" cy="3767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4295775"/>
            <a:ext cx="160972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84895" y="1109098"/>
            <a:ext cx="4167949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>
                <a:solidFill>
                  <a:schemeClr val="tx1"/>
                </a:solidFill>
              </a:rPr>
              <a:t>가중합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30" y="1924050"/>
            <a:ext cx="3523877" cy="129063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84920" y="3865950"/>
            <a:ext cx="4167949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단순가중평균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531" y="4459090"/>
            <a:ext cx="2752725" cy="14691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673" y="1446253"/>
            <a:ext cx="600371" cy="585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70044" y="1554749"/>
            <a:ext cx="224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추천 대상 고객이 모든 아이템 준 점수의 평균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394" y="2099381"/>
            <a:ext cx="628650" cy="419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70044" y="2140477"/>
            <a:ext cx="224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u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에 준 점수</a:t>
            </a:r>
            <a:endParaRPr lang="ko-KR" altLang="en-US" sz="12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1394" y="2493218"/>
            <a:ext cx="581025" cy="552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70044" y="2680287"/>
            <a:ext cx="236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u</a:t>
            </a:r>
            <a:r>
              <a:rPr lang="ko-KR" altLang="en-US" sz="1200" dirty="0" smtClean="0"/>
              <a:t>가 아이템에 준 점수의 평균</a:t>
            </a:r>
            <a:endParaRPr lang="ko-KR" altLang="en-US" sz="1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4244" y="3218098"/>
            <a:ext cx="742950" cy="419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70043" y="3215982"/>
            <a:ext cx="268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추천 대상 고객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와 사용자 </a:t>
            </a:r>
            <a:r>
              <a:rPr lang="en-US" altLang="ko-KR" sz="1200" dirty="0" smtClean="0"/>
              <a:t>u </a:t>
            </a:r>
            <a:r>
              <a:rPr lang="ko-KR" altLang="en-US" sz="1200" dirty="0" smtClean="0"/>
              <a:t>사이의 </a:t>
            </a:r>
            <a:r>
              <a:rPr lang="ko-KR" altLang="en-US" sz="1200" dirty="0" err="1" smtClean="0"/>
              <a:t>유사도에</a:t>
            </a:r>
            <a:r>
              <a:rPr lang="ko-KR" altLang="en-US" sz="1200" dirty="0" smtClean="0"/>
              <a:t> 따른 가중치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3620" y="4532529"/>
            <a:ext cx="752475" cy="4857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370044" y="4609891"/>
            <a:ext cx="236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아이템 </a:t>
            </a:r>
            <a:r>
              <a:rPr lang="en-US" altLang="ko-KR" sz="1200" dirty="0" smtClean="0"/>
              <a:t>n</a:t>
            </a:r>
            <a:r>
              <a:rPr lang="ko-KR" altLang="en-US" sz="1200" dirty="0" smtClean="0"/>
              <a:t>에 준 점수</a:t>
            </a:r>
            <a:endParaRPr lang="ko-KR" altLang="en-US" sz="12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3100" y="3214687"/>
            <a:ext cx="685800" cy="4286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9006" y="5361220"/>
            <a:ext cx="685800" cy="4286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370043" y="5408040"/>
            <a:ext cx="244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추천 아이템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와 아이템 </a:t>
            </a:r>
            <a:r>
              <a:rPr lang="en-US" altLang="ko-KR" sz="1200" dirty="0" smtClean="0"/>
              <a:t>n </a:t>
            </a:r>
            <a:r>
              <a:rPr lang="ko-KR" altLang="en-US" sz="1200" dirty="0" smtClean="0"/>
              <a:t>사이의 </a:t>
            </a:r>
            <a:r>
              <a:rPr lang="ko-KR" altLang="en-US" sz="1200" dirty="0" err="1" smtClean="0"/>
              <a:t>유사도에</a:t>
            </a:r>
            <a:r>
              <a:rPr lang="ko-KR" altLang="en-US" sz="1200" dirty="0" smtClean="0"/>
              <a:t> 따른 가중치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98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기억 기반 </a:t>
            </a:r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4064" y="1149213"/>
            <a:ext cx="3169286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smtClean="0">
                <a:solidFill>
                  <a:schemeClr val="tx1"/>
                </a:solidFill>
              </a:rPr>
              <a:t>상위 리스트 추출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7" y="1924050"/>
            <a:ext cx="1834300" cy="3767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5076825"/>
            <a:ext cx="160972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04776" y="1109098"/>
            <a:ext cx="4167949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사용자 기반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637" y="2043112"/>
            <a:ext cx="53244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기억 기반 </a:t>
            </a:r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4064" y="1149213"/>
            <a:ext cx="3169286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smtClean="0">
                <a:solidFill>
                  <a:schemeClr val="tx1"/>
                </a:solidFill>
              </a:rPr>
              <a:t>상위 리스트 추출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7" y="1924050"/>
            <a:ext cx="1834300" cy="3767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650" y="5076825"/>
            <a:ext cx="1609725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04776" y="1109098"/>
            <a:ext cx="4167949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아이템 기반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787" y="1828800"/>
            <a:ext cx="54959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모델 기반 </a:t>
            </a:r>
            <a:r>
              <a:rPr lang="ko-KR" altLang="en-US" b="1" dirty="0" err="1" smtClean="0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61" y="1924367"/>
            <a:ext cx="2580296" cy="24441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52999" y="4571441"/>
            <a:ext cx="336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모델 기반 </a:t>
            </a:r>
            <a:r>
              <a:rPr lang="ko-KR" altLang="en-US" sz="2500" b="1" dirty="0" err="1" smtClean="0"/>
              <a:t>협업필터링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714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모델 기반 </a:t>
            </a:r>
            <a:r>
              <a:rPr lang="ko-KR" altLang="en-US" b="1" dirty="0" err="1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나이브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베이즈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9824" y="1827524"/>
            <a:ext cx="5069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rgbClr val="00B0F0"/>
                </a:solidFill>
              </a:rPr>
              <a:t>다중 그룹 데이터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정확도는 낮지만 빠른 계산 속도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00B0F0"/>
                </a:solidFill>
              </a:rPr>
              <a:t>2. </a:t>
            </a:r>
            <a:r>
              <a:rPr lang="ko-KR" altLang="en-US" dirty="0" smtClean="0">
                <a:solidFill>
                  <a:srgbClr val="00B0F0"/>
                </a:solidFill>
              </a:rPr>
              <a:t>클래스 구분 후 추천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정보가 부족한 신규 콘텐츠 추천 문제 해결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콘텐츠 기반 접근방식의 가장 큰 문제점인  과도한 특성화 문제의 해결 가능성 제시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260" y="1905880"/>
            <a:ext cx="530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사전 </a:t>
            </a:r>
            <a:r>
              <a:rPr lang="ko-KR" altLang="en-US" dirty="0" err="1" smtClean="0">
                <a:solidFill>
                  <a:srgbClr val="333333"/>
                </a:solidFill>
                <a:latin typeface="Noto Sans KR"/>
              </a:rPr>
              <a:t>확률를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통해 사후 </a:t>
            </a:r>
            <a:r>
              <a:rPr lang="ko-KR" altLang="en-US" dirty="0" smtClean="0">
                <a:solidFill>
                  <a:srgbClr val="333333"/>
                </a:solidFill>
                <a:latin typeface="Noto Sans KR"/>
              </a:rPr>
              <a:t>확률을 구하는 알고리즘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71" y="3257270"/>
            <a:ext cx="4801328" cy="16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모델 기반 </a:t>
            </a:r>
            <a:r>
              <a:rPr lang="ko-KR" altLang="en-US" b="1" dirty="0" err="1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군집화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914" y="1862500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비슷한 특성을 가진 </a:t>
            </a:r>
            <a:r>
              <a:rPr lang="ko-KR" altLang="en-US" dirty="0" err="1" smtClean="0"/>
              <a:t>개체들끼리</a:t>
            </a:r>
            <a:r>
              <a:rPr lang="ko-KR" altLang="en-US" dirty="0" smtClean="0"/>
              <a:t> 그룹화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59" y="2817330"/>
            <a:ext cx="3470565" cy="2569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8480" y="2987846"/>
            <a:ext cx="569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 smtClean="0">
                <a:solidFill>
                  <a:srgbClr val="00B0F0"/>
                </a:solidFill>
              </a:rPr>
              <a:t>유사도를</a:t>
            </a:r>
            <a:r>
              <a:rPr lang="ko-KR" altLang="en-US" dirty="0" smtClean="0">
                <a:solidFill>
                  <a:srgbClr val="00B0F0"/>
                </a:solidFill>
              </a:rPr>
              <a:t> 측정하기 전에 </a:t>
            </a:r>
            <a:r>
              <a:rPr lang="ko-KR" altLang="en-US" dirty="0" err="1" smtClean="0">
                <a:solidFill>
                  <a:srgbClr val="00B0F0"/>
                </a:solidFill>
              </a:rPr>
              <a:t>군집화를</a:t>
            </a:r>
            <a:r>
              <a:rPr lang="ko-KR" altLang="en-US" dirty="0" smtClean="0">
                <a:solidFill>
                  <a:srgbClr val="00B0F0"/>
                </a:solidFill>
              </a:rPr>
              <a:t> 실행</a:t>
            </a:r>
            <a:endParaRPr lang="en-US" altLang="ko-KR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>
                <a:solidFill>
                  <a:srgbClr val="00B0F0"/>
                </a:solidFill>
              </a:rPr>
              <a:t>높은 예측 정확도 </a:t>
            </a:r>
            <a:r>
              <a:rPr lang="en-US" altLang="ko-KR" dirty="0" smtClean="0">
                <a:solidFill>
                  <a:srgbClr val="FF0000"/>
                </a:solidFill>
              </a:rPr>
              <a:t>but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데이터 희소성 문제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>
                <a:solidFill>
                  <a:srgbClr val="00B0F0"/>
                </a:solidFill>
              </a:rPr>
              <a:t>적절한 군집화 기법의 적용과 </a:t>
            </a:r>
            <a:r>
              <a:rPr lang="ko-KR" altLang="en-US" dirty="0" err="1" smtClean="0">
                <a:solidFill>
                  <a:srgbClr val="00B0F0"/>
                </a:solidFill>
              </a:rPr>
              <a:t>차원축소</a:t>
            </a:r>
            <a:r>
              <a:rPr lang="ko-KR" altLang="en-US" dirty="0" smtClean="0">
                <a:solidFill>
                  <a:srgbClr val="00B0F0"/>
                </a:solidFill>
              </a:rPr>
              <a:t> 연구 필요</a:t>
            </a:r>
            <a:endParaRPr lang="en-US" altLang="ko-KR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모델 기반 </a:t>
            </a:r>
            <a:r>
              <a:rPr lang="ko-KR" altLang="en-US" b="1" dirty="0" err="1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차원 축소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97" y="4840919"/>
            <a:ext cx="2518235" cy="825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7435" y="5015044"/>
            <a:ext cx="9216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SVD</a:t>
            </a:r>
            <a:endParaRPr lang="ko-KR" altLang="en-US" sz="25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420298" y="4758781"/>
            <a:ext cx="2280863" cy="984001"/>
            <a:chOff x="7420298" y="4758781"/>
            <a:chExt cx="2280863" cy="984001"/>
          </a:xfrm>
        </p:grpSpPr>
        <p:sp>
          <p:nvSpPr>
            <p:cNvPr id="16" name="TextBox 15"/>
            <p:cNvSpPr txBox="1"/>
            <p:nvPr/>
          </p:nvSpPr>
          <p:spPr>
            <a:xfrm>
              <a:off x="7420298" y="4758781"/>
              <a:ext cx="228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 : </a:t>
              </a:r>
              <a:r>
                <a:rPr lang="ko-KR" altLang="en-US" dirty="0" err="1" smtClean="0"/>
                <a:t>원본행렬</a:t>
              </a:r>
              <a:endParaRPr lang="en-US" altLang="ko-KR" dirty="0" smtClean="0"/>
            </a:p>
            <a:p>
              <a:r>
                <a:rPr lang="en-US" altLang="ko-KR" dirty="0" smtClean="0"/>
                <a:t>U,V : </a:t>
              </a:r>
              <a:r>
                <a:rPr lang="ko-KR" altLang="en-US" dirty="0" smtClean="0"/>
                <a:t>직각 행렬</a:t>
              </a:r>
              <a:endParaRPr lang="en-US" altLang="ko-KR" dirty="0" smtClean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4858" y="5405112"/>
              <a:ext cx="318499" cy="30600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803357" y="5373450"/>
              <a:ext cx="153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: </a:t>
              </a:r>
              <a:r>
                <a:rPr lang="ko-KR" altLang="en-US" dirty="0" smtClean="0"/>
                <a:t>대각 행렬</a:t>
              </a:r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519" y="1704599"/>
            <a:ext cx="76485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모델 기반 </a:t>
            </a:r>
            <a:r>
              <a:rPr lang="ko-KR" altLang="en-US" b="1" dirty="0" err="1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차원 축소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063928"/>
            <a:ext cx="9472613" cy="2461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6571" y="5090914"/>
            <a:ext cx="1025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차원 축소를 위한 행렬 분해를 통해 </a:t>
            </a:r>
            <a:r>
              <a:rPr lang="en-US" altLang="ko-KR" dirty="0" smtClean="0">
                <a:solidFill>
                  <a:srgbClr val="FF0000"/>
                </a:solidFill>
              </a:rPr>
              <a:t>Latent Factor(</a:t>
            </a:r>
            <a:r>
              <a:rPr lang="ko-KR" altLang="en-US" dirty="0" err="1" smtClean="0">
                <a:solidFill>
                  <a:srgbClr val="FF0000"/>
                </a:solidFill>
              </a:rPr>
              <a:t>잠재요인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을 찾을 수 있다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행렬을 분해된 후 다시 분해된 행렬을 이용하여 복원하면 잡음이 제거된 형태로 재 구성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4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70607" y="941503"/>
            <a:ext cx="5875181" cy="5331438"/>
            <a:chOff x="2815708" y="970601"/>
            <a:chExt cx="6195804" cy="5622388"/>
          </a:xfrm>
        </p:grpSpPr>
        <p:sp>
          <p:nvSpPr>
            <p:cNvPr id="14" name="타원 13"/>
            <p:cNvSpPr/>
            <p:nvPr/>
          </p:nvSpPr>
          <p:spPr>
            <a:xfrm>
              <a:off x="5779534" y="3361011"/>
              <a:ext cx="3231978" cy="3231978"/>
            </a:xfrm>
            <a:prstGeom prst="ellipse">
              <a:avLst/>
            </a:prstGeom>
            <a:solidFill>
              <a:srgbClr val="C8CFDA">
                <a:alpha val="80000"/>
              </a:srgbClr>
            </a:solidFill>
            <a:ln>
              <a:solidFill>
                <a:srgbClr val="C8CF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815708" y="3347525"/>
              <a:ext cx="3231978" cy="3231978"/>
            </a:xfrm>
            <a:prstGeom prst="ellipse">
              <a:avLst/>
            </a:prstGeom>
            <a:solidFill>
              <a:srgbClr val="9B9CA2">
                <a:alpha val="80000"/>
              </a:srgbClr>
            </a:solidFill>
            <a:ln>
              <a:solidFill>
                <a:srgbClr val="9B9C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375354" y="970601"/>
              <a:ext cx="3231978" cy="3231978"/>
            </a:xfrm>
            <a:prstGeom prst="ellipse">
              <a:avLst/>
            </a:prstGeom>
            <a:solidFill>
              <a:srgbClr val="B5B7D7">
                <a:alpha val="80000"/>
              </a:srgbClr>
            </a:solidFill>
            <a:ln>
              <a:solidFill>
                <a:srgbClr val="B5B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연구 배경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2539" y1="22984" x2="72150" y2="39516"/>
                        <a14:foregroundMark x1="87824" y1="22177" x2="87694" y2="37903"/>
                        <a14:foregroundMark x1="9715" y1="16129" x2="11788" y2="31452"/>
                        <a14:foregroundMark x1="34715" y1="84677" x2="41321" y2="87500"/>
                        <a14:foregroundMark x1="63990" y1="10887" x2="63342" y2="23387"/>
                        <a14:foregroundMark x1="50648" y1="26210" x2="51166" y2="37097"/>
                        <a14:foregroundMark x1="63990" y1="64919" x2="63990" y2="70968"/>
                        <a14:backgroundMark x1="8549" y1="74597" x2="12824" y2="83871"/>
                        <a14:backgroundMark x1="57513" y1="97177" x2="58679" y2="90323"/>
                        <a14:backgroundMark x1="53497" y1="73387" x2="58549" y2="69355"/>
                        <a14:backgroundMark x1="60622" y1="85887" x2="61917" y2="72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4977" y="2299352"/>
            <a:ext cx="2608447" cy="8379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9" b="100000" l="0" r="100000">
                        <a14:foregroundMark x1="25732" y1="30043" x2="25424" y2="41202"/>
                        <a14:foregroundMark x1="40524" y1="35193" x2="41294" y2="44635"/>
                        <a14:foregroundMark x1="51310" y1="40773" x2="51464" y2="48498"/>
                        <a14:foregroundMark x1="61171" y1="42060" x2="61787" y2="51073"/>
                        <a14:foregroundMark x1="75039" y1="45064" x2="75039" y2="51073"/>
                        <a14:foregroundMark x1="86441" y1="46352" x2="86133" y2="506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7817" y="4367793"/>
            <a:ext cx="2543454" cy="9131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9886" y="4069569"/>
            <a:ext cx="1741325" cy="15429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45137" y="1433898"/>
            <a:ext cx="251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수익의 </a:t>
            </a:r>
            <a:r>
              <a:rPr lang="en-US" altLang="ko-KR" sz="4000" b="1" dirty="0" smtClean="0"/>
              <a:t>35%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71404" y="5350742"/>
            <a:ext cx="251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수익의 </a:t>
            </a:r>
            <a:r>
              <a:rPr lang="en-US" altLang="ko-KR" sz="4000" b="1" dirty="0"/>
              <a:t>7</a:t>
            </a:r>
            <a:r>
              <a:rPr lang="en-US" altLang="ko-KR" sz="4000" b="1" dirty="0" smtClean="0"/>
              <a:t>5%</a:t>
            </a:r>
            <a:endParaRPr lang="ko-KR" alt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63273" y="5342962"/>
            <a:ext cx="276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조회수의 </a:t>
            </a:r>
            <a:r>
              <a:rPr lang="en-US" altLang="ko-KR" sz="4000" b="1" dirty="0" smtClean="0"/>
              <a:t>38%</a:t>
            </a:r>
            <a:endParaRPr lang="ko-KR" alt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62369" y="3314152"/>
            <a:ext cx="2762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/>
              <a:t>추천 시스템</a:t>
            </a:r>
            <a:endParaRPr lang="en-US" altLang="ko-KR" sz="3500" b="1" dirty="0" smtClean="0"/>
          </a:p>
          <a:p>
            <a:pPr algn="ctr"/>
            <a:r>
              <a:rPr lang="ko-KR" altLang="en-US" sz="3500" b="1" dirty="0" smtClean="0"/>
              <a:t> 중요도 인지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8587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모델 기반 </a:t>
            </a:r>
            <a:r>
              <a:rPr lang="ko-KR" altLang="en-US" b="1" dirty="0" err="1"/>
              <a:t>협업필터링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잠재 요인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47899"/>
            <a:ext cx="6506078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 smtClean="0"/>
              <a:t>하이브리드</a:t>
            </a:r>
            <a:r>
              <a:rPr lang="ko-KR" altLang="en-US" b="1" dirty="0" smtClean="0"/>
              <a:t>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콘텐츠기반</a:t>
            </a:r>
            <a:r>
              <a:rPr lang="ko-KR" altLang="en-US" sz="2000" dirty="0" smtClean="0"/>
              <a:t> 접근방식은 평가되지 않은 아이템도 추천이 가능하나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과도한 특수화 경향이 있다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협업 </a:t>
            </a:r>
            <a:r>
              <a:rPr lang="ko-KR" altLang="en-US" sz="2000" dirty="0" err="1" smtClean="0"/>
              <a:t>필터링은</a:t>
            </a:r>
            <a:r>
              <a:rPr lang="ko-KR" altLang="en-US" sz="2000" dirty="0" smtClean="0"/>
              <a:t> 높은 </a:t>
            </a:r>
            <a:r>
              <a:rPr lang="ko-KR" altLang="en-US" sz="2000" dirty="0" err="1" smtClean="0"/>
              <a:t>세렌디피티를</a:t>
            </a:r>
            <a:r>
              <a:rPr lang="ko-KR" altLang="en-US" sz="2000" dirty="0" smtClean="0"/>
              <a:t> 보여주지만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사용자가 평가하지 않으면 추천이 되지 않는다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분야의 특성에 알맞은 알고리즘을 선택하고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성능 향상을 위해 가능한 많은 정보 </a:t>
            </a:r>
            <a:r>
              <a:rPr lang="ko-KR" altLang="en-US" sz="2000" dirty="0" err="1" smtClean="0"/>
              <a:t>활용해야함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4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err="1" smtClean="0"/>
              <a:t>Bruke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2000" dirty="0" smtClean="0"/>
              <a:t>1. </a:t>
            </a:r>
            <a:r>
              <a:rPr lang="ko-KR" altLang="en-US" sz="2000" dirty="0" smtClean="0"/>
              <a:t>다른 </a:t>
            </a:r>
            <a:r>
              <a:rPr lang="ko-KR" altLang="en-US" sz="2000" dirty="0"/>
              <a:t>추천 기준을 지닌 </a:t>
            </a:r>
            <a:r>
              <a:rPr lang="ko-KR" altLang="en-US" sz="2000" dirty="0" smtClean="0"/>
              <a:t>여러 개의 </a:t>
            </a:r>
            <a:r>
              <a:rPr lang="ko-KR" altLang="en-US" sz="2000" dirty="0"/>
              <a:t>알고리즘 학습한 뒤 추천점수 가중 </a:t>
            </a:r>
            <a:r>
              <a:rPr lang="ko-KR" altLang="en-US" sz="2000" dirty="0" err="1"/>
              <a:t>평균합</a:t>
            </a:r>
            <a:r>
              <a:rPr lang="ko-KR" altLang="en-US" sz="2000" dirty="0"/>
              <a:t> 산출</a:t>
            </a:r>
          </a:p>
          <a:p>
            <a:pPr lvl="0" fontAlgn="base"/>
            <a:r>
              <a:rPr lang="en-US" altLang="ko-KR" sz="2000" dirty="0" smtClean="0"/>
              <a:t>   - </a:t>
            </a:r>
            <a:r>
              <a:rPr lang="ko-KR" altLang="en-US" sz="2000" dirty="0" smtClean="0"/>
              <a:t>각 </a:t>
            </a:r>
            <a:r>
              <a:rPr lang="ko-KR" altLang="en-US" sz="2000" dirty="0"/>
              <a:t>추천 알고리즘들의 결과를 전반적으로 이용할 수 있는 장점</a:t>
            </a:r>
            <a:r>
              <a:rPr lang="en-US" altLang="ko-KR" sz="2000" dirty="0"/>
              <a:t>, </a:t>
            </a:r>
            <a:r>
              <a:rPr lang="ko-KR" altLang="en-US" sz="2000" dirty="0"/>
              <a:t>각 추천 점수를 </a:t>
            </a:r>
            <a:r>
              <a:rPr lang="ko-KR" altLang="en-US" sz="2000" dirty="0" smtClean="0"/>
              <a:t>정규화하여          야  하며</a:t>
            </a:r>
            <a:r>
              <a:rPr lang="en-US" altLang="ko-KR" sz="2000" dirty="0"/>
              <a:t>, </a:t>
            </a:r>
            <a:r>
              <a:rPr lang="ko-KR" altLang="en-US" sz="2000" dirty="0"/>
              <a:t>각 추천 결과의 가중치를 잘 정의</a:t>
            </a:r>
            <a:r>
              <a:rPr lang="en-US" altLang="ko-KR" sz="2000" dirty="0" smtClean="0"/>
              <a:t>.</a:t>
            </a:r>
          </a:p>
          <a:p>
            <a:pPr lvl="0" fontAlgn="base"/>
            <a:endParaRPr lang="ko-KR" altLang="en-US" sz="2000" dirty="0"/>
          </a:p>
          <a:p>
            <a:pPr fontAlgn="base"/>
            <a:r>
              <a:rPr lang="en-US" altLang="ko-KR" sz="2000" dirty="0"/>
              <a:t>2. </a:t>
            </a:r>
            <a:r>
              <a:rPr lang="ko-KR" altLang="en-US" sz="2000" dirty="0"/>
              <a:t>학습된 여러 개의 엔진 중 상황에 가장 적합한 엔진을 선택</a:t>
            </a:r>
          </a:p>
          <a:p>
            <a:pPr fontAlgn="base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상황에 </a:t>
            </a:r>
            <a:r>
              <a:rPr lang="ko-KR" altLang="en-US" sz="2000" dirty="0"/>
              <a:t>가장 적합한 엔진을 이용 가능하지만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상황을 인지하기 위한 추가적인 계산 필요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3</a:t>
            </a:r>
            <a:r>
              <a:rPr lang="en-US" altLang="ko-KR" sz="2000" dirty="0"/>
              <a:t>. </a:t>
            </a:r>
            <a:r>
              <a:rPr lang="ko-KR" altLang="en-US" sz="2000" dirty="0"/>
              <a:t>추천결과를 혼합하여 보여주는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다양성을 높게 보여줄 수 있음</a:t>
            </a:r>
          </a:p>
          <a:p>
            <a:pPr fontAlgn="base"/>
            <a:endParaRPr lang="ko-KR" altLang="en-US" sz="2000" dirty="0"/>
          </a:p>
          <a:p>
            <a:pPr fontAlgn="base"/>
            <a:r>
              <a:rPr lang="en-US" altLang="ko-KR" sz="2000" dirty="0" smtClean="0"/>
              <a:t>4</a:t>
            </a:r>
            <a:r>
              <a:rPr lang="en-US" altLang="ko-KR" sz="2000" dirty="0"/>
              <a:t>. </a:t>
            </a:r>
            <a:r>
              <a:rPr lang="ko-KR" altLang="en-US" sz="2000" dirty="0"/>
              <a:t>각각의 알고리즘 변수를 하나의 알고리즘의 변수로 병합하여 </a:t>
            </a:r>
            <a:r>
              <a:rPr lang="ko-KR" altLang="en-US" sz="2000" dirty="0" smtClean="0"/>
              <a:t>이용</a:t>
            </a:r>
            <a:endParaRPr lang="en-US" altLang="ko-KR" sz="2000" dirty="0" smtClean="0"/>
          </a:p>
          <a:p>
            <a:pPr fontAlgn="base"/>
            <a:endParaRPr lang="ko-KR" altLang="en-US" sz="2000" dirty="0"/>
          </a:p>
          <a:p>
            <a:pPr fontAlgn="base"/>
            <a:r>
              <a:rPr lang="en-US" altLang="ko-KR" sz="2000" dirty="0"/>
              <a:t>5. </a:t>
            </a:r>
            <a:r>
              <a:rPr lang="ko-KR" altLang="en-US" sz="2000" dirty="0"/>
              <a:t>한 알고리즘이 추천한 아이템을 다음 알고리즘의 후보로 이용하여 더 </a:t>
            </a:r>
            <a:r>
              <a:rPr lang="ko-KR" altLang="en-US" sz="2000" dirty="0" smtClean="0"/>
              <a:t>세밀화</a:t>
            </a:r>
            <a:endParaRPr lang="ko-KR" altLang="en-US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6</a:t>
            </a:r>
            <a:r>
              <a:rPr lang="en-US" altLang="ko-KR" sz="2000" dirty="0"/>
              <a:t>. </a:t>
            </a:r>
            <a:r>
              <a:rPr lang="ko-KR" altLang="en-US" sz="2000" dirty="0"/>
              <a:t>각각의 알고리즘 추천 점수를 바탕으로 메타 알고리즘을 학습하는 앙상블 방법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405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err="1"/>
              <a:t>Adomavicius</a:t>
            </a:r>
            <a:r>
              <a:rPr lang="en-US" altLang="ko-KR" b="1" dirty="0"/>
              <a:t> and </a:t>
            </a:r>
            <a:r>
              <a:rPr lang="en-US" altLang="ko-KR" b="1" dirty="0" err="1"/>
              <a:t>Tuzhilin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/>
              <a:t>모델의 </a:t>
            </a:r>
            <a:r>
              <a:rPr lang="ko-KR" altLang="en-US" sz="2000" dirty="0"/>
              <a:t>형태의 따라 </a:t>
            </a:r>
            <a:r>
              <a:rPr lang="ko-KR" altLang="en-US" sz="2000" dirty="0" smtClean="0"/>
              <a:t>네 가지로 분류</a:t>
            </a:r>
            <a:endParaRPr lang="en-US" altLang="ko-KR" sz="2000" dirty="0" smtClean="0"/>
          </a:p>
          <a:p>
            <a:pPr fontAlgn="base"/>
            <a:endParaRPr lang="ko-KR" altLang="en-US" sz="2000" dirty="0"/>
          </a:p>
          <a:p>
            <a:pPr lvl="0" fontAlgn="base"/>
            <a:r>
              <a:rPr lang="en-US" altLang="ko-KR" sz="2000" dirty="0" smtClean="0"/>
              <a:t>1. </a:t>
            </a:r>
            <a:r>
              <a:rPr lang="ko-KR" altLang="en-US" sz="2000" dirty="0" smtClean="0"/>
              <a:t>독립된 </a:t>
            </a:r>
            <a:r>
              <a:rPr lang="ko-KR" altLang="en-US" sz="2000" dirty="0"/>
              <a:t>추천 결과를 조합</a:t>
            </a:r>
            <a:r>
              <a:rPr lang="en-US" altLang="ko-KR" sz="2000" dirty="0"/>
              <a:t>. (</a:t>
            </a:r>
            <a:r>
              <a:rPr lang="ko-KR" altLang="en-US" sz="2000" dirty="0"/>
              <a:t>조합 방법에 따라 </a:t>
            </a:r>
            <a:r>
              <a:rPr lang="en-US" altLang="ko-KR" sz="2000" dirty="0" err="1"/>
              <a:t>Bruke</a:t>
            </a:r>
            <a:r>
              <a:rPr lang="ko-KR" altLang="en-US" sz="2000" dirty="0"/>
              <a:t>의 </a:t>
            </a:r>
            <a:r>
              <a:rPr lang="en-US" altLang="ko-KR" sz="2000" dirty="0"/>
              <a:t>1, 2, 3 </a:t>
            </a:r>
            <a:r>
              <a:rPr lang="ko-KR" altLang="en-US" sz="2000" dirty="0"/>
              <a:t>번째 전략에 해당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0" fontAlgn="base"/>
            <a:endParaRPr lang="en-US" altLang="ko-KR" sz="2000" dirty="0" smtClean="0"/>
          </a:p>
          <a:p>
            <a:pPr lvl="0" fontAlgn="base"/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기반 정보를 </a:t>
            </a:r>
            <a:r>
              <a:rPr lang="ko-KR" altLang="en-US" sz="2000" dirty="0" err="1"/>
              <a:t>협업필터링에</a:t>
            </a:r>
            <a:r>
              <a:rPr lang="ko-KR" altLang="en-US" sz="2000" dirty="0"/>
              <a:t> 적용</a:t>
            </a:r>
          </a:p>
          <a:p>
            <a:pPr fontAlgn="base"/>
            <a:r>
              <a:rPr lang="ko-KR" altLang="en-US" sz="2000" dirty="0" smtClean="0"/>
              <a:t>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사용자의 </a:t>
            </a:r>
            <a:r>
              <a:rPr lang="ko-KR" altLang="en-US" sz="2000" dirty="0"/>
              <a:t>평가점수가 아닌 </a:t>
            </a:r>
            <a:r>
              <a:rPr lang="ko-KR" altLang="en-US" sz="2000" dirty="0" err="1"/>
              <a:t>콘텐츠기반</a:t>
            </a:r>
            <a:r>
              <a:rPr lang="ko-KR" altLang="en-US" sz="2000" dirty="0"/>
              <a:t> 사용자 프로파일을 이용하는 방법</a:t>
            </a:r>
          </a:p>
          <a:p>
            <a:pPr lvl="0" fontAlgn="base"/>
            <a:endParaRPr lang="en-US" altLang="ko-KR" sz="2000" dirty="0" smtClean="0"/>
          </a:p>
          <a:p>
            <a:pPr lvl="0" fontAlgn="base"/>
            <a:r>
              <a:rPr lang="en-US" altLang="ko-KR" sz="2000" dirty="0" smtClean="0"/>
              <a:t>3. LSI</a:t>
            </a:r>
            <a:r>
              <a:rPr lang="en-US" altLang="ko-KR" sz="2000" dirty="0"/>
              <a:t>, PLSI </a:t>
            </a:r>
            <a:r>
              <a:rPr lang="ko-KR" altLang="en-US" sz="2000" dirty="0"/>
              <a:t>알고리즘을 이용하여 </a:t>
            </a:r>
            <a:r>
              <a:rPr lang="ko-KR" altLang="en-US" sz="2000" dirty="0" err="1"/>
              <a:t>협업필터링의</a:t>
            </a:r>
            <a:r>
              <a:rPr lang="ko-KR" altLang="en-US" sz="2000" dirty="0"/>
              <a:t> 정보를 </a:t>
            </a:r>
            <a:r>
              <a:rPr lang="ko-KR" altLang="en-US" sz="2000" dirty="0" err="1"/>
              <a:t>콘텐츠기반</a:t>
            </a:r>
            <a:r>
              <a:rPr lang="ko-KR" altLang="en-US" sz="2000" dirty="0"/>
              <a:t> 접근방식에 융합하는 방법</a:t>
            </a:r>
          </a:p>
          <a:p>
            <a:pPr lvl="0" fontAlgn="base"/>
            <a:endParaRPr lang="en-US" altLang="ko-KR" sz="2000" dirty="0" smtClean="0"/>
          </a:p>
          <a:p>
            <a:pPr lvl="0" fontAlgn="base"/>
            <a:r>
              <a:rPr lang="en-US" altLang="ko-KR" sz="2000" dirty="0" smtClean="0"/>
              <a:t>4. </a:t>
            </a:r>
            <a:r>
              <a:rPr lang="ko-KR" altLang="en-US" sz="2000" dirty="0" err="1" smtClean="0"/>
              <a:t>협업필터링과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콘텐츠기반</a:t>
            </a:r>
            <a:r>
              <a:rPr lang="ko-KR" altLang="en-US" sz="2000" dirty="0"/>
              <a:t> 접근방식을 동시에 고려하는 단일 모델을 구축하는 방법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728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err="1"/>
              <a:t>Adomavicius</a:t>
            </a:r>
            <a:r>
              <a:rPr lang="en-US" altLang="ko-KR" b="1" dirty="0"/>
              <a:t> and </a:t>
            </a:r>
            <a:r>
              <a:rPr lang="en-US" altLang="ko-KR" b="1" dirty="0" err="1"/>
              <a:t>Tuzhilin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4855" y="1882333"/>
            <a:ext cx="11036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i</a:t>
            </a:r>
            <a:r>
              <a:rPr lang="en-US" altLang="ko-KR" sz="2000" dirty="0" smtClean="0"/>
              <a:t> =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 = </a:t>
            </a:r>
            <a:r>
              <a:rPr lang="ko-KR" altLang="en-US" sz="2000" dirty="0" smtClean="0"/>
              <a:t>아이템</a:t>
            </a:r>
            <a:r>
              <a:rPr lang="en-US" altLang="ko-KR" sz="2000" dirty="0" smtClean="0"/>
              <a:t>, r-</a:t>
            </a:r>
            <a:r>
              <a:rPr lang="en-US" altLang="ko-KR" sz="2000" dirty="0" err="1" smtClean="0"/>
              <a:t>ij</a:t>
            </a:r>
            <a:r>
              <a:rPr lang="en-US" altLang="ko-KR" sz="2000" dirty="0" smtClean="0"/>
              <a:t> = </a:t>
            </a:r>
            <a:r>
              <a:rPr lang="ko-KR" altLang="en-US" sz="2000" dirty="0" err="1" smtClean="0"/>
              <a:t>예측점수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X-</a:t>
            </a:r>
            <a:r>
              <a:rPr lang="en-US" altLang="ko-KR" sz="2000" dirty="0" err="1" smtClean="0"/>
              <a:t>ij</a:t>
            </a:r>
            <a:r>
              <a:rPr lang="en-US" altLang="ko-KR" sz="2000" dirty="0" smtClean="0"/>
              <a:t> =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아이템 간의 정보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Z-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, w-j = </a:t>
            </a: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아이템의 변수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이외의 문자들은 각각의 항목에 해당하는 상수 혹은 변수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" y="997818"/>
            <a:ext cx="5751516" cy="7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 smtClean="0"/>
              <a:t>하이브리드</a:t>
            </a:r>
            <a:r>
              <a:rPr lang="ko-KR" altLang="en-US" b="1" dirty="0" smtClean="0"/>
              <a:t>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McNee</a:t>
            </a:r>
            <a:r>
              <a:rPr lang="en-US" altLang="ko-KR" sz="2000" dirty="0" smtClean="0"/>
              <a:t> at al. </a:t>
            </a:r>
            <a:r>
              <a:rPr lang="ko-KR" altLang="en-US" sz="2000" dirty="0" smtClean="0"/>
              <a:t>에서 논문 추천 시스템에서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기반방식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협업필터링</a:t>
            </a:r>
            <a:r>
              <a:rPr lang="ko-KR" altLang="en-US" sz="2000" dirty="0" smtClean="0"/>
              <a:t> 방식에서 사용할 수 </a:t>
            </a:r>
            <a:r>
              <a:rPr lang="ko-KR" altLang="en-US" sz="2000" dirty="0" err="1" smtClean="0"/>
              <a:t>있</a:t>
            </a:r>
            <a:r>
              <a:rPr lang="ko-KR" altLang="en-US" sz="2000" dirty="0" smtClean="0"/>
              <a:t>  는 알고리즘을 제시하고 각 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단점을 비교함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이웃 기반 </a:t>
            </a:r>
            <a:r>
              <a:rPr lang="ko-KR" altLang="en-US" sz="2000" dirty="0" err="1" smtClean="0"/>
              <a:t>협업필터링은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세렌디피티가</a:t>
            </a:r>
            <a:r>
              <a:rPr lang="ko-KR" altLang="en-US" sz="2000" dirty="0" smtClean="0"/>
              <a:t> 높은 경향이 있다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나이브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베이지안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판별기</a:t>
            </a:r>
            <a:r>
              <a:rPr lang="ko-KR" altLang="en-US" sz="2000" dirty="0" smtClean="0"/>
              <a:t> 이용 시 많이 참조된 논문을 먼저 추천한다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차원축소 후에 추천 경우에는 분야적으로 매우 유사한 논문을 우선 추천한다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TF-IDF </a:t>
            </a:r>
            <a:r>
              <a:rPr lang="ko-KR" altLang="en-US" sz="2000" dirty="0" smtClean="0"/>
              <a:t>이용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기반 추천 시에는 내용이 매우 유사한 논문을 우선 추천한다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알고리즘을 어떻게 조합하느냐에 따라 해결할 수 있는 문제가 다양하다라고 볼 수 있음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741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 smtClean="0"/>
              <a:t>하이브리드</a:t>
            </a:r>
            <a:r>
              <a:rPr lang="ko-KR" altLang="en-US" b="1" dirty="0" smtClean="0"/>
              <a:t>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Fan et al. 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콘텐츠기반</a:t>
            </a:r>
            <a:r>
              <a:rPr lang="ko-KR" altLang="en-US" sz="2000" dirty="0" smtClean="0"/>
              <a:t> 접근방식과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협업필터링의</a:t>
            </a:r>
            <a:r>
              <a:rPr lang="ko-KR" altLang="en-US" sz="2000" dirty="0" smtClean="0"/>
              <a:t> 추천 점수를 </a:t>
            </a:r>
            <a:r>
              <a:rPr lang="en-US" altLang="ko-KR" sz="2000" dirty="0" smtClean="0"/>
              <a:t>40% : 60%</a:t>
            </a:r>
            <a:r>
              <a:rPr lang="ko-KR" altLang="en-US" sz="2000" dirty="0" smtClean="0"/>
              <a:t>로 선형 결합 할 경우 가장 높은 추천 만족도를 나타냄을 확인하였음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Kim et al. </a:t>
            </a:r>
            <a:r>
              <a:rPr lang="ko-KR" altLang="en-US" sz="2000" dirty="0" smtClean="0"/>
              <a:t>은 구매이력이 존재하는 사용자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협업필터링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</a:t>
            </a:r>
            <a:r>
              <a:rPr lang="ko-KR" altLang="en-US" sz="2000" dirty="0" smtClean="0"/>
              <a:t>존재하지 않는 사용자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프로필을 사용하여 </a:t>
            </a:r>
            <a:r>
              <a:rPr lang="ko-KR" altLang="en-US" sz="2000" dirty="0" err="1" smtClean="0"/>
              <a:t>유사도를</a:t>
            </a:r>
            <a:r>
              <a:rPr lang="ko-KR" altLang="en-US" sz="2000" dirty="0" smtClean="0"/>
              <a:t> 측정하는 기법을 제안하였다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 err="1" smtClean="0"/>
              <a:t>협업필터링의</a:t>
            </a:r>
            <a:r>
              <a:rPr lang="ko-KR" altLang="en-US" sz="2000" dirty="0" smtClean="0"/>
              <a:t> 경우 사용자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아이템 행렬의 밀도가 매우 낮기 때문에 유사한 사용자가 존재하지않을 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유사도 값을 도출할 수 없는 </a:t>
            </a:r>
            <a:r>
              <a:rPr lang="ko-KR" altLang="en-US" sz="2000" dirty="0" smtClean="0">
                <a:solidFill>
                  <a:srgbClr val="C00000"/>
                </a:solidFill>
              </a:rPr>
              <a:t>데이터 희소성</a:t>
            </a:r>
            <a:r>
              <a:rPr lang="ko-KR" altLang="en-US" sz="2000" dirty="0" smtClean="0"/>
              <a:t> 문제가 발생한다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770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유사도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관련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Melville et al. – </a:t>
            </a:r>
            <a:r>
              <a:rPr lang="ko-KR" altLang="en-US" sz="2000" dirty="0" smtClean="0"/>
              <a:t>아이템을 선택한 사용자 정보를 통해 </a:t>
            </a:r>
            <a:r>
              <a:rPr lang="ko-KR" altLang="en-US" sz="2000" dirty="0" err="1" smtClean="0"/>
              <a:t>유사도를</a:t>
            </a:r>
            <a:r>
              <a:rPr lang="ko-KR" altLang="en-US" sz="2000" dirty="0" smtClean="0"/>
              <a:t> 계산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err="1" smtClean="0"/>
              <a:t>Goldeberg</a:t>
            </a:r>
            <a:r>
              <a:rPr lang="en-US" altLang="ko-KR" sz="2000" dirty="0" smtClean="0"/>
              <a:t> et al. – </a:t>
            </a:r>
            <a:r>
              <a:rPr lang="ko-KR" altLang="en-US" sz="2000" dirty="0" smtClean="0"/>
              <a:t>데이터 희소성 문제를 해결하기 위해 </a:t>
            </a:r>
            <a:r>
              <a:rPr lang="en-US" altLang="ko-KR" sz="2000" dirty="0" smtClean="0"/>
              <a:t>PCA </a:t>
            </a:r>
            <a:r>
              <a:rPr lang="ko-KR" altLang="en-US" sz="2000" dirty="0" smtClean="0"/>
              <a:t>수행 뒤 </a:t>
            </a:r>
            <a:r>
              <a:rPr lang="ko-KR" altLang="en-US" sz="2000" dirty="0" err="1" smtClean="0"/>
              <a:t>클러스터링</a:t>
            </a:r>
            <a:r>
              <a:rPr lang="ko-KR" altLang="en-US" sz="2000" dirty="0" smtClean="0"/>
              <a:t> 수행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err="1" smtClean="0"/>
              <a:t>Simrank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사용자와 아이템의 이분 그래프를 구축하여 사용자와 아이템의 </a:t>
            </a:r>
            <a:r>
              <a:rPr lang="ko-KR" altLang="en-US" sz="2000" dirty="0" err="1" smtClean="0"/>
              <a:t>유사도를</a:t>
            </a:r>
            <a:r>
              <a:rPr lang="ko-KR" altLang="en-US" sz="2000" dirty="0" smtClean="0"/>
              <a:t> 정의한다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</a:t>
            </a:r>
            <a:r>
              <a:rPr lang="ko-KR" altLang="en-US" sz="2000" dirty="0" smtClean="0"/>
              <a:t>두 사용자의 </a:t>
            </a:r>
            <a:r>
              <a:rPr lang="ko-KR" altLang="en-US" sz="2000" dirty="0" err="1" smtClean="0"/>
              <a:t>유사도는</a:t>
            </a:r>
            <a:r>
              <a:rPr lang="ko-KR" altLang="en-US" sz="2000" dirty="0" smtClean="0"/>
              <a:t> 각 사용자가 선택한 아이템 간의 평균 유사도로 정의</a:t>
            </a:r>
            <a:r>
              <a:rPr lang="en-US" altLang="ko-KR" sz="2000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</a:t>
            </a:r>
            <a:r>
              <a:rPr lang="ko-KR" altLang="en-US" sz="2000" dirty="0" smtClean="0"/>
              <a:t>아이템 간의 </a:t>
            </a:r>
            <a:r>
              <a:rPr lang="ko-KR" altLang="en-US" sz="2000" dirty="0" err="1" smtClean="0"/>
              <a:t>유사도는</a:t>
            </a:r>
            <a:r>
              <a:rPr lang="ko-KR" altLang="en-US" sz="2000" dirty="0" smtClean="0"/>
              <a:t> 선택한 사용자간의 평균 유사도로 회귀적 정의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동일한 아이템을 선택하지 않더라도 유사한 아이템 선택 시 두 사용자가 높은 </a:t>
            </a:r>
            <a:r>
              <a:rPr lang="ko-KR" altLang="en-US" sz="2000" dirty="0" err="1" smtClean="0"/>
              <a:t>유사도를</a:t>
            </a:r>
            <a:r>
              <a:rPr lang="ko-KR" altLang="en-US" sz="2000" dirty="0" smtClean="0"/>
              <a:t> 지닐 수 있음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104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 smtClean="0"/>
              <a:t>하이브리드</a:t>
            </a:r>
            <a:r>
              <a:rPr lang="ko-KR" altLang="en-US" b="1" dirty="0" smtClean="0"/>
              <a:t>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하이브리드</a:t>
            </a:r>
            <a:r>
              <a:rPr lang="ko-KR" altLang="en-US" sz="2000" dirty="0" smtClean="0"/>
              <a:t> 추천 방식은 </a:t>
            </a:r>
            <a:r>
              <a:rPr lang="ko-KR" altLang="en-US" sz="2000" dirty="0" err="1" smtClean="0"/>
              <a:t>협업필터링과</a:t>
            </a: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콘텐츠기반</a:t>
            </a:r>
            <a:r>
              <a:rPr lang="ko-KR" altLang="en-US" sz="2000" dirty="0" smtClean="0"/>
              <a:t> 접근방식의 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단점을 파악하여 현재 필요로 하는 아이템을 효율적으로 찾기 위해 다양한 정보를 최대한 활용한다</a:t>
            </a:r>
            <a:r>
              <a:rPr lang="en-US" altLang="ko-KR" sz="2000" dirty="0" smtClean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각 알고리즘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데이터로부터 얻을 수 있는 정보가 각각 다르기 때문에 설계 과정에서 목적과 추   천을 명확하게 정의하고 적합한 알고리즘과 데이터를 활용해야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0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연관성 분석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마이닝의</a:t>
            </a:r>
            <a:r>
              <a:rPr lang="ko-KR" altLang="en-US" sz="2000" dirty="0" smtClean="0"/>
              <a:t> 대표적인 기법 중 하나이다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개인화 추천 서비스에 널리 활용되고 있음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핵심은 조건부 확률로써</a:t>
            </a:r>
            <a:r>
              <a:rPr lang="en-US" altLang="ko-KR" sz="2000" dirty="0" smtClean="0"/>
              <a:t>, “A</a:t>
            </a:r>
            <a:r>
              <a:rPr lang="ko-KR" altLang="en-US" sz="2000" dirty="0" smtClean="0"/>
              <a:t>가 발생 시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가 발생하는 것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을 의미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항목의 동시출현 빈도 수를 기반으로 우선순위가 정해지므로 데이터 희소성과</a:t>
            </a:r>
            <a:r>
              <a:rPr lang="en-US" altLang="ko-KR" sz="2000" dirty="0" smtClean="0"/>
              <a:t>, Grey sheep </a:t>
            </a:r>
            <a:r>
              <a:rPr lang="ko-KR" altLang="en-US" sz="2000" dirty="0" smtClean="0"/>
              <a:t>문제를 해결 할 수 있다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아이템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 수가 많을 경우 데이터 희소성 문제점이 대두되어 연산이 복잡해지고 </a:t>
            </a:r>
            <a:r>
              <a:rPr lang="ko-KR" altLang="en-US" sz="2000" dirty="0" err="1" smtClean="0"/>
              <a:t>계산량이</a:t>
            </a:r>
            <a:r>
              <a:rPr lang="ko-KR" altLang="en-US" sz="2000" dirty="0" smtClean="0"/>
              <a:t> 많아질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894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카테고리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52" y="1411921"/>
            <a:ext cx="9313228" cy="42502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20240" y="3411220"/>
            <a:ext cx="117856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7080" y="3403600"/>
            <a:ext cx="117856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8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연관성 분석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연산이 복잡해지고 </a:t>
            </a:r>
            <a:r>
              <a:rPr lang="ko-KR" altLang="en-US" sz="2000" dirty="0" err="1" smtClean="0"/>
              <a:t>계산량이</a:t>
            </a:r>
            <a:r>
              <a:rPr lang="ko-KR" altLang="en-US" sz="2000" dirty="0" smtClean="0"/>
              <a:t> 많아지는 문제점을 해결하기 위해</a:t>
            </a: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Kim et al. 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임계값을</a:t>
            </a:r>
            <a:r>
              <a:rPr lang="ko-KR" altLang="en-US" sz="2000" dirty="0" smtClean="0"/>
              <a:t> 설정하여 특정항목집단에 대해서만 분석을 시행하는 방법</a:t>
            </a: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Jin</a:t>
            </a:r>
            <a:r>
              <a:rPr lang="en-US" altLang="ko-KR" sz="2000" dirty="0" smtClean="0"/>
              <a:t> et al. 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Re-</a:t>
            </a:r>
            <a:r>
              <a:rPr lang="en-US" altLang="ko-KR" sz="2000" dirty="0" err="1" smtClean="0"/>
              <a:t>cency</a:t>
            </a:r>
            <a:r>
              <a:rPr lang="en-US" altLang="ko-KR" sz="2000" dirty="0" smtClean="0"/>
              <a:t> Frequency Monetary </a:t>
            </a:r>
            <a:r>
              <a:rPr lang="ko-KR" altLang="en-US" sz="2000" dirty="0" smtClean="0"/>
              <a:t>기법을 사용해 고객 그룹을 세분화 해 분석 시행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608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시간적 역동성을 고려한 추천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아이템과 사용자들의 특징은 시간이 지남에 따라 변화한다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Ex) </a:t>
            </a:r>
            <a:r>
              <a:rPr lang="ko-KR" altLang="en-US" sz="2000" dirty="0" smtClean="0"/>
              <a:t>온라인 쇼핑몰의 계절별 상품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이벤트에 의한 일시적 유행 등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이처럼 계절에 따라 판매되는 상품이 다른 현상을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컨셉</a:t>
            </a:r>
            <a:r>
              <a:rPr lang="ko-KR" altLang="en-US" sz="2000" dirty="0" smtClean="0">
                <a:solidFill>
                  <a:srgbClr val="0070C0"/>
                </a:solidFill>
              </a:rPr>
              <a:t> 이동 </a:t>
            </a:r>
            <a:r>
              <a:rPr lang="ko-KR" altLang="en-US" sz="2000" dirty="0" smtClean="0"/>
              <a:t>이라고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938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시간적 역동성을 고려한 추천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시간적 역동성을 반영하는 한 가지 방법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무빙</a:t>
            </a:r>
            <a:r>
              <a:rPr lang="ko-KR" altLang="en-US" sz="2000" dirty="0" smtClean="0">
                <a:solidFill>
                  <a:srgbClr val="0070C0"/>
                </a:solidFill>
              </a:rPr>
              <a:t> 윈도우</a:t>
            </a:r>
            <a:r>
              <a:rPr lang="en-US" altLang="ko-KR" sz="2000" dirty="0" smtClean="0">
                <a:solidFill>
                  <a:srgbClr val="0070C0"/>
                </a:solidFill>
              </a:rPr>
              <a:t>(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Movin</a:t>
            </a:r>
            <a:r>
              <a:rPr lang="en-US" altLang="ko-KR" sz="2000" dirty="0" smtClean="0">
                <a:solidFill>
                  <a:srgbClr val="0070C0"/>
                </a:solidFill>
              </a:rPr>
              <a:t> window.)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일정 기간 동안의 데이터만을 사용하여 추천 시스템을 학습하는 방법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일정 데이터만을 사용하기 때문에 학습 비용이 줄어들지만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데이터를 활용하지 않는다는 점에서 적절한 윈도우 사이즈를 정해야 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195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시간적 역동성을 고려한 추천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상품이 구매된 시점을 기준으로 시간의 흐름만큼 가중치를 줄여주는 </a:t>
            </a:r>
            <a:r>
              <a:rPr lang="ko-KR" altLang="en-US" sz="2000" dirty="0" smtClean="0">
                <a:solidFill>
                  <a:srgbClr val="0070C0"/>
                </a:solidFill>
              </a:rPr>
              <a:t>감쇄 함수</a:t>
            </a:r>
            <a:r>
              <a:rPr lang="ko-KR" altLang="en-US" sz="2000" dirty="0" smtClean="0"/>
              <a:t>를 이용할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err="1" smtClean="0"/>
              <a:t>Koren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은 감쇄 함수를 </a:t>
            </a:r>
            <a:r>
              <a:rPr lang="ko-KR" altLang="en-US" sz="2000" dirty="0" err="1" smtClean="0"/>
              <a:t>협업필터링과</a:t>
            </a:r>
            <a:r>
              <a:rPr lang="ko-KR" altLang="en-US" sz="2000" dirty="0" smtClean="0"/>
              <a:t> 행렬 분할 알고리즘에 내재하는 방법을 제안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그는 </a:t>
            </a:r>
            <a:r>
              <a:rPr lang="en-US" altLang="ko-KR" sz="2000" dirty="0" smtClean="0"/>
              <a:t>Netflix Price </a:t>
            </a:r>
            <a:r>
              <a:rPr lang="ko-KR" altLang="en-US" sz="2000" dirty="0" smtClean="0"/>
              <a:t>데이터로 성능 평가하여 시간에 따른 가중치를 변화하지 않았을 때 모델의 예측력이 높게 나왔다</a:t>
            </a:r>
            <a:r>
              <a:rPr lang="en-US" altLang="ko-KR" sz="2000" dirty="0" smtClean="0"/>
              <a:t>. – </a:t>
            </a:r>
            <a:r>
              <a:rPr lang="ko-KR" altLang="en-US" sz="2000" dirty="0" smtClean="0"/>
              <a:t>오래된 정보라도 이용하는 것이 성능 향상가능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3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시간적 역동성을 고려한 추천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err="1" smtClean="0"/>
              <a:t>Lathia</a:t>
            </a:r>
            <a:r>
              <a:rPr lang="en-US" altLang="ko-KR" sz="2000" dirty="0" smtClean="0"/>
              <a:t> et al. </a:t>
            </a:r>
            <a:r>
              <a:rPr lang="ko-KR" altLang="en-US" sz="2000" dirty="0" smtClean="0"/>
              <a:t>은 각 시점에 가장 적합한 추천 모델을 선택하여 이를 반영하는 방법 제안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t-1 </a:t>
            </a:r>
            <a:r>
              <a:rPr lang="ko-KR" altLang="en-US" sz="2000" dirty="0" smtClean="0"/>
              <a:t>시점에서의 </a:t>
            </a:r>
            <a:r>
              <a:rPr lang="ko-KR" altLang="en-US" sz="2000" dirty="0" err="1" smtClean="0"/>
              <a:t>협업필터링</a:t>
            </a:r>
            <a:r>
              <a:rPr lang="ko-KR" altLang="en-US" sz="2000" dirty="0" smtClean="0"/>
              <a:t> 모델을 통한 추천결과를 통해 성능이 가장 좋은 모델을 </a:t>
            </a:r>
            <a:r>
              <a:rPr lang="en-US" altLang="ko-KR" sz="2000" dirty="0" smtClean="0"/>
              <a:t>t </a:t>
            </a:r>
            <a:r>
              <a:rPr lang="ko-KR" altLang="en-US" sz="2000" dirty="0" smtClean="0"/>
              <a:t>시점의 추천 모델로 사용하는 것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하나의 추천 엔진으로는 잘 반영되지 않는 시즌 별 특정 추천 규칙 등을 여러 개로 나누어 학습 시킴으로써 각 시점에 적합한 추천 모델을 유동적으로 선택하는 효과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78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다양성 향상을 위한 추천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추천 시스템의 성능향상 연구는 정확성을 높이는 위주였으나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관점에서 다양성이 높은 추천 시스템이 고안 되었다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err="1" smtClean="0"/>
              <a:t>Fleder</a:t>
            </a:r>
            <a:r>
              <a:rPr lang="en-US" altLang="ko-KR" sz="2000" dirty="0" smtClean="0"/>
              <a:t> et al. 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협업필터링의</a:t>
            </a:r>
            <a:r>
              <a:rPr lang="ko-KR" altLang="en-US" sz="2000" dirty="0" smtClean="0"/>
              <a:t> 과정을 시뮬레이션으로 재현한 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추천 시스템이 전체 사용자 소비의 다양성을 감소시킬 위험이 있음을 언급했다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개인 사용자 입장에서 선택의 폭이 다양하게 느껴지는 이유가 단순 개수 증가 때문이라는 지적도 있다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일반적으로 추천의 정확도가 높으면 만족도는 상승하지만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사용자에게 비슷한 아이템을 추천하거나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매번 비슷한 아이템을 추천 받는다면 만족도나 신뢰도가 하락할 것이다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774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다양성 향상을 위한 추천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다양성을 높이기 위한 연구는 개인에게 추천되는 </a:t>
            </a:r>
            <a:r>
              <a:rPr lang="en-US" altLang="ko-KR" sz="2000" dirty="0" smtClean="0"/>
              <a:t>Item-list</a:t>
            </a:r>
            <a:r>
              <a:rPr lang="ko-KR" altLang="en-US" sz="2000" dirty="0" smtClean="0"/>
              <a:t>의 다양성을 높이는 것과 추천하는 </a:t>
            </a:r>
            <a:r>
              <a:rPr lang="en-US" altLang="ko-KR" sz="2000" dirty="0" smtClean="0"/>
              <a:t>Item </a:t>
            </a:r>
            <a:r>
              <a:rPr lang="ko-KR" altLang="en-US" sz="2000" dirty="0" smtClean="0"/>
              <a:t>전체의 다양성을 높이는 두 가지 방향으로 연구가 진행되고 있으나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전자가 더 활발히 진행 중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다양성을 높이기 위해 진행되는 연구로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Adomavicius</a:t>
            </a:r>
            <a:r>
              <a:rPr lang="en-US" altLang="ko-KR" sz="2000" dirty="0" smtClean="0"/>
              <a:t> et al. </a:t>
            </a:r>
            <a:r>
              <a:rPr lang="ko-KR" altLang="en-US" sz="2000" dirty="0" smtClean="0"/>
              <a:t>은 임의의 엔진으로 아이템리스트를 추천하고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사전에 설정한 추천 점수의 하한을 넘은 아이템에 대하여 유명도 역순으로 정렬해 상위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아이템을 추천함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이는 추천 점수가 높으면서도 다양성을 가지는 방법을 제안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12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다양성 향상을 위한 추천 시스템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Ziegler et al. </a:t>
            </a:r>
            <a:r>
              <a:rPr lang="ko-KR" altLang="en-US" sz="2000" dirty="0" smtClean="0"/>
              <a:t>은 사용자의 관심 영역을 최대로 포함하기 위하여 내부 리스트 유사도 개념을 제안하였는데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이는 아이템 간의 유사도가 크도록 아이템 순서를 배치하여 비슷한 종류의 아이템들이 등장하지 않도록 하였음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Zhang et al. </a:t>
            </a:r>
            <a:r>
              <a:rPr lang="ko-KR" altLang="en-US" sz="2000" dirty="0" smtClean="0"/>
              <a:t>은 각 아이템 간 거리행렬을 계산 한 뒤 그 거리를 최대화 하는 방법으로 정리함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97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평가 방법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평가 방법은 크게 데이터의 유형과 평가 목적에 따라서 나눌 수 있다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ko-KR" altLang="en-US" sz="2000" dirty="0" err="1" smtClean="0"/>
              <a:t>연속형</a:t>
            </a:r>
            <a:r>
              <a:rPr lang="ko-KR" altLang="en-US" sz="2000" dirty="0" smtClean="0"/>
              <a:t> 데이터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예측 정확도로 평가함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범주형 데이터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분류 정확도로 평가함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평가 목적에 따라 추천 정확도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다양성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의외성</a:t>
            </a:r>
            <a:r>
              <a:rPr lang="ko-KR" altLang="en-US" sz="2000" dirty="0" smtClean="0"/>
              <a:t> 등으로 평가할 수 있다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추천 정확도는 아이템 점수를 예측하는 알고리즘이 사용되고 잇고 널리 </a:t>
            </a:r>
            <a:r>
              <a:rPr lang="en-US" altLang="ko-KR" sz="2000" dirty="0" smtClean="0"/>
              <a:t>Root Mean Squared Error(RMSE), Mean Average Error(MAE)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등이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502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평가 방법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분류 정확도는 선호도가 높을 것이라 예측한 상위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아이템에 대해 추천 성능을 평가할 때 사용되고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대표적으로 </a:t>
            </a:r>
            <a:r>
              <a:rPr lang="en-US" altLang="ko-KR" sz="2000" dirty="0" smtClean="0"/>
              <a:t>Precision, Recall, F1</a:t>
            </a:r>
            <a:r>
              <a:rPr lang="ko-KR" altLang="en-US" sz="2000" dirty="0" smtClean="0"/>
              <a:t>기법</a:t>
            </a:r>
            <a:r>
              <a:rPr lang="en-US" altLang="ko-KR" sz="2000" dirty="0" smtClean="0"/>
              <a:t>, Re-</a:t>
            </a:r>
            <a:r>
              <a:rPr lang="en-US" altLang="ko-KR" sz="2000" dirty="0" err="1" smtClean="0"/>
              <a:t>ceiver</a:t>
            </a:r>
            <a:r>
              <a:rPr lang="en-US" altLang="ko-KR" sz="2000" dirty="0" smtClean="0"/>
              <a:t> operating characteristic(ROC) </a:t>
            </a:r>
            <a:r>
              <a:rPr lang="ko-KR" altLang="en-US" sz="2000" dirty="0" smtClean="0"/>
              <a:t>등이 있다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다양성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의외성의</a:t>
            </a:r>
            <a:r>
              <a:rPr lang="ko-KR" altLang="en-US" sz="2000" dirty="0" smtClean="0"/>
              <a:t> 측정을 위해서 아직 통용되는 수리적 공식이 없기 때문에 관련 </a:t>
            </a:r>
            <a:r>
              <a:rPr lang="en-US" altLang="ko-KR" sz="2000" dirty="0" smtClean="0"/>
              <a:t>Coverage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각 사용자에게 얼마나 흔하지 않는 아이템을 추천하는지에 대한 </a:t>
            </a:r>
            <a:r>
              <a:rPr lang="ko-KR" altLang="en-US" sz="2000" dirty="0" err="1" smtClean="0"/>
              <a:t>세렌디피티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혹은 특이성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다양성에 대한 연구들이 제안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좋은 추천 시스템의 기준은 추천 성능의 정확도 뿐 아니라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심리적 요소나 인터페이스적 요소 역시 포함 되어야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97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23" y="1658217"/>
            <a:ext cx="3619500" cy="3790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51419" y="1691043"/>
            <a:ext cx="5309754" cy="866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대상 고객의 과거 </a:t>
            </a:r>
            <a:r>
              <a:rPr lang="ko-KR" altLang="en-US" dirty="0" err="1" smtClean="0">
                <a:solidFill>
                  <a:schemeClr val="tx1"/>
                </a:solidFill>
              </a:rPr>
              <a:t>구매이력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개인정보를 이용하여 선호 아이템을 파악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1419" y="3031415"/>
            <a:ext cx="5143500" cy="866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파악한 선호 아이템과 아이템 리스트의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유사도 측정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1419" y="4486142"/>
            <a:ext cx="5143500" cy="866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유사도가</a:t>
            </a:r>
            <a:r>
              <a:rPr lang="ko-KR" altLang="en-US" dirty="0" smtClean="0">
                <a:solidFill>
                  <a:schemeClr val="tx1"/>
                </a:solidFill>
              </a:rPr>
              <a:t> 높은 아이템을 선택 후 추천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5619" y="1694604"/>
            <a:ext cx="685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/>
              <a:t>1.</a:t>
            </a:r>
            <a:endParaRPr lang="ko-KR" altLang="en-US" sz="3500" dirty="0"/>
          </a:p>
        </p:txBody>
      </p:sp>
      <p:sp>
        <p:nvSpPr>
          <p:cNvPr id="14" name="TextBox 13"/>
          <p:cNvSpPr txBox="1"/>
          <p:nvPr/>
        </p:nvSpPr>
        <p:spPr>
          <a:xfrm>
            <a:off x="5465619" y="3090373"/>
            <a:ext cx="685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2</a:t>
            </a:r>
            <a:r>
              <a:rPr lang="en-US" altLang="ko-KR" sz="3500" dirty="0" smtClean="0"/>
              <a:t>.</a:t>
            </a:r>
            <a:endParaRPr lang="ko-KR" altLang="en-US" sz="35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5619" y="4604058"/>
            <a:ext cx="685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3</a:t>
            </a:r>
            <a:r>
              <a:rPr lang="en-US" altLang="ko-KR" sz="3500" dirty="0" smtClean="0"/>
              <a:t>.</a:t>
            </a:r>
            <a:endParaRPr lang="ko-KR" altLang="en-US" sz="3500" dirty="0"/>
          </a:p>
        </p:txBody>
      </p:sp>
      <p:sp>
        <p:nvSpPr>
          <p:cNvPr id="16" name="직사각형 15"/>
          <p:cNvSpPr/>
          <p:nvPr/>
        </p:nvSpPr>
        <p:spPr>
          <a:xfrm>
            <a:off x="2292927" y="1947729"/>
            <a:ext cx="2123208" cy="257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Preference item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점수 예측 알고리즘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예측 성능을 평가하기 위해서는 예측 점수와 실제 점수의 차이를 비교하는 것이 일반적이다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MSE – </a:t>
            </a:r>
            <a:r>
              <a:rPr lang="ko-KR" altLang="en-US" sz="2000" dirty="0" smtClean="0"/>
              <a:t>각 예측 점수와 실제 점수의 차이를 제곱한 후 이를 평균한 값으로 평가함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RMSE – MSE </a:t>
            </a:r>
            <a:r>
              <a:rPr lang="ko-KR" altLang="en-US" sz="2000" dirty="0" smtClean="0"/>
              <a:t>값의 제곱근으로써 예측오차가 큰 관측치에 상대적으로 적은 가중치를 부여한다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MAE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오차의 절대값의 평균이며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오차의 크기에 상관없이 모두 같은 가중치를 갖게 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2050" name="Picture 2" descr="C:\Users\laykis\Desktop\화면 캡처 2021-03-07 2231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3" y="4754562"/>
            <a:ext cx="2928765" cy="9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aykis\Desktop\화면 캡처 2021-03-07 2231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14" y="4754562"/>
            <a:ext cx="3140007" cy="78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aykis\Desktop\화면 캡처 2021-03-07 2231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586" y="4704695"/>
            <a:ext cx="2531817" cy="89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점수 예측 알고리즘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또한 다양한 종류의 데이터는 각기 다른 점수 스케일을 가질 수 있기 때문에 이를 정규화 시키기 위한 목적으로 </a:t>
            </a:r>
            <a:r>
              <a:rPr lang="en-US" altLang="ko-KR" sz="2000" dirty="0" smtClean="0"/>
              <a:t>NMAE</a:t>
            </a:r>
            <a:r>
              <a:rPr lang="ko-KR" altLang="en-US" sz="2000" dirty="0" smtClean="0"/>
              <a:t>가 고안되었으며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식은 다음과 같다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3" y="2703919"/>
            <a:ext cx="3414116" cy="11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아이템 추천 알고리즘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가장 일반적으로 분류 성능을 평가하는 척도는 </a:t>
            </a:r>
            <a:r>
              <a:rPr lang="en-US" altLang="ko-KR" sz="2000" dirty="0" err="1" smtClean="0"/>
              <a:t>Mis</a:t>
            </a:r>
            <a:r>
              <a:rPr lang="en-US" altLang="ko-KR" sz="2000" dirty="0" smtClean="0"/>
              <a:t> classification ratio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026" name="Picture 2" descr="C:\Users\laykis\Desktop\화면 캡처 2021-03-07 2229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12" y="2039955"/>
            <a:ext cx="5211581" cy="13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aykis\Desktop\화면 캡처 2021-03-07 2230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8" y="3670347"/>
            <a:ext cx="6454806" cy="13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아이템 추천 알고리즘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정보검색 성능평가에 사용되는 방법인 </a:t>
            </a:r>
            <a:r>
              <a:rPr lang="en-US" altLang="ko-KR" sz="2000" dirty="0" smtClean="0"/>
              <a:t>Precision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Recall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또한 </a:t>
            </a:r>
            <a:r>
              <a:rPr lang="en-US" altLang="ko-KR" sz="2000" dirty="0" smtClean="0"/>
              <a:t>Precision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Recall</a:t>
            </a:r>
            <a:r>
              <a:rPr lang="ko-KR" altLang="en-US" sz="2000" dirty="0" smtClean="0"/>
              <a:t>의 정보를 모두 반영하여 만들어진 </a:t>
            </a:r>
            <a:r>
              <a:rPr lang="en-US" altLang="ko-KR" sz="2000" dirty="0" smtClean="0"/>
              <a:t>F-measure </a:t>
            </a:r>
            <a:r>
              <a:rPr lang="ko-KR" altLang="en-US" sz="2000" dirty="0" smtClean="0"/>
              <a:t>방법</a:t>
            </a:r>
            <a:endParaRPr lang="en-US" altLang="ko-KR" sz="2000" dirty="0"/>
          </a:p>
        </p:txBody>
      </p:sp>
      <p:pic>
        <p:nvPicPr>
          <p:cNvPr id="4098" name="Picture 2" descr="C:\Users\laykis\Desktop\화면 캡처 2021-03-07 2234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86" y="2730322"/>
            <a:ext cx="5383909" cy="175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aykis\Desktop\화면 캡처 2021-03-07 2235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30" y="2972840"/>
            <a:ext cx="4897454" cy="14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다양성 기반 평가방법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성공적인 추천 시스템에 있어 정확도 향상에만 초점을 두면 한계가 명확하다는 의견이 대두 되었고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흔하지 않으면서도 흥미롭고 다양한 아이템을 추천해 줄 수 있을 때 소비자의 만족도가 향상된다고 주장하였다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선호도가 높을 것이라고 예측한 아이템은 뻔하고 지겨울 수 있으므로 새로운 아이템을 일정 비율 포함</a:t>
            </a:r>
            <a:r>
              <a:rPr lang="en-US" altLang="ko-KR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Lathia</a:t>
            </a:r>
            <a:r>
              <a:rPr lang="en-US" altLang="ko-KR" sz="2000" dirty="0" smtClean="0"/>
              <a:t> et al. </a:t>
            </a:r>
            <a:r>
              <a:rPr lang="ko-KR" altLang="en-US" sz="2000" dirty="0" smtClean="0"/>
              <a:t>에서 한 시점에 </a:t>
            </a:r>
            <a:r>
              <a:rPr lang="ko-KR" altLang="en-US" sz="2000" dirty="0" err="1" smtClean="0"/>
              <a:t>추천받은</a:t>
            </a:r>
            <a:r>
              <a:rPr lang="ko-KR" altLang="en-US" sz="2000" dirty="0" smtClean="0"/>
              <a:t> 리스트 </a:t>
            </a:r>
            <a:r>
              <a:rPr lang="en-US" altLang="ko-KR" sz="2000" dirty="0" smtClean="0"/>
              <a:t>L1, </a:t>
            </a:r>
            <a:r>
              <a:rPr lang="ko-KR" altLang="en-US" sz="2000" dirty="0" smtClean="0"/>
              <a:t>다음시점에 </a:t>
            </a:r>
            <a:r>
              <a:rPr lang="en-US" altLang="ko-KR" sz="2000" dirty="0" smtClean="0"/>
              <a:t>L2</a:t>
            </a:r>
            <a:r>
              <a:rPr lang="ko-KR" altLang="en-US" sz="2000" dirty="0" smtClean="0"/>
              <a:t>를 추천 받았을 경우 다음과 같은 지표를 제안하였음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3075" name="Picture 3" descr="C:\Users\laykis\Desktop\화면 캡처 2021-03-07 2243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244" y="5067871"/>
            <a:ext cx="5324094" cy="12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다양성 기반 평가방법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다양성 지표</a:t>
            </a:r>
            <a:r>
              <a:rPr lang="en-US" altLang="ko-KR" sz="2000" dirty="0" smtClean="0"/>
              <a:t>(diversity) </a:t>
            </a:r>
            <a:r>
              <a:rPr lang="ko-KR" altLang="en-US" sz="2000" dirty="0" smtClean="0"/>
              <a:t>는 두 개의 추천 리스트의 차이만 표현할 수 있기 때문에 이를 확장한 특이성 지 표가 제안됨</a:t>
            </a:r>
            <a:r>
              <a:rPr lang="en-US" altLang="ko-KR" sz="2000" dirty="0" smtClean="0"/>
              <a:t>,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t= </a:t>
            </a:r>
            <a:r>
              <a:rPr lang="ko-KR" altLang="en-US" sz="2000" dirty="0" smtClean="0"/>
              <a:t>한 시점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A-t = t</a:t>
            </a:r>
            <a:r>
              <a:rPr lang="ko-KR" altLang="en-US" sz="2000" dirty="0" smtClean="0"/>
              <a:t>에서 추천된 아이템 셋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7" y="3758021"/>
            <a:ext cx="7193717" cy="12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기타 평가방법에 대한 논의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err="1" smtClean="0"/>
              <a:t>협력필터링에서</a:t>
            </a:r>
            <a:r>
              <a:rPr lang="ko-KR" altLang="en-US" sz="2000" dirty="0" smtClean="0"/>
              <a:t> 통계 모델을 기반으로 학습 알고리즘을 사용할 경우 데이터의 양이 선호도 예측에 큰 영향을 끼치는데 이를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학습률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이라고 한다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 err="1" smtClean="0"/>
              <a:t>학습률은</a:t>
            </a:r>
            <a:r>
              <a:rPr lang="ko-KR" altLang="en-US" sz="2000" dirty="0" smtClean="0"/>
              <a:t> 크게</a:t>
            </a: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학습률</a:t>
            </a: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아이템 당 </a:t>
            </a:r>
            <a:r>
              <a:rPr lang="ko-KR" altLang="en-US" sz="2000" dirty="0" err="1" smtClean="0"/>
              <a:t>학습률</a:t>
            </a:r>
            <a:endParaRPr lang="en-US" altLang="ko-KR" sz="2000" dirty="0" smtClean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사용자 당 </a:t>
            </a:r>
            <a:r>
              <a:rPr lang="ko-KR" altLang="en-US" sz="2000" dirty="0" err="1" smtClean="0"/>
              <a:t>학습률</a:t>
            </a: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나눌 수 있고 데이터 희소성 문제가 있을 경우 신뢰도를 판단하기 위해 제안되었음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최근에는 방대한 양의 데이터를 실시간으로 빠르게 </a:t>
            </a:r>
            <a:r>
              <a:rPr lang="ko-KR" altLang="en-US" sz="2000" dirty="0" err="1" smtClean="0"/>
              <a:t>피드백하여</a:t>
            </a:r>
            <a:r>
              <a:rPr lang="ko-KR" altLang="en-US" sz="2000" dirty="0" smtClean="0"/>
              <a:t> 고객에게 추천 목록을 제공하는 연구가 진행 되고 있음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350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적용 사례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알라딘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협력필터링</a:t>
            </a:r>
            <a:r>
              <a:rPr lang="ko-KR" altLang="en-US" sz="2000" dirty="0" smtClean="0"/>
              <a:t> 기반 추천에서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추천 마법사의 이용환경을 직접 설정할 수 있도록 만들어             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            </a:t>
            </a:r>
            <a:r>
              <a:rPr lang="ko-KR" altLang="en-US" sz="2000" dirty="0" smtClean="0"/>
              <a:t>학습데이터의 양을 확보함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ko-KR" altLang="en-US" sz="2000" dirty="0" smtClean="0"/>
              <a:t>다음 </a:t>
            </a:r>
            <a:r>
              <a:rPr lang="ko-KR" altLang="en-US" sz="2000" dirty="0" err="1" smtClean="0"/>
              <a:t>쇼핑하우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콘텐츠기반의 </a:t>
            </a:r>
            <a:r>
              <a:rPr lang="ko-KR" altLang="en-US" sz="2000" dirty="0" err="1" smtClean="0"/>
              <a:t>추천방식을</a:t>
            </a:r>
            <a:r>
              <a:rPr lang="ko-KR" altLang="en-US" sz="2000" dirty="0" smtClean="0"/>
              <a:t> 적용하여 진행하지만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카테고리의 데이터가 희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</a:t>
            </a:r>
            <a:r>
              <a:rPr lang="ko-KR" altLang="en-US" sz="2000" dirty="0" smtClean="0"/>
              <a:t>박할 경우 상위 카테고리로 범위를 확장시켜 추천을 진행함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(</a:t>
            </a:r>
            <a:r>
              <a:rPr lang="ko-KR" altLang="en-US" sz="2000" dirty="0" smtClean="0"/>
              <a:t>개인정보의 보안문제를 갖고 있기 때문에 완전한 개인화는 적용되지 않음</a:t>
            </a:r>
            <a:r>
              <a:rPr lang="en-US" altLang="ko-KR" sz="2000" smtClean="0"/>
              <a:t>.)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926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 </a:t>
            </a:r>
            <a:r>
              <a:rPr lang="en-US" altLang="ko-KR" b="1" dirty="0"/>
              <a:t>3</a:t>
            </a:r>
            <a:r>
              <a:rPr lang="ko-KR" altLang="en-US" b="1" dirty="0" smtClean="0"/>
              <a:t>가지 특징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독립적 정보 활용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33" y="2242534"/>
            <a:ext cx="1095375" cy="11334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7363" y="2233039"/>
            <a:ext cx="1095375" cy="11334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6583" y="2233038"/>
            <a:ext cx="1095375" cy="11334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803" y="2233038"/>
            <a:ext cx="1095375" cy="113347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5112446" y="2393661"/>
            <a:ext cx="866774" cy="9728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237137" y="2403156"/>
            <a:ext cx="742083" cy="95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864611" y="2403156"/>
            <a:ext cx="866774" cy="9728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89302" y="2412651"/>
            <a:ext cx="742083" cy="95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8577376" y="2393660"/>
            <a:ext cx="866774" cy="9728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702067" y="2403155"/>
            <a:ext cx="742083" cy="95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654" y="4039979"/>
            <a:ext cx="734478" cy="801832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>
            <a:off x="3296675" y="3417754"/>
            <a:ext cx="7634" cy="559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2821" y="5136449"/>
            <a:ext cx="3104757" cy="369332"/>
          </a:xfrm>
          <a:prstGeom prst="rect">
            <a:avLst/>
          </a:prstGeom>
          <a:solidFill>
            <a:srgbClr val="B5B7D7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구매 이력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개인 정보가 필요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84893" y="3792967"/>
            <a:ext cx="2950899" cy="369332"/>
          </a:xfrm>
          <a:prstGeom prst="rect">
            <a:avLst/>
          </a:prstGeom>
          <a:solidFill>
            <a:srgbClr val="C8CFDA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다른 사용자의 정보 불필요</a:t>
            </a:r>
            <a:endParaRPr lang="ko-KR" altLang="en-US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137" y="3724425"/>
            <a:ext cx="570634" cy="52284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31" y="5032802"/>
            <a:ext cx="608750" cy="5766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88261" y="1863537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추천 대상 사용자의 데이터만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6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 </a:t>
            </a:r>
            <a:r>
              <a:rPr lang="en-US" altLang="ko-KR" b="1" dirty="0"/>
              <a:t>3</a:t>
            </a:r>
            <a:r>
              <a:rPr lang="ko-KR" altLang="en-US" b="1" dirty="0" smtClean="0"/>
              <a:t>가지 특징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새로운 아이템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2504" y="3091734"/>
            <a:ext cx="1588540" cy="1656956"/>
            <a:chOff x="1362583" y="2365959"/>
            <a:chExt cx="1588540" cy="165695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2259" y="2703194"/>
              <a:ext cx="1208864" cy="131972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2583" y="2365959"/>
              <a:ext cx="1087740" cy="99709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4826000" y="3053307"/>
            <a:ext cx="6624320" cy="1857973"/>
            <a:chOff x="1473200" y="2439707"/>
            <a:chExt cx="6624320" cy="185797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63279" y="2815372"/>
              <a:ext cx="1208864" cy="1319721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51819" y="2815371"/>
              <a:ext cx="1208864" cy="131972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40359" y="2815370"/>
              <a:ext cx="1208864" cy="1319721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00" b="100000" l="0" r="100000">
                          <a14:foregroundMark x1="34716" y1="38200" x2="40830" y2="39000"/>
                          <a14:foregroundMark x1="38210" y1="50400" x2="42140" y2="50400"/>
                          <a14:foregroundMark x1="39956" y1="64600" x2="44323" y2="64600"/>
                          <a14:foregroundMark x1="38646" y1="76600" x2="41048" y2="76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28899" y="2815369"/>
              <a:ext cx="1208864" cy="131972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73200" y="2672080"/>
              <a:ext cx="6624320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14596" y="2439707"/>
              <a:ext cx="1335004" cy="42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추천리스트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>
            <a:off x="3220720" y="4050402"/>
            <a:ext cx="10464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3280969" y="3612053"/>
            <a:ext cx="866774" cy="972853"/>
            <a:chOff x="5112446" y="2113961"/>
            <a:chExt cx="866774" cy="972853"/>
          </a:xfrm>
        </p:grpSpPr>
        <p:cxnSp>
          <p:nvCxnSpPr>
            <p:cNvPr id="45" name="직선 연결선 44"/>
            <p:cNvCxnSpPr/>
            <p:nvPr/>
          </p:nvCxnSpPr>
          <p:spPr>
            <a:xfrm flipV="1">
              <a:off x="5112446" y="2113961"/>
              <a:ext cx="866774" cy="9728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237137" y="2123456"/>
              <a:ext cx="742083" cy="9538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745113" y="2454766"/>
            <a:ext cx="28052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First rater </a:t>
            </a:r>
            <a:r>
              <a:rPr lang="ko-KR" altLang="en-US" sz="2500" b="1" dirty="0" smtClean="0"/>
              <a:t>발생 </a:t>
            </a:r>
            <a:r>
              <a:rPr lang="en-US" altLang="ko-KR" sz="2500" b="1" dirty="0" smtClean="0"/>
              <a:t>X</a:t>
            </a:r>
            <a:endParaRPr lang="ko-KR" altLang="en-US" sz="2500" b="1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4927" y="2431873"/>
            <a:ext cx="570634" cy="5228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8261" y="1831263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First rater</a:t>
            </a:r>
            <a:r>
              <a:rPr lang="ko-KR" altLang="en-US" dirty="0" smtClean="0"/>
              <a:t>의 발생 유무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3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콘텐츠 기반 접근방식 </a:t>
            </a:r>
            <a:r>
              <a:rPr lang="en-US" altLang="ko-KR" b="1" dirty="0"/>
              <a:t>3</a:t>
            </a:r>
            <a:r>
              <a:rPr lang="ko-KR" altLang="en-US" b="1" dirty="0" smtClean="0"/>
              <a:t>가지 특징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8208" y="1109098"/>
            <a:ext cx="3169227" cy="563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과도한 특수화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42" b="98606" l="1984" r="960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569" y="3673253"/>
            <a:ext cx="1414780" cy="1611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48" b="98951" l="3476" r="957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116141">
            <a:off x="2600681" y="3913924"/>
            <a:ext cx="1931957" cy="11299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059" y="3483676"/>
            <a:ext cx="1574522" cy="199043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926" y="1849583"/>
            <a:ext cx="1095375" cy="113347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2468438" y="2983058"/>
            <a:ext cx="1337913" cy="581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06351" y="2983058"/>
            <a:ext cx="0" cy="500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806351" y="2983058"/>
            <a:ext cx="1192438" cy="500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3627" y="1127535"/>
            <a:ext cx="1209393" cy="2057400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4710800" y="2337955"/>
            <a:ext cx="2001727" cy="86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5281900" y="1894971"/>
            <a:ext cx="866774" cy="972853"/>
            <a:chOff x="5112446" y="2113961"/>
            <a:chExt cx="866774" cy="972853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5112446" y="2113961"/>
              <a:ext cx="866774" cy="9728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237137" y="2123456"/>
              <a:ext cx="742083" cy="9538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468438" y="5748627"/>
            <a:ext cx="2220319" cy="369332"/>
          </a:xfrm>
          <a:prstGeom prst="rect">
            <a:avLst/>
          </a:prstGeom>
          <a:solidFill>
            <a:srgbClr val="C8CFDA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같은 카테고리 추천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12527" y="3427643"/>
            <a:ext cx="2711419" cy="369332"/>
          </a:xfrm>
          <a:prstGeom prst="rect">
            <a:avLst/>
          </a:prstGeom>
          <a:solidFill>
            <a:srgbClr val="C8CFDA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새로운 카테고리 추천 </a:t>
            </a:r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6892" y="3384940"/>
            <a:ext cx="608750" cy="5766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8261" y="1831263"/>
            <a:ext cx="50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추천 상품의 다양성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7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4852</Words>
  <Application>Microsoft Office PowerPoint</Application>
  <PresentationFormat>와이드스크린</PresentationFormat>
  <Paragraphs>562</Paragraphs>
  <Slides>67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HY견고딕</vt:lpstr>
      <vt:lpstr>Noto Sans KR</vt:lpstr>
      <vt:lpstr>맑은 고딕</vt:lpstr>
      <vt:lpstr>Arial</vt:lpstr>
      <vt:lpstr>Symbol</vt:lpstr>
      <vt:lpstr>Office 테마</vt:lpstr>
      <vt:lpstr>PowerPoint 프레젠테이션</vt:lpstr>
      <vt:lpstr>목차</vt:lpstr>
      <vt:lpstr>Title</vt:lpstr>
      <vt:lpstr>연구 배경</vt:lpstr>
      <vt:lpstr>카테고리</vt:lpstr>
      <vt:lpstr>콘텐츠 기반 접근방식</vt:lpstr>
      <vt:lpstr>콘텐츠 기반 접근방식 3가지 특징</vt:lpstr>
      <vt:lpstr>콘텐츠 기반 접근방식 3가지 특징</vt:lpstr>
      <vt:lpstr>콘텐츠 기반 접근방식 3가지 특징</vt:lpstr>
      <vt:lpstr>콘텐츠 기반 접근방식 3가지 특징</vt:lpstr>
      <vt:lpstr>콘텐츠 기반 접근방식 사용기법</vt:lpstr>
      <vt:lpstr>콘텐츠 기반 접근방식 사용기법</vt:lpstr>
      <vt:lpstr>콘텐츠 기반 접근방식 사용기법</vt:lpstr>
      <vt:lpstr>콘텐츠 기반 접근방식 사용기법</vt:lpstr>
      <vt:lpstr>콘텐츠 기반 접근방식 사용기법</vt:lpstr>
      <vt:lpstr>협업필터링</vt:lpstr>
      <vt:lpstr>협업 필터링 4가지 특징</vt:lpstr>
      <vt:lpstr>데이터 희소성 해결 방안</vt:lpstr>
      <vt:lpstr>데이터 희소성 해결 방안</vt:lpstr>
      <vt:lpstr>협업 필터링 4가지 특징</vt:lpstr>
      <vt:lpstr>확장성 해결 방안</vt:lpstr>
      <vt:lpstr>협업 필터링 4가지 특징</vt:lpstr>
      <vt:lpstr>Grey sheep 해결 방안</vt:lpstr>
      <vt:lpstr>협업 필터링 4가지 특징</vt:lpstr>
      <vt:lpstr>협업필터링</vt:lpstr>
      <vt:lpstr>협업필터링</vt:lpstr>
      <vt:lpstr>기억 기반 협업필터링</vt:lpstr>
      <vt:lpstr>기억 기반 협업필터링</vt:lpstr>
      <vt:lpstr>기억 기반 협업필터링</vt:lpstr>
      <vt:lpstr>기억 기반 협업필터링</vt:lpstr>
      <vt:lpstr>기억 기반 협업필터링</vt:lpstr>
      <vt:lpstr>기억 기반 협업필터링</vt:lpstr>
      <vt:lpstr>기억 기반 협업필터링</vt:lpstr>
      <vt:lpstr>기억 기반 협업필터링</vt:lpstr>
      <vt:lpstr>모델 기반 협업필터링</vt:lpstr>
      <vt:lpstr>모델 기반 협업필터링</vt:lpstr>
      <vt:lpstr>모델 기반 협업필터링</vt:lpstr>
      <vt:lpstr>모델 기반 협업필터링</vt:lpstr>
      <vt:lpstr>모델 기반 협업필터링</vt:lpstr>
      <vt:lpstr>모델 기반 협업필터링</vt:lpstr>
      <vt:lpstr>하이브리드 시스템</vt:lpstr>
      <vt:lpstr>Bruke.</vt:lpstr>
      <vt:lpstr>Adomavicius and Tuzhilin</vt:lpstr>
      <vt:lpstr>Adomavicius and Tuzhilin</vt:lpstr>
      <vt:lpstr>하이브리드 시스템</vt:lpstr>
      <vt:lpstr>하이브리드 시스템</vt:lpstr>
      <vt:lpstr>유사도 관련</vt:lpstr>
      <vt:lpstr>하이브리드 시스템</vt:lpstr>
      <vt:lpstr>연관성 분석</vt:lpstr>
      <vt:lpstr>연관성 분석</vt:lpstr>
      <vt:lpstr>시간적 역동성을 고려한 추천 시스템</vt:lpstr>
      <vt:lpstr>시간적 역동성을 고려한 추천 시스템</vt:lpstr>
      <vt:lpstr>시간적 역동성을 고려한 추천 시스템</vt:lpstr>
      <vt:lpstr>시간적 역동성을 고려한 추천 시스템</vt:lpstr>
      <vt:lpstr>다양성 향상을 위한 추천 시스템</vt:lpstr>
      <vt:lpstr>다양성 향상을 위한 추천 시스템</vt:lpstr>
      <vt:lpstr>다양성 향상을 위한 추천 시스템</vt:lpstr>
      <vt:lpstr>평가 방법</vt:lpstr>
      <vt:lpstr>평가 방법</vt:lpstr>
      <vt:lpstr>점수 예측 알고리즘</vt:lpstr>
      <vt:lpstr>점수 예측 알고리즘</vt:lpstr>
      <vt:lpstr>아이템 추천 알고리즘</vt:lpstr>
      <vt:lpstr>아이템 추천 알고리즘</vt:lpstr>
      <vt:lpstr>다양성 기반 평가방법</vt:lpstr>
      <vt:lpstr>다양성 기반 평가방법</vt:lpstr>
      <vt:lpstr>기타 평가방법에 대한 논의</vt:lpstr>
      <vt:lpstr>적용 사례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 종두</cp:lastModifiedBy>
  <cp:revision>365</cp:revision>
  <dcterms:created xsi:type="dcterms:W3CDTF">2021-01-11T01:20:31Z</dcterms:created>
  <dcterms:modified xsi:type="dcterms:W3CDTF">2021-03-10T10:42:48Z</dcterms:modified>
</cp:coreProperties>
</file>