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71" r:id="rId3"/>
    <p:sldId id="293" r:id="rId4"/>
    <p:sldId id="294" r:id="rId5"/>
    <p:sldId id="295" r:id="rId6"/>
    <p:sldId id="304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9DD8"/>
    <a:srgbClr val="FEE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025" autoAdjust="0"/>
  </p:normalViewPr>
  <p:slideViewPr>
    <p:cSldViewPr snapToGrid="0">
      <p:cViewPr varScale="1">
        <p:scale>
          <a:sx n="79" d="100"/>
          <a:sy n="79" d="100"/>
        </p:scale>
        <p:origin x="8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4" name="Shape 10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소셜</a:t>
            </a:r>
            <a:r>
              <a:rPr lang="ko-KR" altLang="en-US" baseline="0" dirty="0"/>
              <a:t> 추천 서비스 발표 시작하겠습니다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741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다음으로는 가중치 알파 베타를 구하는 </a:t>
            </a:r>
            <a:r>
              <a:rPr lang="en-US" altLang="ko-KR" dirty="0" err="1"/>
              <a:t>UPCSim</a:t>
            </a:r>
            <a:r>
              <a:rPr lang="en-US" altLang="ko-KR" dirty="0"/>
              <a:t> </a:t>
            </a:r>
            <a:r>
              <a:rPr lang="ko-KR" altLang="en-US" dirty="0"/>
              <a:t>과정입니다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첫번쨰 공식은 다중선형 회귀 공식을 활용하여 종속변수 </a:t>
            </a:r>
            <a:r>
              <a:rPr lang="en-US" altLang="ko-KR" dirty="0"/>
              <a:t>Y</a:t>
            </a:r>
            <a:r>
              <a:rPr lang="ko-KR" altLang="en-US" dirty="0"/>
              <a:t>를 구하는 공식으로 </a:t>
            </a:r>
            <a:r>
              <a:rPr lang="en-US" altLang="ko-KR" dirty="0"/>
              <a:t>X1,X2,X3…</a:t>
            </a:r>
            <a:r>
              <a:rPr lang="ko-KR" altLang="en-US" dirty="0"/>
              <a:t>는 사용자 프로필의 나이 직업 성별 위치 등의 데이터가 들어갑니다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 err="1"/>
              <a:t>a,b</a:t>
            </a:r>
            <a:r>
              <a:rPr lang="ko-KR" altLang="en-US" dirty="0"/>
              <a:t>의 경우는 각각 상수와 </a:t>
            </a:r>
            <a:r>
              <a:rPr lang="ko-KR" altLang="en-US" dirty="0" err="1"/>
              <a:t>독립변수입니다</a:t>
            </a:r>
            <a:r>
              <a:rPr lang="en-US" altLang="ko-KR" dirty="0"/>
              <a:t>.  </a:t>
            </a:r>
            <a:r>
              <a:rPr lang="ko-KR" altLang="en-US" dirty="0"/>
              <a:t>이렇게 구해진 종속변수 </a:t>
            </a:r>
            <a:r>
              <a:rPr lang="en-US" altLang="ko-KR" dirty="0"/>
              <a:t>Y</a:t>
            </a:r>
            <a:r>
              <a:rPr lang="ko-KR" altLang="en-US" dirty="0"/>
              <a:t>를 이용하여 상관계수 </a:t>
            </a:r>
            <a:r>
              <a:rPr lang="en-US" altLang="ko-KR" dirty="0"/>
              <a:t>R</a:t>
            </a:r>
            <a:r>
              <a:rPr lang="ko-KR" altLang="en-US" dirty="0"/>
              <a:t>을 구하여 가중치 알파 베타를 구할 수 있게 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6915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Sr </a:t>
            </a:r>
            <a:r>
              <a:rPr lang="ko-KR" altLang="en-US" dirty="0"/>
              <a:t>유사도와 </a:t>
            </a:r>
            <a:r>
              <a:rPr lang="en-US" altLang="ko-KR" dirty="0"/>
              <a:t>Sb</a:t>
            </a:r>
            <a:r>
              <a:rPr lang="ko-KR" altLang="en-US" dirty="0"/>
              <a:t>유사도에 사용자 프로필정보를 이용하여 구한 가중치를 곱하여 합함으로써 보다 높은 수준의 유사도 행렬을 구하게 됩니다</a:t>
            </a:r>
            <a:r>
              <a:rPr lang="en-US" altLang="ko-KR" dirty="0"/>
              <a:t>.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447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위와 같은 방식으로 구한 유사도를 이용하여 실제 정확도가 </a:t>
            </a:r>
            <a:r>
              <a:rPr lang="ko-KR" altLang="en-US" dirty="0" err="1"/>
              <a:t>어느정도인지</a:t>
            </a:r>
            <a:r>
              <a:rPr lang="ko-KR" altLang="en-US" dirty="0"/>
              <a:t> </a:t>
            </a:r>
            <a:r>
              <a:rPr lang="en-US" altLang="ko-KR" dirty="0"/>
              <a:t>MAE</a:t>
            </a:r>
            <a:r>
              <a:rPr lang="ko-KR" altLang="en-US" dirty="0"/>
              <a:t>와 </a:t>
            </a:r>
            <a:r>
              <a:rPr lang="en-US" altLang="ko-KR" dirty="0"/>
              <a:t>RMSE</a:t>
            </a:r>
            <a:r>
              <a:rPr lang="ko-KR" altLang="en-US" dirty="0"/>
              <a:t>로 평가하였습니다</a:t>
            </a:r>
            <a:r>
              <a:rPr lang="en-US" altLang="ko-KR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7731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0027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9812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목차는 </a:t>
            </a:r>
            <a:r>
              <a:rPr lang="en-US" altLang="ko-KR" dirty="0"/>
              <a:t>~~</a:t>
            </a:r>
            <a:r>
              <a:rPr lang="en-US" altLang="ko-KR" baseline="0" dirty="0"/>
              <a:t> </a:t>
            </a:r>
            <a:r>
              <a:rPr lang="ko-KR" altLang="en-US" baseline="0" dirty="0"/>
              <a:t>순서로 진행하겠습니다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해당 논문의 경우 영화를 추천하기 위해 사용자 프로필의 상관관계를 기반으로 유사성을 파악하여 영화를 추천하는 알고리즘에 관한 내용입니다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타 논문들과는 다르게 영화 장르데이터를 사용하였다는 차별성이 있습니다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</a:p>
          <a:p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</a:rPr>
              <a:t>UPCSim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알고리즘의 간단한 개요를 말씀드리자면 사용자와 영화평점을 이용하여 </a:t>
            </a:r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</a:rPr>
              <a:t>사용자간의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 유사도를 구하고 사용자와 장르를 이용하여 </a:t>
            </a:r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</a:rPr>
              <a:t>사용자간의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 유사도를 구합니다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7157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이후 구해진 사용자 영화 유사도와 사용자 장르 유사도에 가중치 알파 베타를 곱해주게 되는데 여기서 사용되는 가중치 는 사용자의 나이 직업 성별 위치 등의 프로필 정보를 기반으로 구해졌으며 유사도의 정확도를 높이기 위해 사용되었습니다</a:t>
            </a:r>
            <a:r>
              <a:rPr lang="en-US" altLang="ko-KR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2796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전체적인 흐름을 먼저 말씀드리겠습니다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본 논문의 전체적인 흐름은 크게 </a:t>
            </a:r>
            <a:r>
              <a:rPr lang="ko-KR" altLang="en-US" dirty="0" err="1"/>
              <a:t>네가지로</a:t>
            </a:r>
            <a:r>
              <a:rPr lang="ko-KR" altLang="en-US" dirty="0"/>
              <a:t> 무비렌즈 데이터정보를 입력으로 받아 사용자 프로필 정보 장르정보 그리고 평점으로 </a:t>
            </a:r>
            <a:r>
              <a:rPr lang="ko-KR" altLang="en-US" dirty="0" err="1"/>
              <a:t>나누어주는</a:t>
            </a:r>
            <a:r>
              <a:rPr lang="ko-KR" altLang="en-US" dirty="0"/>
              <a:t> 데이터 준비 과정을 거치게 됩니다</a:t>
            </a:r>
            <a:r>
              <a:rPr lang="en-US" altLang="ko-KR" dirty="0"/>
              <a:t>. </a:t>
            </a:r>
            <a:r>
              <a:rPr lang="ko-KR" altLang="en-US" dirty="0"/>
              <a:t>이후 </a:t>
            </a:r>
            <a:r>
              <a:rPr lang="en-US" altLang="ko-KR" dirty="0"/>
              <a:t>MBCF </a:t>
            </a:r>
            <a:r>
              <a:rPr lang="ko-KR" altLang="en-US" dirty="0"/>
              <a:t>처리과정에서는 사용자의 영화에 대한 평점데이터를 이용하여 </a:t>
            </a:r>
            <a:r>
              <a:rPr lang="en-US" altLang="ko-KR" dirty="0" err="1"/>
              <a:t>sr</a:t>
            </a:r>
            <a:r>
              <a:rPr lang="en-US" altLang="ko-KR" dirty="0"/>
              <a:t> </a:t>
            </a:r>
            <a:r>
              <a:rPr lang="ko-KR" altLang="en-US" dirty="0"/>
              <a:t>유사도를 만들고 장르를 활용한 사용자의 행동데이터를 이용하여 </a:t>
            </a:r>
            <a:r>
              <a:rPr lang="en-US" altLang="ko-KR" dirty="0"/>
              <a:t>sb</a:t>
            </a:r>
            <a:r>
              <a:rPr lang="ko-KR" altLang="en-US" dirty="0"/>
              <a:t>유사도를 만듭니다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 err="1"/>
              <a:t>UPCSim</a:t>
            </a:r>
            <a:r>
              <a:rPr lang="en-US" altLang="ko-KR" dirty="0"/>
              <a:t> </a:t>
            </a:r>
            <a:r>
              <a:rPr lang="ko-KR" altLang="en-US" dirty="0"/>
              <a:t>과정을 통하여 사용자 프로필 데이터를 유사도 </a:t>
            </a:r>
            <a:r>
              <a:rPr lang="en-US" altLang="ko-KR" dirty="0" err="1"/>
              <a:t>sr</a:t>
            </a:r>
            <a:r>
              <a:rPr lang="en-US" altLang="ko-KR" dirty="0"/>
              <a:t>, sb</a:t>
            </a:r>
            <a:r>
              <a:rPr lang="ko-KR" altLang="en-US" dirty="0"/>
              <a:t>에 접목시켜 최종적인 유사도를 구하게 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마지막으로 </a:t>
            </a:r>
            <a:r>
              <a:rPr lang="en-US" altLang="ko-KR" dirty="0"/>
              <a:t>OUTPUT</a:t>
            </a:r>
            <a:r>
              <a:rPr lang="ko-KR" altLang="en-US" dirty="0"/>
              <a:t>에서 </a:t>
            </a:r>
            <a:r>
              <a:rPr lang="en-US" altLang="ko-KR" dirty="0"/>
              <a:t>MAE</a:t>
            </a:r>
            <a:r>
              <a:rPr lang="ko-KR" altLang="en-US" dirty="0"/>
              <a:t>와 </a:t>
            </a:r>
            <a:r>
              <a:rPr lang="en-US" altLang="ko-KR" dirty="0"/>
              <a:t>RMSE</a:t>
            </a:r>
            <a:r>
              <a:rPr lang="ko-KR" altLang="en-US" dirty="0"/>
              <a:t>를 통하여 </a:t>
            </a:r>
            <a:r>
              <a:rPr lang="ko-KR" altLang="en-US" dirty="0" err="1"/>
              <a:t>어느정도의</a:t>
            </a:r>
            <a:r>
              <a:rPr lang="ko-KR" altLang="en-US" dirty="0"/>
              <a:t> 정확도를 가지고 있는지 출력해 줍니다</a:t>
            </a:r>
            <a:r>
              <a:rPr lang="en-US" altLang="ko-KR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4587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왼쪽부터 사용자 평점 데이터</a:t>
            </a:r>
            <a:r>
              <a:rPr lang="en-US" altLang="ko-KR" dirty="0"/>
              <a:t>, </a:t>
            </a:r>
            <a:r>
              <a:rPr lang="ko-KR" altLang="en-US" dirty="0"/>
              <a:t>중간이 장르데이터</a:t>
            </a:r>
            <a:r>
              <a:rPr lang="en-US" altLang="ko-KR" dirty="0"/>
              <a:t>, </a:t>
            </a:r>
            <a:r>
              <a:rPr lang="ko-KR" altLang="en-US" dirty="0"/>
              <a:t>오른쪽이 사용자 프로필 데이터 입니다</a:t>
            </a:r>
            <a:r>
              <a:rPr lang="en-US" altLang="ko-KR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6688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Sr</a:t>
            </a:r>
            <a:r>
              <a:rPr lang="ko-KR" altLang="en-US" dirty="0"/>
              <a:t>유사도를 구하는 과정부터 말씀을 드리도록 하겠습니다</a:t>
            </a:r>
            <a:r>
              <a:rPr lang="en-US" altLang="ko-KR" dirty="0"/>
              <a:t>. 943</a:t>
            </a:r>
            <a:r>
              <a:rPr lang="ko-KR" altLang="en-US" dirty="0"/>
              <a:t>명의 사용자가 </a:t>
            </a:r>
            <a:r>
              <a:rPr lang="en-US" altLang="ko-KR" dirty="0"/>
              <a:t>1682</a:t>
            </a:r>
            <a:r>
              <a:rPr lang="ko-KR" altLang="en-US" dirty="0"/>
              <a:t>개의 영화에 대해 평가한 평점 행렬을 이용하고 </a:t>
            </a:r>
            <a:r>
              <a:rPr lang="en-US" altLang="ko-KR" dirty="0"/>
              <a:t>cosine </a:t>
            </a:r>
            <a:r>
              <a:rPr lang="ko-KR" altLang="en-US" dirty="0"/>
              <a:t>유사도 기법을 사용해서 사용자 간의 유사도</a:t>
            </a:r>
            <a:r>
              <a:rPr lang="en-US" altLang="ko-KR" dirty="0"/>
              <a:t> matrix</a:t>
            </a:r>
            <a:r>
              <a:rPr lang="ko-KR" altLang="en-US" dirty="0"/>
              <a:t>를 생성합니다</a:t>
            </a:r>
            <a:r>
              <a:rPr lang="en-US" altLang="ko-KR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4174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다음으로 </a:t>
            </a:r>
            <a:r>
              <a:rPr lang="en-US" altLang="ko-KR" dirty="0"/>
              <a:t>sb</a:t>
            </a:r>
            <a:r>
              <a:rPr lang="ko-KR" altLang="en-US" dirty="0"/>
              <a:t>유사도의 경우 행이 사용자이고 열이 </a:t>
            </a:r>
            <a:r>
              <a:rPr lang="en-US" altLang="ko-KR" dirty="0"/>
              <a:t>19</a:t>
            </a:r>
            <a:r>
              <a:rPr lang="ko-KR" altLang="en-US" dirty="0"/>
              <a:t>개의 장르 데이터를 그리고 값은 사용자가 특정 장르의 영화를 시청한 횟수를 나타내는 </a:t>
            </a:r>
            <a:r>
              <a:rPr lang="en-US" altLang="ko-KR" dirty="0"/>
              <a:t>B </a:t>
            </a:r>
            <a:r>
              <a:rPr lang="ko-KR" altLang="en-US" dirty="0"/>
              <a:t>행렬이 있습니다</a:t>
            </a:r>
            <a:r>
              <a:rPr lang="en-US" altLang="ko-KR" dirty="0"/>
              <a:t>. </a:t>
            </a:r>
            <a:r>
              <a:rPr lang="ko-KR" altLang="en-US" dirty="0"/>
              <a:t>해당 행렬의 값들은 공식 </a:t>
            </a:r>
            <a:r>
              <a:rPr lang="en-US" altLang="ko-KR" dirty="0"/>
              <a:t>P</a:t>
            </a:r>
            <a:r>
              <a:rPr lang="ko-KR" altLang="en-US" dirty="0"/>
              <a:t>를 사용하여 행렬</a:t>
            </a:r>
            <a:r>
              <a:rPr lang="en-US" altLang="ko-KR" dirty="0"/>
              <a:t>P</a:t>
            </a:r>
            <a:r>
              <a:rPr lang="ko-KR" altLang="en-US" dirty="0"/>
              <a:t>를 만들게 됩니다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공식 </a:t>
            </a:r>
            <a:r>
              <a:rPr lang="en-US" altLang="ko-KR" dirty="0"/>
              <a:t>P</a:t>
            </a:r>
            <a:r>
              <a:rPr lang="ko-KR" altLang="en-US" dirty="0"/>
              <a:t>의 분모 </a:t>
            </a:r>
            <a:r>
              <a:rPr lang="en-US" altLang="ko-KR" dirty="0"/>
              <a:t>N </a:t>
            </a:r>
            <a:r>
              <a:rPr lang="ko-KR" altLang="en-US" dirty="0"/>
              <a:t>은 특정 장르 </a:t>
            </a:r>
            <a:r>
              <a:rPr lang="en-US" altLang="ko-KR" dirty="0"/>
              <a:t>g</a:t>
            </a:r>
            <a:r>
              <a:rPr lang="ko-KR" altLang="en-US" dirty="0"/>
              <a:t>에 평점을 준 전체 사용자 수를 나타내고 분자의 </a:t>
            </a:r>
            <a:r>
              <a:rPr lang="en-US" altLang="ko-KR" dirty="0"/>
              <a:t>B(g)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특정 장르 </a:t>
            </a:r>
            <a:r>
              <a:rPr lang="en-US" altLang="ko-KR" dirty="0"/>
              <a:t>g</a:t>
            </a:r>
            <a:r>
              <a:rPr lang="ko-KR" altLang="en-US" dirty="0"/>
              <a:t>에 대해 사용자가 보거나</a:t>
            </a:r>
            <a:r>
              <a:rPr lang="en-US" altLang="ko-KR" dirty="0"/>
              <a:t>, </a:t>
            </a:r>
            <a:r>
              <a:rPr lang="ko-KR" altLang="en-US" dirty="0"/>
              <a:t>평가한 횟수를 나타내게 됩니다</a:t>
            </a:r>
            <a:r>
              <a:rPr lang="en-US" altLang="ko-KR" dirty="0"/>
              <a:t>. </a:t>
            </a:r>
            <a:r>
              <a:rPr lang="ko-KR" altLang="en-US" dirty="0"/>
              <a:t>이로써 본사람이 적은 장르를 특정사용자가 많이 봤다면 해당 수치는 올라가게 되고</a:t>
            </a:r>
            <a:r>
              <a:rPr lang="en-US" altLang="ko-KR" dirty="0"/>
              <a:t>, </a:t>
            </a:r>
            <a:r>
              <a:rPr lang="ko-KR" altLang="en-US" dirty="0"/>
              <a:t>너무 대중적 </a:t>
            </a:r>
            <a:r>
              <a:rPr lang="ko-KR" altLang="en-US" dirty="0" err="1"/>
              <a:t>이여서</a:t>
            </a:r>
            <a:r>
              <a:rPr lang="ko-KR" altLang="en-US" dirty="0"/>
              <a:t> 많은 사람들이 봤다면 수치는 낮아지게 됩니다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6989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이로써 행이 사용자이고 열이 장르이고 값이 공식</a:t>
            </a:r>
            <a:r>
              <a:rPr lang="en-US" altLang="ko-KR" dirty="0"/>
              <a:t>P</a:t>
            </a:r>
            <a:r>
              <a:rPr lang="ko-KR" altLang="en-US" dirty="0"/>
              <a:t>를 사용한 수치인 행렬</a:t>
            </a:r>
            <a:r>
              <a:rPr lang="en-US" altLang="ko-KR" dirty="0"/>
              <a:t>P</a:t>
            </a:r>
            <a:r>
              <a:rPr lang="ko-KR" altLang="en-US" dirty="0"/>
              <a:t>를 구하게 됩니다</a:t>
            </a:r>
            <a:r>
              <a:rPr lang="en-US" altLang="ko-KR" dirty="0"/>
              <a:t>. </a:t>
            </a:r>
            <a:r>
              <a:rPr lang="ko-KR" altLang="en-US" dirty="0"/>
              <a:t>이를 아래에 보이는 </a:t>
            </a:r>
            <a:r>
              <a:rPr lang="en-US" altLang="ko-KR" dirty="0"/>
              <a:t>Sim(u1,u2)</a:t>
            </a:r>
            <a:r>
              <a:rPr lang="ko-KR" altLang="en-US" dirty="0"/>
              <a:t>공식을 이용하여 </a:t>
            </a:r>
            <a:r>
              <a:rPr lang="ko-KR" altLang="en-US" dirty="0" err="1"/>
              <a:t>사용자간의</a:t>
            </a:r>
            <a:r>
              <a:rPr lang="ko-KR" altLang="en-US" dirty="0"/>
              <a:t> </a:t>
            </a:r>
            <a:r>
              <a:rPr lang="en-US" altLang="ko-KR" dirty="0"/>
              <a:t>Sb</a:t>
            </a:r>
            <a:r>
              <a:rPr lang="ko-KR" altLang="en-US" dirty="0"/>
              <a:t>유사도 행렬을 구하게 됩니다</a:t>
            </a:r>
            <a:r>
              <a:rPr lang="en-US" altLang="ko-KR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5910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제목 텍스트</a:t>
            </a:r>
          </a:p>
        </p:txBody>
      </p:sp>
      <p:sp>
        <p:nvSpPr>
          <p:cNvPr id="1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  <a:lvl2pPr algn="ctr">
              <a:defRPr>
                <a:solidFill>
                  <a:srgbClr val="000000"/>
                </a:solidFill>
              </a:defRPr>
            </a:lvl2pPr>
            <a:lvl3pPr algn="ctr">
              <a:defRPr>
                <a:solidFill>
                  <a:srgbClr val="000000"/>
                </a:solidFill>
              </a:defRPr>
            </a:lvl3pPr>
            <a:lvl4pPr algn="ctr">
              <a:defRPr>
                <a:solidFill>
                  <a:srgbClr val="000000"/>
                </a:solidFill>
              </a:defRPr>
            </a:lvl4pPr>
            <a:lvl5pPr algn="ctr">
              <a:defRPr>
                <a:solidFill>
                  <a:srgbClr val="00000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5" name="직사각형 6"/>
          <p:cNvSpPr/>
          <p:nvPr/>
        </p:nvSpPr>
        <p:spPr>
          <a:xfrm>
            <a:off x="378938" y="247696"/>
            <a:ext cx="11434123" cy="906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sp>
        <p:nvSpPr>
          <p:cNvPr id="1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제목 텍스트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 anchor="ctr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96" name="직사각형 6"/>
          <p:cNvSpPr/>
          <p:nvPr/>
        </p:nvSpPr>
        <p:spPr>
          <a:xfrm>
            <a:off x="378938" y="725492"/>
            <a:ext cx="11434123" cy="9061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sp>
        <p:nvSpPr>
          <p:cNvPr id="9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텍스트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 anchor="ctr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24" name="직사각형 6"/>
          <p:cNvSpPr/>
          <p:nvPr/>
        </p:nvSpPr>
        <p:spPr>
          <a:xfrm>
            <a:off x="378938" y="725492"/>
            <a:ext cx="11434123" cy="9061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3" name="본문 첫 번째 줄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제목 텍스트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 anchor="ctr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42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>
              <a:buSzPct val="100000"/>
              <a:buFont typeface="Arial"/>
              <a:buChar char="•"/>
              <a:defRPr sz="2800">
                <a:solidFill>
                  <a:srgbClr val="000000"/>
                </a:solidFill>
              </a:defRPr>
            </a:lvl1pPr>
            <a:lvl2pPr marL="723900" indent="-266700">
              <a:buSzPct val="100000"/>
              <a:buFont typeface="Arial"/>
              <a:buChar char="•"/>
              <a:defRPr sz="2800">
                <a:solidFill>
                  <a:srgbClr val="000000"/>
                </a:solidFill>
              </a:defRPr>
            </a:lvl2pPr>
            <a:lvl3pPr marL="1234438" indent="-320038">
              <a:buSzPct val="100000"/>
              <a:buFont typeface="Arial"/>
              <a:buChar char="•"/>
              <a:defRPr sz="2800">
                <a:solidFill>
                  <a:srgbClr val="000000"/>
                </a:solidFill>
              </a:defRPr>
            </a:lvl3pPr>
            <a:lvl4pPr marL="1727200" indent="-355600">
              <a:buSzPct val="100000"/>
              <a:buFont typeface="Arial"/>
              <a:buChar char="•"/>
              <a:defRPr sz="2800">
                <a:solidFill>
                  <a:srgbClr val="000000"/>
                </a:solidFill>
              </a:defRPr>
            </a:lvl4pPr>
            <a:lvl5pPr marL="2184400" indent="-355600">
              <a:buSzPct val="100000"/>
              <a:buFont typeface="Arial"/>
              <a:buChar char="•"/>
              <a:defRPr sz="2800">
                <a:solidFill>
                  <a:srgbClr val="00000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 anchor="ctr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51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rgbClr val="000000"/>
                </a:solidFill>
              </a:defRPr>
            </a:lvl1pPr>
            <a:lvl2pPr>
              <a:defRPr b="1">
                <a:solidFill>
                  <a:srgbClr val="000000"/>
                </a:solidFill>
              </a:defRPr>
            </a:lvl2pPr>
            <a:lvl3pPr>
              <a:defRPr b="1">
                <a:solidFill>
                  <a:srgbClr val="000000"/>
                </a:solidFill>
              </a:defRPr>
            </a:lvl3pPr>
            <a:lvl4pPr>
              <a:defRPr b="1">
                <a:solidFill>
                  <a:srgbClr val="000000"/>
                </a:solidFill>
              </a:defRPr>
            </a:lvl4pPr>
            <a:lvl5pPr>
              <a:defRPr b="1">
                <a:solidFill>
                  <a:srgbClr val="00000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2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 marL="228600" indent="-228600">
              <a:buSzPct val="100000"/>
              <a:buFont typeface="Arial"/>
              <a:buChar char="•"/>
              <a:defRPr sz="28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텍스트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 anchor="ctr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6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6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 marL="228600" indent="-228600">
              <a:buSzPct val="100000"/>
              <a:buFont typeface="Arial"/>
              <a:buChar char="•"/>
              <a:defRPr sz="3200">
                <a:solidFill>
                  <a:srgbClr val="000000"/>
                </a:solidFill>
              </a:defRPr>
            </a:lvl1pPr>
            <a:lvl2pPr marL="718457" indent="-261257">
              <a:buSzPct val="100000"/>
              <a:buFont typeface="Arial"/>
              <a:buChar char="•"/>
              <a:defRPr sz="3200">
                <a:solidFill>
                  <a:srgbClr val="000000"/>
                </a:solidFill>
              </a:defRPr>
            </a:lvl2pPr>
            <a:lvl3pPr marL="1219200" indent="-304800">
              <a:buSzPct val="100000"/>
              <a:buFont typeface="Arial"/>
              <a:buChar char="•"/>
              <a:defRPr sz="3200">
                <a:solidFill>
                  <a:srgbClr val="000000"/>
                </a:solidFill>
              </a:defRPr>
            </a:lvl3pPr>
            <a:lvl4pPr marL="1737360" indent="-365760">
              <a:buSzPct val="100000"/>
              <a:buFont typeface="Arial"/>
              <a:buChar char="•"/>
              <a:defRPr sz="3200">
                <a:solidFill>
                  <a:srgbClr val="000000"/>
                </a:solidFill>
              </a:defRPr>
            </a:lvl4pPr>
            <a:lvl5pPr marL="2194560" indent="-365760">
              <a:buSzPct val="100000"/>
              <a:buFont typeface="Arial"/>
              <a:buChar char="•"/>
              <a:defRPr sz="3200">
                <a:solidFill>
                  <a:srgbClr val="00000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7" name="텍스트 개체 틀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228600" indent="-228600">
              <a:buSzPct val="100000"/>
              <a:buFont typeface="Arial"/>
              <a:buChar char="•"/>
              <a:defRPr sz="28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6" name="그림 개체 틀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00000"/>
                </a:solidFill>
              </a:defRPr>
            </a:lvl1pPr>
            <a:lvl2pPr>
              <a:defRPr sz="1600">
                <a:solidFill>
                  <a:srgbClr val="000000"/>
                </a:solidFill>
              </a:defRPr>
            </a:lvl2pPr>
            <a:lvl3pPr>
              <a:defRPr sz="16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7"/>
          <p:cNvSpPr/>
          <p:nvPr/>
        </p:nvSpPr>
        <p:spPr>
          <a:xfrm>
            <a:off x="378938" y="6481245"/>
            <a:ext cx="11434123" cy="9061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sp>
        <p:nvSpPr>
          <p:cNvPr id="3" name="TextBox 8"/>
          <p:cNvSpPr txBox="1"/>
          <p:nvPr/>
        </p:nvSpPr>
        <p:spPr>
          <a:xfrm>
            <a:off x="328897" y="6554573"/>
            <a:ext cx="2412863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400"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t>차세대정보처리연구실</a:t>
            </a:r>
          </a:p>
        </p:txBody>
      </p:sp>
      <p:sp>
        <p:nvSpPr>
          <p:cNvPr id="4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b">
            <a:normAutofit/>
          </a:bodyPr>
          <a:lstStyle/>
          <a:p>
            <a:r>
              <a:t>제목 텍스트</a:t>
            </a:r>
          </a:p>
        </p:txBody>
      </p:sp>
      <p:sp>
        <p:nvSpPr>
          <p:cNvPr id="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539405" y="6582074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 b="1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888888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888888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888888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888888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888888"/>
          </a:solidFill>
          <a:uFillTx/>
          <a:latin typeface="+mj-lt"/>
          <a:ea typeface="+mj-ea"/>
          <a:cs typeface="+mj-cs"/>
          <a:sym typeface="맑은 고딕"/>
        </a:defRPr>
      </a:lvl5pPr>
      <a:lvl6pPr marL="25908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888888"/>
          </a:solidFill>
          <a:uFillTx/>
          <a:latin typeface="+mj-lt"/>
          <a:ea typeface="+mj-ea"/>
          <a:cs typeface="+mj-cs"/>
          <a:sym typeface="맑은 고딕"/>
        </a:defRPr>
      </a:lvl6pPr>
      <a:lvl7pPr marL="30480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888888"/>
          </a:solidFill>
          <a:uFillTx/>
          <a:latin typeface="+mj-lt"/>
          <a:ea typeface="+mj-ea"/>
          <a:cs typeface="+mj-cs"/>
          <a:sym typeface="맑은 고딕"/>
        </a:defRPr>
      </a:lvl7pPr>
      <a:lvl8pPr marL="35052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888888"/>
          </a:solidFill>
          <a:uFillTx/>
          <a:latin typeface="+mj-lt"/>
          <a:ea typeface="+mj-ea"/>
          <a:cs typeface="+mj-cs"/>
          <a:sym typeface="맑은 고딕"/>
        </a:defRPr>
      </a:lvl8pPr>
      <a:lvl9pPr marL="39624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888888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슬라이드 번호 개체 틀 4"/>
          <p:cNvSpPr txBox="1">
            <a:spLocks noGrp="1"/>
          </p:cNvSpPr>
          <p:nvPr>
            <p:ph type="sldNum" sz="quarter" idx="4294967295"/>
          </p:nvPr>
        </p:nvSpPr>
        <p:spPr>
          <a:xfrm>
            <a:off x="11624161" y="6582072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07" name="TextBox 1"/>
          <p:cNvSpPr txBox="1"/>
          <p:nvPr/>
        </p:nvSpPr>
        <p:spPr>
          <a:xfrm>
            <a:off x="1593726" y="1989831"/>
            <a:ext cx="9221469" cy="230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>
              <a:defRPr sz="2400" b="1">
                <a:latin typeface="+mj-lt"/>
                <a:ea typeface="+mj-ea"/>
                <a:cs typeface="+mj-cs"/>
                <a:sym typeface="맑은 고딕"/>
              </a:defRPr>
            </a:pPr>
            <a:r>
              <a:rPr dirty="0"/>
              <a:t>&lt;</a:t>
            </a:r>
            <a:r>
              <a:rPr dirty="0" err="1"/>
              <a:t>소셜</a:t>
            </a:r>
            <a:r>
              <a:rPr dirty="0"/>
              <a:t> </a:t>
            </a:r>
            <a:r>
              <a:rPr dirty="0" err="1"/>
              <a:t>추천</a:t>
            </a:r>
            <a:r>
              <a:rPr dirty="0"/>
              <a:t> </a:t>
            </a:r>
            <a:r>
              <a:rPr dirty="0" err="1"/>
              <a:t>서비스</a:t>
            </a:r>
            <a:r>
              <a:rPr dirty="0"/>
              <a:t>&gt;</a:t>
            </a:r>
          </a:p>
          <a:p>
            <a:pPr algn="ctr">
              <a:defRPr sz="4000" b="1">
                <a:latin typeface="+mj-lt"/>
                <a:ea typeface="+mj-ea"/>
                <a:cs typeface="+mj-cs"/>
                <a:sym typeface="맑은 고딕"/>
              </a:defRPr>
            </a:pPr>
            <a:r>
              <a:rPr lang="en-US" altLang="ko-KR" sz="4000" b="1" dirty="0">
                <a:sym typeface="맑은 고딕"/>
              </a:rPr>
              <a:t>User </a:t>
            </a:r>
            <a:r>
              <a:rPr lang="en-US" altLang="ko-KR" sz="4000" b="1" dirty="0" err="1">
                <a:sym typeface="맑은 고딕"/>
              </a:rPr>
              <a:t>profle</a:t>
            </a:r>
            <a:r>
              <a:rPr lang="en-US" altLang="ko-KR" sz="4000" b="1" dirty="0">
                <a:sym typeface="맑은 고딕"/>
              </a:rPr>
              <a:t> correlation‑based similarity (</a:t>
            </a:r>
            <a:r>
              <a:rPr lang="en-US" altLang="ko-KR" sz="4000" b="1" dirty="0" err="1">
                <a:sym typeface="맑은 고딕"/>
              </a:rPr>
              <a:t>UPCSim</a:t>
            </a:r>
            <a:r>
              <a:rPr lang="en-US" altLang="ko-KR" sz="4000" b="1" dirty="0">
                <a:sym typeface="맑은 고딕"/>
              </a:rPr>
              <a:t>) algorithm in movie recommendation system</a:t>
            </a:r>
            <a:endParaRPr sz="2400" dirty="0"/>
          </a:p>
        </p:txBody>
      </p:sp>
      <p:sp>
        <p:nvSpPr>
          <p:cNvPr id="108" name="TextBox 2"/>
          <p:cNvSpPr txBox="1"/>
          <p:nvPr/>
        </p:nvSpPr>
        <p:spPr>
          <a:xfrm>
            <a:off x="9863050" y="5685905"/>
            <a:ext cx="190429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r>
              <a:rPr dirty="0"/>
              <a:t>20162897 박종두</a:t>
            </a:r>
            <a:endParaRPr lang="en-US" dirty="0"/>
          </a:p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r>
              <a:rPr lang="en-US" dirty="0"/>
              <a:t>20173253 </a:t>
            </a:r>
            <a:r>
              <a:rPr lang="ko-KR" altLang="en-US" dirty="0" err="1"/>
              <a:t>조도운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/>
              <a:t>내용</a:t>
            </a:r>
            <a:r>
              <a:rPr lang="en-US" altLang="ko-KR" dirty="0"/>
              <a:t>(</a:t>
            </a:r>
            <a:r>
              <a:rPr lang="en-US" altLang="ko-KR" dirty="0" err="1"/>
              <a:t>UPCSim</a:t>
            </a:r>
            <a:r>
              <a:rPr lang="en-US" altLang="ko-KR" dirty="0"/>
              <a:t>)</a:t>
            </a:r>
            <a:endParaRPr dirty="0"/>
          </a:p>
        </p:txBody>
      </p:sp>
      <p:sp>
        <p:nvSpPr>
          <p:cNvPr id="209" name="슬라이드 번호 개체 틀 2"/>
          <p:cNvSpPr txBox="1">
            <a:spLocks noGrp="1"/>
          </p:cNvSpPr>
          <p:nvPr>
            <p:ph type="sldNum" sz="quarter" idx="4294967295"/>
          </p:nvPr>
        </p:nvSpPr>
        <p:spPr>
          <a:xfrm>
            <a:off x="11539405" y="6582074"/>
            <a:ext cx="273654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10" name="알고리즘…"/>
          <p:cNvSpPr txBox="1"/>
          <p:nvPr/>
        </p:nvSpPr>
        <p:spPr>
          <a:xfrm>
            <a:off x="409597" y="1011902"/>
            <a:ext cx="11372806" cy="2014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33637FE-E490-43DE-8722-91038FD20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393" y="1181100"/>
            <a:ext cx="7591786" cy="75723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ED692D5-F8FF-47E2-870E-9D5FD67CDA4A}"/>
              </a:ext>
            </a:extLst>
          </p:cNvPr>
          <p:cNvSpPr/>
          <p:nvPr/>
        </p:nvSpPr>
        <p:spPr>
          <a:xfrm>
            <a:off x="1597897" y="2107535"/>
            <a:ext cx="8924238" cy="390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1">
              <a:lnSpc>
                <a:spcPct val="120000"/>
              </a:lnSpc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Y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는 종속 변수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, X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는 독립 변수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, a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는 상수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, b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는 각 독립 변수를 사용한 다중선형회귀 공식</a:t>
            </a:r>
            <a:endParaRPr lang="ko-KR" altLang="en-US" dirty="0">
              <a:latin typeface="함초롬바탕" panose="02030604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8B896D-6FFF-49AE-BF55-154710C11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7897" y="3275086"/>
            <a:ext cx="8494935" cy="111243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C58DEBA-C0BE-4B45-89E0-1E7520849614}"/>
              </a:ext>
            </a:extLst>
          </p:cNvPr>
          <p:cNvSpPr/>
          <p:nvPr/>
        </p:nvSpPr>
        <p:spPr>
          <a:xfrm>
            <a:off x="4343189" y="4801866"/>
            <a:ext cx="3004349" cy="473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상관 계수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(R)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을 구하는 공식 </a:t>
            </a:r>
            <a:endParaRPr lang="en-US" altLang="ko-KR" dirty="0"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40848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/>
              <a:t>내용</a:t>
            </a:r>
            <a:r>
              <a:rPr lang="en-US" altLang="ko-KR" dirty="0"/>
              <a:t>(MBCF)</a:t>
            </a:r>
            <a:endParaRPr dirty="0"/>
          </a:p>
        </p:txBody>
      </p:sp>
      <p:sp>
        <p:nvSpPr>
          <p:cNvPr id="209" name="슬라이드 번호 개체 틀 2"/>
          <p:cNvSpPr txBox="1">
            <a:spLocks noGrp="1"/>
          </p:cNvSpPr>
          <p:nvPr>
            <p:ph type="sldNum" sz="quarter" idx="4294967295"/>
          </p:nvPr>
        </p:nvSpPr>
        <p:spPr>
          <a:xfrm>
            <a:off x="11539405" y="6582074"/>
            <a:ext cx="273654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10" name="알고리즘…"/>
          <p:cNvSpPr txBox="1"/>
          <p:nvPr/>
        </p:nvSpPr>
        <p:spPr>
          <a:xfrm>
            <a:off x="409597" y="1011902"/>
            <a:ext cx="11372806" cy="2014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BC370235-660E-4507-84AB-5C19CE8BF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8050" y="1336918"/>
            <a:ext cx="4220474" cy="129198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ADE65A-3DE4-4832-951E-1CE2DA3923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06617" y="1336918"/>
            <a:ext cx="4236007" cy="129198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0C3E7A6-6D36-4628-8969-1A665BE921F0}"/>
              </a:ext>
            </a:extLst>
          </p:cNvPr>
          <p:cNvSpPr/>
          <p:nvPr/>
        </p:nvSpPr>
        <p:spPr>
          <a:xfrm>
            <a:off x="948929" y="2988739"/>
            <a:ext cx="4657045" cy="14872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Sr</a:t>
            </a:r>
            <a:r>
              <a:rPr lang="ko-KR" altLang="en-US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유사도의 가중치는</a:t>
            </a:r>
            <a:endParaRPr lang="en-US" altLang="ko-KR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사용자가 내린 평점데이터</a:t>
            </a:r>
            <a:r>
              <a:rPr lang="en-US" altLang="ko-KR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+profile data = </a:t>
            </a:r>
            <a:r>
              <a:rPr lang="el-GR" altLang="ko-KR" dirty="0"/>
              <a:t>α</a:t>
            </a:r>
          </a:p>
          <a:p>
            <a:pPr algn="ctr" fontAlgn="base">
              <a:lnSpc>
                <a:spcPct val="160000"/>
              </a:lnSpc>
            </a:pPr>
            <a:endParaRPr lang="ko-KR" altLang="en-US" sz="2400" dirty="0">
              <a:solidFill>
                <a:schemeClr val="tx1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AB853C-F4A2-4114-AD05-5C1CE97FC421}"/>
              </a:ext>
            </a:extLst>
          </p:cNvPr>
          <p:cNvSpPr/>
          <p:nvPr/>
        </p:nvSpPr>
        <p:spPr>
          <a:xfrm>
            <a:off x="6361634" y="2988739"/>
            <a:ext cx="4725974" cy="14872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Sb</a:t>
            </a:r>
            <a:r>
              <a:rPr lang="ko-KR" altLang="en-US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유사도의 가중치는</a:t>
            </a:r>
            <a:endParaRPr lang="en-US" altLang="ko-KR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장르를 활용한 행동 데이터</a:t>
            </a:r>
            <a:r>
              <a:rPr lang="en-US" altLang="ko-KR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+profile data = </a:t>
            </a:r>
            <a:r>
              <a:rPr lang="el-GR" altLang="ko-KR" dirty="0"/>
              <a:t>β</a:t>
            </a:r>
          </a:p>
          <a:p>
            <a:pPr algn="ctr" fontAlgn="base">
              <a:lnSpc>
                <a:spcPct val="160000"/>
              </a:lnSpc>
            </a:pPr>
            <a:endParaRPr lang="ko-KR" altLang="en-US" sz="2400" dirty="0">
              <a:solidFill>
                <a:schemeClr val="tx1"/>
              </a:solidFill>
              <a:latin typeface="함초롬바탕" panose="02030604000101010101" pitchFamily="18" charset="-127"/>
            </a:endParaRPr>
          </a:p>
        </p:txBody>
      </p:sp>
      <p:pic>
        <p:nvPicPr>
          <p:cNvPr id="13" name="Picture 11">
            <a:extLst>
              <a:ext uri="{FF2B5EF4-FFF2-40B4-BE49-F238E27FC236}">
                <a16:creationId xmlns:a16="http://schemas.microsoft.com/office/drawing/2014/main" id="{EC8650DF-6EEC-4724-83DE-9AB8656A5A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36259" y="4841952"/>
            <a:ext cx="7519481" cy="880534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1316651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/>
              <a:t>내용</a:t>
            </a:r>
            <a:r>
              <a:rPr lang="en-US" altLang="ko-KR" dirty="0"/>
              <a:t>(MBCF)</a:t>
            </a:r>
            <a:endParaRPr dirty="0"/>
          </a:p>
        </p:txBody>
      </p:sp>
      <p:sp>
        <p:nvSpPr>
          <p:cNvPr id="209" name="슬라이드 번호 개체 틀 2"/>
          <p:cNvSpPr txBox="1">
            <a:spLocks noGrp="1"/>
          </p:cNvSpPr>
          <p:nvPr>
            <p:ph type="sldNum" sz="quarter" idx="4294967295"/>
          </p:nvPr>
        </p:nvSpPr>
        <p:spPr>
          <a:xfrm>
            <a:off x="11539405" y="6582074"/>
            <a:ext cx="273654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10" name="알고리즘…"/>
          <p:cNvSpPr txBox="1"/>
          <p:nvPr/>
        </p:nvSpPr>
        <p:spPr>
          <a:xfrm>
            <a:off x="409597" y="1011902"/>
            <a:ext cx="11372806" cy="2014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1B0EFDC-FCA3-4422-AD09-D29AC166F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29" y="3045749"/>
            <a:ext cx="4419985" cy="10427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72C69DB-E150-433E-88DD-E5E8B4EB2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045749"/>
            <a:ext cx="4626254" cy="104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150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/>
              <a:t>연구결과</a:t>
            </a:r>
            <a:endParaRPr dirty="0"/>
          </a:p>
        </p:txBody>
      </p:sp>
      <p:sp>
        <p:nvSpPr>
          <p:cNvPr id="209" name="슬라이드 번호 개체 틀 2"/>
          <p:cNvSpPr txBox="1">
            <a:spLocks noGrp="1"/>
          </p:cNvSpPr>
          <p:nvPr>
            <p:ph type="sldNum" sz="quarter" idx="4294967295"/>
          </p:nvPr>
        </p:nvSpPr>
        <p:spPr>
          <a:xfrm>
            <a:off x="11539405" y="6582074"/>
            <a:ext cx="273654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10" name="알고리즘…"/>
          <p:cNvSpPr txBox="1"/>
          <p:nvPr/>
        </p:nvSpPr>
        <p:spPr>
          <a:xfrm>
            <a:off x="409597" y="1011902"/>
            <a:ext cx="11372806" cy="2014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2528495-5C27-4559-BA1F-90BE9DD21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062" y="1271587"/>
            <a:ext cx="7866543" cy="45745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56BB33-1C3A-4C1A-B1B0-EE4768F49AD6}"/>
              </a:ext>
            </a:extLst>
          </p:cNvPr>
          <p:cNvSpPr txBox="1"/>
          <p:nvPr/>
        </p:nvSpPr>
        <p:spPr>
          <a:xfrm>
            <a:off x="686306" y="1086923"/>
            <a:ext cx="1935636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연구 성과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3781838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/>
              <a:t>연구결과</a:t>
            </a:r>
            <a:endParaRPr dirty="0"/>
          </a:p>
        </p:txBody>
      </p:sp>
      <p:sp>
        <p:nvSpPr>
          <p:cNvPr id="209" name="슬라이드 번호 개체 틀 2"/>
          <p:cNvSpPr txBox="1">
            <a:spLocks noGrp="1"/>
          </p:cNvSpPr>
          <p:nvPr>
            <p:ph type="sldNum" sz="quarter" idx="4294967295"/>
          </p:nvPr>
        </p:nvSpPr>
        <p:spPr>
          <a:xfrm>
            <a:off x="11539405" y="6582074"/>
            <a:ext cx="273654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10" name="알고리즘…"/>
          <p:cNvSpPr txBox="1"/>
          <p:nvPr/>
        </p:nvSpPr>
        <p:spPr>
          <a:xfrm>
            <a:off x="409597" y="1011902"/>
            <a:ext cx="11372806" cy="2014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56BB33-1C3A-4C1A-B1B0-EE4768F49AD6}"/>
              </a:ext>
            </a:extLst>
          </p:cNvPr>
          <p:cNvSpPr txBox="1"/>
          <p:nvPr/>
        </p:nvSpPr>
        <p:spPr>
          <a:xfrm>
            <a:off x="637145" y="1086923"/>
            <a:ext cx="1935636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연구성과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23F21F-F32D-494C-ACB2-CCB4CEBBD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781" y="1271587"/>
            <a:ext cx="7839579" cy="462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402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/>
              <a:t>목차</a:t>
            </a:r>
            <a:endParaRPr dirty="0"/>
          </a:p>
        </p:txBody>
      </p:sp>
      <p:sp>
        <p:nvSpPr>
          <p:cNvPr id="209" name="슬라이드 번호 개체 틀 2"/>
          <p:cNvSpPr txBox="1">
            <a:spLocks noGrp="1"/>
          </p:cNvSpPr>
          <p:nvPr>
            <p:ph type="sldNum" sz="quarter" idx="4294967295"/>
          </p:nvPr>
        </p:nvSpPr>
        <p:spPr>
          <a:xfrm>
            <a:off x="11539405" y="6582074"/>
            <a:ext cx="273654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210" name="알고리즘…"/>
          <p:cNvSpPr txBox="1"/>
          <p:nvPr/>
        </p:nvSpPr>
        <p:spPr>
          <a:xfrm>
            <a:off x="409597" y="1011902"/>
            <a:ext cx="11372806" cy="2014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983272-A571-414A-8DB4-0477BEEE3A47}"/>
              </a:ext>
            </a:extLst>
          </p:cNvPr>
          <p:cNvSpPr txBox="1"/>
          <p:nvPr/>
        </p:nvSpPr>
        <p:spPr>
          <a:xfrm>
            <a:off x="668594" y="1011902"/>
            <a:ext cx="8862585" cy="15696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1.</a:t>
            </a:r>
            <a:r>
              <a: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논문 개요</a:t>
            </a:r>
            <a:endParaRPr kumimoji="0" lang="en-US" altLang="ko-KR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/>
              <a:t>2.</a:t>
            </a:r>
            <a:r>
              <a:rPr lang="ko-KR" altLang="en-US" sz="3200" dirty="0"/>
              <a:t>논문 내용</a:t>
            </a:r>
            <a:endParaRPr lang="en-US" altLang="ko-KR" sz="32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3.</a:t>
            </a:r>
            <a:r>
              <a: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연구결과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/>
              <a:t>도입</a:t>
            </a:r>
            <a:endParaRPr dirty="0"/>
          </a:p>
        </p:txBody>
      </p:sp>
      <p:sp>
        <p:nvSpPr>
          <p:cNvPr id="209" name="슬라이드 번호 개체 틀 2"/>
          <p:cNvSpPr txBox="1">
            <a:spLocks noGrp="1"/>
          </p:cNvSpPr>
          <p:nvPr>
            <p:ph type="sldNum" sz="quarter" idx="4294967295"/>
          </p:nvPr>
        </p:nvSpPr>
        <p:spPr>
          <a:xfrm>
            <a:off x="11539405" y="6582074"/>
            <a:ext cx="273654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210" name="알고리즘…"/>
          <p:cNvSpPr txBox="1"/>
          <p:nvPr/>
        </p:nvSpPr>
        <p:spPr>
          <a:xfrm>
            <a:off x="409597" y="1011902"/>
            <a:ext cx="11372806" cy="2014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369822-73E3-4CD5-B4A7-BFCB8DFD01A8}"/>
              </a:ext>
            </a:extLst>
          </p:cNvPr>
          <p:cNvSpPr/>
          <p:nvPr/>
        </p:nvSpPr>
        <p:spPr>
          <a:xfrm>
            <a:off x="2827867" y="1106166"/>
            <a:ext cx="6571772" cy="473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</a:rPr>
              <a:t>UPCSim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(User 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</a:rPr>
              <a:t>Profle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 Correlation-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</a:rPr>
              <a:t>basedsimilarity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en-US" altLang="ko-KR" dirty="0">
              <a:latin typeface="함초롬바탕" panose="02030604000101010101" pitchFamily="18" charset="-127"/>
            </a:endParaRPr>
          </a:p>
        </p:txBody>
      </p:sp>
      <p:sp>
        <p:nvSpPr>
          <p:cNvPr id="12" name="더하기 기호 11">
            <a:extLst>
              <a:ext uri="{FF2B5EF4-FFF2-40B4-BE49-F238E27FC236}">
                <a16:creationId xmlns:a16="http://schemas.microsoft.com/office/drawing/2014/main" id="{73B80867-20AA-4CBB-A4EA-EB97C6C4C60C}"/>
              </a:ext>
            </a:extLst>
          </p:cNvPr>
          <p:cNvSpPr/>
          <p:nvPr/>
        </p:nvSpPr>
        <p:spPr>
          <a:xfrm>
            <a:off x="5202776" y="2737865"/>
            <a:ext cx="1478866" cy="1504950"/>
          </a:xfrm>
          <a:prstGeom prst="mathPlus">
            <a:avLst>
              <a:gd name="adj1" fmla="val 23520"/>
            </a:avLst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31A3C4-0060-4CC6-971B-CED87AC3AF7F}"/>
              </a:ext>
            </a:extLst>
          </p:cNvPr>
          <p:cNvSpPr txBox="1"/>
          <p:nvPr/>
        </p:nvSpPr>
        <p:spPr>
          <a:xfrm>
            <a:off x="6989225" y="2938322"/>
            <a:ext cx="5100761" cy="10156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6000" dirty="0"/>
              <a:t>사용자 </a:t>
            </a:r>
            <a:r>
              <a:rPr lang="en-US" altLang="ko-KR" sz="6000" dirty="0"/>
              <a:t>- </a:t>
            </a:r>
            <a:r>
              <a:rPr lang="ko-KR" altLang="en-US" sz="6000" dirty="0"/>
              <a:t>장르</a:t>
            </a:r>
            <a:endParaRPr kumimoji="0" lang="ko-KR" altLang="en-US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CEF0F8-13DA-4522-A0B3-1BB6A506349D}"/>
              </a:ext>
            </a:extLst>
          </p:cNvPr>
          <p:cNvSpPr txBox="1"/>
          <p:nvPr/>
        </p:nvSpPr>
        <p:spPr>
          <a:xfrm>
            <a:off x="276225" y="2938322"/>
            <a:ext cx="4678834" cy="10156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6000" dirty="0"/>
              <a:t>사용자 </a:t>
            </a:r>
            <a:r>
              <a:rPr lang="en-US" altLang="ko-KR" sz="6000" dirty="0"/>
              <a:t>- </a:t>
            </a:r>
            <a:r>
              <a:rPr lang="ko-KR" altLang="en-US" sz="6000" dirty="0"/>
              <a:t>영화</a:t>
            </a:r>
            <a:endParaRPr kumimoji="0" lang="ko-KR" altLang="en-US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214666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/>
              <a:t>도입</a:t>
            </a:r>
            <a:endParaRPr dirty="0"/>
          </a:p>
        </p:txBody>
      </p:sp>
      <p:sp>
        <p:nvSpPr>
          <p:cNvPr id="209" name="슬라이드 번호 개체 틀 2"/>
          <p:cNvSpPr txBox="1">
            <a:spLocks noGrp="1"/>
          </p:cNvSpPr>
          <p:nvPr>
            <p:ph type="sldNum" sz="quarter" idx="4294967295"/>
          </p:nvPr>
        </p:nvSpPr>
        <p:spPr>
          <a:xfrm>
            <a:off x="11539405" y="6582074"/>
            <a:ext cx="273654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10" name="알고리즘…"/>
          <p:cNvSpPr txBox="1"/>
          <p:nvPr/>
        </p:nvSpPr>
        <p:spPr>
          <a:xfrm>
            <a:off x="409597" y="1011902"/>
            <a:ext cx="11372806" cy="2014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2213EE-FD44-4340-9707-6539979A2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608" y="3732461"/>
            <a:ext cx="1174918" cy="7122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23F539-9686-47B9-AC03-F8F1A797F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8710" y="3320494"/>
            <a:ext cx="1178373" cy="12327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6248C67-275D-4887-A0BC-BDBECE9F02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3682" y="5183853"/>
            <a:ext cx="2660844" cy="9710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CB7B052-02A4-492D-8898-244E0F7D0A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8711" y="5097461"/>
            <a:ext cx="1997630" cy="1143817"/>
          </a:xfrm>
          <a:prstGeom prst="rect">
            <a:avLst/>
          </a:prstGeom>
        </p:spPr>
      </p:pic>
      <p:sp>
        <p:nvSpPr>
          <p:cNvPr id="12" name="더하기 기호 11">
            <a:extLst>
              <a:ext uri="{FF2B5EF4-FFF2-40B4-BE49-F238E27FC236}">
                <a16:creationId xmlns:a16="http://schemas.microsoft.com/office/drawing/2014/main" id="{73B80867-20AA-4CBB-A4EA-EB97C6C4C60C}"/>
              </a:ext>
            </a:extLst>
          </p:cNvPr>
          <p:cNvSpPr/>
          <p:nvPr/>
        </p:nvSpPr>
        <p:spPr>
          <a:xfrm>
            <a:off x="5692478" y="1623600"/>
            <a:ext cx="945077" cy="1015659"/>
          </a:xfrm>
          <a:prstGeom prst="mathPlus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31A3C4-0060-4CC6-971B-CED87AC3AF7F}"/>
              </a:ext>
            </a:extLst>
          </p:cNvPr>
          <p:cNvSpPr txBox="1"/>
          <p:nvPr/>
        </p:nvSpPr>
        <p:spPr>
          <a:xfrm>
            <a:off x="2262200" y="1411128"/>
            <a:ext cx="8750710" cy="13234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l-GR" altLang="ko-KR" sz="8000" dirty="0"/>
              <a:t>α</a:t>
            </a:r>
            <a:r>
              <a:rPr kumimoji="0" lang="en-US" altLang="ko-KR" sz="6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*</a:t>
            </a:r>
            <a:r>
              <a:rPr kumimoji="0" lang="ko-KR" altLang="en-US" sz="6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유사도    </a:t>
            </a:r>
            <a:r>
              <a:rPr kumimoji="0" lang="en-US" altLang="ko-KR" sz="6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 </a:t>
            </a:r>
            <a:r>
              <a:rPr lang="el-GR" altLang="ko-KR" sz="7200" dirty="0"/>
              <a:t>β</a:t>
            </a:r>
            <a:r>
              <a:rPr kumimoji="0" lang="en-US" altLang="ko-KR" sz="6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*</a:t>
            </a:r>
            <a:r>
              <a:rPr kumimoji="0" lang="ko-KR" altLang="en-US" sz="6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유사도 </a:t>
            </a:r>
          </a:p>
        </p:txBody>
      </p:sp>
    </p:spTree>
    <p:extLst>
      <p:ext uri="{BB962C8B-B14F-4D97-AF65-F5344CB8AC3E}">
        <p14:creationId xmlns:p14="http://schemas.microsoft.com/office/powerpoint/2010/main" val="6011067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/>
              <a:t>내용</a:t>
            </a:r>
            <a:endParaRPr dirty="0"/>
          </a:p>
        </p:txBody>
      </p:sp>
      <p:sp>
        <p:nvSpPr>
          <p:cNvPr id="209" name="슬라이드 번호 개체 틀 2"/>
          <p:cNvSpPr txBox="1">
            <a:spLocks noGrp="1"/>
          </p:cNvSpPr>
          <p:nvPr>
            <p:ph type="sldNum" sz="quarter" idx="4294967295"/>
          </p:nvPr>
        </p:nvSpPr>
        <p:spPr>
          <a:xfrm>
            <a:off x="11539405" y="6582074"/>
            <a:ext cx="273654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10" name="알고리즘…"/>
          <p:cNvSpPr txBox="1"/>
          <p:nvPr/>
        </p:nvSpPr>
        <p:spPr>
          <a:xfrm>
            <a:off x="409597" y="1011902"/>
            <a:ext cx="11372806" cy="2014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4EA2261-367F-4B55-98E9-4D4B4B0A8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511" y="855830"/>
            <a:ext cx="3975006" cy="558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748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/>
              <a:t>내용</a:t>
            </a:r>
            <a:r>
              <a:rPr lang="en-US" altLang="ko-KR" dirty="0"/>
              <a:t>(Data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dirty="0"/>
          </a:p>
        </p:txBody>
      </p:sp>
      <p:sp>
        <p:nvSpPr>
          <p:cNvPr id="209" name="슬라이드 번호 개체 틀 2"/>
          <p:cNvSpPr txBox="1">
            <a:spLocks noGrp="1"/>
          </p:cNvSpPr>
          <p:nvPr>
            <p:ph type="sldNum" sz="quarter" idx="4294967295"/>
          </p:nvPr>
        </p:nvSpPr>
        <p:spPr>
          <a:xfrm>
            <a:off x="11539405" y="6582074"/>
            <a:ext cx="273654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10" name="알고리즘…"/>
          <p:cNvSpPr txBox="1"/>
          <p:nvPr/>
        </p:nvSpPr>
        <p:spPr>
          <a:xfrm>
            <a:off x="409597" y="1011902"/>
            <a:ext cx="11372806" cy="2014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5C2A67-C974-4781-9B45-8A7022AAA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316" y="1011902"/>
            <a:ext cx="1913143" cy="509917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59E8CDF-216E-4D9B-B5CA-5B1E588C7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0794" y="1209771"/>
            <a:ext cx="1840475" cy="47034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D2A0B1D-A0C9-4094-9AFD-5B35C7FA86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0915" y="878428"/>
            <a:ext cx="2622541" cy="536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583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/>
              <a:t>내용</a:t>
            </a:r>
            <a:r>
              <a:rPr lang="en-US" altLang="ko-KR" dirty="0"/>
              <a:t>(MBCF)</a:t>
            </a:r>
            <a:endParaRPr dirty="0"/>
          </a:p>
        </p:txBody>
      </p:sp>
      <p:sp>
        <p:nvSpPr>
          <p:cNvPr id="209" name="슬라이드 번호 개체 틀 2"/>
          <p:cNvSpPr txBox="1">
            <a:spLocks noGrp="1"/>
          </p:cNvSpPr>
          <p:nvPr>
            <p:ph type="sldNum" sz="quarter" idx="4294967295"/>
          </p:nvPr>
        </p:nvSpPr>
        <p:spPr>
          <a:xfrm>
            <a:off x="11539405" y="6582074"/>
            <a:ext cx="273654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10" name="알고리즘…"/>
          <p:cNvSpPr txBox="1"/>
          <p:nvPr/>
        </p:nvSpPr>
        <p:spPr>
          <a:xfrm>
            <a:off x="409597" y="1011902"/>
            <a:ext cx="11372806" cy="2014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4D615532-4AF2-41B7-A478-1025C2AB1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40159" y="1378610"/>
            <a:ext cx="4644351" cy="142174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C3ACCC-800E-458D-ADA9-F4C0809F71B7}"/>
              </a:ext>
            </a:extLst>
          </p:cNvPr>
          <p:cNvSpPr txBox="1"/>
          <p:nvPr/>
        </p:nvSpPr>
        <p:spPr>
          <a:xfrm>
            <a:off x="860425" y="3026699"/>
            <a:ext cx="4397375" cy="1477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행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: 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사용자 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열 </a:t>
            </a:r>
            <a:r>
              <a:rPr lang="en-US" altLang="ko-KR" dirty="0"/>
              <a:t>: </a:t>
            </a:r>
            <a:r>
              <a:rPr lang="ko-KR" altLang="en-US" dirty="0"/>
              <a:t>영화</a:t>
            </a: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값  </a:t>
            </a:r>
            <a:r>
              <a:rPr lang="en-US" altLang="ko-KR" dirty="0"/>
              <a:t>:  </a:t>
            </a:r>
            <a:r>
              <a:rPr lang="ko-KR" altLang="en-US" dirty="0"/>
              <a:t>평점</a:t>
            </a: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2C5441-4D98-464E-BEBA-D7A4D9F6D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29" y="1507197"/>
            <a:ext cx="4839971" cy="122570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128CDA1-5303-4E01-912F-51B07B908A81}"/>
              </a:ext>
            </a:extLst>
          </p:cNvPr>
          <p:cNvSpPr/>
          <p:nvPr/>
        </p:nvSpPr>
        <p:spPr>
          <a:xfrm>
            <a:off x="5413773" y="3320494"/>
            <a:ext cx="6545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cosine </a:t>
            </a:r>
            <a:r>
              <a:rPr lang="ko-KR" altLang="en-US" dirty="0"/>
              <a:t>유사도 기법을 사용해서 사용자 간의</a:t>
            </a:r>
            <a:r>
              <a:rPr lang="en-US" altLang="ko-KR" dirty="0"/>
              <a:t> </a:t>
            </a:r>
            <a:r>
              <a:rPr lang="ko-KR" altLang="en-US" dirty="0"/>
              <a:t>유사도</a:t>
            </a:r>
            <a:r>
              <a:rPr lang="en-US" altLang="ko-KR" dirty="0"/>
              <a:t>matrix </a:t>
            </a:r>
            <a:r>
              <a:rPr lang="ko-KR" altLang="en-US" dirty="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13647243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/>
              <a:t>내용</a:t>
            </a:r>
            <a:r>
              <a:rPr lang="en-US" altLang="ko-KR" dirty="0"/>
              <a:t>(MBCF)</a:t>
            </a:r>
            <a:endParaRPr dirty="0"/>
          </a:p>
        </p:txBody>
      </p:sp>
      <p:sp>
        <p:nvSpPr>
          <p:cNvPr id="209" name="슬라이드 번호 개체 틀 2"/>
          <p:cNvSpPr txBox="1">
            <a:spLocks noGrp="1"/>
          </p:cNvSpPr>
          <p:nvPr>
            <p:ph type="sldNum" sz="quarter" idx="4294967295"/>
          </p:nvPr>
        </p:nvSpPr>
        <p:spPr>
          <a:xfrm>
            <a:off x="11438922" y="7029553"/>
            <a:ext cx="273654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10" name="알고리즘…"/>
          <p:cNvSpPr txBox="1"/>
          <p:nvPr/>
        </p:nvSpPr>
        <p:spPr>
          <a:xfrm>
            <a:off x="409597" y="1011902"/>
            <a:ext cx="11372806" cy="2014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F3AEF8CC-9749-42A1-943E-0BFB475E64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9424" y="1814504"/>
            <a:ext cx="5108781" cy="160443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0E7719-0095-43E6-AB1C-24D0D10B128F}"/>
              </a:ext>
            </a:extLst>
          </p:cNvPr>
          <p:cNvSpPr txBox="1"/>
          <p:nvPr/>
        </p:nvSpPr>
        <p:spPr>
          <a:xfrm>
            <a:off x="1308919" y="3643137"/>
            <a:ext cx="4457700" cy="923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행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: </a:t>
            </a:r>
            <a:r>
              <a:rPr lang="ko-KR" altLang="en-US" dirty="0"/>
              <a:t>사용자</a:t>
            </a: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열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: 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장르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값 </a:t>
            </a:r>
            <a:r>
              <a:rPr lang="en-US" altLang="ko-KR" dirty="0"/>
              <a:t>: </a:t>
            </a:r>
            <a:r>
              <a:rPr lang="ko-KR" altLang="en-US" dirty="0"/>
              <a:t>시청한 횟수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674C9B93-ACCF-4B2A-B378-40B45A5464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19571" y="1514619"/>
            <a:ext cx="2730500" cy="190431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18CFAC-7E0D-4E22-B317-ABBF2CD12C00}"/>
              </a:ext>
            </a:extLst>
          </p:cNvPr>
          <p:cNvSpPr txBox="1"/>
          <p:nvPr/>
        </p:nvSpPr>
        <p:spPr>
          <a:xfrm>
            <a:off x="6341806" y="3390704"/>
            <a:ext cx="5197261" cy="1200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분모 </a:t>
            </a:r>
            <a:r>
              <a:rPr lang="en-US" altLang="ko-KR" dirty="0"/>
              <a:t>N : </a:t>
            </a:r>
            <a:r>
              <a:rPr lang="ko-KR" altLang="en-US" dirty="0"/>
              <a:t>특정 장르 </a:t>
            </a:r>
            <a:r>
              <a:rPr lang="en-US" altLang="ko-KR" dirty="0"/>
              <a:t>g</a:t>
            </a:r>
            <a:r>
              <a:rPr lang="ko-KR" altLang="en-US" dirty="0"/>
              <a:t>를 시청한 전체 사용자 수</a:t>
            </a: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r>
              <a:rPr lang="ko-KR" altLang="en-US" dirty="0"/>
              <a:t>분자 </a:t>
            </a:r>
            <a:r>
              <a:rPr lang="en-US" altLang="ko-KR" dirty="0"/>
              <a:t>B(g) : </a:t>
            </a:r>
            <a:r>
              <a:rPr lang="ko-KR" altLang="en-US" dirty="0"/>
              <a:t>특정 장르 </a:t>
            </a:r>
            <a:r>
              <a:rPr lang="en-US" altLang="ko-KR" dirty="0"/>
              <a:t>g</a:t>
            </a:r>
            <a:r>
              <a:rPr lang="ko-KR" altLang="en-US" dirty="0"/>
              <a:t>에 대해 사용자가 본 횟수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0112784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/>
              <a:t>내용</a:t>
            </a:r>
            <a:endParaRPr dirty="0"/>
          </a:p>
        </p:txBody>
      </p:sp>
      <p:sp>
        <p:nvSpPr>
          <p:cNvPr id="209" name="슬라이드 번호 개체 틀 2"/>
          <p:cNvSpPr txBox="1">
            <a:spLocks noGrp="1"/>
          </p:cNvSpPr>
          <p:nvPr>
            <p:ph type="sldNum" sz="quarter" idx="4294967295"/>
          </p:nvPr>
        </p:nvSpPr>
        <p:spPr>
          <a:xfrm>
            <a:off x="11539405" y="6582074"/>
            <a:ext cx="273654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10" name="알고리즘…"/>
          <p:cNvSpPr txBox="1"/>
          <p:nvPr/>
        </p:nvSpPr>
        <p:spPr>
          <a:xfrm>
            <a:off x="409597" y="1011902"/>
            <a:ext cx="11372806" cy="2014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E97CB7-E348-4B5E-A440-F1BB47C49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06" y="1315924"/>
            <a:ext cx="5721050" cy="158832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3FB4956-6113-4CF8-A321-CC956D219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7262" y="1244391"/>
            <a:ext cx="5995736" cy="173138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9F4B271-DCA1-4538-9C6C-D9E7F0BB07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504" y="4078344"/>
            <a:ext cx="9800704" cy="169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787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2439</TotalTime>
  <Words>628</Words>
  <Application>Microsoft Office PowerPoint</Application>
  <PresentationFormat>와이드스크린</PresentationFormat>
  <Paragraphs>74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HY견고딕</vt:lpstr>
      <vt:lpstr>맑은 고딕</vt:lpstr>
      <vt:lpstr>함초롬바탕</vt:lpstr>
      <vt:lpstr>Arial</vt:lpstr>
      <vt:lpstr>Helvetica</vt:lpstr>
      <vt:lpstr>Office 테마</vt:lpstr>
      <vt:lpstr>PowerPoint 프레젠테이션</vt:lpstr>
      <vt:lpstr>목차</vt:lpstr>
      <vt:lpstr>도입</vt:lpstr>
      <vt:lpstr>도입</vt:lpstr>
      <vt:lpstr>내용</vt:lpstr>
      <vt:lpstr>내용(Data 준비)</vt:lpstr>
      <vt:lpstr>내용(MBCF)</vt:lpstr>
      <vt:lpstr>내용(MBCF)</vt:lpstr>
      <vt:lpstr>내용</vt:lpstr>
      <vt:lpstr>내용(UPCSim)</vt:lpstr>
      <vt:lpstr>내용(MBCF)</vt:lpstr>
      <vt:lpstr>내용(MBCF)</vt:lpstr>
      <vt:lpstr>연구결과</vt:lpstr>
      <vt:lpstr>연구결과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박종두</cp:lastModifiedBy>
  <cp:revision>110</cp:revision>
  <dcterms:modified xsi:type="dcterms:W3CDTF">2021-08-18T09:25:54Z</dcterms:modified>
</cp:coreProperties>
</file>