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7" r:id="rId16"/>
    <p:sldId id="30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F7"/>
    <a:srgbClr val="1C9DD8"/>
    <a:srgbClr val="FE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145" autoAdjust="0"/>
  </p:normalViewPr>
  <p:slideViewPr>
    <p:cSldViewPr snapToGrid="0">
      <p:cViewPr varScale="1">
        <p:scale>
          <a:sx n="86" d="100"/>
          <a:sy n="86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</a:t>
            </a:r>
            <a:r>
              <a:rPr lang="ko-KR" altLang="en-US" baseline="0" dirty="0"/>
              <a:t> 추천 서비스 발표 </a:t>
            </a:r>
            <a:r>
              <a:rPr lang="ko-KR" altLang="en-US" baseline="0" dirty="0" smtClean="0"/>
              <a:t>시작하겠습니다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4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먼저 콘텐츠 기반을 살펴보면 추천 대상자가 재미있게 본 영화들을 대상으로 세부 분류를 고려하여 가장 비슷한 영화들을 </a:t>
            </a:r>
            <a:r>
              <a:rPr lang="ko-KR" altLang="en-US" dirty="0" err="1" smtClean="0"/>
              <a:t>추출하게됩니다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이렇게 추천</a:t>
            </a:r>
            <a:r>
              <a:rPr lang="ko-KR" altLang="en-US" baseline="0" dirty="0" smtClean="0"/>
              <a:t> 리스트에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가지의 영화가 담기게 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64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협업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사용자 장르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를 만드는데 여기서 사용되는 장르는 세부분류하지 않은 장르가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이유는 희소성이 크기 때문에 유사한 사용자가 뽑히지 않을 수 있기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그렇게 </a:t>
            </a:r>
            <a:r>
              <a:rPr lang="en-US" altLang="ko-KR" dirty="0" smtClean="0"/>
              <a:t>cosine, </a:t>
            </a:r>
            <a:r>
              <a:rPr lang="en-US" altLang="ko-KR" dirty="0" err="1" smtClean="0"/>
              <a:t>pearson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유사도 알고리즘 등을 사용하여 유사 사용자를 뽑고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165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유사 사용자가 본 영화들 중 내가 본 영화를 제외합니다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남은 영화들 중에서 추천 대상자가 이 영화를 볼 때 </a:t>
            </a:r>
            <a:r>
              <a:rPr lang="ko-KR" altLang="en-US" dirty="0" err="1" smtClean="0"/>
              <a:t>몇점을</a:t>
            </a:r>
            <a:r>
              <a:rPr lang="ko-KR" altLang="en-US" dirty="0" smtClean="0"/>
              <a:t> 줄까</a:t>
            </a:r>
            <a:r>
              <a:rPr lang="en-US" altLang="ko-KR" dirty="0" smtClean="0"/>
              <a:t>?</a:t>
            </a:r>
            <a:r>
              <a:rPr lang="ko-KR" altLang="en-US" dirty="0" smtClean="0"/>
              <a:t>라는 예상 평점을 만들게 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마지막으로 예상 평점이 높은 </a:t>
            </a:r>
            <a:r>
              <a:rPr lang="en-US" altLang="ko-KR" dirty="0" smtClean="0"/>
              <a:t>Top N</a:t>
            </a:r>
            <a:r>
              <a:rPr lang="ko-KR" altLang="en-US" dirty="0" smtClean="0"/>
              <a:t>개의 영화가 추천되게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또한 리스트에 담겨서 전에 콘텐츠 기반 </a:t>
            </a:r>
            <a:r>
              <a:rPr lang="ko-KR" altLang="en-US" dirty="0" err="1" smtClean="0"/>
              <a:t>필터링에서</a:t>
            </a:r>
            <a:r>
              <a:rPr lang="ko-KR" altLang="en-US" dirty="0" smtClean="0"/>
              <a:t> 추출했던 영화와 합쳐져서 한번에 추천이 되게 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0266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Version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장르 세부 분류까지는 </a:t>
            </a:r>
            <a:r>
              <a:rPr lang="ko-KR" altLang="en-US" baseline="0" dirty="0" err="1" smtClean="0"/>
              <a:t>동일하니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Recommend Processing</a:t>
            </a:r>
            <a:r>
              <a:rPr lang="ko-KR" altLang="en-US" baseline="0" dirty="0" smtClean="0"/>
              <a:t>으로 바로 넘어가도록 하겠습니다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96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여기서는 일단 사용자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통해서 유사한 사용자를 추출합니다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후 내가 본 영화를 제외하고 나머지 영화들에 대해서 예측 평점을 구하게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예측 평점이 높은 </a:t>
            </a:r>
            <a:r>
              <a:rPr lang="en-US" altLang="ko-KR" dirty="0" smtClean="0"/>
              <a:t>Top N</a:t>
            </a:r>
            <a:r>
              <a:rPr lang="ko-KR" altLang="en-US" dirty="0" smtClean="0"/>
              <a:t>개의 영화에 대하여</a:t>
            </a:r>
            <a:r>
              <a:rPr lang="ko-KR" altLang="en-US" baseline="0" dirty="0" smtClean="0"/>
              <a:t> 추천 리스트에 추가하고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영화들을 대상으로 전에 컨텐츠 추천 알고리즘을 진행하여 세부 장르를 고려한 뒤 비슷한 영화를 추출한 뒤 추천 리스트에 추가하게 됩니다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797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 두 버전의 가장 큰 차이점은 콘텐츠 기반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진행하는 주체의 다름입니다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Version1</a:t>
            </a:r>
            <a:r>
              <a:rPr lang="ko-KR" altLang="en-US" dirty="0" smtClean="0"/>
              <a:t>은 추천 </a:t>
            </a:r>
            <a:r>
              <a:rPr lang="ko-KR" altLang="en-US" dirty="0" smtClean="0"/>
              <a:t>대상자 본 영화들을 대상으로 그와 비슷한 영화를 </a:t>
            </a:r>
            <a:r>
              <a:rPr lang="ko-KR" altLang="en-US" dirty="0" smtClean="0"/>
              <a:t>추천하는 것이고</a:t>
            </a:r>
            <a:endParaRPr lang="en-US" altLang="ko-KR" dirty="0" smtClean="0"/>
          </a:p>
          <a:p>
            <a:r>
              <a:rPr lang="en-US" altLang="ko-KR" dirty="0" smtClean="0"/>
              <a:t>Version2</a:t>
            </a:r>
            <a:r>
              <a:rPr lang="ko-KR" altLang="en-US" dirty="0" smtClean="0"/>
              <a:t>는 추천 </a:t>
            </a:r>
            <a:r>
              <a:rPr lang="ko-KR" altLang="en-US" dirty="0" smtClean="0"/>
              <a:t>대상자와 비슷한 성향을 가진 사용자들이 좋게 본 영화를 대상으로 그 영화들과 비슷한 영화를 </a:t>
            </a:r>
            <a:r>
              <a:rPr lang="ko-KR" altLang="en-US" dirty="0" err="1" smtClean="0"/>
              <a:t>추천하느냐입니다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가지 버전을 전부 구현한 뒤 보다 더 좋은 성능의 알고리즘을 대상으로 선정할 예정입니다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66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83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aseline="0" dirty="0" smtClean="0"/>
              <a:t>저희는 알고리즘을 </a:t>
            </a:r>
            <a:r>
              <a:rPr lang="en-US" altLang="ko-KR" baseline="0" dirty="0" smtClean="0"/>
              <a:t>Version1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Version2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방법을 설계했습니다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이에 대해서 발표 진행하겠습니다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76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Version1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알고리즘의 단계를 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단계로 나뉘었습니다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dirty="0" smtClean="0"/>
              <a:t>Input</a:t>
            </a:r>
          </a:p>
          <a:p>
            <a:pPr marL="228600" indent="-228600">
              <a:buAutoNum type="arabicPeriod"/>
            </a:pPr>
            <a:r>
              <a:rPr lang="en-US" dirty="0" smtClean="0"/>
              <a:t>Data</a:t>
            </a:r>
            <a:r>
              <a:rPr lang="en-US" baseline="0" dirty="0" smtClean="0"/>
              <a:t> preprocessing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Recommend Processing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Output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15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그럼 먼저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저희는 </a:t>
            </a:r>
            <a:r>
              <a:rPr lang="ko-KR" altLang="en-US" dirty="0" err="1" smtClean="0"/>
              <a:t>왓챠피디아에서</a:t>
            </a:r>
            <a:r>
              <a:rPr lang="ko-KR" altLang="en-US" dirty="0" smtClean="0"/>
              <a:t> 데이터를 사용하며</a:t>
            </a:r>
            <a:r>
              <a:rPr lang="en-US" altLang="ko-KR" dirty="0" smtClean="0"/>
              <a:t>, movies, </a:t>
            </a:r>
            <a:r>
              <a:rPr lang="ko-KR" altLang="en-US" dirty="0" smtClean="0"/>
              <a:t>영화</a:t>
            </a:r>
            <a:r>
              <a:rPr lang="en-US" altLang="ko-KR" dirty="0" smtClean="0"/>
              <a:t>_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영화정보 등을 크롤링하였습니다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41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48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Data Preprocessing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장르들을 </a:t>
            </a:r>
            <a:r>
              <a:rPr lang="ko-KR" altLang="en-US" dirty="0" err="1" smtClean="0"/>
              <a:t>세부하게</a:t>
            </a:r>
            <a:r>
              <a:rPr lang="ko-KR" altLang="en-US" dirty="0" smtClean="0"/>
              <a:t> 분류하는데요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처리를 하는 이유는 기존의 영화 장르로만 분류를 하면 하나의 장르 즉 액션 장르의 안에서도 무수한 영화들이 있는데 사용자가 느끼기에는 다른 장르의 느낌으로 해석할 수 있기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</a:t>
            </a:r>
            <a:r>
              <a:rPr lang="ko-KR" altLang="en-US" dirty="0" smtClean="0"/>
              <a:t>들면 액션 영화에 터미네이터 </a:t>
            </a:r>
            <a:r>
              <a:rPr lang="ko-KR" altLang="en-US" dirty="0" err="1" smtClean="0"/>
              <a:t>위쳐가</a:t>
            </a:r>
            <a:r>
              <a:rPr lang="ko-KR" altLang="en-US" dirty="0" smtClean="0"/>
              <a:t> 있다고 보았을 때 </a:t>
            </a:r>
            <a:r>
              <a:rPr lang="ko-KR" altLang="en-US" dirty="0" smtClean="0"/>
              <a:t>터미네이터는 </a:t>
            </a:r>
            <a:r>
              <a:rPr lang="en-US" altLang="ko-KR" dirty="0" smtClean="0"/>
              <a:t>AI, </a:t>
            </a:r>
            <a:r>
              <a:rPr lang="ko-KR" altLang="en-US" dirty="0" smtClean="0"/>
              <a:t>기계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살인을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위쳐는</a:t>
            </a:r>
            <a:r>
              <a:rPr lang="ko-KR" altLang="en-US" dirty="0" smtClean="0"/>
              <a:t> 괴물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엘프 등을 연상하게 하는데요 </a:t>
            </a:r>
            <a:r>
              <a:rPr lang="ko-KR" altLang="en-US" dirty="0" smtClean="0"/>
              <a:t>이처럼 액션이 </a:t>
            </a:r>
            <a:r>
              <a:rPr lang="ko-KR" altLang="en-US" dirty="0" smtClean="0"/>
              <a:t>영화를 </a:t>
            </a:r>
            <a:r>
              <a:rPr lang="ko-KR" altLang="en-US" dirty="0" smtClean="0"/>
              <a:t>구별하는 분류 속성이긴 </a:t>
            </a:r>
            <a:r>
              <a:rPr lang="ko-KR" altLang="en-US" dirty="0" smtClean="0"/>
              <a:t>하지만 보다 세세하게 구분할 수 없다는 것을 알 수 있었습니다</a:t>
            </a:r>
            <a:r>
              <a:rPr lang="en-US" altLang="ko-KR" dirty="0" smtClean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90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세부 분류 방법은 </a:t>
            </a:r>
            <a:r>
              <a:rPr lang="en-US" altLang="ko-KR" dirty="0" smtClean="0"/>
              <a:t>TF-IDF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Word2Vecter</a:t>
            </a:r>
            <a:r>
              <a:rPr lang="ko-KR" altLang="en-US" dirty="0" smtClean="0"/>
              <a:t>를 사용하여 이루어집니다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영화들의 줄거리에서 </a:t>
            </a:r>
            <a:r>
              <a:rPr lang="en-US" altLang="ko-KR" dirty="0" smtClean="0"/>
              <a:t>TF_IDF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추출하고 이 단어들을 </a:t>
            </a:r>
            <a:r>
              <a:rPr lang="en-US" altLang="ko-KR" dirty="0" smtClean="0"/>
              <a:t>Word2Vect</a:t>
            </a:r>
            <a:r>
              <a:rPr lang="ko-KR" altLang="en-US" dirty="0" smtClean="0"/>
              <a:t>로 사용하여 </a:t>
            </a:r>
            <a:r>
              <a:rPr lang="ko-KR" altLang="en-US" dirty="0" err="1" smtClean="0"/>
              <a:t>벡터화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하게됩니다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벡터화를</a:t>
            </a:r>
            <a:r>
              <a:rPr lang="ko-KR" altLang="en-US" dirty="0" smtClean="0"/>
              <a:t> 진행한 후에 분포되어 있는 단어들을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하여 여러 개의 군집으로 묶어주게 됩니다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38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이로 인해서 하나의 액션 장르에서도 액션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액션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액션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처럼 세부적으로 분류가 가능해집니다</a:t>
            </a:r>
            <a:r>
              <a:rPr lang="en-US" altLang="ko-KR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519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이렇게 처리한 데이터를 컨텐츠 </a:t>
            </a:r>
            <a:r>
              <a:rPr lang="ko-KR" altLang="en-US" dirty="0" err="1" smtClean="0"/>
              <a:t>필터링과</a:t>
            </a:r>
            <a:r>
              <a:rPr lang="ko-KR" altLang="en-US" dirty="0" smtClean="0"/>
              <a:t> 협업필터링으로 들어가게 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86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  <a:lvl2pPr algn="ctr">
              <a:defRPr>
                <a:solidFill>
                  <a:srgbClr val="000000"/>
                </a:solidFill>
              </a:defRPr>
            </a:lvl2pPr>
            <a:lvl3pPr algn="ctr">
              <a:defRPr>
                <a:solidFill>
                  <a:srgbClr val="000000"/>
                </a:solidFill>
              </a:defRPr>
            </a:lvl3pPr>
            <a:lvl4pPr algn="ctr">
              <a:defRPr>
                <a:solidFill>
                  <a:srgbClr val="000000"/>
                </a:solidFill>
              </a:defRPr>
            </a:lvl4pPr>
            <a:lvl5pPr algn="ctr">
              <a:defRPr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직사각형 6"/>
          <p:cNvSpPr/>
          <p:nvPr/>
        </p:nvSpPr>
        <p:spPr>
          <a:xfrm>
            <a:off x="378938" y="247696"/>
            <a:ext cx="11434123" cy="9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96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4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8" indent="-320038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/>
        </p:nvSpPr>
        <p:spPr>
          <a:xfrm>
            <a:off x="378938" y="6481245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328897" y="6554573"/>
            <a:ext cx="241286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차세대정보처리연구실</a:t>
            </a:r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624161" y="658207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1593726" y="1989831"/>
            <a:ext cx="9221469" cy="144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&lt;</a:t>
            </a:r>
            <a:r>
              <a:rPr dirty="0" err="1"/>
              <a:t>소셜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 smtClean="0"/>
              <a:t>&gt;</a:t>
            </a:r>
            <a:endParaRPr lang="en-US" dirty="0" smtClean="0"/>
          </a:p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endParaRPr dirty="0"/>
          </a:p>
          <a:p>
            <a:pPr algn="ctr">
              <a:defRPr sz="40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ko-KR" altLang="en-US" sz="4000" b="1" dirty="0" smtClean="0">
                <a:sym typeface="맑은 고딕"/>
              </a:rPr>
              <a:t>알고리즘 설계도</a:t>
            </a:r>
            <a:endParaRPr sz="2400" dirty="0"/>
          </a:p>
        </p:txBody>
      </p:sp>
      <p:sp>
        <p:nvSpPr>
          <p:cNvPr id="108" name="TextBox 2"/>
          <p:cNvSpPr txBox="1"/>
          <p:nvPr/>
        </p:nvSpPr>
        <p:spPr>
          <a:xfrm>
            <a:off x="9863050" y="5685905"/>
            <a:ext cx="190429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20162897 박종두</a:t>
            </a:r>
            <a:endParaRPr lang="en-US" dirty="0"/>
          </a:p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/>
              <a:t>20173253 </a:t>
            </a:r>
            <a:r>
              <a:rPr lang="ko-KR" altLang="en-US" dirty="0" err="1"/>
              <a:t>조도운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콘텐츠 기반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06" y="3026699"/>
            <a:ext cx="1047750" cy="127635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37087" y="1109734"/>
            <a:ext cx="6624320" cy="2370593"/>
            <a:chOff x="3778469" y="2569079"/>
            <a:chExt cx="6624320" cy="2370593"/>
          </a:xfrm>
        </p:grpSpPr>
        <p:grpSp>
          <p:nvGrpSpPr>
            <p:cNvPr id="15" name="그룹 14"/>
            <p:cNvGrpSpPr/>
            <p:nvPr/>
          </p:nvGrpSpPr>
          <p:grpSpPr>
            <a:xfrm>
              <a:off x="3778469" y="2569079"/>
              <a:ext cx="6624320" cy="1857973"/>
              <a:chOff x="1473200" y="2439707"/>
              <a:chExt cx="6624320" cy="1857973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63279" y="2815372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51819" y="2815371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0359" y="2815370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28899" y="2815369"/>
                <a:ext cx="1208864" cy="1319721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473200" y="2672080"/>
                <a:ext cx="6624320" cy="162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814595" y="2439707"/>
                <a:ext cx="2068500" cy="425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Top rating Movies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966796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액션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액션</a:t>
              </a:r>
              <a:r>
                <a:rPr lang="en-US" altLang="ko-KR" dirty="0" smtClean="0"/>
                <a:t>2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55336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액션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액션</a:t>
              </a:r>
              <a:r>
                <a:rPr lang="en-US" altLang="ko-KR" dirty="0"/>
                <a:t>5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5628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모험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모험</a:t>
              </a:r>
              <a:r>
                <a:rPr lang="en-US" altLang="ko-KR" dirty="0" smtClean="0"/>
                <a:t>1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34168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SF</a:t>
              </a:r>
              <a:r>
                <a:rPr lang="ko-KR" altLang="en-US" dirty="0" smtClean="0"/>
                <a:t>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SF2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37087" y="3664874"/>
            <a:ext cx="6624320" cy="2370593"/>
            <a:chOff x="3778469" y="2569079"/>
            <a:chExt cx="6624320" cy="2370593"/>
          </a:xfrm>
        </p:grpSpPr>
        <p:grpSp>
          <p:nvGrpSpPr>
            <p:cNvPr id="26" name="그룹 25"/>
            <p:cNvGrpSpPr/>
            <p:nvPr/>
          </p:nvGrpSpPr>
          <p:grpSpPr>
            <a:xfrm>
              <a:off x="3778469" y="2569079"/>
              <a:ext cx="6624320" cy="1857973"/>
              <a:chOff x="1473200" y="2439707"/>
              <a:chExt cx="6624320" cy="1857973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63279" y="2815372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51819" y="2815371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0359" y="2815370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28899" y="2815369"/>
                <a:ext cx="1208864" cy="1319721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1473200" y="2672080"/>
                <a:ext cx="6624320" cy="162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814595" y="2439707"/>
                <a:ext cx="2068500" cy="425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Similar Movies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966796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액션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액션</a:t>
              </a:r>
              <a:r>
                <a:rPr lang="en-US" altLang="ko-KR" dirty="0" smtClean="0"/>
                <a:t>2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55336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액션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액션</a:t>
              </a:r>
              <a:r>
                <a:rPr lang="en-US" altLang="ko-KR" dirty="0"/>
                <a:t>5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45628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모험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모험</a:t>
              </a:r>
              <a:r>
                <a:rPr lang="en-US" altLang="ko-KR" dirty="0" smtClean="0"/>
                <a:t>1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34168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SF</a:t>
              </a:r>
              <a:r>
                <a:rPr lang="ko-KR" altLang="en-US" dirty="0" smtClean="0"/>
                <a:t>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SF2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61703" y="4515732"/>
            <a:ext cx="133123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09513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협업 </a:t>
            </a:r>
            <a:r>
              <a:rPr lang="ko-KR" altLang="en-US" dirty="0" err="1" smtClean="0"/>
              <a:t>필터링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06" y="3026699"/>
            <a:ext cx="1047750" cy="12763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61703" y="4515732"/>
            <a:ext cx="133123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32874" y="3389661"/>
            <a:ext cx="6624320" cy="1893098"/>
            <a:chOff x="4182256" y="1807625"/>
            <a:chExt cx="6624320" cy="189309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77363" y="2233039"/>
              <a:ext cx="1095375" cy="1133475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06583" y="2233038"/>
              <a:ext cx="1095375" cy="1133475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35803" y="2233038"/>
              <a:ext cx="1095375" cy="1133475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182256" y="2075123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3753" y="1807625"/>
              <a:ext cx="2068500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Similar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Users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27320" y="5541817"/>
            <a:ext cx="7952509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FF0000"/>
                </a:solidFill>
              </a:rPr>
              <a:t>=&gt; </a:t>
            </a:r>
            <a:r>
              <a:rPr lang="ko-KR" altLang="en-US" sz="2000" dirty="0" smtClean="0">
                <a:solidFill>
                  <a:srgbClr val="FF0000"/>
                </a:solidFill>
              </a:rPr>
              <a:t>데이터의 희소성이 크기 때문에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대분류의</a:t>
            </a:r>
            <a:r>
              <a:rPr lang="ko-KR" altLang="en-US" sz="2000" dirty="0" smtClean="0">
                <a:solidFill>
                  <a:srgbClr val="FF0000"/>
                </a:solidFill>
              </a:rPr>
              <a:t> 장르로  유사 사용자 추출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22C5441-4D98-464E-BEBA-D7A4D9F6D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902" y="1648135"/>
            <a:ext cx="4839971" cy="122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협업 </a:t>
            </a:r>
            <a:r>
              <a:rPr lang="ko-KR" altLang="en-US" dirty="0" err="1" smtClean="0"/>
              <a:t>필터링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06" y="3026699"/>
            <a:ext cx="1047750" cy="12763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61703" y="4515732"/>
            <a:ext cx="133123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95928" y="1252593"/>
            <a:ext cx="6624320" cy="1893098"/>
            <a:chOff x="4182256" y="1807625"/>
            <a:chExt cx="6624320" cy="189309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77363" y="2233039"/>
              <a:ext cx="1095375" cy="1133475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06583" y="2233038"/>
              <a:ext cx="1095375" cy="1133475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35803" y="2233038"/>
              <a:ext cx="1095375" cy="1133475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4182256" y="2075123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3753" y="1807625"/>
              <a:ext cx="2068500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Similar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Users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895928" y="3515099"/>
            <a:ext cx="6624320" cy="2370593"/>
            <a:chOff x="3778469" y="2569079"/>
            <a:chExt cx="6624320" cy="2370593"/>
          </a:xfrm>
        </p:grpSpPr>
        <p:grpSp>
          <p:nvGrpSpPr>
            <p:cNvPr id="14" name="그룹 13"/>
            <p:cNvGrpSpPr/>
            <p:nvPr/>
          </p:nvGrpSpPr>
          <p:grpSpPr>
            <a:xfrm>
              <a:off x="3778469" y="2569079"/>
              <a:ext cx="6624320" cy="1857973"/>
              <a:chOff x="1473200" y="2439707"/>
              <a:chExt cx="6624320" cy="1857973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63279" y="2815372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51819" y="2815371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0359" y="2815370"/>
                <a:ext cx="1208864" cy="1319721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200" b="100000" l="0" r="100000">
                            <a14:foregroundMark x1="34716" y1="38200" x2="40830" y2="39000"/>
                            <a14:foregroundMark x1="38210" y1="50400" x2="42140" y2="50400"/>
                            <a14:foregroundMark x1="39956" y1="64600" x2="44323" y2="64600"/>
                            <a14:foregroundMark x1="38646" y1="76600" x2="41048" y2="766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28899" y="2815369"/>
                <a:ext cx="1208864" cy="1319721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473200" y="2672080"/>
                <a:ext cx="6624320" cy="162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814595" y="2439707"/>
                <a:ext cx="2068500" cy="425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Top rating Movies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966796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액션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액션</a:t>
              </a:r>
              <a:r>
                <a:rPr lang="en-US" altLang="ko-KR" dirty="0" smtClean="0"/>
                <a:t>2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55336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액션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액션</a:t>
              </a:r>
              <a:r>
                <a:rPr lang="en-US" altLang="ko-KR" dirty="0"/>
                <a:t>5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45628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모험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모험</a:t>
              </a:r>
              <a:r>
                <a:rPr lang="en-US" altLang="ko-KR" dirty="0" smtClean="0"/>
                <a:t>1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34168" y="4570344"/>
              <a:ext cx="141236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/>
                <a:t>SF</a:t>
              </a:r>
              <a:r>
                <a:rPr lang="ko-KR" altLang="en-US" dirty="0" smtClean="0"/>
                <a:t> </a:t>
              </a:r>
              <a:r>
                <a:rPr lang="en-US" altLang="ko-KR" dirty="0"/>
                <a:t>:</a:t>
              </a:r>
              <a:r>
                <a:rPr lang="en-US" altLang="ko-KR" dirty="0" smtClean="0"/>
                <a:t> SF2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V="1">
            <a:off x="4330261" y="4074309"/>
            <a:ext cx="866774" cy="9728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454952" y="4083804"/>
            <a:ext cx="742083" cy="95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490669" y="4083804"/>
            <a:ext cx="866774" cy="9728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615360" y="4093299"/>
            <a:ext cx="742083" cy="95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86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Version 2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470" y="812801"/>
            <a:ext cx="4514878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8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Recommend Processing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906" y="3026699"/>
            <a:ext cx="1047750" cy="1276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1703" y="4515732"/>
            <a:ext cx="133123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95928" y="1252593"/>
            <a:ext cx="6624320" cy="1893098"/>
            <a:chOff x="4182256" y="1807625"/>
            <a:chExt cx="6624320" cy="189309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77363" y="2233039"/>
              <a:ext cx="1095375" cy="11334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06583" y="2233038"/>
              <a:ext cx="1095375" cy="11334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35803" y="2233038"/>
              <a:ext cx="1095375" cy="11334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182256" y="2075123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93753" y="1807625"/>
              <a:ext cx="2068500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Similar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Users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72167" y="2244743"/>
            <a:ext cx="2510305" cy="3175526"/>
            <a:chOff x="3865620" y="3287210"/>
            <a:chExt cx="2510305" cy="317552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5620" y="3287210"/>
              <a:ext cx="2510305" cy="15978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2080" y="4767520"/>
              <a:ext cx="2242466" cy="1695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00" b="100000" l="0" r="100000">
                        <a14:foregroundMark x1="34716" y1="38200" x2="40830" y2="39000"/>
                        <a14:foregroundMark x1="38210" y1="50400" x2="42140" y2="50400"/>
                        <a14:foregroundMark x1="39956" y1="64600" x2="44323" y2="64600"/>
                        <a14:foregroundMark x1="38646" y1="76600" x2="41048" y2="76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6007" y="3890764"/>
            <a:ext cx="1208864" cy="131972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00" b="100000" l="0" r="100000">
                        <a14:foregroundMark x1="34716" y1="38200" x2="40830" y2="39000"/>
                        <a14:foregroundMark x1="38210" y1="50400" x2="42140" y2="50400"/>
                        <a14:foregroundMark x1="39956" y1="64600" x2="44323" y2="64600"/>
                        <a14:foregroundMark x1="38646" y1="76600" x2="41048" y2="76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547" y="3890763"/>
            <a:ext cx="1208864" cy="13197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00" b="100000" l="0" r="100000">
                        <a14:foregroundMark x1="34716" y1="38200" x2="40830" y2="39000"/>
                        <a14:foregroundMark x1="38210" y1="50400" x2="42140" y2="50400"/>
                        <a14:foregroundMark x1="39956" y1="64600" x2="44323" y2="64600"/>
                        <a14:foregroundMark x1="38646" y1="76600" x2="41048" y2="76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3087" y="3890762"/>
            <a:ext cx="1208864" cy="13197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200" b="100000" l="0" r="100000">
                        <a14:foregroundMark x1="34716" y1="38200" x2="40830" y2="39000"/>
                        <a14:foregroundMark x1="38210" y1="50400" x2="42140" y2="50400"/>
                        <a14:foregroundMark x1="39956" y1="64600" x2="44323" y2="64600"/>
                        <a14:foregroundMark x1="38646" y1="76600" x2="41048" y2="76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1627" y="3890761"/>
            <a:ext cx="1208864" cy="13197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95928" y="3702932"/>
            <a:ext cx="6624320" cy="162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37323" y="3515099"/>
            <a:ext cx="2068500" cy="425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Top rating Movies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22" idx="3"/>
            <a:endCxn id="23" idx="1"/>
          </p:cNvCxnSpPr>
          <p:nvPr/>
        </p:nvCxnSpPr>
        <p:spPr>
          <a:xfrm flipV="1">
            <a:off x="5394871" y="4550624"/>
            <a:ext cx="379676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직선 화살표 연결선 27"/>
          <p:cNvCxnSpPr>
            <a:stCxn id="25" idx="1"/>
            <a:endCxn id="24" idx="3"/>
          </p:cNvCxnSpPr>
          <p:nvPr/>
        </p:nvCxnSpPr>
        <p:spPr>
          <a:xfrm flipH="1">
            <a:off x="8571951" y="4550622"/>
            <a:ext cx="379676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직선 연결선 31"/>
          <p:cNvCxnSpPr/>
          <p:nvPr/>
        </p:nvCxnSpPr>
        <p:spPr>
          <a:xfrm flipV="1">
            <a:off x="5905335" y="4104638"/>
            <a:ext cx="866774" cy="9728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030026" y="4114133"/>
            <a:ext cx="742083" cy="95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7495333" y="4064195"/>
            <a:ext cx="866774" cy="9728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20024" y="4073690"/>
            <a:ext cx="742083" cy="95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61703" y="1163782"/>
            <a:ext cx="69197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86410" y="3842592"/>
            <a:ext cx="2785541" cy="136789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30704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차이점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23" y="2113110"/>
            <a:ext cx="1047750" cy="1276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2681" y="3485135"/>
            <a:ext cx="133123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54211" y="1906657"/>
            <a:ext cx="6624320" cy="1893098"/>
            <a:chOff x="4182256" y="1807625"/>
            <a:chExt cx="6624320" cy="189309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77363" y="2233039"/>
              <a:ext cx="1095375" cy="113347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06583" y="2233038"/>
              <a:ext cx="1095375" cy="113347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435803" y="2233038"/>
              <a:ext cx="1095375" cy="11334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182256" y="2075123"/>
              <a:ext cx="6624320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93753" y="1807625"/>
              <a:ext cx="2068500" cy="425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Similar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Users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911" y="4338741"/>
            <a:ext cx="2862809" cy="16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01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smtClean="0"/>
              <a:t>일정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37310" y="1025236"/>
            <a:ext cx="4137891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09.08 ~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09.17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알고리즘 구현 완료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09.18 ~ 09.30 </a:t>
            </a:r>
            <a:r>
              <a:rPr lang="ko-KR" altLang="en-US" dirty="0" smtClean="0"/>
              <a:t>논문 작성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65121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83272-A571-414A-8DB4-0477BEEE3A47}"/>
              </a:ext>
            </a:extLst>
          </p:cNvPr>
          <p:cNvSpPr txBox="1"/>
          <p:nvPr/>
        </p:nvSpPr>
        <p:spPr>
          <a:xfrm>
            <a:off x="668594" y="1011902"/>
            <a:ext cx="8862585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Version1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Version2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95020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Version 1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grpSp>
        <p:nvGrpSpPr>
          <p:cNvPr id="8" name="그룹 7"/>
          <p:cNvGrpSpPr/>
          <p:nvPr/>
        </p:nvGrpSpPr>
        <p:grpSpPr>
          <a:xfrm>
            <a:off x="2806555" y="822930"/>
            <a:ext cx="6863918" cy="5660997"/>
            <a:chOff x="2806555" y="822930"/>
            <a:chExt cx="6863918" cy="5660997"/>
          </a:xfrm>
        </p:grpSpPr>
        <p:grpSp>
          <p:nvGrpSpPr>
            <p:cNvPr id="6" name="그룹 5"/>
            <p:cNvGrpSpPr/>
            <p:nvPr/>
          </p:nvGrpSpPr>
          <p:grpSpPr>
            <a:xfrm>
              <a:off x="2806555" y="822930"/>
              <a:ext cx="6863918" cy="5660997"/>
              <a:chOff x="2806555" y="822930"/>
              <a:chExt cx="6863918" cy="566099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6555" y="822930"/>
                <a:ext cx="5690899" cy="5660997"/>
              </a:xfrm>
              <a:prstGeom prst="rect">
                <a:avLst/>
              </a:prstGeom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8497455" y="822930"/>
                <a:ext cx="1173018" cy="5472025"/>
              </a:xfrm>
              <a:prstGeom prst="rect">
                <a:avLst/>
              </a:prstGeom>
              <a:solidFill>
                <a:srgbClr val="F0F4F7"/>
              </a:solidFill>
              <a:ln w="25400" cap="flat">
                <a:solidFill>
                  <a:srgbClr val="F0F4F7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8497454" y="6216073"/>
                <a:ext cx="1173019" cy="267854"/>
              </a:xfrm>
              <a:prstGeom prst="rect">
                <a:avLst/>
              </a:prstGeom>
              <a:solidFill>
                <a:srgbClr val="F0F4F7"/>
              </a:solidFill>
              <a:ln w="25400" cap="flat">
                <a:solidFill>
                  <a:srgbClr val="F0F4F7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555" y="822931"/>
              <a:ext cx="6115129" cy="5660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466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Input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5" y="2105455"/>
            <a:ext cx="7194543" cy="3288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243" y="3014200"/>
            <a:ext cx="2150053" cy="14710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화살표 연결선 10"/>
          <p:cNvCxnSpPr>
            <a:stCxn id="5" idx="3"/>
            <a:endCxn id="9" idx="1"/>
          </p:cNvCxnSpPr>
          <p:nvPr/>
        </p:nvCxnSpPr>
        <p:spPr>
          <a:xfrm flipV="1">
            <a:off x="7849748" y="3749745"/>
            <a:ext cx="883495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55528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Input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034" y="1996485"/>
            <a:ext cx="1717819" cy="43482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915" y="1996486"/>
            <a:ext cx="2502264" cy="42801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034" y="1247091"/>
            <a:ext cx="1694975" cy="5142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626" y="1302553"/>
            <a:ext cx="1539011" cy="4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86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Data Preprocessing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2630632"/>
            <a:ext cx="5676900" cy="2705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43055" y="1690255"/>
            <a:ext cx="2752436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b="1" dirty="0" smtClean="0"/>
              <a:t>액션 영화</a:t>
            </a:r>
            <a:r>
              <a:rPr lang="en-US" altLang="ko-KR" sz="3600" b="1" dirty="0" smtClean="0"/>
              <a:t>?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004539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Data Preprocessing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16" y="2019299"/>
            <a:ext cx="5355660" cy="3408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61" y="2019300"/>
            <a:ext cx="4509445" cy="3408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16727" y="1395672"/>
            <a:ext cx="1921163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TF</a:t>
            </a:r>
            <a:r>
              <a:rPr kumimoji="0" lang="en-US" altLang="ko-KR" sz="2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- IDF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9201" y="1395672"/>
            <a:ext cx="1964326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Word2Vect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67987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Data Preprocessing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59" y="2270414"/>
            <a:ext cx="5676900" cy="27051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85" y="2146589"/>
            <a:ext cx="3914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56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en-US" dirty="0" smtClean="0"/>
              <a:t>Data Preprocessing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grpSp>
        <p:nvGrpSpPr>
          <p:cNvPr id="8" name="그룹 7"/>
          <p:cNvGrpSpPr/>
          <p:nvPr/>
        </p:nvGrpSpPr>
        <p:grpSpPr>
          <a:xfrm>
            <a:off x="2806555" y="822930"/>
            <a:ext cx="6863918" cy="5660997"/>
            <a:chOff x="2806555" y="822930"/>
            <a:chExt cx="6863918" cy="5660997"/>
          </a:xfrm>
        </p:grpSpPr>
        <p:grpSp>
          <p:nvGrpSpPr>
            <p:cNvPr id="10" name="그룹 9"/>
            <p:cNvGrpSpPr/>
            <p:nvPr/>
          </p:nvGrpSpPr>
          <p:grpSpPr>
            <a:xfrm>
              <a:off x="2806555" y="822930"/>
              <a:ext cx="6863918" cy="5660997"/>
              <a:chOff x="2806555" y="822930"/>
              <a:chExt cx="6863918" cy="5660997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6555" y="822930"/>
                <a:ext cx="5690899" cy="5660997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8497455" y="822930"/>
                <a:ext cx="1173018" cy="5472025"/>
              </a:xfrm>
              <a:prstGeom prst="rect">
                <a:avLst/>
              </a:prstGeom>
              <a:solidFill>
                <a:srgbClr val="F0F4F7"/>
              </a:solidFill>
              <a:ln w="25400" cap="flat">
                <a:solidFill>
                  <a:srgbClr val="F0F4F7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497454" y="6216073"/>
                <a:ext cx="1173019" cy="267854"/>
              </a:xfrm>
              <a:prstGeom prst="rect">
                <a:avLst/>
              </a:prstGeom>
              <a:solidFill>
                <a:srgbClr val="F0F4F7"/>
              </a:solidFill>
              <a:ln w="25400" cap="flat">
                <a:solidFill>
                  <a:srgbClr val="F0F4F7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555" y="822931"/>
              <a:ext cx="6115129" cy="5660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2758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613</Words>
  <Application>Microsoft Office PowerPoint</Application>
  <PresentationFormat>와이드스크린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맑은 고딕</vt:lpstr>
      <vt:lpstr>Arial</vt:lpstr>
      <vt:lpstr>Helvetica</vt:lpstr>
      <vt:lpstr>Office 테마</vt:lpstr>
      <vt:lpstr>PowerPoint 프레젠테이션</vt:lpstr>
      <vt:lpstr>목차</vt:lpstr>
      <vt:lpstr>Version 1</vt:lpstr>
      <vt:lpstr>Input</vt:lpstr>
      <vt:lpstr>Input</vt:lpstr>
      <vt:lpstr>Data Preprocessing</vt:lpstr>
      <vt:lpstr>Data Preprocessing</vt:lpstr>
      <vt:lpstr>Data Preprocessing</vt:lpstr>
      <vt:lpstr>Data Preprocessing</vt:lpstr>
      <vt:lpstr>콘텐츠 기반</vt:lpstr>
      <vt:lpstr>협업 필터링</vt:lpstr>
      <vt:lpstr>협업 필터링</vt:lpstr>
      <vt:lpstr>Version 2</vt:lpstr>
      <vt:lpstr>Recommend Processing</vt:lpstr>
      <vt:lpstr>차이점</vt:lpstr>
      <vt:lpstr>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wku</cp:lastModifiedBy>
  <cp:revision>141</cp:revision>
  <dcterms:modified xsi:type="dcterms:W3CDTF">2021-09-08T06:45:57Z</dcterms:modified>
</cp:coreProperties>
</file>