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5" r:id="rId7"/>
    <p:sldId id="282" r:id="rId8"/>
    <p:sldId id="281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DD8"/>
    <a:srgbClr val="FE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895" autoAdjust="0"/>
  </p:normalViewPr>
  <p:slideViewPr>
    <p:cSldViewPr snapToGrid="0">
      <p:cViewPr varScale="1">
        <p:scale>
          <a:sx n="79" d="100"/>
          <a:sy n="79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소셜</a:t>
            </a:r>
            <a:r>
              <a:rPr lang="ko-KR" altLang="en-US" baseline="0" dirty="0"/>
              <a:t> 추천 서비스 발표 시작하겠습니다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4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03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25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83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~~</a:t>
            </a:r>
            <a:r>
              <a:rPr lang="en-US" altLang="ko-KR" baseline="0" dirty="0"/>
              <a:t> </a:t>
            </a:r>
            <a:r>
              <a:rPr lang="ko-KR" altLang="en-US" baseline="0" dirty="0"/>
              <a:t>순서로 진행하겠습니다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각각의 영화를 </a:t>
            </a:r>
            <a:r>
              <a:rPr lang="en-US" altLang="ko-KR" dirty="0"/>
              <a:t>TF-IDF</a:t>
            </a:r>
            <a:r>
              <a:rPr lang="ko-KR" altLang="en-US" dirty="0"/>
              <a:t>를 통하여 특성단어 </a:t>
            </a:r>
            <a:r>
              <a:rPr lang="en-US" altLang="ko-KR" dirty="0"/>
              <a:t>N</a:t>
            </a:r>
            <a:r>
              <a:rPr lang="ko-KR" altLang="en-US" dirty="0"/>
              <a:t>개 추출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5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879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22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48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평균평점에 더하는 가중치가 너무 커져서 예측치가 </a:t>
            </a:r>
            <a:r>
              <a:rPr lang="ko-KR" altLang="en-US" dirty="0" err="1"/>
              <a:t>좋치않을때</a:t>
            </a:r>
            <a:r>
              <a:rPr lang="ko-KR" altLang="en-US" dirty="0"/>
              <a:t> 이를 보안하기 위해 </a:t>
            </a:r>
            <a:r>
              <a:rPr lang="en-US" altLang="ko-KR" dirty="0"/>
              <a:t>5</a:t>
            </a:r>
            <a:r>
              <a:rPr lang="ko-KR" altLang="en-US" dirty="0"/>
              <a:t>로 </a:t>
            </a:r>
            <a:r>
              <a:rPr lang="ko-KR" altLang="en-US" dirty="0" err="1"/>
              <a:t>나눠줌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57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사용자의 취향을 고려하여 많이 본 장르에 대해서는 추가점수 배분 </a:t>
            </a:r>
            <a:r>
              <a:rPr lang="ko-KR" altLang="en-US" dirty="0" err="1"/>
              <a:t>적게본</a:t>
            </a:r>
            <a:r>
              <a:rPr lang="ko-KR" altLang="en-US" dirty="0"/>
              <a:t> 장르에 대해서는 조금만 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75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79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제목 텍스트</a:t>
            </a:r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  <a:lvl2pPr algn="ctr">
              <a:defRPr>
                <a:solidFill>
                  <a:srgbClr val="000000"/>
                </a:solidFill>
              </a:defRPr>
            </a:lvl2pPr>
            <a:lvl3pPr algn="ctr">
              <a:defRPr>
                <a:solidFill>
                  <a:srgbClr val="000000"/>
                </a:solidFill>
              </a:defRPr>
            </a:lvl3pPr>
            <a:lvl4pPr algn="ctr">
              <a:defRPr>
                <a:solidFill>
                  <a:srgbClr val="000000"/>
                </a:solidFill>
              </a:defRPr>
            </a:lvl4pPr>
            <a:lvl5pPr algn="ctr">
              <a:defRPr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" name="직사각형 6"/>
          <p:cNvSpPr/>
          <p:nvPr/>
        </p:nvSpPr>
        <p:spPr>
          <a:xfrm>
            <a:off x="378938" y="247696"/>
            <a:ext cx="11434123" cy="906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1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96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9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4" name="직사각형 6"/>
          <p:cNvSpPr/>
          <p:nvPr/>
        </p:nvSpPr>
        <p:spPr>
          <a:xfrm>
            <a:off x="378938" y="725492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4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1pPr>
            <a:lvl2pPr marL="723900" indent="-2667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2pPr>
            <a:lvl3pPr marL="1234438" indent="-320038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3pPr>
            <a:lvl4pPr marL="17272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4pPr>
            <a:lvl5pPr marL="2184400" indent="-355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5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 anchor="ctr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6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1pPr>
            <a:lvl2pPr marL="718457" indent="-261257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2pPr>
            <a:lvl3pPr marL="1219200" indent="-30480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3pPr>
            <a:lvl4pPr marL="17373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4pPr>
            <a:lvl5pPr marL="2194560" indent="-365760">
              <a:buSzPct val="100000"/>
              <a:buFont typeface="Arial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Font typeface="Arial"/>
              <a:buChar char="•"/>
              <a:defRPr sz="28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/>
        </p:nvSpPr>
        <p:spPr>
          <a:xfrm>
            <a:off x="378938" y="6481245"/>
            <a:ext cx="11434123" cy="9061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" name="TextBox 8"/>
          <p:cNvSpPr txBox="1"/>
          <p:nvPr/>
        </p:nvSpPr>
        <p:spPr>
          <a:xfrm>
            <a:off x="328897" y="6554573"/>
            <a:ext cx="2412863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차세대정보처리연구실</a:t>
            </a:r>
          </a:p>
        </p:txBody>
      </p:sp>
      <p:sp>
        <p:nvSpPr>
          <p:cNvPr id="4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제목 텍스트</a:t>
            </a:r>
          </a:p>
        </p:txBody>
      </p:sp>
      <p:sp>
        <p:nvSpPr>
          <p:cNvPr id="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888888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슬라이드 번호 개체 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624161" y="6582072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07" name="TextBox 1"/>
          <p:cNvSpPr txBox="1"/>
          <p:nvPr/>
        </p:nvSpPr>
        <p:spPr>
          <a:xfrm>
            <a:off x="1593726" y="1989831"/>
            <a:ext cx="9221469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&lt;</a:t>
            </a:r>
            <a:r>
              <a:rPr dirty="0" err="1"/>
              <a:t>소셜</a:t>
            </a:r>
            <a:r>
              <a:rPr dirty="0"/>
              <a:t>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서비스</a:t>
            </a:r>
            <a:r>
              <a:rPr dirty="0"/>
              <a:t>&gt;</a:t>
            </a:r>
            <a:endParaRPr lang="en-US" altLang="ko-KR" dirty="0"/>
          </a:p>
          <a:p>
            <a:pPr algn="ctr"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ko-KR" altLang="en-US" dirty="0"/>
              <a:t>알고리즘 설계도 수식</a:t>
            </a:r>
            <a:endParaRPr dirty="0"/>
          </a:p>
        </p:txBody>
      </p:sp>
      <p:sp>
        <p:nvSpPr>
          <p:cNvPr id="108" name="TextBox 2"/>
          <p:cNvSpPr txBox="1"/>
          <p:nvPr/>
        </p:nvSpPr>
        <p:spPr>
          <a:xfrm>
            <a:off x="9863050" y="5685905"/>
            <a:ext cx="190429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dirty="0"/>
              <a:t>20162897 박종두</a:t>
            </a:r>
            <a:endParaRPr lang="en-US" dirty="0"/>
          </a:p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dirty="0"/>
              <a:t>20173253 </a:t>
            </a:r>
            <a:r>
              <a:rPr lang="ko-KR" altLang="en-US" dirty="0" err="1"/>
              <a:t>조도운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err="1"/>
              <a:t>협업필터링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9" y="1564519"/>
            <a:ext cx="3343710" cy="39607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7755" y="1641764"/>
            <a:ext cx="1413163" cy="1776845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9300" y="2402948"/>
            <a:ext cx="2836718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K-Means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800" dirty="0"/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1942865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err="1"/>
              <a:t>협업필터링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9" y="1564519"/>
            <a:ext cx="3343710" cy="39607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191" y="2753591"/>
            <a:ext cx="3269674" cy="1776845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1318" y="3088749"/>
            <a:ext cx="5621482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800" dirty="0"/>
              <a:t>세부 분류한 후 나온 유사 </a:t>
            </a:r>
            <a:r>
              <a:rPr lang="en-US" altLang="ko-KR" sz="2800" dirty="0"/>
              <a:t>Movie</a:t>
            </a: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829370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err="1"/>
              <a:t>협업필터링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9" y="1564519"/>
            <a:ext cx="3343710" cy="39607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3719" y="3765063"/>
            <a:ext cx="1527464" cy="1776845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045" y="2017728"/>
            <a:ext cx="2161310" cy="738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800" dirty="0"/>
              <a:t>예측 평점</a:t>
            </a:r>
            <a:endParaRPr kumimoji="0" lang="en-US" altLang="ko-K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pic>
        <p:nvPicPr>
          <p:cNvPr id="1025" name="_x418833456" descr="EMB000038540e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45" y="3210791"/>
            <a:ext cx="5085112" cy="178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22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7" y="1011902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콘텐츠 기반 추출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6" y="1124103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9C7014-68AC-41A1-ADA1-16A905FD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80" y="1002772"/>
            <a:ext cx="7234999" cy="730915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F18C10B-8308-46D1-B595-92F509FD7AC0}"/>
              </a:ext>
            </a:extLst>
          </p:cNvPr>
          <p:cNvSpPr/>
          <p:nvPr/>
        </p:nvSpPr>
        <p:spPr>
          <a:xfrm>
            <a:off x="4955059" y="3692112"/>
            <a:ext cx="1725562" cy="730915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6F433-8261-47F0-9002-4F79FFEBDA9D}"/>
              </a:ext>
            </a:extLst>
          </p:cNvPr>
          <p:cNvSpPr txBox="1"/>
          <p:nvPr/>
        </p:nvSpPr>
        <p:spPr>
          <a:xfrm>
            <a:off x="3996812" y="4707692"/>
            <a:ext cx="5884606" cy="1323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0" dirty="0"/>
              <a:t>TF - IDF</a:t>
            </a:r>
            <a:endParaRPr kumimoji="0" lang="ko-KR" altLang="en-US" sz="8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D235D3-43EA-4F1C-A1BE-BC8E7D319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5" y="1859216"/>
            <a:ext cx="11807604" cy="15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6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콘텐츠 기반 추출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1539405" y="6582074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6" y="1124103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1026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708349C3-0F8C-471A-961C-E90DE0C70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16" y="1174292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F8D7D1-7406-4E79-82F6-C1D4E7883A51}"/>
              </a:ext>
            </a:extLst>
          </p:cNvPr>
          <p:cNvSpPr txBox="1"/>
          <p:nvPr/>
        </p:nvSpPr>
        <p:spPr>
          <a:xfrm>
            <a:off x="1649197" y="2701269"/>
            <a:ext cx="2804816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터미네이터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기계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E9BB9E-4C22-4334-87C8-46ADC8EBA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98" y="894423"/>
            <a:ext cx="5511704" cy="5511704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CA6DAD1-4211-43F7-B05F-470239A874EE}"/>
              </a:ext>
            </a:extLst>
          </p:cNvPr>
          <p:cNvSpPr/>
          <p:nvPr/>
        </p:nvSpPr>
        <p:spPr>
          <a:xfrm>
            <a:off x="7477151" y="2575956"/>
            <a:ext cx="589935" cy="619432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0E4B52C-B5A9-44BC-A810-AE4C1AA62A19}"/>
              </a:ext>
            </a:extLst>
          </p:cNvPr>
          <p:cNvSpPr/>
          <p:nvPr/>
        </p:nvSpPr>
        <p:spPr>
          <a:xfrm>
            <a:off x="9026550" y="4675143"/>
            <a:ext cx="589935" cy="619432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FE662FA-18B9-4117-BFFB-26E0163C13F6}"/>
              </a:ext>
            </a:extLst>
          </p:cNvPr>
          <p:cNvSpPr/>
          <p:nvPr/>
        </p:nvSpPr>
        <p:spPr>
          <a:xfrm>
            <a:off x="9743204" y="2450642"/>
            <a:ext cx="589935" cy="619432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4152-90AE-4642-A5A9-D56DDF87D3C0}"/>
              </a:ext>
            </a:extLst>
          </p:cNvPr>
          <p:cNvSpPr txBox="1"/>
          <p:nvPr/>
        </p:nvSpPr>
        <p:spPr>
          <a:xfrm>
            <a:off x="668594" y="3529781"/>
            <a:ext cx="4562167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대상자가 최고점을 준 영화 중 전체 사용자가 준 평균평점이 가장 낮은 영화를 대상 영화로 선정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891755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콘텐츠 기반 추출</a:t>
            </a:r>
            <a:endParaRPr dirty="0"/>
          </a:p>
        </p:txBody>
      </p:sp>
      <p:sp>
        <p:nvSpPr>
          <p:cNvPr id="209" name="슬라이드 번호 개체 틀 2"/>
          <p:cNvSpPr txBox="1">
            <a:spLocks noGrp="1"/>
          </p:cNvSpPr>
          <p:nvPr>
            <p:ph type="sldNum" sz="quarter" idx="4294967295"/>
          </p:nvPr>
        </p:nvSpPr>
        <p:spPr>
          <a:xfrm>
            <a:off x="12679947" y="3333716"/>
            <a:ext cx="273654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10" name="알고리즘…"/>
          <p:cNvSpPr txBox="1"/>
          <p:nvPr/>
        </p:nvSpPr>
        <p:spPr>
          <a:xfrm>
            <a:off x="409596" y="1124103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BA594-B025-45E4-B1EF-9A32DE6FC100}"/>
              </a:ext>
            </a:extLst>
          </p:cNvPr>
          <p:cNvSpPr txBox="1"/>
          <p:nvPr/>
        </p:nvSpPr>
        <p:spPr>
          <a:xfrm>
            <a:off x="4633451" y="1802915"/>
            <a:ext cx="6276339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인류</a:t>
            </a:r>
            <a:r>
              <a:rPr lang="en-US" altLang="ko-KR" dirty="0"/>
              <a:t>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세계대전</a:t>
            </a:r>
            <a:r>
              <a:rPr lang="en-US" altLang="ko-KR" dirty="0"/>
              <a:t>,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참전</a:t>
            </a:r>
            <a:r>
              <a:rPr lang="en-US" altLang="ko-KR" dirty="0"/>
              <a:t>, </a:t>
            </a:r>
            <a:r>
              <a:rPr lang="ko-KR" altLang="en-US" dirty="0"/>
              <a:t>살인</a:t>
            </a:r>
            <a:r>
              <a:rPr lang="en-US" altLang="ko-KR" dirty="0"/>
              <a:t>, </a:t>
            </a:r>
            <a:r>
              <a:rPr lang="ko-KR" altLang="en-US" dirty="0"/>
              <a:t>총</a:t>
            </a:r>
            <a:r>
              <a:rPr lang="en-US" altLang="ko-KR" dirty="0"/>
              <a:t>, </a:t>
            </a:r>
            <a:r>
              <a:rPr lang="ko-KR" altLang="en-US" dirty="0"/>
              <a:t>자동화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미래</a:t>
            </a:r>
            <a:r>
              <a:rPr lang="en-US" altLang="ko-KR" dirty="0"/>
              <a:t>, </a:t>
            </a:r>
            <a:r>
              <a:rPr lang="ko-KR" altLang="en-US" dirty="0"/>
              <a:t>병기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r>
              <a:rPr lang="en-US" altLang="ko-KR" dirty="0"/>
              <a:t>, </a:t>
            </a:r>
            <a:r>
              <a:rPr lang="ko-KR" altLang="en-US" dirty="0"/>
              <a:t>핵전쟁</a:t>
            </a:r>
            <a:r>
              <a:rPr lang="en-US" altLang="ko-KR" dirty="0"/>
              <a:t>, </a:t>
            </a:r>
            <a:r>
              <a:rPr lang="ko-KR" altLang="en-US" dirty="0"/>
              <a:t>진화</a:t>
            </a:r>
            <a:r>
              <a:rPr lang="en-US" altLang="ko-KR" dirty="0"/>
              <a:t>,   ….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2" name="Picture 2" descr="https://lh4.googleusercontent.com/KO6JLzufk2Hg98tR_nLgyCt1lPX9KIu31tbqcozI4WpXiWqwuHwfzAM0GnVVmQDRRu2CQEC7jvqyC4qACTE8ePK4Ee03duMknnvBgtH2NXl66VcJYcTfCS4oTCFi1P1Acn4R3zg=s0">
            <a:extLst>
              <a:ext uri="{FF2B5EF4-FFF2-40B4-BE49-F238E27FC236}">
                <a16:creationId xmlns:a16="http://schemas.microsoft.com/office/drawing/2014/main" id="{8F96F9B4-7380-4E30-8E22-4AD17FF5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10" y="2057366"/>
            <a:ext cx="1047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CAD80B-7038-4930-B9F9-3749810E21B1}"/>
              </a:ext>
            </a:extLst>
          </p:cNvPr>
          <p:cNvSpPr txBox="1"/>
          <p:nvPr/>
        </p:nvSpPr>
        <p:spPr>
          <a:xfrm>
            <a:off x="639010" y="3557582"/>
            <a:ext cx="33819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터미네이터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전쟁</a:t>
            </a:r>
            <a:r>
              <a:rPr lang="en-US" altLang="ko-KR" dirty="0"/>
              <a:t>, </a:t>
            </a:r>
            <a:r>
              <a:rPr lang="ko-KR" altLang="en-US" dirty="0"/>
              <a:t>기계</a:t>
            </a:r>
            <a:r>
              <a:rPr lang="en-US" altLang="ko-KR" dirty="0"/>
              <a:t>, </a:t>
            </a:r>
            <a:r>
              <a:rPr lang="ko-KR" altLang="en-US" dirty="0"/>
              <a:t>인공지능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39CF2003-34CE-40CA-931C-6DDB146DB315}"/>
              </a:ext>
            </a:extLst>
          </p:cNvPr>
          <p:cNvSpPr/>
          <p:nvPr/>
        </p:nvSpPr>
        <p:spPr>
          <a:xfrm>
            <a:off x="6921910" y="2726241"/>
            <a:ext cx="1140542" cy="923326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FD27D-F517-4FCE-BED4-FCC143B5772A}"/>
              </a:ext>
            </a:extLst>
          </p:cNvPr>
          <p:cNvSpPr txBox="1"/>
          <p:nvPr/>
        </p:nvSpPr>
        <p:spPr>
          <a:xfrm>
            <a:off x="6096000" y="4203909"/>
            <a:ext cx="32348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로보캅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매트릭스   아이로봇</a:t>
            </a:r>
          </a:p>
        </p:txBody>
      </p:sp>
    </p:spTree>
    <p:extLst>
      <p:ext uri="{BB962C8B-B14F-4D97-AF65-F5344CB8AC3E}">
        <p14:creationId xmlns:p14="http://schemas.microsoft.com/office/powerpoint/2010/main" val="8278440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콘텐츠 기반 추출</a:t>
            </a:r>
            <a:endParaRPr dirty="0"/>
          </a:p>
        </p:txBody>
      </p:sp>
      <p:sp>
        <p:nvSpPr>
          <p:cNvPr id="210" name="알고리즘…"/>
          <p:cNvSpPr txBox="1"/>
          <p:nvPr/>
        </p:nvSpPr>
        <p:spPr>
          <a:xfrm>
            <a:off x="409596" y="1124103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8839E-386F-4340-AD1F-640F867C52E8}"/>
              </a:ext>
            </a:extLst>
          </p:cNvPr>
          <p:cNvSpPr txBox="1"/>
          <p:nvPr/>
        </p:nvSpPr>
        <p:spPr>
          <a:xfrm>
            <a:off x="409596" y="968226"/>
            <a:ext cx="48211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예측평점 구하기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362" y="1105843"/>
            <a:ext cx="10183091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의 평균 평점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v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영화 장르의 준 평균 평점 </a:t>
            </a:r>
            <a:r>
              <a:rPr lang="en-US" altLang="ko-KR" dirty="0"/>
              <a:t>-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영화에 준 평점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2D2F1-A2E1-433F-8679-C710ED19EB38}"/>
              </a:ext>
            </a:extLst>
          </p:cNvPr>
          <p:cNvSpPr txBox="1"/>
          <p:nvPr/>
        </p:nvSpPr>
        <p:spPr>
          <a:xfrm>
            <a:off x="510362" y="4168265"/>
            <a:ext cx="11982607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추천대상자 </a:t>
            </a:r>
            <a:r>
              <a:rPr lang="en-US" altLang="ko-KR" dirty="0"/>
              <a:t>u</a:t>
            </a:r>
            <a:r>
              <a:rPr lang="ko-KR" altLang="en-US" dirty="0"/>
              <a:t>가 영화</a:t>
            </a:r>
            <a:r>
              <a:rPr lang="en-US" altLang="ko-KR" dirty="0"/>
              <a:t>a</a:t>
            </a:r>
            <a:r>
              <a:rPr lang="ko-KR" altLang="en-US" dirty="0"/>
              <a:t>에 대한 예측평점 </a:t>
            </a:r>
            <a:r>
              <a:rPr lang="en-US" altLang="ko-KR" dirty="0"/>
              <a:t>=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u</a:t>
            </a:r>
            <a:r>
              <a:rPr lang="ko-KR" altLang="en-US" dirty="0"/>
              <a:t>의 전체평균평점 </a:t>
            </a:r>
            <a:r>
              <a:rPr lang="en-US" altLang="ko-KR" dirty="0"/>
              <a:t>+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(a</a:t>
            </a:r>
            <a:r>
              <a:rPr lang="ko-KR" altLang="en-US" dirty="0"/>
              <a:t>영화를 본 사용자 </a:t>
            </a:r>
            <a:r>
              <a:rPr lang="en-US" altLang="ko-KR" dirty="0"/>
              <a:t>v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영화장르 </a:t>
            </a:r>
            <a:r>
              <a:rPr lang="en-US" altLang="ko-KR" dirty="0"/>
              <a:t>j </a:t>
            </a:r>
            <a:r>
              <a:rPr lang="ko-KR" altLang="en-US" dirty="0"/>
              <a:t>에 준 평균평점 </a:t>
            </a:r>
            <a:r>
              <a:rPr lang="en-US" altLang="ko-KR" dirty="0"/>
              <a:t>– v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영화에 준 평점</a:t>
            </a:r>
            <a:r>
              <a:rPr lang="en-US" altLang="ko-KR" dirty="0"/>
              <a:t>) / a </a:t>
            </a:r>
            <a:r>
              <a:rPr lang="ko-KR" altLang="en-US" dirty="0"/>
              <a:t>영화를 본사용자 수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025" name="_x102259352" descr="DRW000023142d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7" y="2314260"/>
            <a:ext cx="4537571" cy="16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687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콘텐츠 기반 추출</a:t>
            </a:r>
            <a:endParaRPr dirty="0"/>
          </a:p>
        </p:txBody>
      </p:sp>
      <p:sp>
        <p:nvSpPr>
          <p:cNvPr id="210" name="알고리즘…"/>
          <p:cNvSpPr txBox="1"/>
          <p:nvPr/>
        </p:nvSpPr>
        <p:spPr>
          <a:xfrm>
            <a:off x="2599903" y="1881958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8839E-386F-4340-AD1F-640F867C52E8}"/>
              </a:ext>
            </a:extLst>
          </p:cNvPr>
          <p:cNvSpPr txBox="1"/>
          <p:nvPr/>
        </p:nvSpPr>
        <p:spPr>
          <a:xfrm>
            <a:off x="378396" y="902109"/>
            <a:ext cx="48211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예측평점 구하기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362" y="1105843"/>
            <a:ext cx="10183091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추천 대상자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의 평균 평점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v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영화 장르의 준 평균 평점 </a:t>
            </a:r>
            <a:r>
              <a:rPr lang="en-US" altLang="ko-KR" dirty="0"/>
              <a:t>-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영화에 준 평점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2D2F1-A2E1-433F-8679-C710ED19EB38}"/>
              </a:ext>
            </a:extLst>
          </p:cNvPr>
          <p:cNvSpPr txBox="1"/>
          <p:nvPr/>
        </p:nvSpPr>
        <p:spPr>
          <a:xfrm>
            <a:off x="199219" y="5122141"/>
            <a:ext cx="12287693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추천대상자 </a:t>
            </a:r>
            <a:r>
              <a:rPr lang="en-US" altLang="ko-KR" dirty="0"/>
              <a:t>u</a:t>
            </a:r>
            <a:r>
              <a:rPr lang="ko-KR" altLang="en-US" dirty="0"/>
              <a:t>가 영화</a:t>
            </a:r>
            <a:r>
              <a:rPr lang="en-US" altLang="ko-KR" dirty="0"/>
              <a:t>a</a:t>
            </a:r>
            <a:r>
              <a:rPr lang="ko-KR" altLang="en-US" dirty="0"/>
              <a:t>에 대한 예측평점 </a:t>
            </a:r>
            <a:r>
              <a:rPr lang="en-US" altLang="ko-KR" dirty="0"/>
              <a:t>=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u</a:t>
            </a:r>
            <a:r>
              <a:rPr lang="ko-KR" altLang="en-US" dirty="0"/>
              <a:t>의 전체평균평점 </a:t>
            </a:r>
            <a:r>
              <a:rPr lang="en-US" altLang="ko-KR" dirty="0"/>
              <a:t>+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(a</a:t>
            </a:r>
            <a:r>
              <a:rPr lang="ko-KR" altLang="en-US" dirty="0"/>
              <a:t>영화를 본 사용자 </a:t>
            </a:r>
            <a:r>
              <a:rPr lang="en-US" altLang="ko-KR" dirty="0"/>
              <a:t>v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영화장르 </a:t>
            </a:r>
            <a:r>
              <a:rPr lang="en-US" altLang="ko-KR" dirty="0"/>
              <a:t>j </a:t>
            </a:r>
            <a:r>
              <a:rPr lang="ko-KR" altLang="en-US" dirty="0"/>
              <a:t>에 준 평균평점 </a:t>
            </a:r>
            <a:r>
              <a:rPr lang="en-US" altLang="ko-KR" dirty="0"/>
              <a:t>– v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영화에 준 평점</a:t>
            </a:r>
            <a:r>
              <a:rPr lang="en-US" altLang="ko-KR" dirty="0"/>
              <a:t>) / a </a:t>
            </a:r>
            <a:r>
              <a:rPr lang="ko-KR" altLang="en-US" dirty="0"/>
              <a:t>영화를 본사용자 수 </a:t>
            </a:r>
            <a:r>
              <a:rPr lang="en-US" altLang="ko-KR" dirty="0"/>
              <a:t>* 5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FCD36-8E82-4561-A2EB-76A3754680EA}"/>
              </a:ext>
            </a:extLst>
          </p:cNvPr>
          <p:cNvSpPr txBox="1"/>
          <p:nvPr/>
        </p:nvSpPr>
        <p:spPr>
          <a:xfrm>
            <a:off x="9346634" y="2416905"/>
            <a:ext cx="754912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!=0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085C78-2168-4565-AD88-5F6B4FBB98B5}"/>
              </a:ext>
            </a:extLst>
          </p:cNvPr>
          <p:cNvSpPr txBox="1"/>
          <p:nvPr/>
        </p:nvSpPr>
        <p:spPr>
          <a:xfrm>
            <a:off x="9346635" y="3972765"/>
            <a:ext cx="754912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=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0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AB177-4D82-4BC7-AFD3-6E91CB38896A}"/>
              </a:ext>
            </a:extLst>
          </p:cNvPr>
          <p:cNvSpPr txBox="1"/>
          <p:nvPr/>
        </p:nvSpPr>
        <p:spPr>
          <a:xfrm>
            <a:off x="6227001" y="3967249"/>
            <a:ext cx="754912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0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049" name="_x316403392" descr="DRW000023142d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68" y="3022655"/>
            <a:ext cx="3154269" cy="9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316404184" descr="DRW000023142d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172" y="2385226"/>
            <a:ext cx="13398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중괄호 8"/>
          <p:cNvSpPr/>
          <p:nvPr/>
        </p:nvSpPr>
        <p:spPr>
          <a:xfrm>
            <a:off x="10442864" y="2639690"/>
            <a:ext cx="810491" cy="1589167"/>
          </a:xfrm>
          <a:prstGeom prst="rightBrace">
            <a:avLst/>
          </a:prstGeom>
          <a:noFill/>
          <a:ln w="285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_x316346848" descr="DRW000023142d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31" y="2411112"/>
            <a:ext cx="1149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316346848" descr="DRW000023142d5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31" y="3906884"/>
            <a:ext cx="11493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433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/>
              <a:t>콘텐츠 기반 추출</a:t>
            </a:r>
            <a:endParaRPr dirty="0"/>
          </a:p>
        </p:txBody>
      </p:sp>
      <p:sp>
        <p:nvSpPr>
          <p:cNvPr id="210" name="알고리즘…"/>
          <p:cNvSpPr txBox="1"/>
          <p:nvPr/>
        </p:nvSpPr>
        <p:spPr>
          <a:xfrm>
            <a:off x="409596" y="1124103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8839E-386F-4340-AD1F-640F867C52E8}"/>
              </a:ext>
            </a:extLst>
          </p:cNvPr>
          <p:cNvSpPr txBox="1"/>
          <p:nvPr/>
        </p:nvSpPr>
        <p:spPr>
          <a:xfrm>
            <a:off x="409596" y="968226"/>
            <a:ext cx="48211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예측평점 구하기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052" y="1188689"/>
            <a:ext cx="10183091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번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장르 시청 횟수 점수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1D52D-28AE-4B60-B1EE-F2E94EDCD276}"/>
              </a:ext>
            </a:extLst>
          </p:cNvPr>
          <p:cNvSpPr txBox="1"/>
          <p:nvPr/>
        </p:nvSpPr>
        <p:spPr>
          <a:xfrm>
            <a:off x="6095999" y="2188995"/>
            <a:ext cx="4433777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uyi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: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사용자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가 장르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yi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를 시청한 횟수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y = {y1, y2, y3, y4, y5, …. , </a:t>
            </a:r>
            <a:r>
              <a:rPr lang="en-US" altLang="ko-KR" dirty="0" err="1"/>
              <a:t>yi</a:t>
            </a:r>
            <a:r>
              <a:rPr lang="en-US" altLang="ko-KR" dirty="0"/>
              <a:t>} </a:t>
            </a:r>
            <a:r>
              <a:rPr lang="ko-KR" altLang="en-US" dirty="0"/>
              <a:t>영화장르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ux</a:t>
            </a:r>
            <a:r>
              <a:rPr lang="en-US" altLang="ko-KR" dirty="0"/>
              <a:t> : </a:t>
            </a:r>
            <a:r>
              <a:rPr lang="ko-KR" altLang="en-US" dirty="0"/>
              <a:t>사용자 </a:t>
            </a:r>
            <a:r>
              <a:rPr lang="en-US" altLang="ko-KR" dirty="0"/>
              <a:t>u</a:t>
            </a:r>
            <a:r>
              <a:rPr lang="ko-KR" altLang="en-US" dirty="0"/>
              <a:t>가 시청한 전체 영화 횟수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073" name="_x102715072" descr="DRW000023142d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03" y="2790633"/>
            <a:ext cx="3940989" cy="142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6565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 noGrp="1"/>
          </p:cNvSpPr>
          <p:nvPr>
            <p:ph type="title"/>
          </p:nvPr>
        </p:nvSpPr>
        <p:spPr>
          <a:xfrm>
            <a:off x="378939" y="148278"/>
            <a:ext cx="9152240" cy="569829"/>
          </a:xfrm>
          <a:prstGeom prst="rect">
            <a:avLst/>
          </a:prstGeom>
        </p:spPr>
        <p:txBody>
          <a:bodyPr/>
          <a:lstStyle>
            <a:lvl1pPr defTabSz="868680">
              <a:defRPr sz="3000" b="1"/>
            </a:lvl1pPr>
          </a:lstStyle>
          <a:p>
            <a:r>
              <a:rPr lang="ko-KR" altLang="en-US" dirty="0" err="1"/>
              <a:t>협업필터링</a:t>
            </a:r>
            <a:endParaRPr dirty="0"/>
          </a:p>
        </p:txBody>
      </p:sp>
      <p:sp>
        <p:nvSpPr>
          <p:cNvPr id="210" name="알고리즘…"/>
          <p:cNvSpPr txBox="1"/>
          <p:nvPr/>
        </p:nvSpPr>
        <p:spPr>
          <a:xfrm>
            <a:off x="409596" y="1124103"/>
            <a:ext cx="11372806" cy="201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773" y="1124103"/>
            <a:ext cx="4271963" cy="50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73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340</Words>
  <Application>Microsoft Office PowerPoint</Application>
  <PresentationFormat>와이드스크린</PresentationFormat>
  <Paragraphs>58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맑은 고딕</vt:lpstr>
      <vt:lpstr>Arial</vt:lpstr>
      <vt:lpstr>Helvetica</vt:lpstr>
      <vt:lpstr>Office 테마</vt:lpstr>
      <vt:lpstr>PowerPoint 프레젠테이션</vt:lpstr>
      <vt:lpstr>목차</vt:lpstr>
      <vt:lpstr>콘텐츠 기반 추출</vt:lpstr>
      <vt:lpstr>콘텐츠 기반 추출</vt:lpstr>
      <vt:lpstr>콘텐츠 기반 추출</vt:lpstr>
      <vt:lpstr>콘텐츠 기반 추출</vt:lpstr>
      <vt:lpstr>콘텐츠 기반 추출</vt:lpstr>
      <vt:lpstr>콘텐츠 기반 추출</vt:lpstr>
      <vt:lpstr>협업필터링</vt:lpstr>
      <vt:lpstr>협업필터링</vt:lpstr>
      <vt:lpstr>협업필터링</vt:lpstr>
      <vt:lpstr>협업필터링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wku</cp:lastModifiedBy>
  <cp:revision>145</cp:revision>
  <dcterms:modified xsi:type="dcterms:W3CDTF">2021-10-11T07:32:39Z</dcterms:modified>
</cp:coreProperties>
</file>