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86" r:id="rId4"/>
    <p:sldId id="287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DD8"/>
    <a:srgbClr val="FE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07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</a:t>
            </a:r>
            <a:r>
              <a:rPr lang="ko-KR" altLang="en-US" baseline="0" dirty="0"/>
              <a:t> 추천 서비스 발표 시작하겠습니다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4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~~</a:t>
            </a:r>
            <a:r>
              <a:rPr lang="en-US" altLang="ko-KR" baseline="0" dirty="0"/>
              <a:t> </a:t>
            </a:r>
            <a:r>
              <a:rPr lang="ko-KR" altLang="en-US" baseline="0" dirty="0"/>
              <a:t>순서로 진행하겠습니다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8267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80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25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46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949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18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  <a:lvl2pPr algn="ctr">
              <a:defRPr>
                <a:solidFill>
                  <a:srgbClr val="000000"/>
                </a:solidFill>
              </a:defRPr>
            </a:lvl2pPr>
            <a:lvl3pPr algn="ctr">
              <a:defRPr>
                <a:solidFill>
                  <a:srgbClr val="000000"/>
                </a:solidFill>
              </a:defRPr>
            </a:lvl3pPr>
            <a:lvl4pPr algn="ctr">
              <a:defRPr>
                <a:solidFill>
                  <a:srgbClr val="000000"/>
                </a:solidFill>
              </a:defRPr>
            </a:lvl4pPr>
            <a:lvl5pPr algn="ctr">
              <a:defRPr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직사각형 6"/>
          <p:cNvSpPr/>
          <p:nvPr/>
        </p:nvSpPr>
        <p:spPr>
          <a:xfrm>
            <a:off x="378938" y="247696"/>
            <a:ext cx="11434123" cy="9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96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4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8" indent="-320038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/>
        </p:nvSpPr>
        <p:spPr>
          <a:xfrm>
            <a:off x="378938" y="6481245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328897" y="6554573"/>
            <a:ext cx="241286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차세대정보처리연구실</a:t>
            </a:r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624161" y="658207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1593726" y="1989831"/>
            <a:ext cx="9221469" cy="166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&lt;</a:t>
            </a:r>
            <a:r>
              <a:rPr dirty="0" err="1"/>
              <a:t>소셜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&gt;</a:t>
            </a:r>
            <a:endParaRPr lang="en-US" altLang="ko-KR" dirty="0"/>
          </a:p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endParaRPr lang="en-US" altLang="ko-KR" dirty="0"/>
          </a:p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ko-KR" altLang="en-US" sz="5400" dirty="0"/>
              <a:t>알고리즘 구현</a:t>
            </a:r>
            <a:endParaRPr sz="5400" dirty="0"/>
          </a:p>
        </p:txBody>
      </p:sp>
      <p:sp>
        <p:nvSpPr>
          <p:cNvPr id="108" name="TextBox 2"/>
          <p:cNvSpPr txBox="1"/>
          <p:nvPr/>
        </p:nvSpPr>
        <p:spPr>
          <a:xfrm>
            <a:off x="9863050" y="5685905"/>
            <a:ext cx="190429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20162897 박종두</a:t>
            </a:r>
            <a:endParaRPr lang="en-US" dirty="0"/>
          </a:p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/>
              <a:t>20173253 </a:t>
            </a:r>
            <a:r>
              <a:rPr lang="ko-KR" altLang="en-US" dirty="0" err="1"/>
              <a:t>조도운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ACA40-F15E-476D-89E7-CD367C2E69B9}"/>
              </a:ext>
            </a:extLst>
          </p:cNvPr>
          <p:cNvSpPr txBox="1"/>
          <p:nvPr/>
        </p:nvSpPr>
        <p:spPr>
          <a:xfrm>
            <a:off x="552450" y="1011902"/>
            <a:ext cx="7924800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콘텐츠 기반 추출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사용자 선호 영화 추출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협업 필터링 기반 추출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유사 사용자 추출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–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피어슨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, K-Means)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콘텐츠 기반 추출 </a:t>
            </a:r>
            <a:r>
              <a:rPr lang="en-US" altLang="ko-KR" dirty="0"/>
              <a:t>(</a:t>
            </a:r>
            <a:r>
              <a:rPr lang="ko-KR" altLang="en-US" dirty="0"/>
              <a:t>사용자 선호 영화 추출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083B34BC-50E6-40FB-8170-E65ABFF7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41" y="1126667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5C3BBFF8-F65E-4430-A490-8D5FC076F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77" y="1101211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862C4B60-D50F-4705-B77E-C7046CF5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975" y="1126667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F1D1D7BC-FDED-448D-94B3-B4DA2C28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41" y="1117544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FFD78-372B-44DE-8EBE-B7BD9C23BD0F}"/>
              </a:ext>
            </a:extLst>
          </p:cNvPr>
          <p:cNvSpPr txBox="1"/>
          <p:nvPr/>
        </p:nvSpPr>
        <p:spPr>
          <a:xfrm>
            <a:off x="619125" y="2403017"/>
            <a:ext cx="2000249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1359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개 영화 시청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ko-KR" altLang="en-US" dirty="0"/>
              <a:t>평균 평점 </a:t>
            </a:r>
            <a:r>
              <a:rPr lang="en-US" altLang="ko-KR" dirty="0"/>
              <a:t>2.762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A55FE-68D0-4CDC-AC12-4ED4DD6F0BF3}"/>
              </a:ext>
            </a:extLst>
          </p:cNvPr>
          <p:cNvSpPr txBox="1"/>
          <p:nvPr/>
        </p:nvSpPr>
        <p:spPr>
          <a:xfrm>
            <a:off x="3650902" y="2403017"/>
            <a:ext cx="242594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1215</a:t>
            </a:r>
            <a:r>
              <a:rPr lang="ko-KR" altLang="en-US" dirty="0"/>
              <a:t>개 영화 시청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ko-KR" altLang="en-US" dirty="0"/>
              <a:t>평균 평점 </a:t>
            </a:r>
            <a:r>
              <a:rPr lang="en-US" altLang="ko-KR" dirty="0"/>
              <a:t>3.024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C44CC-8F7B-4D4E-9810-D3D5467FB1F2}"/>
              </a:ext>
            </a:extLst>
          </p:cNvPr>
          <p:cNvSpPr txBox="1"/>
          <p:nvPr/>
        </p:nvSpPr>
        <p:spPr>
          <a:xfrm>
            <a:off x="6756154" y="2403017"/>
            <a:ext cx="210781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ko-KR" dirty="0"/>
              <a:t> 958</a:t>
            </a:r>
            <a:r>
              <a:rPr lang="ko-KR" altLang="en-US" dirty="0"/>
              <a:t> 개 영화 시청</a:t>
            </a:r>
            <a:endParaRPr lang="en-US" altLang="ko-KR" dirty="0"/>
          </a:p>
          <a:p>
            <a:r>
              <a:rPr lang="ko-KR" altLang="en-US" dirty="0"/>
              <a:t>평균 평점 </a:t>
            </a:r>
            <a:r>
              <a:rPr lang="en-US" altLang="ko-KR" dirty="0"/>
              <a:t>2.886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125C9-F202-4D5F-A638-9109A25AEEBC}"/>
              </a:ext>
            </a:extLst>
          </p:cNvPr>
          <p:cNvSpPr txBox="1"/>
          <p:nvPr/>
        </p:nvSpPr>
        <p:spPr>
          <a:xfrm>
            <a:off x="9669730" y="2403017"/>
            <a:ext cx="200024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ko-KR" dirty="0"/>
              <a:t>1165</a:t>
            </a:r>
            <a:r>
              <a:rPr lang="ko-KR" altLang="en-US" dirty="0"/>
              <a:t>개 영화 시청</a:t>
            </a:r>
            <a:endParaRPr lang="en-US" altLang="ko-KR" dirty="0"/>
          </a:p>
          <a:p>
            <a:r>
              <a:rPr lang="ko-KR" altLang="en-US" dirty="0"/>
              <a:t>평균 평점 </a:t>
            </a:r>
            <a:r>
              <a:rPr lang="en-US" altLang="ko-KR" dirty="0"/>
              <a:t>3.838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8CFA7-AF12-48C3-951E-C298BAF7D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7" y="3679367"/>
            <a:ext cx="10106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3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B3D6A6D-363B-461B-8F73-FD7058509984}"/>
              </a:ext>
            </a:extLst>
          </p:cNvPr>
          <p:cNvSpPr txBox="1">
            <a:spLocks/>
          </p:cNvSpPr>
          <p:nvPr/>
        </p:nvSpPr>
        <p:spPr>
          <a:xfrm>
            <a:off x="409597" y="148278"/>
            <a:ext cx="9152240" cy="569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86868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dirty="0"/>
              <a:t>콘텐츠 기반 추출 </a:t>
            </a:r>
            <a:r>
              <a:rPr lang="en-US" altLang="ko-KR" dirty="0"/>
              <a:t>(</a:t>
            </a:r>
            <a:r>
              <a:rPr lang="ko-KR" altLang="en-US" dirty="0"/>
              <a:t>사용자 선호 영화 추출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pic>
        <p:nvPicPr>
          <p:cNvPr id="11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CFF332BD-8F2C-41C2-A5FE-7D7ACC17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41" y="1126667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2680E5-0560-4BF0-A359-A87B58731158}"/>
              </a:ext>
            </a:extLst>
          </p:cNvPr>
          <p:cNvSpPr txBox="1"/>
          <p:nvPr/>
        </p:nvSpPr>
        <p:spPr>
          <a:xfrm>
            <a:off x="619125" y="2403017"/>
            <a:ext cx="2000249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1359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개 영화 시청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ko-KR" altLang="en-US" dirty="0"/>
              <a:t>평균 평점 </a:t>
            </a:r>
            <a:r>
              <a:rPr lang="en-US" altLang="ko-KR" dirty="0"/>
              <a:t>2.762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520CC-6B2A-4EA2-A395-705B40056330}"/>
              </a:ext>
            </a:extLst>
          </p:cNvPr>
          <p:cNvSpPr txBox="1"/>
          <p:nvPr/>
        </p:nvSpPr>
        <p:spPr>
          <a:xfrm>
            <a:off x="4486275" y="1372973"/>
            <a:ext cx="649605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/>
              <a:t>영화 평점 </a:t>
            </a:r>
            <a:r>
              <a:rPr lang="en-US" altLang="ko-KR" sz="3600" dirty="0"/>
              <a:t>&gt; </a:t>
            </a:r>
            <a:r>
              <a:rPr lang="ko-KR" altLang="en-US" sz="3600" dirty="0"/>
              <a:t>평균 평점 </a:t>
            </a:r>
            <a:r>
              <a:rPr lang="en-US" altLang="ko-KR" sz="3600" dirty="0"/>
              <a:t>2.762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7ADD9-F8FF-4F3D-880B-411A2424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6" y="3429000"/>
            <a:ext cx="1169341" cy="159030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C8CF1B-B2DB-4743-B568-DAFBBBE93DC8}"/>
              </a:ext>
            </a:extLst>
          </p:cNvPr>
          <p:cNvCxnSpPr>
            <a:cxnSpLocks/>
          </p:cNvCxnSpPr>
          <p:nvPr/>
        </p:nvCxnSpPr>
        <p:spPr>
          <a:xfrm flipH="1">
            <a:off x="733426" y="3071989"/>
            <a:ext cx="466309" cy="852311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2C22C27-FD5C-4F74-9244-631554D2A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13" y="3676650"/>
            <a:ext cx="1185862" cy="159030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DAA04D-12C3-4488-82F2-2E37626254CD}"/>
              </a:ext>
            </a:extLst>
          </p:cNvPr>
          <p:cNvCxnSpPr>
            <a:cxnSpLocks/>
          </p:cNvCxnSpPr>
          <p:nvPr/>
        </p:nvCxnSpPr>
        <p:spPr>
          <a:xfrm flipH="1">
            <a:off x="1404500" y="3065677"/>
            <a:ext cx="90704" cy="74298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EC5AFC3-16A9-497E-9CA4-184FCF4E5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143" y="4134893"/>
            <a:ext cx="1421496" cy="17688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803DB8-02D7-44EC-952D-1B3C9B1B6F10}"/>
              </a:ext>
            </a:extLst>
          </p:cNvPr>
          <p:cNvCxnSpPr>
            <a:cxnSpLocks/>
          </p:cNvCxnSpPr>
          <p:nvPr/>
        </p:nvCxnSpPr>
        <p:spPr>
          <a:xfrm>
            <a:off x="1798756" y="3071989"/>
            <a:ext cx="253881" cy="1399812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3BFC84AE-D84D-4F77-A259-840E1C989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818" y="3831302"/>
            <a:ext cx="1469032" cy="1711205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345913D-260F-4EF2-86A7-862287590ECB}"/>
              </a:ext>
            </a:extLst>
          </p:cNvPr>
          <p:cNvCxnSpPr>
            <a:cxnSpLocks/>
          </p:cNvCxnSpPr>
          <p:nvPr/>
        </p:nvCxnSpPr>
        <p:spPr>
          <a:xfrm>
            <a:off x="2071322" y="3049344"/>
            <a:ext cx="1009990" cy="1062904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79260E9-E398-49DE-8049-A7984F6F1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2575" y="2843026"/>
            <a:ext cx="47434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2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20FFDA6-C8FD-4979-8AB3-ADF0DA25CC8C}"/>
              </a:ext>
            </a:extLst>
          </p:cNvPr>
          <p:cNvSpPr txBox="1">
            <a:spLocks/>
          </p:cNvSpPr>
          <p:nvPr/>
        </p:nvSpPr>
        <p:spPr>
          <a:xfrm>
            <a:off x="409597" y="148278"/>
            <a:ext cx="9152240" cy="569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86868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/>
            <a:r>
              <a:rPr lang="ko-KR" altLang="en-US" dirty="0"/>
              <a:t>콘텐츠 기반 추출 </a:t>
            </a:r>
            <a:r>
              <a:rPr lang="en-US" altLang="ko-KR" dirty="0"/>
              <a:t>(</a:t>
            </a:r>
            <a:r>
              <a:rPr lang="ko-KR" altLang="en-US" dirty="0"/>
              <a:t>사용자 선호 영화 추출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pic>
        <p:nvPicPr>
          <p:cNvPr id="10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3A7B6668-7778-430B-AFB0-BAFF8FA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41" y="1126667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D2DD4A6F-47C6-4DC5-B3FA-A8A63A4A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41" y="2790826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374289-A10D-40D5-9782-55BB38171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55" y="2774027"/>
            <a:ext cx="8629650" cy="1057275"/>
          </a:xfrm>
          <a:prstGeom prst="rect">
            <a:avLst/>
          </a:prstGeom>
        </p:spPr>
      </p:pic>
      <p:pic>
        <p:nvPicPr>
          <p:cNvPr id="15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8FB47E26-3979-48DE-9C12-A1548677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41" y="4569748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B812B8-EAF0-4D1D-8CF4-23DA91C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755" y="4647223"/>
            <a:ext cx="8629650" cy="1114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9D2C30-0026-48A8-9160-517432E74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755" y="1230978"/>
            <a:ext cx="8677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87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11434120" cy="569829"/>
          </a:xfrm>
          <a:prstGeom prst="rect">
            <a:avLst/>
          </a:prstGeom>
        </p:spPr>
        <p:txBody>
          <a:bodyPr>
            <a:normAutofit/>
          </a:bodyPr>
          <a:lstStyle>
            <a:lvl1pPr defTabSz="868680">
              <a:defRPr sz="3000" b="1"/>
            </a:lvl1pPr>
          </a:lstStyle>
          <a:p>
            <a:r>
              <a:rPr lang="ko-KR" altLang="en-US" sz="3200" b="0" dirty="0">
                <a:sym typeface="Helvetica"/>
              </a:rPr>
              <a:t>협업 필터링 기반 추출 </a:t>
            </a:r>
            <a:r>
              <a:rPr lang="en-US" altLang="ko-KR" sz="3200" b="0" dirty="0">
                <a:sym typeface="Helvetica"/>
              </a:rPr>
              <a:t>(</a:t>
            </a:r>
            <a:r>
              <a:rPr lang="ko-KR" altLang="en-US" sz="3200" b="0" dirty="0">
                <a:sym typeface="Helvetica"/>
              </a:rPr>
              <a:t>유사 사용자 추출 </a:t>
            </a:r>
            <a:r>
              <a:rPr lang="en-US" altLang="ko-KR" sz="3200" b="0" dirty="0">
                <a:sym typeface="Helvetica"/>
              </a:rPr>
              <a:t>– </a:t>
            </a:r>
            <a:r>
              <a:rPr lang="ko-KR" altLang="en-US" sz="3200" b="0" dirty="0" err="1">
                <a:sym typeface="Helvetica"/>
              </a:rPr>
              <a:t>피어슨</a:t>
            </a:r>
            <a:r>
              <a:rPr lang="en-US" altLang="ko-KR" sz="3200" b="0" dirty="0">
                <a:sym typeface="Helvetica"/>
              </a:rPr>
              <a:t>)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94991C-F3F1-44C2-AA50-DCCC8376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12" y="1128712"/>
            <a:ext cx="4638675" cy="4600575"/>
          </a:xfrm>
          <a:prstGeom prst="rect">
            <a:avLst/>
          </a:prstGeom>
        </p:spPr>
      </p:pic>
      <p:pic>
        <p:nvPicPr>
          <p:cNvPr id="7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FDEDEFFF-C050-43E1-95D5-295113F45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607599"/>
            <a:ext cx="1047750" cy="1276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x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DB0D24-B36A-4EA2-B2C0-FB42A1446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1293354"/>
            <a:ext cx="857250" cy="942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44E1D8-4C67-4497-9746-AA1232695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25" y="2747962"/>
            <a:ext cx="866775" cy="98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998FB7-16CA-41B5-8609-0A22D2FC8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362" y="4240670"/>
            <a:ext cx="866775" cy="98107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0BCF8-8AEA-4604-9AEC-373C21BF8B5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02644" y="1764842"/>
            <a:ext cx="1183481" cy="84275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B523F7-90C8-4307-9F53-1BA20C60EF8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105025" y="3238500"/>
            <a:ext cx="1181100" cy="72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F3650B-3DCE-44AA-9366-2997337C7FA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05025" y="3832026"/>
            <a:ext cx="1176337" cy="89918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51713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11434120" cy="569829"/>
          </a:xfrm>
          <a:prstGeom prst="rect">
            <a:avLst/>
          </a:prstGeom>
        </p:spPr>
        <p:txBody>
          <a:bodyPr>
            <a:normAutofit/>
          </a:bodyPr>
          <a:lstStyle>
            <a:lvl1pPr defTabSz="868680">
              <a:defRPr sz="3000" b="1"/>
            </a:lvl1pPr>
          </a:lstStyle>
          <a:p>
            <a:r>
              <a:rPr lang="ko-KR" altLang="en-US" sz="3200" b="0" dirty="0">
                <a:sym typeface="Helvetica"/>
              </a:rPr>
              <a:t>협업 필터링 기반 추출 </a:t>
            </a:r>
            <a:r>
              <a:rPr lang="en-US" altLang="ko-KR" sz="3200" b="0" dirty="0">
                <a:sym typeface="Helvetica"/>
              </a:rPr>
              <a:t>(</a:t>
            </a:r>
            <a:r>
              <a:rPr lang="ko-KR" altLang="en-US" sz="3200" b="0" dirty="0">
                <a:sym typeface="Helvetica"/>
              </a:rPr>
              <a:t>유사 사용자 추출 </a:t>
            </a:r>
            <a:r>
              <a:rPr lang="en-US" altLang="ko-KR" sz="3200" b="0" dirty="0">
                <a:sym typeface="Helvetica"/>
              </a:rPr>
              <a:t>– K-Means)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1B4457-923D-4F5F-AE45-9195778E1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04937"/>
            <a:ext cx="5391150" cy="4048125"/>
          </a:xfrm>
          <a:prstGeom prst="rect">
            <a:avLst/>
          </a:prstGeom>
        </p:spPr>
      </p:pic>
      <p:pic>
        <p:nvPicPr>
          <p:cNvPr id="7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BF48EC44-BDD8-4900-A6A2-6973F2D2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607599"/>
            <a:ext cx="1047750" cy="1276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x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A5F7FD-92EF-4E05-A7E5-495BFB5C1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1293354"/>
            <a:ext cx="857250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F84ECE-C535-4FD9-B577-982534C2B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25" y="2747962"/>
            <a:ext cx="866775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9CF091-76B9-4332-8E9A-61852B637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362" y="4240670"/>
            <a:ext cx="866775" cy="9810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EC9137-F484-4FB5-A120-BAE78605625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02644" y="1764842"/>
            <a:ext cx="1183481" cy="84275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51F19-8251-49A0-A411-900B9E666AE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105025" y="3238500"/>
            <a:ext cx="1181100" cy="72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D1DA22-6524-43CF-9330-CB39736C63F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05025" y="3832026"/>
            <a:ext cx="1176337" cy="89918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FF9E286-798D-42B9-A9B8-2B928A76A9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125" y="2757486"/>
            <a:ext cx="866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2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11434120" cy="569829"/>
          </a:xfrm>
          <a:prstGeom prst="rect">
            <a:avLst/>
          </a:prstGeom>
        </p:spPr>
        <p:txBody>
          <a:bodyPr>
            <a:normAutofit/>
          </a:bodyPr>
          <a:lstStyle>
            <a:lvl1pPr defTabSz="868680">
              <a:defRPr sz="3000" b="1"/>
            </a:lvl1pPr>
          </a:lstStyle>
          <a:p>
            <a:r>
              <a:rPr lang="ko-KR" altLang="en-US" dirty="0"/>
              <a:t>흐름도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7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BF48EC44-BDD8-4900-A6A2-6973F2D2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117141"/>
            <a:ext cx="1047750" cy="1276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xtLst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F84ECE-C535-4FD9-B577-982534C2B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376" y="1255254"/>
            <a:ext cx="866775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9CF091-76B9-4332-8E9A-61852B637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323" y="1293354"/>
            <a:ext cx="866775" cy="981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F9E286-798D-42B9-A9B8-2B928A76A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350" y="1274304"/>
            <a:ext cx="866775" cy="962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6F2A8A-2D94-4A65-BB11-0DD991AA04F4}"/>
              </a:ext>
            </a:extLst>
          </p:cNvPr>
          <p:cNvSpPr txBox="1"/>
          <p:nvPr/>
        </p:nvSpPr>
        <p:spPr>
          <a:xfrm>
            <a:off x="1828799" y="2625488"/>
            <a:ext cx="16192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선호 영화 추출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AF0A-2153-4237-81FF-FBEA4E4A6831}"/>
              </a:ext>
            </a:extLst>
          </p:cNvPr>
          <p:cNvSpPr txBox="1"/>
          <p:nvPr/>
        </p:nvSpPr>
        <p:spPr>
          <a:xfrm>
            <a:off x="1857373" y="3308727"/>
            <a:ext cx="17335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키워드 추출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B5200-1454-483A-80B2-2DF8967764BF}"/>
              </a:ext>
            </a:extLst>
          </p:cNvPr>
          <p:cNvSpPr txBox="1"/>
          <p:nvPr/>
        </p:nvSpPr>
        <p:spPr>
          <a:xfrm>
            <a:off x="1643060" y="4046347"/>
            <a:ext cx="216217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유사 키워드 추출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A2FE-8982-4210-95FE-A84F7E207F69}"/>
              </a:ext>
            </a:extLst>
          </p:cNvPr>
          <p:cNvSpPr txBox="1"/>
          <p:nvPr/>
        </p:nvSpPr>
        <p:spPr>
          <a:xfrm>
            <a:off x="1115612" y="4946222"/>
            <a:ext cx="321707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유사 키워드 사용된 영화 추출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2DCF-D587-427A-9E88-B03C5D6D5F37}"/>
              </a:ext>
            </a:extLst>
          </p:cNvPr>
          <p:cNvSpPr txBox="1"/>
          <p:nvPr/>
        </p:nvSpPr>
        <p:spPr>
          <a:xfrm>
            <a:off x="1366837" y="5846098"/>
            <a:ext cx="271462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우선순위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TOP </a:t>
            </a:r>
            <a:r>
              <a:rPr lang="en-US" altLang="ko-KR" dirty="0"/>
              <a:t>n</a:t>
            </a:r>
            <a:r>
              <a:rPr lang="ko-KR" altLang="en-US" dirty="0"/>
              <a:t>개 추출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F7CB68-0394-41ED-8CE6-56C264F250E9}"/>
              </a:ext>
            </a:extLst>
          </p:cNvPr>
          <p:cNvCxnSpPr/>
          <p:nvPr/>
        </p:nvCxnSpPr>
        <p:spPr>
          <a:xfrm>
            <a:off x="2609850" y="2994816"/>
            <a:ext cx="0" cy="3139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A2A2535-694F-40FC-80D1-F420EADCFE29}"/>
              </a:ext>
            </a:extLst>
          </p:cNvPr>
          <p:cNvCxnSpPr/>
          <p:nvPr/>
        </p:nvCxnSpPr>
        <p:spPr>
          <a:xfrm>
            <a:off x="2600325" y="3678055"/>
            <a:ext cx="0" cy="3139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79AE57-E7C4-48BA-998E-FE889A118AD8}"/>
              </a:ext>
            </a:extLst>
          </p:cNvPr>
          <p:cNvCxnSpPr/>
          <p:nvPr/>
        </p:nvCxnSpPr>
        <p:spPr>
          <a:xfrm>
            <a:off x="2581275" y="4505726"/>
            <a:ext cx="0" cy="3139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12CC67-9821-4ABF-B2F5-24BB53A69F1E}"/>
              </a:ext>
            </a:extLst>
          </p:cNvPr>
          <p:cNvCxnSpPr/>
          <p:nvPr/>
        </p:nvCxnSpPr>
        <p:spPr>
          <a:xfrm>
            <a:off x="2581275" y="5465964"/>
            <a:ext cx="0" cy="3139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D6DB26-82FD-4918-9C62-0053907CF37A}"/>
              </a:ext>
            </a:extLst>
          </p:cNvPr>
          <p:cNvSpPr txBox="1"/>
          <p:nvPr/>
        </p:nvSpPr>
        <p:spPr>
          <a:xfrm>
            <a:off x="7791454" y="2625488"/>
            <a:ext cx="16192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선호 영화 추출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A3F3D2-761C-4A32-BB06-5F9CCF82A6BD}"/>
              </a:ext>
            </a:extLst>
          </p:cNvPr>
          <p:cNvSpPr txBox="1"/>
          <p:nvPr/>
        </p:nvSpPr>
        <p:spPr>
          <a:xfrm>
            <a:off x="7820028" y="3308727"/>
            <a:ext cx="17335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키워드 추출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6CB32D-37D5-4DD1-9458-8910D2665D16}"/>
              </a:ext>
            </a:extLst>
          </p:cNvPr>
          <p:cNvSpPr txBox="1"/>
          <p:nvPr/>
        </p:nvSpPr>
        <p:spPr>
          <a:xfrm>
            <a:off x="7605715" y="4046347"/>
            <a:ext cx="216217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유사 키워드 추출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624773-BD09-471D-987D-4EF1A2ECA4ED}"/>
              </a:ext>
            </a:extLst>
          </p:cNvPr>
          <p:cNvSpPr txBox="1"/>
          <p:nvPr/>
        </p:nvSpPr>
        <p:spPr>
          <a:xfrm>
            <a:off x="6935401" y="4946209"/>
            <a:ext cx="321705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유사 키워드 사용된 영화 추출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6ED975-087E-4841-9185-135042C5C1AC}"/>
              </a:ext>
            </a:extLst>
          </p:cNvPr>
          <p:cNvSpPr txBox="1"/>
          <p:nvPr/>
        </p:nvSpPr>
        <p:spPr>
          <a:xfrm>
            <a:off x="7329492" y="5846098"/>
            <a:ext cx="271462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우선순위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TOP </a:t>
            </a:r>
            <a:r>
              <a:rPr lang="en-US" altLang="ko-KR" dirty="0"/>
              <a:t>n</a:t>
            </a:r>
            <a:r>
              <a:rPr lang="ko-KR" altLang="en-US" dirty="0"/>
              <a:t>개 추출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2AD73B8-89FA-42E7-83A0-E60AC376BAE6}"/>
              </a:ext>
            </a:extLst>
          </p:cNvPr>
          <p:cNvCxnSpPr/>
          <p:nvPr/>
        </p:nvCxnSpPr>
        <p:spPr>
          <a:xfrm>
            <a:off x="8572505" y="2994816"/>
            <a:ext cx="0" cy="3139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5FFB031-2D58-400F-AF68-3909375D9EC2}"/>
              </a:ext>
            </a:extLst>
          </p:cNvPr>
          <p:cNvCxnSpPr/>
          <p:nvPr/>
        </p:nvCxnSpPr>
        <p:spPr>
          <a:xfrm>
            <a:off x="8562980" y="3678055"/>
            <a:ext cx="0" cy="3139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0770A9-463C-403B-B1AC-A305575925E4}"/>
              </a:ext>
            </a:extLst>
          </p:cNvPr>
          <p:cNvCxnSpPr/>
          <p:nvPr/>
        </p:nvCxnSpPr>
        <p:spPr>
          <a:xfrm>
            <a:off x="8543930" y="4505726"/>
            <a:ext cx="0" cy="3139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F2BD78-91E7-4355-A166-22D59C24F018}"/>
              </a:ext>
            </a:extLst>
          </p:cNvPr>
          <p:cNvCxnSpPr/>
          <p:nvPr/>
        </p:nvCxnSpPr>
        <p:spPr>
          <a:xfrm>
            <a:off x="8543930" y="5465964"/>
            <a:ext cx="0" cy="3139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00276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182</Words>
  <Application>Microsoft Office PowerPoint</Application>
  <PresentationFormat>와이드스크린</PresentationFormat>
  <Paragraphs>45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Arial</vt:lpstr>
      <vt:lpstr>Helvetica</vt:lpstr>
      <vt:lpstr>Office 테마</vt:lpstr>
      <vt:lpstr>PowerPoint 프레젠테이션</vt:lpstr>
      <vt:lpstr>목차</vt:lpstr>
      <vt:lpstr>콘텐츠 기반 추출 (사용자 선호 영화 추출)  </vt:lpstr>
      <vt:lpstr>PowerPoint 프레젠테이션</vt:lpstr>
      <vt:lpstr>PowerPoint 프레젠테이션</vt:lpstr>
      <vt:lpstr>협업 필터링 기반 추출 (유사 사용자 추출 – 피어슨)</vt:lpstr>
      <vt:lpstr>협업 필터링 기반 추출 (유사 사용자 추출 – K-Means)</vt:lpstr>
      <vt:lpstr>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박종두</cp:lastModifiedBy>
  <cp:revision>93</cp:revision>
  <dcterms:modified xsi:type="dcterms:W3CDTF">2021-10-06T07:32:38Z</dcterms:modified>
</cp:coreProperties>
</file>