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97" r:id="rId2"/>
    <p:sldId id="398" r:id="rId3"/>
    <p:sldId id="399" r:id="rId4"/>
    <p:sldId id="401" r:id="rId5"/>
    <p:sldId id="403" r:id="rId6"/>
    <p:sldId id="411" r:id="rId7"/>
    <p:sldId id="405" r:id="rId8"/>
    <p:sldId id="406" r:id="rId9"/>
    <p:sldId id="407" r:id="rId10"/>
    <p:sldId id="408" r:id="rId11"/>
    <p:sldId id="409" r:id="rId12"/>
    <p:sldId id="41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2AB1301-9ED2-4CF0-BECC-494F55DD3882}">
          <p14:sldIdLst>
            <p14:sldId id="397"/>
            <p14:sldId id="398"/>
            <p14:sldId id="399"/>
            <p14:sldId id="401"/>
            <p14:sldId id="403"/>
            <p14:sldId id="411"/>
            <p14:sldId id="405"/>
            <p14:sldId id="406"/>
            <p14:sldId id="407"/>
            <p14:sldId id="408"/>
            <p14:sldId id="409"/>
            <p14:sldId id="41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F0C2"/>
    <a:srgbClr val="F1833F"/>
    <a:srgbClr val="AE4CE4"/>
    <a:srgbClr val="C8CFDA"/>
    <a:srgbClr val="B5B7D7"/>
    <a:srgbClr val="D866B2"/>
    <a:srgbClr val="B12D85"/>
    <a:srgbClr val="9B9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62438" autoAdjust="0"/>
  </p:normalViewPr>
  <p:slideViewPr>
    <p:cSldViewPr snapToGrid="0">
      <p:cViewPr varScale="1">
        <p:scale>
          <a:sx n="54" d="100"/>
          <a:sy n="54" d="100"/>
        </p:scale>
        <p:origin x="167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7EBED-9F1B-4B76-A684-51D1774183C0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2DA48-7614-47E6-982C-5707D1765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44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932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이렇게 계산된 사용자 신뢰도 점수 </a:t>
            </a:r>
            <a:r>
              <a:rPr lang="en-US" altLang="ko-KR" dirty="0" smtClean="0"/>
              <a:t>K C F</a:t>
            </a:r>
            <a:r>
              <a:rPr lang="ko-KR" altLang="en-US" dirty="0" smtClean="0"/>
              <a:t>를 가지고 가중치를 곱해서 값을 계산합니다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결과 </a:t>
            </a:r>
            <a:r>
              <a:rPr lang="en-US" altLang="ko-KR" dirty="0" smtClean="0"/>
              <a:t>0.6, 0.1, 0.3</a:t>
            </a:r>
            <a:r>
              <a:rPr lang="ko-KR" altLang="en-US" dirty="0" smtClean="0"/>
              <a:t>의 가중치를 준 </a:t>
            </a:r>
            <a:r>
              <a:rPr lang="en-US" altLang="ko-KR" dirty="0" smtClean="0"/>
              <a:t>case3</a:t>
            </a:r>
            <a:r>
              <a:rPr lang="ko-KR" altLang="en-US" dirty="0" smtClean="0"/>
              <a:t>번이 전반적으로 높은 값을 가지고 </a:t>
            </a:r>
            <a:r>
              <a:rPr lang="ko-KR" altLang="en-US" dirty="0" smtClean="0"/>
              <a:t>있었습니다</a:t>
            </a:r>
            <a:endParaRPr lang="en-US" altLang="ko-KR" dirty="0" smtClean="0"/>
          </a:p>
          <a:p>
            <a:r>
              <a:rPr lang="ko-KR" altLang="en-US" dirty="0" smtClean="0"/>
              <a:t>이렇게 사용자 신뢰도 점수를 활용해서 협업필터링을 진행하는데 협업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필터링은</a:t>
            </a:r>
            <a:r>
              <a:rPr lang="ko-KR" altLang="en-US" baseline="0" dirty="0" smtClean="0"/>
              <a:t> 앞에서 많이 설명했기 때문에 따로 담지는 않았습니다</a:t>
            </a:r>
            <a:r>
              <a:rPr lang="en-US" altLang="ko-KR" baseline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281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기존</a:t>
            </a:r>
            <a:r>
              <a:rPr lang="ko-KR" altLang="en-US" baseline="0" dirty="0" smtClean="0"/>
              <a:t> 기법들과 예측 성능차이를 비교해봤을 때도 보다 우수한 성능을 가짐을 입증할 수 있었습니다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MAE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RMSE</a:t>
            </a:r>
            <a:r>
              <a:rPr lang="ko-KR" altLang="en-US" baseline="0" dirty="0" smtClean="0"/>
              <a:t>는 앞의 논문에서 다 </a:t>
            </a:r>
            <a:r>
              <a:rPr lang="ko-KR" altLang="en-US" baseline="0" dirty="0" err="1" smtClean="0"/>
              <a:t>설명드렸기</a:t>
            </a:r>
            <a:r>
              <a:rPr lang="ko-KR" altLang="en-US" baseline="0" dirty="0" smtClean="0"/>
              <a:t> 때문에 간단하게 말하면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 값과 예측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값과의 차이 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값이 낮을수록 성능이 좋습니다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307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연구를 위해서 다양한 추천 기법들을 살펴보고 있는데 추천에 대한 알고리즘만 중요한</a:t>
            </a:r>
            <a:r>
              <a:rPr lang="ko-KR" altLang="en-US" baseline="0" dirty="0" smtClean="0"/>
              <a:t> 게 아니라 대상의 특성을 파악하는 능력이 매우 중요하고 어떤 데이터를 사용할 것인지에 따라서 성능이 확 달라진다는 것을 느꼈습니다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여러가지 논문 리뷰를 하면서 추천 기법에 대한 감을 익혔고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아직 추천 알고리즘에 정답은 없는 것 같아서 저도 이번 종합설계에서 보다 좋은 성능을 가지는 추천 알고리즘을 만들어 보려고 합니다</a:t>
            </a:r>
            <a:r>
              <a:rPr lang="en-US" altLang="ko-KR" baseline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443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목차입니다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이렇게 구성되어 있고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966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현재 온라인 소셜 네트워크를 이용하는 사용자가 빠르게 증가하면서 사용자들은 너무 많은 정보에 노출되어서 자신에게 유효한 정보만을 골라서 받길 원하고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이에 따라서 많은 추천 기법들에 제안되고 있는데</a:t>
            </a:r>
            <a:r>
              <a:rPr lang="en-US" altLang="ko-KR" dirty="0" smtClean="0"/>
              <a:t>,</a:t>
            </a:r>
            <a:r>
              <a:rPr lang="ko-KR" altLang="en-US" dirty="0" smtClean="0"/>
              <a:t> 본 </a:t>
            </a:r>
            <a:r>
              <a:rPr lang="ko-KR" altLang="en-US" dirty="0" err="1" smtClean="0"/>
              <a:t>눈문은</a:t>
            </a:r>
            <a:r>
              <a:rPr lang="ko-KR" altLang="en-US" dirty="0" smtClean="0"/>
              <a:t> 사용자의 신뢰도를 고려하여 추천하는 기법을 제안하였습니다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335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신뢰도를 기반으로 추천해주는 기존의 연구들을 먼저 살펴보겠습니다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먼저 첫 번째</a:t>
            </a:r>
            <a:r>
              <a:rPr lang="ko-KR" altLang="en-US" baseline="0" dirty="0" smtClean="0"/>
              <a:t>는 </a:t>
            </a:r>
            <a:r>
              <a:rPr lang="ko-KR" altLang="en-US" dirty="0" smtClean="0"/>
              <a:t>신뢰도 네트워크를 기반으로 추천하는 기법입니다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사용자가 콘텐츠에 부옇나 평점을 이용해서 </a:t>
            </a:r>
            <a:r>
              <a:rPr lang="ko-KR" altLang="en-US" dirty="0" err="1" smtClean="0"/>
              <a:t>유사도를</a:t>
            </a:r>
            <a:r>
              <a:rPr lang="ko-KR" altLang="en-US" dirty="0" smtClean="0"/>
              <a:t> 구한 후 신뢰도 네트워크를 구성합니다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이에 따른 신뢰도 네트워크를 추천 기법에 적용합니다</a:t>
            </a:r>
            <a:r>
              <a:rPr lang="en-US" altLang="ko-KR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두 번째는 전문가는 선별하여 추천하는 기법입니다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사용자가 사용한 콘텐츠가 속한 장르를 얼마나 사용 하였는가를 기반으로 전문가를 선별합니다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최종적으로 전문가와 해당 사용자 사이의 </a:t>
            </a:r>
            <a:r>
              <a:rPr lang="ko-KR" altLang="en-US" baseline="0" dirty="0" err="1" smtClean="0"/>
              <a:t>유사도를</a:t>
            </a:r>
            <a:r>
              <a:rPr lang="ko-KR" altLang="en-US" baseline="0" dirty="0" smtClean="0"/>
              <a:t> 계산해서 추천 콘텐츠에 대한 예상 점수를 계산합니다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기존의 연구들은 사용자 사이의 </a:t>
            </a:r>
            <a:r>
              <a:rPr lang="ko-KR" altLang="en-US" baseline="0" dirty="0" err="1" smtClean="0"/>
              <a:t>유사도에</a:t>
            </a:r>
            <a:r>
              <a:rPr lang="ko-KR" altLang="en-US" baseline="0" dirty="0" smtClean="0"/>
              <a:t> 영향을 주는 긍정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부정에 대한 것만 고려하고 신뢰도 사용자를 선별하는 기준이 되는 사용자 행위는 고려하고 있지 않습니다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본문은 사용자 행위를 수집하여 신뢰도 계산에 사용합니다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473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그럼 본격적으로 본 논문에서</a:t>
            </a:r>
            <a:r>
              <a:rPr lang="ko-KR" altLang="en-US" baseline="0" dirty="0" smtClean="0"/>
              <a:t> 제안하는</a:t>
            </a:r>
            <a:r>
              <a:rPr lang="ko-KR" altLang="en-US" dirty="0" smtClean="0"/>
              <a:t> 사용자의 신뢰도를 고려하여 추천하는 방법을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신뢰도를 결정짓는 사용자의 행위에 대해서 살펴보겠습니다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사용자의 행위는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가지로 정의하였습니다</a:t>
            </a:r>
            <a:r>
              <a:rPr lang="en-US" altLang="ko-KR" dirty="0" smtClean="0"/>
              <a:t>. (###</a:t>
            </a:r>
            <a:r>
              <a:rPr lang="ko-KR" altLang="en-US" dirty="0" smtClean="0"/>
              <a:t>표 다 읽기</a:t>
            </a:r>
            <a:r>
              <a:rPr lang="en-US" altLang="ko-KR" dirty="0" smtClean="0"/>
              <a:t>###) </a:t>
            </a:r>
          </a:p>
          <a:p>
            <a:r>
              <a:rPr lang="en-US" altLang="ko-KR" dirty="0" smtClean="0"/>
              <a:t>1. A</a:t>
            </a:r>
            <a:r>
              <a:rPr lang="ko-KR" altLang="en-US" dirty="0" smtClean="0"/>
              <a:t>는 해당 사용자가 댓글을 남겼을 때 다른 사용자들이 그 댓글에 대해 주는 좋아요 수를 의미합니다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B</a:t>
            </a:r>
            <a:r>
              <a:rPr lang="ko-KR" altLang="en-US" dirty="0" smtClean="0"/>
              <a:t>는 사용자가 이용한 콘텐츠에 대해서 남긴 댓글 수를 의미합니다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C</a:t>
            </a:r>
            <a:r>
              <a:rPr lang="ko-KR" altLang="en-US" dirty="0" smtClean="0"/>
              <a:t>는 사용자가 이용한 모든 콘텐츠 수</a:t>
            </a:r>
            <a:r>
              <a:rPr lang="ko-KR" altLang="en-US" baseline="0" dirty="0" smtClean="0"/>
              <a:t> 를 의미합니다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4. </a:t>
            </a:r>
            <a:r>
              <a:rPr lang="en-US" altLang="ko-KR" baseline="0" dirty="0" err="1" smtClean="0"/>
              <a:t>Fing</a:t>
            </a:r>
            <a:r>
              <a:rPr lang="ko-KR" altLang="en-US" baseline="0" dirty="0" smtClean="0"/>
              <a:t>는 해당 사용자의 </a:t>
            </a:r>
            <a:r>
              <a:rPr lang="ko-KR" altLang="en-US" baseline="0" dirty="0" err="1" smtClean="0"/>
              <a:t>팔로잉</a:t>
            </a:r>
            <a:r>
              <a:rPr lang="ko-KR" altLang="en-US" baseline="0" dirty="0" smtClean="0"/>
              <a:t> 수를 의미합니다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팔로잉은</a:t>
            </a:r>
            <a:r>
              <a:rPr lang="ko-KR" altLang="en-US" baseline="0" dirty="0" smtClean="0"/>
              <a:t> 해당 사용자가 다른 사용자의 정보를 받아보겠다는 행위로 해당 사용자의 </a:t>
            </a:r>
            <a:r>
              <a:rPr lang="ko-KR" altLang="en-US" baseline="0" dirty="0" err="1" smtClean="0"/>
              <a:t>팔로잉</a:t>
            </a:r>
            <a:r>
              <a:rPr lang="ko-KR" altLang="en-US" baseline="0" dirty="0" smtClean="0"/>
              <a:t> 수가 높으면 다른 사용자의 정보를 많이 받아 보겠다는 의미이기 때문에 해당 사용자의 의존성을 나타내기도 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5. </a:t>
            </a:r>
            <a:r>
              <a:rPr lang="en-US" altLang="ko-KR" baseline="0" dirty="0" err="1" smtClean="0"/>
              <a:t>Fwer</a:t>
            </a:r>
            <a:r>
              <a:rPr lang="ko-KR" altLang="en-US" baseline="0" dirty="0" smtClean="0"/>
              <a:t>는 해당 사용자의 </a:t>
            </a:r>
            <a:r>
              <a:rPr lang="ko-KR" altLang="en-US" baseline="0" dirty="0" err="1" smtClean="0"/>
              <a:t>팔로워</a:t>
            </a:r>
            <a:r>
              <a:rPr lang="ko-KR" altLang="en-US" baseline="0" dirty="0" smtClean="0"/>
              <a:t> 수를 의미합니다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즉 다른 사용자들로부터 받은 모든 </a:t>
            </a:r>
            <a:r>
              <a:rPr lang="ko-KR" altLang="en-US" baseline="0" dirty="0" err="1" smtClean="0"/>
              <a:t>팔로잉의</a:t>
            </a:r>
            <a:r>
              <a:rPr lang="ko-KR" altLang="en-US" baseline="0" dirty="0" smtClean="0"/>
              <a:t> 합으로 표현될 수 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500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이렇게 </a:t>
            </a:r>
            <a:r>
              <a:rPr lang="ko-KR" altLang="en-US" dirty="0" err="1" smtClean="0"/>
              <a:t>다섯가지</a:t>
            </a:r>
            <a:r>
              <a:rPr lang="ko-KR" altLang="en-US" dirty="0" smtClean="0"/>
              <a:t> 사용자 행위 데이터를 사용해서 총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신뢰도 계산 지표를 만드는데요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첫 번째는 </a:t>
            </a:r>
            <a:r>
              <a:rPr lang="en-US" altLang="ko-KR" dirty="0" smtClean="0"/>
              <a:t>~ </a:t>
            </a:r>
            <a:r>
              <a:rPr lang="ko-KR" altLang="en-US" dirty="0" smtClean="0"/>
              <a:t>세번째는 </a:t>
            </a:r>
            <a:r>
              <a:rPr lang="en-US" altLang="ko-KR" dirty="0" smtClean="0"/>
              <a:t>~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250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첫</a:t>
            </a:r>
            <a:r>
              <a:rPr lang="ko-KR" altLang="en-US" baseline="0" dirty="0" smtClean="0"/>
              <a:t> 번째 소셜 행위 분석입니다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좋아요수와</a:t>
            </a:r>
            <a:r>
              <a:rPr lang="ko-KR" altLang="en-US" baseline="0" dirty="0" smtClean="0"/>
              <a:t> 코멘트 수 </a:t>
            </a:r>
            <a:r>
              <a:rPr lang="en-US" altLang="ko-KR" baseline="0" dirty="0" smtClean="0"/>
              <a:t>A, B</a:t>
            </a:r>
            <a:r>
              <a:rPr lang="ko-KR" altLang="en-US" baseline="0" dirty="0" smtClean="0"/>
              <a:t>를 활용하여 사용자 신뢰도 점수 </a:t>
            </a:r>
            <a:r>
              <a:rPr lang="en-US" altLang="ko-KR" baseline="0" dirty="0" smtClean="0"/>
              <a:t>K</a:t>
            </a:r>
            <a:r>
              <a:rPr lang="ko-KR" altLang="en-US" baseline="0" dirty="0" smtClean="0"/>
              <a:t>를 출력합니다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소셜 행위 분석은 사용자가 남긴 댓글이 적을수록 받은 좋아요 수가 많을수록 신뢰도 점수가 높습니다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즉 좋아요 수는 공감을 많이 얻어냈다는 의미를 뜻하는데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댓글 수 가 적으면 코멘트 하나하나가 많은 공감을 얻어냈다는 뜻에서 </a:t>
            </a:r>
            <a:r>
              <a:rPr lang="en-US" altLang="ko-KR" baseline="0" dirty="0" smtClean="0"/>
              <a:t>K</a:t>
            </a:r>
            <a:r>
              <a:rPr lang="ko-KR" altLang="en-US" baseline="0" dirty="0" smtClean="0"/>
              <a:t>가 높아지게 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831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두 </a:t>
            </a:r>
            <a:r>
              <a:rPr lang="ko-KR" altLang="en-US" dirty="0" err="1" smtClean="0"/>
              <a:t>번쨰는</a:t>
            </a:r>
            <a:r>
              <a:rPr lang="ko-KR" altLang="en-US" dirty="0" smtClean="0"/>
              <a:t> 콘텐츠 이용 분석입니다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콘텐츠 이용 분석은 사용자 콘텐츠 이용 횟수</a:t>
            </a:r>
            <a:r>
              <a:rPr lang="en-US" altLang="ko-KR" baseline="0" dirty="0" smtClean="0"/>
              <a:t> C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화룡합니다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콘텐츠를 이용한 횟수가 적은 사용자보다는 이용 </a:t>
            </a:r>
            <a:r>
              <a:rPr lang="ko-KR" altLang="en-US" baseline="0" dirty="0" err="1" smtClean="0"/>
              <a:t>회숫가</a:t>
            </a:r>
            <a:r>
              <a:rPr lang="ko-KR" altLang="en-US" baseline="0" dirty="0" smtClean="0"/>
              <a:t> 높은 사용자가 더 높은 </a:t>
            </a:r>
            <a:r>
              <a:rPr lang="ko-KR" altLang="en-US" baseline="0" dirty="0" err="1" smtClean="0"/>
              <a:t>시뢰도를</a:t>
            </a:r>
            <a:r>
              <a:rPr lang="ko-KR" altLang="en-US" baseline="0" dirty="0" smtClean="0"/>
              <a:t> 가진다고 가정합니다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325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세 번째는 소셜 관계 분석입니다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팔로윙수와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팔로워</a:t>
            </a:r>
            <a:r>
              <a:rPr lang="ko-KR" altLang="en-US" dirty="0" smtClean="0"/>
              <a:t> 수를 이용하여 사용자 신뢰도 </a:t>
            </a:r>
            <a:r>
              <a:rPr lang="en-US" altLang="ko-KR" dirty="0" smtClean="0"/>
              <a:t>F</a:t>
            </a:r>
            <a:r>
              <a:rPr lang="ko-KR" altLang="en-US" dirty="0" smtClean="0"/>
              <a:t>를 반환합니다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팔로워</a:t>
            </a:r>
            <a:r>
              <a:rPr lang="ko-KR" altLang="en-US" dirty="0" smtClean="0"/>
              <a:t> 수가 높을수록 </a:t>
            </a:r>
            <a:r>
              <a:rPr lang="ko-KR" altLang="en-US" dirty="0" err="1" smtClean="0"/>
              <a:t>팔로잉</a:t>
            </a:r>
            <a:r>
              <a:rPr lang="ko-KR" altLang="en-US" dirty="0" smtClean="0"/>
              <a:t> 수가 낮을 수록 사용자 신뢰도 점수가 높습니다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팔로워</a:t>
            </a:r>
            <a:r>
              <a:rPr lang="ko-KR" altLang="en-US" dirty="0" smtClean="0"/>
              <a:t> 수는 나의 정보를 수신하길 원하는 사용자가 </a:t>
            </a:r>
            <a:r>
              <a:rPr lang="ko-KR" altLang="en-US" dirty="0" err="1" smtClean="0"/>
              <a:t>많다인데</a:t>
            </a:r>
            <a:r>
              <a:rPr lang="en-US" altLang="ko-KR" dirty="0" smtClean="0"/>
              <a:t> </a:t>
            </a:r>
            <a:r>
              <a:rPr lang="ko-KR" altLang="en-US" dirty="0" smtClean="0"/>
              <a:t>즉 </a:t>
            </a:r>
            <a:r>
              <a:rPr lang="ko-KR" altLang="en-US" dirty="0" err="1" smtClean="0"/>
              <a:t>팔로워</a:t>
            </a:r>
            <a:r>
              <a:rPr lang="ko-KR" altLang="en-US" dirty="0" smtClean="0"/>
              <a:t> 수가 높으면 내가 다른 사용자들에게 영향을 주고 있다는 것을 의미합니다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팔로잉</a:t>
            </a:r>
            <a:r>
              <a:rPr lang="ko-KR" altLang="en-US" dirty="0" smtClean="0"/>
              <a:t> 수는 낮을수록 신뢰도 점수가 높습니다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팔로잉</a:t>
            </a:r>
            <a:r>
              <a:rPr lang="ko-KR" altLang="en-US" dirty="0" smtClean="0"/>
              <a:t> 수는 내가 다른 사용자로부터 받는 영향력을 의미합니다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</a:t>
            </a:r>
            <a:r>
              <a:rPr lang="ko-KR" altLang="en-US" dirty="0" err="1" smtClean="0"/>
              <a:t>팔로잉수보다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팔로워</a:t>
            </a:r>
            <a:r>
              <a:rPr lang="ko-KR" altLang="en-US" dirty="0" smtClean="0"/>
              <a:t> 수가 많을 때 그 사용자는 온라인 소셜 네트워크 상에서 </a:t>
            </a:r>
            <a:r>
              <a:rPr lang="ko-KR" altLang="en-US" dirty="0" err="1" smtClean="0"/>
              <a:t>영향령이</a:t>
            </a:r>
            <a:r>
              <a:rPr lang="ko-KR" altLang="en-US" dirty="0" smtClean="0"/>
              <a:t> 크다고 판단하고 신뢰도 있는 사용자로 판단하게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145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64C1-4AA1-4046-BBE3-594710233A58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247696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447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940F-D832-4C2E-AB79-80E14AF8CFA4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3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EE3D-C7C3-454F-BC7B-6847E1CAA8CF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331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CD55-FD0D-4639-A3D4-1012303C1E8C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725492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884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CD55-FD0D-4639-A3D4-1012303C1E8C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725492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886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CD55-FD0D-4639-A3D4-1012303C1E8C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725492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538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CD55-FD0D-4639-A3D4-1012303C1E8C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725492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504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CD55-FD0D-4639-A3D4-1012303C1E8C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725492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62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CD55-FD0D-4639-A3D4-1012303C1E8C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725492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3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8CDE2-DB99-4FA2-986D-AB0850F9E797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6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BAFA-5F13-4FD4-B436-E61FEEF5F75C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9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28AB-4542-47EB-B5B0-E1C748CBD0A6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50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2036-D4D9-4A1B-91CC-C02B46009D55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64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9280-3088-44B6-9927-BABDC4B4E403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12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679F-1960-47AB-82A2-424F80C5353A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9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1937-13C9-439B-8A6C-422133E9AF0E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7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078EA-D7A7-48F1-88A3-5890542D8DC5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69859" y="6579503"/>
            <a:ext cx="2743200" cy="274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9D0C2A-7B6D-43D4-BDBE-050BFCEAE7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8940" y="6481246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283177" y="6554572"/>
            <a:ext cx="2504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차세대정보처리연구실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884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png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32550" y="2478091"/>
            <a:ext cx="920120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&lt;</a:t>
            </a:r>
            <a:r>
              <a:rPr lang="ko-KR" altLang="en-US" sz="2400" b="1" dirty="0"/>
              <a:t>소셜 추천 서비스</a:t>
            </a:r>
            <a:r>
              <a:rPr lang="en-US" altLang="ko-KR" sz="2400" b="1" dirty="0" smtClean="0"/>
              <a:t>&gt;</a:t>
            </a:r>
            <a:endParaRPr lang="en-US" altLang="ko-KR" sz="2400" b="1" dirty="0"/>
          </a:p>
          <a:p>
            <a:pPr algn="ctr"/>
            <a:r>
              <a:rPr lang="ko-KR" altLang="en-US" sz="4000" b="1" dirty="0" smtClean="0"/>
              <a:t>소셜 네트워크 환경에서 사용자 행위를 고려한 콘텐츠 추천 기법</a:t>
            </a:r>
            <a:endParaRPr lang="ko-KR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817331" y="5788647"/>
            <a:ext cx="1995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20162897 </a:t>
            </a:r>
            <a:r>
              <a:rPr lang="ko-KR" altLang="en-US" dirty="0" smtClean="0"/>
              <a:t>박종두</a:t>
            </a:r>
            <a:endParaRPr lang="en-US" altLang="ko-KR" dirty="0" smtClean="0"/>
          </a:p>
          <a:p>
            <a:r>
              <a:rPr lang="en-US" altLang="ko-KR" dirty="0" smtClean="0"/>
              <a:t>20162872 </a:t>
            </a:r>
            <a:r>
              <a:rPr lang="ko-KR" altLang="en-US" dirty="0" smtClean="0"/>
              <a:t>김도현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5005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성능 평가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80383" y="1108005"/>
            <a:ext cx="3405990" cy="563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사용자 신뢰도 점수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97914" y="1862500"/>
            <a:ext cx="503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계산된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사용자 신뢰도 점수를 활용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025" y="2422049"/>
            <a:ext cx="5965275" cy="12500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25" y="3591425"/>
            <a:ext cx="6793895" cy="19916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4973" y="2422049"/>
            <a:ext cx="4172410" cy="294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4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성능 평가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458" y="1540481"/>
            <a:ext cx="4574108" cy="298620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637" y="1540482"/>
            <a:ext cx="4404938" cy="29862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701" y="4857586"/>
            <a:ext cx="3966281" cy="98294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9637" y="4857586"/>
            <a:ext cx="4628936" cy="112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나의 후기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18685" y="2068830"/>
            <a:ext cx="2455619" cy="258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8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26" y="1269317"/>
            <a:ext cx="9347200" cy="440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b="1" dirty="0" smtClean="0"/>
              <a:t>서론</a:t>
            </a:r>
            <a:endParaRPr lang="en-US" altLang="ko-KR" sz="2400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b="1" dirty="0" smtClean="0"/>
              <a:t>관련 연구</a:t>
            </a:r>
            <a:endParaRPr lang="en-US" altLang="ko-KR" sz="2400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b="1" dirty="0" smtClean="0"/>
              <a:t>연구 방법</a:t>
            </a:r>
            <a:endParaRPr lang="en-US" altLang="ko-KR" sz="2400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b="1" dirty="0" smtClean="0"/>
              <a:t>성능 평가</a:t>
            </a:r>
            <a:endParaRPr lang="en-US" altLang="ko-KR" sz="2400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b="1" dirty="0" smtClean="0"/>
              <a:t>나의 생각</a:t>
            </a:r>
            <a:endParaRPr lang="en-US" altLang="ko-KR" sz="2400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26756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서론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1065"/>
          <a:stretch/>
        </p:blipFill>
        <p:spPr>
          <a:xfrm>
            <a:off x="286473" y="4613094"/>
            <a:ext cx="2931367" cy="18698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08133" y="1844536"/>
            <a:ext cx="64852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/>
              <a:t>과도한 정보에 노출됨에 따라서 사용자들은 </a:t>
            </a:r>
            <a:endParaRPr lang="en-US" altLang="ko-KR" sz="2500" b="1" dirty="0" smtClean="0"/>
          </a:p>
          <a:p>
            <a:pPr algn="ctr"/>
            <a:r>
              <a:rPr lang="ko-KR" altLang="en-US" sz="2500" b="1" dirty="0" smtClean="0">
                <a:solidFill>
                  <a:srgbClr val="B5B7D7"/>
                </a:solidFill>
              </a:rPr>
              <a:t>자신에게 맞는 정보</a:t>
            </a:r>
            <a:r>
              <a:rPr lang="ko-KR" altLang="en-US" sz="2500" b="1" dirty="0" smtClean="0"/>
              <a:t>만을 습득하기를 요구</a:t>
            </a:r>
            <a:endParaRPr lang="ko-KR" altLang="en-US" sz="2500" b="1" dirty="0"/>
          </a:p>
        </p:txBody>
      </p:sp>
      <p:sp>
        <p:nvSpPr>
          <p:cNvPr id="6" name="직사각형 5"/>
          <p:cNvSpPr/>
          <p:nvPr/>
        </p:nvSpPr>
        <p:spPr>
          <a:xfrm>
            <a:off x="3084276" y="1803826"/>
            <a:ext cx="943194" cy="943194"/>
          </a:xfrm>
          <a:prstGeom prst="rect">
            <a:avLst/>
          </a:prstGeom>
          <a:solidFill>
            <a:srgbClr val="B5B7D7"/>
          </a:solidFill>
          <a:ln>
            <a:solidFill>
              <a:srgbClr val="B5B7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84276" y="3514642"/>
            <a:ext cx="943194" cy="943194"/>
          </a:xfrm>
          <a:prstGeom prst="rect">
            <a:avLst/>
          </a:prstGeom>
          <a:solidFill>
            <a:srgbClr val="B5B7D7"/>
          </a:solidFill>
          <a:ln>
            <a:solidFill>
              <a:srgbClr val="B5B7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8940" y="968578"/>
            <a:ext cx="503554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>
                <a:solidFill>
                  <a:srgbClr val="92D050"/>
                </a:solidFill>
              </a:rPr>
              <a:t>소셜 네트워크 환경에서사용자 행위를 고려한 콘텐츠 추천 기법</a:t>
            </a:r>
            <a:endParaRPr lang="ko-KR" altLang="en-US" sz="1300" dirty="0">
              <a:solidFill>
                <a:srgbClr val="92D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08133" y="3606334"/>
            <a:ext cx="64852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B5B7D7"/>
                </a:solidFill>
              </a:rPr>
              <a:t>사용자의 신뢰도</a:t>
            </a:r>
            <a:r>
              <a:rPr lang="ko-KR" altLang="en-US" sz="2800" b="1" dirty="0" smtClean="0"/>
              <a:t>를 고려하여 추천하는 </a:t>
            </a:r>
            <a:endParaRPr lang="en-US" altLang="ko-KR" sz="2800" b="1" dirty="0" smtClean="0"/>
          </a:p>
          <a:p>
            <a:pPr algn="ctr"/>
            <a:r>
              <a:rPr lang="ko-KR" altLang="en-US" sz="2800" b="1" dirty="0" smtClean="0"/>
              <a:t>기법 제안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2495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관련 연구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4</a:t>
            </a:fld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0" y="1263624"/>
            <a:ext cx="2054831" cy="1984533"/>
            <a:chOff x="0" y="1362075"/>
            <a:chExt cx="2054831" cy="1984533"/>
          </a:xfrm>
        </p:grpSpPr>
        <p:sp>
          <p:nvSpPr>
            <p:cNvPr id="5" name="순서도: 지연 4"/>
            <p:cNvSpPr/>
            <p:nvPr/>
          </p:nvSpPr>
          <p:spPr>
            <a:xfrm>
              <a:off x="0" y="1362075"/>
              <a:ext cx="2054831" cy="1984533"/>
            </a:xfrm>
            <a:prstGeom prst="flowChartDelay">
              <a:avLst/>
            </a:prstGeom>
            <a:solidFill>
              <a:srgbClr val="D866B2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68411" y1="58745" x2="71776" y2="60076"/>
                          <a14:foregroundMark x1="67850" y1="42586" x2="67290" y2="45437"/>
                          <a14:foregroundMark x1="51589" y1="27947" x2="52150" y2="31369"/>
                          <a14:foregroundMark x1="37383" y1="18441" x2="37383" y2="20532"/>
                          <a14:foregroundMark x1="27850" y1="32510" x2="27850" y2="34411"/>
                          <a14:foregroundMark x1="35888" y1="50190" x2="35888" y2="51711"/>
                          <a14:foregroundMark x1="15327" y1="51141" x2="15514" y2="53232"/>
                          <a14:foregroundMark x1="6355" y1="52281" x2="6542" y2="53992"/>
                          <a14:foregroundMark x1="12523" y1="27186" x2="12336" y2="3022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9890" y="1565428"/>
              <a:ext cx="1631171" cy="1603730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2380873" y="1463477"/>
            <a:ext cx="19530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/>
              <a:t>P. </a:t>
            </a:r>
            <a:r>
              <a:rPr lang="en-US" altLang="ko-KR" sz="2500" b="1" dirty="0" err="1" smtClean="0"/>
              <a:t>Moradi</a:t>
            </a:r>
            <a:endParaRPr lang="ko-KR" altLang="en-US" sz="25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380873" y="4261270"/>
            <a:ext cx="17597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/>
              <a:t>W. Hwang</a:t>
            </a:r>
            <a:endParaRPr lang="ko-KR" altLang="en-US" sz="2500" b="1" dirty="0"/>
          </a:p>
        </p:txBody>
      </p:sp>
      <p:grpSp>
        <p:nvGrpSpPr>
          <p:cNvPr id="14" name="그룹 13"/>
          <p:cNvGrpSpPr/>
          <p:nvPr/>
        </p:nvGrpSpPr>
        <p:grpSpPr>
          <a:xfrm>
            <a:off x="0" y="4074452"/>
            <a:ext cx="2054831" cy="1984533"/>
            <a:chOff x="0" y="4074452"/>
            <a:chExt cx="2054831" cy="1984533"/>
          </a:xfrm>
        </p:grpSpPr>
        <p:sp>
          <p:nvSpPr>
            <p:cNvPr id="8" name="순서도: 지연 7"/>
            <p:cNvSpPr/>
            <p:nvPr/>
          </p:nvSpPr>
          <p:spPr>
            <a:xfrm>
              <a:off x="0" y="4074452"/>
              <a:ext cx="2054831" cy="1984533"/>
            </a:xfrm>
            <a:prstGeom prst="flowChartDelay">
              <a:avLst/>
            </a:prstGeom>
            <a:solidFill>
              <a:srgbClr val="B5B7D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664" b="100000" l="0" r="100000">
                          <a14:foregroundMark x1="63344" y1="10177" x2="60450" y2="14823"/>
                          <a14:foregroundMark x1="57556" y1="57301" x2="57556" y2="58628"/>
                          <a14:foregroundMark x1="40836" y1="54867" x2="40836" y2="55310"/>
                          <a14:foregroundMark x1="54341" y1="47124" x2="54341" y2="47566"/>
                        </a14:backgroundRemoval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4283" y="4149358"/>
              <a:ext cx="1262384" cy="1834719"/>
            </a:xfrm>
            <a:prstGeom prst="rect">
              <a:avLst/>
            </a:prstGeom>
          </p:spPr>
        </p:pic>
      </p:grpSp>
      <p:cxnSp>
        <p:nvCxnSpPr>
          <p:cNvPr id="12" name="직선 연결선 11"/>
          <p:cNvCxnSpPr/>
          <p:nvPr/>
        </p:nvCxnSpPr>
        <p:spPr>
          <a:xfrm>
            <a:off x="1027415" y="3657600"/>
            <a:ext cx="9869185" cy="0"/>
          </a:xfrm>
          <a:prstGeom prst="line">
            <a:avLst/>
          </a:prstGeom>
          <a:ln w="76200">
            <a:solidFill>
              <a:srgbClr val="B5B7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51889" y="2349974"/>
            <a:ext cx="79895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b="1" dirty="0" smtClean="0">
                <a:latin typeface="Arial Black" panose="020B0A04020102020204" pitchFamily="34" charset="0"/>
              </a:rPr>
              <a:t>신뢰도 네트워크를 기반으로 추천하는 기법을 적용</a:t>
            </a:r>
            <a:endParaRPr lang="ko-KR" altLang="en-US" sz="2500" b="1" dirty="0">
              <a:latin typeface="Arial Black" panose="020B0A040201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51889" y="5136143"/>
            <a:ext cx="79895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b="1" dirty="0" smtClean="0">
                <a:latin typeface="Arial Black" panose="020B0A04020102020204" pitchFamily="34" charset="0"/>
              </a:rPr>
              <a:t>전문가를 선별하여 추천하는 기법을 적용</a:t>
            </a:r>
            <a:endParaRPr lang="ko-KR" altLang="en-US" sz="25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3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사용자 행위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5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061900" y="1046494"/>
            <a:ext cx="9379530" cy="2137410"/>
            <a:chOff x="1970460" y="948690"/>
            <a:chExt cx="9379530" cy="2137410"/>
          </a:xfrm>
        </p:grpSpPr>
        <p:sp>
          <p:nvSpPr>
            <p:cNvPr id="4" name="순서도: 수행의 시작/종료 3"/>
            <p:cNvSpPr/>
            <p:nvPr/>
          </p:nvSpPr>
          <p:spPr>
            <a:xfrm>
              <a:off x="1970460" y="948690"/>
              <a:ext cx="9379530" cy="2137410"/>
            </a:xfrm>
            <a:prstGeom prst="flowChartTerminator">
              <a:avLst/>
            </a:prstGeom>
            <a:solidFill>
              <a:srgbClr val="C8CFD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2391222" y="1260703"/>
              <a:ext cx="1106199" cy="1642666"/>
              <a:chOff x="7551506" y="1273389"/>
              <a:chExt cx="1415150" cy="2101447"/>
            </a:xfrm>
          </p:grpSpPr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0" r="100000">
                            <a14:foregroundMark x1="30213" y1="86106" x2="30000" y2="88650"/>
                            <a14:foregroundMark x1="62766" y1="69276" x2="64681" y2="72603"/>
                            <a14:foregroundMark x1="72553" y1="87084" x2="72340" y2="8884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731302" y="1273389"/>
                <a:ext cx="1095252" cy="1190796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7551506" y="2547991"/>
                <a:ext cx="1415150" cy="826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 smtClean="0"/>
                  <a:t>사용자 행위</a:t>
                </a:r>
                <a:endParaRPr lang="ko-KR" altLang="en-US" b="1" dirty="0"/>
              </a:p>
            </p:txBody>
          </p:sp>
        </p:grp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89935" y="1155520"/>
              <a:ext cx="5517981" cy="1594431"/>
            </a:xfrm>
            <a:prstGeom prst="rect">
              <a:avLst/>
            </a:prstGeom>
          </p:spPr>
        </p:pic>
        <p:cxnSp>
          <p:nvCxnSpPr>
            <p:cNvPr id="23" name="직선 화살표 연결선 22"/>
            <p:cNvCxnSpPr/>
            <p:nvPr/>
          </p:nvCxnSpPr>
          <p:spPr>
            <a:xfrm>
              <a:off x="3760342" y="1952735"/>
              <a:ext cx="128426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7720" y="3302740"/>
            <a:ext cx="3419475" cy="258127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4894" y="3512291"/>
            <a:ext cx="3705225" cy="21621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58" y="2678007"/>
            <a:ext cx="2012342" cy="347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1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8" y="2678007"/>
            <a:ext cx="2012342" cy="347262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사용자 신뢰도 지표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6" name="순서도: 화면 표시 5"/>
          <p:cNvSpPr/>
          <p:nvPr/>
        </p:nvSpPr>
        <p:spPr>
          <a:xfrm>
            <a:off x="2245732" y="4309521"/>
            <a:ext cx="2434590" cy="1631175"/>
          </a:xfrm>
          <a:prstGeom prst="flowChartDisplay">
            <a:avLst/>
          </a:prstGeom>
          <a:solidFill>
            <a:srgbClr val="C8C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소셜 행위 분석</a:t>
            </a:r>
            <a:endParaRPr lang="ko-KR" altLang="en-US" sz="1600" dirty="0"/>
          </a:p>
        </p:txBody>
      </p:sp>
      <p:sp>
        <p:nvSpPr>
          <p:cNvPr id="15" name="순서도: 화면 표시 14"/>
          <p:cNvSpPr/>
          <p:nvPr/>
        </p:nvSpPr>
        <p:spPr>
          <a:xfrm>
            <a:off x="5586423" y="4309520"/>
            <a:ext cx="2434590" cy="1631175"/>
          </a:xfrm>
          <a:prstGeom prst="flowChartDisplay">
            <a:avLst/>
          </a:prstGeom>
          <a:solidFill>
            <a:srgbClr val="F1833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콘텐츠 이용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분석</a:t>
            </a:r>
            <a:endParaRPr lang="ko-KR" altLang="en-US" sz="1600" dirty="0"/>
          </a:p>
        </p:txBody>
      </p:sp>
      <p:sp>
        <p:nvSpPr>
          <p:cNvPr id="18" name="순서도: 화면 표시 17"/>
          <p:cNvSpPr/>
          <p:nvPr/>
        </p:nvSpPr>
        <p:spPr>
          <a:xfrm>
            <a:off x="8927114" y="4309520"/>
            <a:ext cx="2434590" cy="1631175"/>
          </a:xfrm>
          <a:prstGeom prst="flowChartDisplay">
            <a:avLst/>
          </a:prstGeom>
          <a:solidFill>
            <a:srgbClr val="B2F0C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소셜 관계 분석</a:t>
            </a:r>
            <a:endParaRPr lang="ko-KR" altLang="en-US" sz="16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2061900" y="1046494"/>
            <a:ext cx="9379530" cy="2137410"/>
            <a:chOff x="1970460" y="948690"/>
            <a:chExt cx="9379530" cy="2137410"/>
          </a:xfrm>
        </p:grpSpPr>
        <p:sp>
          <p:nvSpPr>
            <p:cNvPr id="21" name="순서도: 수행의 시작/종료 20"/>
            <p:cNvSpPr/>
            <p:nvPr/>
          </p:nvSpPr>
          <p:spPr>
            <a:xfrm>
              <a:off x="1970460" y="948690"/>
              <a:ext cx="9379530" cy="2137410"/>
            </a:xfrm>
            <a:prstGeom prst="flowChartTerminator">
              <a:avLst/>
            </a:prstGeom>
            <a:solidFill>
              <a:srgbClr val="C8CFD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2391222" y="1260703"/>
              <a:ext cx="1106199" cy="1642666"/>
              <a:chOff x="7551506" y="1273389"/>
              <a:chExt cx="1415150" cy="2101447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0" r="100000">
                            <a14:foregroundMark x1="30213" y1="86106" x2="30000" y2="88650"/>
                            <a14:foregroundMark x1="62766" y1="69276" x2="64681" y2="72603"/>
                            <a14:foregroundMark x1="72553" y1="87084" x2="72340" y2="8884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731302" y="1273389"/>
                <a:ext cx="1095252" cy="1190796"/>
              </a:xfrm>
              <a:prstGeom prst="rect">
                <a:avLst/>
              </a:prstGeom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7551506" y="2547991"/>
                <a:ext cx="1415150" cy="826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 smtClean="0"/>
                  <a:t>사용자 행위</a:t>
                </a:r>
                <a:endParaRPr lang="ko-KR" altLang="en-US" b="1" dirty="0"/>
              </a:p>
            </p:txBody>
          </p:sp>
        </p:grp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89935" y="1155520"/>
              <a:ext cx="5517981" cy="1594431"/>
            </a:xfrm>
            <a:prstGeom prst="rect">
              <a:avLst/>
            </a:prstGeom>
          </p:spPr>
        </p:pic>
        <p:cxnSp>
          <p:nvCxnSpPr>
            <p:cNvPr id="27" name="직선 화살표 연결선 26"/>
            <p:cNvCxnSpPr/>
            <p:nvPr/>
          </p:nvCxnSpPr>
          <p:spPr>
            <a:xfrm>
              <a:off x="3760342" y="1952735"/>
              <a:ext cx="128426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직선 화살표 연결선 7"/>
          <p:cNvCxnSpPr/>
          <p:nvPr/>
        </p:nvCxnSpPr>
        <p:spPr>
          <a:xfrm flipH="1">
            <a:off x="3703320" y="2847755"/>
            <a:ext cx="3246120" cy="1255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851782" y="2847755"/>
            <a:ext cx="3920618" cy="1312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6949440" y="2847755"/>
            <a:ext cx="1760220" cy="1255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9531178" y="2847755"/>
            <a:ext cx="561512" cy="1312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10218420" y="2847755"/>
            <a:ext cx="217170" cy="1312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63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사용자 신뢰도 계산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36545" y="1109099"/>
            <a:ext cx="3169227" cy="563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smtClean="0">
                <a:solidFill>
                  <a:schemeClr val="tx1"/>
                </a:solidFill>
              </a:rPr>
              <a:t>소셜 행위 분석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97914" y="1862500"/>
            <a:ext cx="503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좋아요 수</a:t>
            </a:r>
            <a:r>
              <a:rPr lang="en-US" altLang="ko-KR" dirty="0" smtClean="0"/>
              <a:t>(A)  </a:t>
            </a:r>
            <a:r>
              <a:rPr lang="ko-KR" altLang="en-US" dirty="0" smtClean="0"/>
              <a:t>코멘트 수</a:t>
            </a:r>
            <a:r>
              <a:rPr lang="en-US" altLang="ko-KR" dirty="0" smtClean="0"/>
              <a:t>(B)</a:t>
            </a:r>
            <a:r>
              <a:rPr lang="ko-KR" altLang="en-US" dirty="0" smtClean="0"/>
              <a:t>를 활용하여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사용자 신뢰도 점수를 출력</a:t>
            </a:r>
            <a:r>
              <a:rPr lang="en-US" altLang="ko-KR" dirty="0" smtClean="0"/>
              <a:t>(K)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243" y="3350765"/>
            <a:ext cx="3179220" cy="94383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454235" y="4961712"/>
            <a:ext cx="9991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Arial Black" panose="020B0A04020102020204" pitchFamily="34" charset="0"/>
              </a:rPr>
              <a:t>사용자가 남긴 코멘트가 적을수록</a:t>
            </a:r>
            <a:r>
              <a:rPr lang="en-US" altLang="ko-KR" sz="2000" b="1" dirty="0" smtClean="0">
                <a:latin typeface="Arial Black" panose="020B0A04020102020204" pitchFamily="34" charset="0"/>
              </a:rPr>
              <a:t>, </a:t>
            </a:r>
            <a:r>
              <a:rPr lang="ko-KR" altLang="en-US" sz="2000" b="1" dirty="0" smtClean="0">
                <a:latin typeface="Arial Black" panose="020B0A04020102020204" pitchFamily="34" charset="0"/>
              </a:rPr>
              <a:t>받은 좋아요 수가 많을수록 신뢰도 점수는 높다</a:t>
            </a:r>
            <a:r>
              <a:rPr lang="en-US" altLang="ko-KR" sz="2000" b="1" dirty="0" smtClean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99661" y="4938277"/>
            <a:ext cx="396506" cy="396506"/>
          </a:xfrm>
          <a:prstGeom prst="rect">
            <a:avLst/>
          </a:prstGeom>
          <a:solidFill>
            <a:srgbClr val="B5B7D7"/>
          </a:solidFill>
          <a:ln>
            <a:solidFill>
              <a:srgbClr val="B5B7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30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사용자 신뢰도 계산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80383" y="1108005"/>
            <a:ext cx="3169227" cy="563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콘텐츠 이용 분석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97914" y="1862500"/>
            <a:ext cx="503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사용자 콘텐츠 이용 횟수</a:t>
            </a:r>
            <a:r>
              <a:rPr lang="en-US" altLang="ko-KR" dirty="0" smtClean="0"/>
              <a:t>(C)</a:t>
            </a:r>
            <a:r>
              <a:rPr lang="ko-KR" altLang="en-US" dirty="0" smtClean="0"/>
              <a:t>를 활용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사용자 신뢰도 출력</a:t>
            </a:r>
            <a:r>
              <a:rPr lang="en-US" altLang="ko-KR" dirty="0" smtClean="0"/>
              <a:t>(C0)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296" y="3162182"/>
            <a:ext cx="2882778" cy="12865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49240" y="4938277"/>
            <a:ext cx="8569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Arial Black" panose="020B0A04020102020204" pitchFamily="34" charset="0"/>
              </a:rPr>
              <a:t>콘텐츠를 이용한 횟수가 적은 사용자보다는 이용 횟수가 높은 사용자가 더 높은 신뢰도를 가진다고 가정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99661" y="4938277"/>
            <a:ext cx="396506" cy="396506"/>
          </a:xfrm>
          <a:prstGeom prst="rect">
            <a:avLst/>
          </a:prstGeom>
          <a:solidFill>
            <a:srgbClr val="B5B7D7"/>
          </a:solidFill>
          <a:ln>
            <a:solidFill>
              <a:srgbClr val="B5B7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39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사용자 신뢰도 계산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80383" y="1108005"/>
            <a:ext cx="3169227" cy="563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소셜 관계 분석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97914" y="1862500"/>
            <a:ext cx="503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팔로잉</a:t>
            </a:r>
            <a:r>
              <a:rPr lang="ko-KR" altLang="en-US" dirty="0" smtClean="0"/>
              <a:t> 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Fing</a:t>
            </a:r>
            <a:r>
              <a:rPr lang="en-US" altLang="ko-KR" dirty="0" smtClean="0"/>
              <a:t>)   </a:t>
            </a:r>
            <a:r>
              <a:rPr lang="ko-KR" altLang="en-US" dirty="0" err="1" smtClean="0"/>
              <a:t>팔로워</a:t>
            </a:r>
            <a:r>
              <a:rPr lang="ko-KR" altLang="en-US" dirty="0" smtClean="0"/>
              <a:t> 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Fwer</a:t>
            </a:r>
            <a:r>
              <a:rPr lang="en-US" altLang="ko-KR" dirty="0" smtClean="0"/>
              <a:t>)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사용자 신뢰도 출력</a:t>
            </a:r>
            <a:r>
              <a:rPr lang="en-US" altLang="ko-KR" dirty="0" smtClean="0"/>
              <a:t>(F)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485" y="3086635"/>
            <a:ext cx="3970126" cy="10435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49240" y="4938277"/>
            <a:ext cx="8569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err="1" smtClean="0">
                <a:latin typeface="Arial Black" panose="020B0A04020102020204" pitchFamily="34" charset="0"/>
              </a:rPr>
              <a:t>팔로잉</a:t>
            </a:r>
            <a:r>
              <a:rPr lang="ko-KR" altLang="en-US" sz="2000" b="1" dirty="0">
                <a:latin typeface="Arial Black" panose="020B0A04020102020204" pitchFamily="34" charset="0"/>
              </a:rPr>
              <a:t> </a:t>
            </a:r>
            <a:r>
              <a:rPr lang="ko-KR" altLang="en-US" sz="2000" b="1" dirty="0" smtClean="0">
                <a:latin typeface="Arial Black" panose="020B0A04020102020204" pitchFamily="34" charset="0"/>
              </a:rPr>
              <a:t>수가 낮을수록 </a:t>
            </a:r>
            <a:r>
              <a:rPr lang="ko-KR" altLang="en-US" sz="2000" b="1" dirty="0" err="1" smtClean="0">
                <a:latin typeface="Arial Black" panose="020B0A04020102020204" pitchFamily="34" charset="0"/>
              </a:rPr>
              <a:t>팔로워</a:t>
            </a:r>
            <a:r>
              <a:rPr lang="ko-KR" altLang="en-US" sz="2000" b="1" dirty="0" smtClean="0">
                <a:latin typeface="Arial Black" panose="020B0A04020102020204" pitchFamily="34" charset="0"/>
              </a:rPr>
              <a:t> 수가 높을 수록 사용자 신뢰도는 높다</a:t>
            </a:r>
            <a:endParaRPr lang="ko-KR" altLang="en-US" sz="2000" b="1" dirty="0">
              <a:latin typeface="Arial Black" panose="020B0A040201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99661" y="4938277"/>
            <a:ext cx="396506" cy="396506"/>
          </a:xfrm>
          <a:prstGeom prst="rect">
            <a:avLst/>
          </a:prstGeom>
          <a:solidFill>
            <a:srgbClr val="B5B7D7"/>
          </a:solidFill>
          <a:ln>
            <a:solidFill>
              <a:srgbClr val="B5B7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28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2635</TotalTime>
  <Words>864</Words>
  <Application>Microsoft Office PowerPoint</Application>
  <PresentationFormat>와이드스크린</PresentationFormat>
  <Paragraphs>101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HY견고딕</vt:lpstr>
      <vt:lpstr>맑은 고딕</vt:lpstr>
      <vt:lpstr>Arial</vt:lpstr>
      <vt:lpstr>Arial Black</vt:lpstr>
      <vt:lpstr>Office 테마</vt:lpstr>
      <vt:lpstr>PowerPoint 프레젠테이션</vt:lpstr>
      <vt:lpstr>목차</vt:lpstr>
      <vt:lpstr>서론</vt:lpstr>
      <vt:lpstr>관련 연구</vt:lpstr>
      <vt:lpstr>사용자 행위</vt:lpstr>
      <vt:lpstr>사용자 신뢰도 지표</vt:lpstr>
      <vt:lpstr>사용자 신뢰도 계산</vt:lpstr>
      <vt:lpstr>사용자 신뢰도 계산</vt:lpstr>
      <vt:lpstr>사용자 신뢰도 계산</vt:lpstr>
      <vt:lpstr>성능 평가</vt:lpstr>
      <vt:lpstr>성능 평가</vt:lpstr>
      <vt:lpstr>나의 후기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김가람</dc:creator>
  <cp:lastModifiedBy>박 종두</cp:lastModifiedBy>
  <cp:revision>445</cp:revision>
  <dcterms:created xsi:type="dcterms:W3CDTF">2021-01-11T01:20:31Z</dcterms:created>
  <dcterms:modified xsi:type="dcterms:W3CDTF">2021-04-07T08:45:58Z</dcterms:modified>
</cp:coreProperties>
</file>