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3" r:id="rId15"/>
    <p:sldId id="29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2AB1301-9ED2-4CF0-BECC-494F55DD3882}">
          <p14:sldIdLst>
            <p14:sldId id="256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3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714" autoAdjust="0"/>
  </p:normalViewPr>
  <p:slideViewPr>
    <p:cSldViewPr snapToGrid="0">
      <p:cViewPr varScale="1">
        <p:scale>
          <a:sx n="75" d="100"/>
          <a:sy n="75" d="100"/>
        </p:scale>
        <p:origin x="931" y="4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7EBED-9F1B-4B76-A684-51D1774183C0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32DA48-7614-47E6-982C-5707D1765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444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최근 인터넷 기술의 발전과 적극적인 사용자 참여에 따른 여러가지 </a:t>
            </a:r>
            <a:r>
              <a:rPr lang="en-US" altLang="ko-KR" dirty="0" smtClean="0"/>
              <a:t>SNS</a:t>
            </a:r>
            <a:r>
              <a:rPr lang="ko-KR" altLang="en-US" dirty="0" smtClean="0"/>
              <a:t>를 통해 수많은 경로를 통해 방대한 양의 정보나 콘텐츠를 얻을 수 있게 되었습니다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페이스북과 트위터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등은 좋아요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싫어요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공유 등 여러가지 정보가 도출됩니다</a:t>
            </a:r>
            <a:r>
              <a:rPr lang="en-US" altLang="ko-KR" baseline="0" dirty="0" smtClean="0"/>
              <a:t>.  </a:t>
            </a:r>
            <a:r>
              <a:rPr lang="ko-KR" altLang="en-US" baseline="0" dirty="0" smtClean="0"/>
              <a:t>이를 통해 사용자 자신에게 적합한 콘텐츠를 식별할 때 대부분은 콘텐츠 추천 체계에서 수행됩니다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7456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카테고리 전문가 점수인 </a:t>
            </a:r>
            <a:r>
              <a:rPr lang="en-US" altLang="ko-KR" dirty="0" err="1" smtClean="0"/>
              <a:t>Eru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입니다 임계 값보다 높으면 전문가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낮으면 일반 사용자로 간주되고 이를 통해 분류하여 </a:t>
            </a:r>
            <a:r>
              <a:rPr lang="ko-KR" altLang="en-US" baseline="0" dirty="0" err="1" smtClean="0"/>
              <a:t>평판분석을</a:t>
            </a:r>
            <a:r>
              <a:rPr lang="ko-KR" altLang="en-US" baseline="0" dirty="0" smtClean="0"/>
              <a:t> 통해 최종 콘텐츠 신뢰도를 계산 할 수 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5581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콘텐츠 신뢰 점수인 </a:t>
            </a:r>
            <a:r>
              <a:rPr lang="en-US" altLang="ko-KR" dirty="0" err="1" smtClean="0"/>
              <a:t>Ctu</a:t>
            </a:r>
            <a:r>
              <a:rPr lang="en-US" altLang="ko-KR" dirty="0" smtClean="0"/>
              <a:t>  PI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는 긍정적 </a:t>
            </a:r>
            <a:r>
              <a:rPr lang="ko-KR" altLang="en-US" baseline="0" dirty="0" err="1" smtClean="0"/>
              <a:t>평판점수</a:t>
            </a:r>
            <a:r>
              <a:rPr lang="en-US" altLang="ko-KR" baseline="0" dirty="0" smtClean="0"/>
              <a:t>, NI </a:t>
            </a:r>
            <a:r>
              <a:rPr lang="ko-KR" altLang="en-US" baseline="0" dirty="0" smtClean="0"/>
              <a:t>는 부정적 평판 점수 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각 </a:t>
            </a:r>
            <a:r>
              <a:rPr lang="ko-KR" altLang="en-US" baseline="0" dirty="0" err="1" smtClean="0"/>
              <a:t>평파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ㄴ점수는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n</a:t>
            </a:r>
            <a:r>
              <a:rPr lang="ko-KR" altLang="en-US" baseline="0" dirty="0" smtClean="0"/>
              <a:t>명의 사용자가 수행한 </a:t>
            </a:r>
            <a:r>
              <a:rPr lang="en-US" altLang="ko-KR" baseline="0" dirty="0" smtClean="0"/>
              <a:t>m </a:t>
            </a:r>
            <a:r>
              <a:rPr lang="ko-KR" altLang="en-US" baseline="0" dirty="0" smtClean="0"/>
              <a:t>개의 소셜 활동 </a:t>
            </a:r>
            <a:r>
              <a:rPr lang="en-US" altLang="ko-KR" baseline="0" dirty="0" smtClean="0"/>
              <a:t>k </a:t>
            </a:r>
            <a:r>
              <a:rPr lang="ko-KR" altLang="en-US" baseline="0" dirty="0" smtClean="0"/>
              <a:t>에 대한 점수를 산출합니다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이를 통해 궁극적으로 콘텐츠 신뢰도인 </a:t>
            </a:r>
            <a:r>
              <a:rPr lang="en-US" altLang="ko-KR" baseline="0" dirty="0" err="1" smtClean="0"/>
              <a:t>Ctu</a:t>
            </a:r>
            <a:r>
              <a:rPr lang="ko-KR" altLang="en-US" baseline="0" dirty="0" smtClean="0"/>
              <a:t>를 계산하여 표시합니다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212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암묵적인 사회적 신뢰를 바탕으로 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리트윗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팔로워</a:t>
            </a:r>
            <a:r>
              <a:rPr lang="ko-KR" altLang="en-US" dirty="0" smtClean="0"/>
              <a:t> 등의 </a:t>
            </a:r>
            <a:r>
              <a:rPr lang="ko-KR" altLang="en-US" dirty="0" err="1" smtClean="0"/>
              <a:t>소셜활동을</a:t>
            </a:r>
            <a:r>
              <a:rPr lang="ko-KR" altLang="en-US" dirty="0" smtClean="0"/>
              <a:t> 고려하여 계산합니다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82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958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전체적인 절차 그림으로 </a:t>
            </a:r>
            <a:r>
              <a:rPr lang="en-US" altLang="ko-KR" dirty="0" smtClean="0"/>
              <a:t>OSN</a:t>
            </a:r>
            <a:r>
              <a:rPr lang="ko-KR" altLang="en-US" dirty="0" smtClean="0"/>
              <a:t>에서 사용자 활동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소셜관계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평판 등을 수집하고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수집된 정보를 사용자 신뢰 분석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콘텐츠 신뢰 분석으로 나누어 분석한 뒤 신뢰할 수 없는 사용자를 </a:t>
            </a:r>
            <a:r>
              <a:rPr lang="ko-KR" altLang="en-US" baseline="0" dirty="0" err="1" smtClean="0"/>
              <a:t>필터링</a:t>
            </a:r>
            <a:r>
              <a:rPr lang="ko-KR" altLang="en-US" baseline="0" dirty="0" smtClean="0"/>
              <a:t> 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후 신뢰 기반 협업 </a:t>
            </a:r>
            <a:r>
              <a:rPr lang="ko-KR" altLang="en-US" baseline="0" dirty="0" err="1" smtClean="0"/>
              <a:t>필터링을</a:t>
            </a:r>
            <a:r>
              <a:rPr lang="ko-KR" altLang="en-US" baseline="0" dirty="0" smtClean="0"/>
              <a:t> 이용해 추천 콘텐츠의 우선 순위를 결정하게 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011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사용자 신뢰 </a:t>
            </a:r>
            <a:r>
              <a:rPr lang="ko-KR" altLang="en-US" dirty="0" err="1" smtClean="0"/>
              <a:t>필터링</a:t>
            </a:r>
            <a:r>
              <a:rPr lang="ko-KR" altLang="en-US" dirty="0" smtClean="0"/>
              <a:t> 구조 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코멘트나 좋아요 같은 사용자 활동과 </a:t>
            </a:r>
            <a:r>
              <a:rPr lang="ko-KR" altLang="en-US" dirty="0" err="1" smtClean="0"/>
              <a:t>팔로워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팔로잉</a:t>
            </a:r>
            <a:r>
              <a:rPr lang="ko-KR" altLang="en-US" dirty="0" smtClean="0"/>
              <a:t> 등 사회적 관계를 수집하여 신뢰 분석을 통해 </a:t>
            </a:r>
            <a:r>
              <a:rPr lang="ko-KR" altLang="en-US" dirty="0" err="1" smtClean="0"/>
              <a:t>필터링</a:t>
            </a:r>
            <a:r>
              <a:rPr lang="ko-KR" altLang="en-US" dirty="0" smtClean="0"/>
              <a:t> 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186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좋아요 수와 댓글을 남긴 사용자의 비율입니다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식은 </a:t>
            </a:r>
            <a:r>
              <a:rPr lang="en-US" altLang="ko-KR" dirty="0" smtClean="0"/>
              <a:t>0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1</a:t>
            </a:r>
            <a:r>
              <a:rPr lang="ko-KR" altLang="en-US" dirty="0" smtClean="0"/>
              <a:t>사이의 값을 가지고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Nlui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는 내가 받은 </a:t>
            </a:r>
            <a:r>
              <a:rPr lang="ko-KR" altLang="en-US" baseline="0" dirty="0" err="1" smtClean="0"/>
              <a:t>좋아요와</a:t>
            </a:r>
            <a:r>
              <a:rPr lang="ko-KR" altLang="en-US" baseline="0" dirty="0" smtClean="0"/>
              <a:t> 댓글 숫자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Nlmax</a:t>
            </a:r>
            <a:r>
              <a:rPr lang="ko-KR" altLang="en-US" baseline="0" dirty="0" smtClean="0"/>
              <a:t>는 모든 사용자가 하나씩 댓글을 남긴 수입니다</a:t>
            </a:r>
            <a:r>
              <a:rPr lang="en-US" altLang="ko-KR" baseline="0" dirty="0" smtClean="0"/>
              <a:t>. N</a:t>
            </a:r>
            <a:r>
              <a:rPr lang="ko-KR" altLang="en-US" baseline="0" dirty="0" smtClean="0"/>
              <a:t>은 표현된 주석의 수입니다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계산된 점수가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에 가까울수록 다른 사용자에게 평가를 받지 않았음을 의미하며 이는 곧 낮은 신뢰도를 의미합니다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79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콘텐츠 </a:t>
            </a:r>
            <a:r>
              <a:rPr lang="ko-KR" altLang="en-US" dirty="0" err="1" smtClean="0"/>
              <a:t>사용분석은</a:t>
            </a:r>
            <a:r>
              <a:rPr lang="ko-KR" altLang="en-US" dirty="0" smtClean="0"/>
              <a:t> 콘텐츠 사용 횟수에 따른 점수 입니다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Numax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는 사용할 수 있는 총 콘텐츠 수 </a:t>
            </a:r>
            <a:r>
              <a:rPr lang="en-US" altLang="ko-KR" baseline="0" dirty="0" err="1" smtClean="0"/>
              <a:t>Nuu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는 사용자가 사용한 콘텐츠 수입니다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식의 값이 높을 수록 콘텐츠 사용 즉 사용자 활동이 많은 근거이므로 신뢰성이 높다고 판단할 수 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697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팔로워</a:t>
            </a:r>
            <a:r>
              <a:rPr lang="ko-KR" altLang="en-US" dirty="0" smtClean="0"/>
              <a:t> 수와 </a:t>
            </a:r>
            <a:r>
              <a:rPr lang="ko-KR" altLang="en-US" dirty="0" err="1" smtClean="0"/>
              <a:t>팔로잉</a:t>
            </a:r>
            <a:r>
              <a:rPr lang="ko-KR" altLang="en-US" dirty="0" smtClean="0"/>
              <a:t> 수로 분석한 영향이 미치는 크기가 클 수록 사용자를 신뢰한다고 생각합니다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팔로잉이</a:t>
            </a:r>
            <a:r>
              <a:rPr lang="ko-KR" altLang="en-US" dirty="0" smtClean="0"/>
              <a:t> 커지고 </a:t>
            </a:r>
            <a:r>
              <a:rPr lang="ko-KR" altLang="en-US" dirty="0" err="1" smtClean="0"/>
              <a:t>팔로우가</a:t>
            </a:r>
            <a:r>
              <a:rPr lang="ko-KR" altLang="en-US" dirty="0" smtClean="0"/>
              <a:t> 적을 수록 </a:t>
            </a:r>
            <a:r>
              <a:rPr lang="en-US" altLang="ko-KR" dirty="0" smtClean="0"/>
              <a:t>0</a:t>
            </a:r>
            <a:r>
              <a:rPr lang="ko-KR" altLang="en-US" dirty="0" smtClean="0"/>
              <a:t>에 수렴하고 </a:t>
            </a:r>
            <a:r>
              <a:rPr lang="ko-KR" altLang="en-US" dirty="0" err="1" smtClean="0"/>
              <a:t>팔로잉이</a:t>
            </a:r>
            <a:r>
              <a:rPr lang="ko-KR" altLang="en-US" dirty="0" smtClean="0"/>
              <a:t> 작아지고 </a:t>
            </a:r>
            <a:r>
              <a:rPr lang="ko-KR" altLang="en-US" dirty="0" err="1" smtClean="0"/>
              <a:t>팔로우가</a:t>
            </a:r>
            <a:r>
              <a:rPr lang="ko-KR" altLang="en-US" dirty="0" smtClean="0"/>
              <a:t> 커질수록 </a:t>
            </a:r>
            <a:r>
              <a:rPr lang="en-US" altLang="ko-KR" dirty="0" smtClean="0"/>
              <a:t>1</a:t>
            </a:r>
            <a:r>
              <a:rPr lang="ko-KR" altLang="en-US" dirty="0" smtClean="0"/>
              <a:t>에 수렴 하기 때문에 값이 높을 수록 미치는 영향이 크다고 분석하고 이는 신뢰도가 높다고 판단합니다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814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위 세개의 식에서 도출 된 결과 값을 가중치를 곱해서 최종 사용자 신뢰를 도출합니다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알파 베타 감마의 값의 합은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이고 </a:t>
            </a:r>
            <a:r>
              <a:rPr lang="ko-KR" altLang="en-US" dirty="0" err="1" smtClean="0"/>
              <a:t>임계값과</a:t>
            </a:r>
            <a:r>
              <a:rPr lang="ko-KR" altLang="en-US" dirty="0" smtClean="0"/>
              <a:t> 비교되어 임계 값을 넘지 못하면 </a:t>
            </a:r>
            <a:r>
              <a:rPr lang="ko-KR" altLang="en-US" dirty="0" err="1" smtClean="0"/>
              <a:t>필터링</a:t>
            </a:r>
            <a:r>
              <a:rPr lang="ko-KR" altLang="en-US" dirty="0" smtClean="0"/>
              <a:t> 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480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A64C1-4AA1-4046-BBE3-594710233A58}" type="datetime1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78940" y="247696"/>
            <a:ext cx="11434119" cy="90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447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940F-D832-4C2E-AB79-80E14AF8CFA4}" type="datetime1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33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EE3D-C7C3-454F-BC7B-6847E1CAA8CF}" type="datetime1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331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CD55-FD0D-4639-A3D4-1012303C1E8C}" type="datetime1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78940" y="725492"/>
            <a:ext cx="11434119" cy="90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938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8CDE2-DB99-4FA2-986D-AB0850F9E797}" type="datetime1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265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CBAFA-5F13-4FD4-B436-E61FEEF5F75C}" type="datetime1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095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28AB-4542-47EB-B5B0-E1C748CBD0A6}" type="datetime1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506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92036-D4D9-4A1B-91CC-C02B46009D55}" type="datetime1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641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E9280-3088-44B6-9927-BABDC4B4E403}" type="datetime1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125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F679F-1960-47AB-82A2-424F80C5353A}" type="datetime1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9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D1937-13C9-439B-8A6C-422133E9AF0E}" type="datetime1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570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078EA-D7A7-48F1-88A3-5890542D8DC5}" type="datetime1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069859" y="6579503"/>
            <a:ext cx="2743200" cy="274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7C9D0C2A-7B6D-43D4-BDBE-050BFCEAE77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78940" y="6481246"/>
            <a:ext cx="11434119" cy="90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283177" y="6554572"/>
            <a:ext cx="2504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차세대정보처리연구실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8844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655278" y="2685649"/>
            <a:ext cx="69452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&lt;</a:t>
            </a:r>
            <a:r>
              <a:rPr lang="ko-KR" altLang="en-US" sz="2400" b="1" dirty="0" smtClean="0"/>
              <a:t>소셜 추천 서비스</a:t>
            </a:r>
            <a:r>
              <a:rPr lang="en-US" altLang="ko-KR" sz="2400" b="1" dirty="0" smtClean="0"/>
              <a:t>&gt;</a:t>
            </a:r>
          </a:p>
          <a:p>
            <a:pPr algn="ctr"/>
            <a:r>
              <a:rPr lang="en-US" altLang="ko-KR" sz="4000" b="1" dirty="0" smtClean="0"/>
              <a:t>4</a:t>
            </a:r>
            <a:r>
              <a:rPr lang="ko-KR" altLang="en-US" sz="4000" b="1" dirty="0" smtClean="0"/>
              <a:t>번 논문 </a:t>
            </a:r>
            <a:r>
              <a:rPr lang="en-US" altLang="ko-KR" sz="4000" b="1" dirty="0" smtClean="0"/>
              <a:t>Survey</a:t>
            </a:r>
            <a:endParaRPr lang="ko-KR" alt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817332" y="5685905"/>
            <a:ext cx="1995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20162874 </a:t>
            </a:r>
            <a:r>
              <a:rPr lang="ko-KR" altLang="en-US" dirty="0" smtClean="0"/>
              <a:t>김도현</a:t>
            </a:r>
            <a:endParaRPr lang="en-US" altLang="ko-KR" dirty="0" smtClean="0"/>
          </a:p>
          <a:p>
            <a:r>
              <a:rPr lang="en-US" altLang="ko-KR" dirty="0" smtClean="0"/>
              <a:t>20162897 </a:t>
            </a:r>
            <a:r>
              <a:rPr lang="ko-KR" altLang="en-US" dirty="0" err="1" smtClean="0"/>
              <a:t>박종두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906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 smtClean="0"/>
              <a:t>OSN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46173" y="1020444"/>
            <a:ext cx="1103622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dirty="0" smtClean="0"/>
              <a:t>콘텐츠 사용 분석</a:t>
            </a:r>
            <a:r>
              <a:rPr lang="en-US" altLang="ko-KR" sz="2000" dirty="0" smtClean="0"/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2000" dirty="0"/>
          </a:p>
          <a:p>
            <a:pPr algn="just">
              <a:lnSpc>
                <a:spcPct val="150000"/>
              </a:lnSpc>
            </a:pPr>
            <a:endParaRPr lang="en-US" altLang="ko-KR" sz="2000" dirty="0"/>
          </a:p>
          <a:p>
            <a:pPr algn="just">
              <a:lnSpc>
                <a:spcPct val="150000"/>
              </a:lnSpc>
            </a:pPr>
            <a:endParaRPr lang="en-US" altLang="ko-KR" sz="2000" dirty="0" smtClean="0"/>
          </a:p>
          <a:p>
            <a:pPr algn="just">
              <a:lnSpc>
                <a:spcPct val="150000"/>
              </a:lnSpc>
            </a:pPr>
            <a:endParaRPr lang="en-US" altLang="ko-KR" sz="2000" dirty="0"/>
          </a:p>
          <a:p>
            <a:pPr algn="just">
              <a:lnSpc>
                <a:spcPct val="150000"/>
              </a:lnSpc>
            </a:pPr>
            <a:endParaRPr lang="en-US" altLang="ko-KR" sz="2000" dirty="0"/>
          </a:p>
          <a:p>
            <a:pPr algn="just"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037" y="2152635"/>
            <a:ext cx="6220497" cy="300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51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 smtClean="0"/>
              <a:t>OSN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46173" y="1039494"/>
            <a:ext cx="1103622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dirty="0" smtClean="0"/>
              <a:t>NFI = </a:t>
            </a:r>
            <a:r>
              <a:rPr lang="ko-KR" altLang="en-US" sz="2000" dirty="0" err="1" smtClean="0"/>
              <a:t>팔로잉</a:t>
            </a:r>
            <a:endParaRPr lang="en-US" altLang="ko-KR" sz="2000" dirty="0" smtClean="0"/>
          </a:p>
          <a:p>
            <a:pPr algn="just">
              <a:lnSpc>
                <a:spcPct val="150000"/>
              </a:lnSpc>
            </a:pPr>
            <a:r>
              <a:rPr lang="en-US" altLang="ko-KR" sz="2000" dirty="0" smtClean="0"/>
              <a:t>NFO – </a:t>
            </a:r>
            <a:r>
              <a:rPr lang="ko-KR" altLang="en-US" sz="2000" dirty="0" err="1" smtClean="0"/>
              <a:t>팔로워</a:t>
            </a:r>
            <a:endParaRPr lang="en-US" altLang="ko-KR" sz="2000" dirty="0" smtClean="0"/>
          </a:p>
          <a:p>
            <a:pPr algn="just">
              <a:lnSpc>
                <a:spcPct val="150000"/>
              </a:lnSpc>
            </a:pPr>
            <a:endParaRPr lang="en-US" altLang="ko-KR" sz="2000" dirty="0"/>
          </a:p>
          <a:p>
            <a:pPr algn="just">
              <a:lnSpc>
                <a:spcPct val="150000"/>
              </a:lnSpc>
            </a:pPr>
            <a:r>
              <a:rPr lang="ko-KR" altLang="en-US" sz="2000" dirty="0" smtClean="0"/>
              <a:t>사용자간의 사회적 관계 분석에 사용함</a:t>
            </a:r>
            <a:r>
              <a:rPr lang="en-US" altLang="ko-KR" sz="2000" dirty="0" smtClean="0"/>
              <a:t>. </a:t>
            </a:r>
            <a:endParaRPr lang="en-US" altLang="ko-KR" sz="2000" dirty="0"/>
          </a:p>
          <a:p>
            <a:pPr algn="just">
              <a:lnSpc>
                <a:spcPct val="150000"/>
              </a:lnSpc>
            </a:pPr>
            <a:endParaRPr lang="en-US" altLang="ko-KR" sz="2000" dirty="0" smtClean="0"/>
          </a:p>
          <a:p>
            <a:pPr algn="just">
              <a:lnSpc>
                <a:spcPct val="150000"/>
              </a:lnSpc>
            </a:pPr>
            <a:r>
              <a:rPr lang="ko-KR" altLang="en-US" sz="2000" dirty="0" err="1" smtClean="0"/>
              <a:t>팔로워</a:t>
            </a:r>
            <a:r>
              <a:rPr lang="ko-KR" altLang="en-US" sz="2000" dirty="0" smtClean="0"/>
              <a:t> 수가 많으면 영향력 있는 사용자라고 판단</a:t>
            </a:r>
            <a:r>
              <a:rPr lang="en-US" altLang="ko-KR" sz="2000" dirty="0" smtClean="0"/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2000" dirty="0"/>
          </a:p>
          <a:p>
            <a:pPr algn="just">
              <a:lnSpc>
                <a:spcPct val="150000"/>
              </a:lnSpc>
            </a:pPr>
            <a:endParaRPr lang="en-US" altLang="ko-KR" sz="2000" dirty="0"/>
          </a:p>
          <a:p>
            <a:pPr algn="just">
              <a:lnSpc>
                <a:spcPct val="150000"/>
              </a:lnSpc>
            </a:pPr>
            <a:endParaRPr lang="en-US" altLang="ko-KR" sz="2000" dirty="0" smtClean="0"/>
          </a:p>
          <a:p>
            <a:pPr algn="just">
              <a:lnSpc>
                <a:spcPct val="150000"/>
              </a:lnSpc>
            </a:pPr>
            <a:endParaRPr lang="en-US" altLang="ko-KR" sz="2000" dirty="0"/>
          </a:p>
          <a:p>
            <a:pPr algn="just">
              <a:lnSpc>
                <a:spcPct val="150000"/>
              </a:lnSpc>
            </a:pPr>
            <a:endParaRPr lang="en-US" altLang="ko-KR" sz="2000" dirty="0"/>
          </a:p>
          <a:p>
            <a:pPr algn="just"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88391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 smtClean="0"/>
              <a:t>OSN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46173" y="1039494"/>
            <a:ext cx="1103622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dirty="0" smtClean="0"/>
              <a:t>영향에 따른 신뢰도</a:t>
            </a:r>
            <a:endParaRPr lang="en-US" altLang="ko-KR" sz="2000" dirty="0" smtClean="0"/>
          </a:p>
          <a:p>
            <a:pPr algn="just">
              <a:lnSpc>
                <a:spcPct val="150000"/>
              </a:lnSpc>
            </a:pPr>
            <a:endParaRPr lang="en-US" altLang="ko-KR" sz="2000" dirty="0"/>
          </a:p>
          <a:p>
            <a:pPr algn="just">
              <a:lnSpc>
                <a:spcPct val="150000"/>
              </a:lnSpc>
            </a:pPr>
            <a:endParaRPr lang="en-US" altLang="ko-KR" sz="2000" dirty="0"/>
          </a:p>
          <a:p>
            <a:pPr algn="just">
              <a:lnSpc>
                <a:spcPct val="150000"/>
              </a:lnSpc>
            </a:pPr>
            <a:endParaRPr lang="en-US" altLang="ko-KR" sz="2000" dirty="0" smtClean="0"/>
          </a:p>
          <a:p>
            <a:pPr algn="just">
              <a:lnSpc>
                <a:spcPct val="150000"/>
              </a:lnSpc>
            </a:pPr>
            <a:endParaRPr lang="en-US" altLang="ko-KR" sz="2000" dirty="0"/>
          </a:p>
          <a:p>
            <a:pPr algn="just">
              <a:lnSpc>
                <a:spcPct val="150000"/>
              </a:lnSpc>
            </a:pPr>
            <a:endParaRPr lang="en-US" altLang="ko-KR" sz="2000" dirty="0"/>
          </a:p>
          <a:p>
            <a:pPr algn="just"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368" y="3125224"/>
            <a:ext cx="5601643" cy="247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03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 smtClean="0"/>
              <a:t>OSN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46173" y="1001394"/>
            <a:ext cx="1103622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dirty="0" smtClean="0"/>
              <a:t>최종 사용자 신뢰</a:t>
            </a:r>
            <a:endParaRPr lang="en-US" altLang="ko-KR" sz="2000" dirty="0" smtClean="0"/>
          </a:p>
          <a:p>
            <a:pPr algn="just">
              <a:lnSpc>
                <a:spcPct val="150000"/>
              </a:lnSpc>
            </a:pPr>
            <a:endParaRPr lang="en-US" altLang="ko-KR" sz="2000" dirty="0"/>
          </a:p>
          <a:p>
            <a:pPr algn="just">
              <a:lnSpc>
                <a:spcPct val="150000"/>
              </a:lnSpc>
            </a:pPr>
            <a:endParaRPr lang="en-US" altLang="ko-KR" sz="2000" dirty="0"/>
          </a:p>
          <a:p>
            <a:pPr algn="just">
              <a:lnSpc>
                <a:spcPct val="150000"/>
              </a:lnSpc>
            </a:pPr>
            <a:endParaRPr lang="en-US" altLang="ko-KR" sz="2000" dirty="0" smtClean="0"/>
          </a:p>
          <a:p>
            <a:pPr algn="just">
              <a:lnSpc>
                <a:spcPct val="150000"/>
              </a:lnSpc>
            </a:pPr>
            <a:endParaRPr lang="en-US" altLang="ko-KR" sz="2000" dirty="0"/>
          </a:p>
          <a:p>
            <a:pPr algn="just">
              <a:lnSpc>
                <a:spcPct val="150000"/>
              </a:lnSpc>
            </a:pPr>
            <a:endParaRPr lang="en-US" altLang="ko-KR" sz="2000" dirty="0"/>
          </a:p>
          <a:p>
            <a:pPr algn="just"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462" y="3330501"/>
            <a:ext cx="6713716" cy="142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61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 smtClean="0"/>
              <a:t>OSN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46173" y="1039494"/>
            <a:ext cx="1103622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dirty="0" smtClean="0"/>
              <a:t>CNC – </a:t>
            </a:r>
            <a:r>
              <a:rPr lang="ko-KR" altLang="en-US" sz="2000" dirty="0" smtClean="0"/>
              <a:t>카테고리 별로 사용자가 사용한 콘텐츠를 계산</a:t>
            </a:r>
            <a:endParaRPr lang="en-US" altLang="ko-KR" sz="2000" dirty="0"/>
          </a:p>
          <a:p>
            <a:pPr algn="just">
              <a:lnSpc>
                <a:spcPct val="150000"/>
              </a:lnSpc>
            </a:pPr>
            <a:r>
              <a:rPr lang="en-US" altLang="ko-KR" sz="2000" dirty="0" smtClean="0"/>
              <a:t>CNL – </a:t>
            </a:r>
            <a:r>
              <a:rPr lang="ko-KR" altLang="en-US" sz="2000" dirty="0" smtClean="0"/>
              <a:t>좋아요 수의 합계</a:t>
            </a:r>
            <a:endParaRPr lang="en-US" altLang="ko-KR" sz="2000" dirty="0" smtClean="0"/>
          </a:p>
          <a:p>
            <a:pPr algn="just">
              <a:lnSpc>
                <a:spcPct val="150000"/>
              </a:lnSpc>
            </a:pPr>
            <a:endParaRPr lang="en-US" altLang="ko-KR" sz="2000" dirty="0"/>
          </a:p>
          <a:p>
            <a:pPr algn="just">
              <a:lnSpc>
                <a:spcPct val="150000"/>
              </a:lnSpc>
            </a:pPr>
            <a:endParaRPr lang="en-US" altLang="ko-KR" sz="2000" dirty="0"/>
          </a:p>
          <a:p>
            <a:pPr algn="just">
              <a:lnSpc>
                <a:spcPct val="150000"/>
              </a:lnSpc>
            </a:pPr>
            <a:endParaRPr lang="en-US" altLang="ko-KR" sz="2000" dirty="0" smtClean="0"/>
          </a:p>
          <a:p>
            <a:pPr algn="just">
              <a:lnSpc>
                <a:spcPct val="150000"/>
              </a:lnSpc>
            </a:pPr>
            <a:endParaRPr lang="en-US" altLang="ko-KR" sz="2000" dirty="0"/>
          </a:p>
          <a:p>
            <a:pPr algn="just">
              <a:lnSpc>
                <a:spcPct val="150000"/>
              </a:lnSpc>
            </a:pPr>
            <a:endParaRPr lang="en-US" altLang="ko-KR" sz="2000" dirty="0"/>
          </a:p>
          <a:p>
            <a:pPr algn="just"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635" y="2701487"/>
            <a:ext cx="7063543" cy="277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69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 smtClean="0"/>
              <a:t>OSN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425" y="1736026"/>
            <a:ext cx="6724475" cy="373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41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smtClean="0"/>
              <a:t>최근 인터넷 기술의 발전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46173" y="1039494"/>
            <a:ext cx="1103622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en-US" altLang="ko-KR" sz="2000" dirty="0" smtClean="0"/>
              <a:t>OSN – Online Social Network</a:t>
            </a: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en-US" altLang="ko-KR" sz="2000" dirty="0" smtClean="0"/>
              <a:t>Twitter</a:t>
            </a: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endParaRPr lang="en-US" altLang="ko-KR" sz="2000" dirty="0" smtClean="0"/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en-US" altLang="ko-KR" sz="2000" dirty="0" smtClean="0"/>
              <a:t>Facebook</a:t>
            </a: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endParaRPr lang="en-US" altLang="ko-KR" sz="2000" dirty="0" smtClean="0"/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en-US" altLang="ko-KR" sz="2000" dirty="0" err="1" smtClean="0"/>
              <a:t>Etc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많은 </a:t>
            </a:r>
            <a:r>
              <a:rPr lang="en-US" altLang="ko-KR" sz="2000" dirty="0" smtClean="0"/>
              <a:t>SNS </a:t>
            </a:r>
            <a:r>
              <a:rPr lang="ko-KR" altLang="en-US" sz="2000" dirty="0" smtClean="0"/>
              <a:t>어플리케이션</a:t>
            </a:r>
            <a:endParaRPr lang="en-US" altLang="ko-KR" sz="2000" dirty="0"/>
          </a:p>
          <a:p>
            <a:pPr algn="just">
              <a:lnSpc>
                <a:spcPct val="150000"/>
              </a:lnSpc>
            </a:pPr>
            <a:r>
              <a:rPr lang="en-US" altLang="ko-KR" sz="2000" dirty="0" smtClean="0"/>
              <a:t>`	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91247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smtClean="0"/>
              <a:t>사용자 </a:t>
            </a:r>
            <a:r>
              <a:rPr lang="ko-KR" altLang="en-US" b="1" dirty="0" err="1" smtClean="0"/>
              <a:t>신뢰기반</a:t>
            </a:r>
            <a:r>
              <a:rPr lang="ko-KR" altLang="en-US" b="1" dirty="0" smtClean="0"/>
              <a:t> 콘텐츠 추천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46173" y="1039494"/>
            <a:ext cx="110362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en-US" altLang="ko-KR" sz="2000" dirty="0" err="1" smtClean="0"/>
              <a:t>Alahmadi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와 </a:t>
            </a:r>
            <a:r>
              <a:rPr lang="en-US" altLang="ko-KR" sz="2000" dirty="0" smtClean="0"/>
              <a:t>Zeng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ISTS</a:t>
            </a: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친구의 정보를 분석하여 개인화 된 추천을 지원하기 위함</a:t>
            </a:r>
            <a:r>
              <a:rPr lang="en-US" altLang="ko-KR" sz="2000" dirty="0" smtClean="0"/>
              <a:t>.</a:t>
            </a: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친구의 의견이 사용자의 선택에 큰 영향을 미친다고 가정</a:t>
            </a:r>
            <a:r>
              <a:rPr lang="en-US" altLang="ko-KR" sz="2000" dirty="0" smtClean="0"/>
              <a:t>.</a:t>
            </a: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기계 학습 회귀 알고리즘을 사용하여 등급을 예측함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 algn="just"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22266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/>
              <a:t>사용자 </a:t>
            </a:r>
            <a:r>
              <a:rPr lang="ko-KR" altLang="en-US" b="1" dirty="0" err="1"/>
              <a:t>신뢰기반</a:t>
            </a:r>
            <a:r>
              <a:rPr lang="ko-KR" altLang="en-US" b="1" dirty="0"/>
              <a:t> 콘텐츠 추천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46173" y="1039494"/>
            <a:ext cx="1103622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dirty="0" err="1" smtClean="0"/>
              <a:t>Moradi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와 </a:t>
            </a:r>
            <a:r>
              <a:rPr lang="en-US" altLang="ko-KR" sz="2000" dirty="0" err="1" smtClean="0"/>
              <a:t>Ahmadian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RTCF</a:t>
            </a:r>
          </a:p>
          <a:p>
            <a:pPr algn="just">
              <a:lnSpc>
                <a:spcPct val="150000"/>
              </a:lnSpc>
            </a:pPr>
            <a:endParaRPr lang="en-US" altLang="ko-KR" sz="2000" dirty="0"/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위에서 예측 된 등급의 정확성을 개선하기 위해 신뢰성 기반 신뢰 인식 협업 </a:t>
            </a:r>
            <a:r>
              <a:rPr lang="ko-KR" altLang="en-US" sz="2000" dirty="0" err="1" smtClean="0"/>
              <a:t>필터링</a:t>
            </a:r>
            <a:r>
              <a:rPr lang="en-US" altLang="ko-KR" sz="2000" dirty="0" smtClean="0"/>
              <a:t>(RTCF)</a:t>
            </a:r>
            <a:r>
              <a:rPr lang="ko-KR" altLang="en-US" sz="2000" dirty="0" smtClean="0"/>
              <a:t>을 제안</a:t>
            </a:r>
            <a:endParaRPr lang="en-US" altLang="ko-KR" sz="2000" dirty="0" smtClean="0"/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사용자 신뢰 네트워크 구성</a:t>
            </a:r>
            <a:endParaRPr lang="en-US" altLang="ko-KR" sz="2000" dirty="0" smtClean="0"/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신뢰성 측정으로 평가의 퀄리티를 결정함</a:t>
            </a:r>
            <a:r>
              <a:rPr lang="en-US" altLang="ko-KR" sz="2000" dirty="0" smtClean="0"/>
              <a:t>.</a:t>
            </a: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사용자 및 항목의 신뢰도 값이 임계 값 미만인 경우 새 신뢰 네트워크를 구축</a:t>
            </a:r>
            <a:endParaRPr lang="en-US" altLang="ko-KR" sz="2000" dirty="0" smtClean="0"/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항목의 최종 등급은 새로 구축 된 신뢰 네트워크를 기반으로 결정</a:t>
            </a:r>
            <a:r>
              <a:rPr lang="en-US" altLang="ko-KR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421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/>
              <a:t>사용자 </a:t>
            </a:r>
            <a:r>
              <a:rPr lang="ko-KR" altLang="en-US" b="1" dirty="0" err="1"/>
              <a:t>신뢰기반</a:t>
            </a:r>
            <a:r>
              <a:rPr lang="ko-KR" altLang="en-US" b="1" dirty="0"/>
              <a:t> 콘텐츠 추천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46173" y="1039494"/>
            <a:ext cx="110362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기존 콘텐츠 추천 체계는 신뢰할 수 없는 사용자를 </a:t>
            </a:r>
            <a:r>
              <a:rPr lang="ko-KR" altLang="en-US" sz="2000" dirty="0" err="1" smtClean="0"/>
              <a:t>필터링</a:t>
            </a:r>
            <a:r>
              <a:rPr lang="ko-KR" altLang="en-US" sz="2000" dirty="0" smtClean="0"/>
              <a:t> 하기 위해 신뢰도를 계산</a:t>
            </a:r>
            <a:r>
              <a:rPr lang="en-US" altLang="ko-KR" sz="2000" dirty="0" smtClean="0"/>
              <a:t>.</a:t>
            </a: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신뢰도를 결정하는 사용자 활동은 </a:t>
            </a:r>
            <a:r>
              <a:rPr lang="en-US" altLang="ko-KR" sz="2000" dirty="0" smtClean="0"/>
              <a:t>OSN </a:t>
            </a:r>
            <a:r>
              <a:rPr lang="ko-KR" altLang="en-US" sz="2000" dirty="0" smtClean="0"/>
              <a:t>서비스에서 얻을 수 있는 사용자 활동을 포함하지 않음</a:t>
            </a:r>
            <a:r>
              <a:rPr lang="en-US" altLang="ko-KR" sz="2000" dirty="0" smtClean="0"/>
              <a:t>.</a:t>
            </a: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이에 기존 체계를 </a:t>
            </a:r>
            <a:r>
              <a:rPr lang="en-US" altLang="ko-KR" sz="2000" dirty="0" smtClean="0"/>
              <a:t>OSN</a:t>
            </a:r>
            <a:r>
              <a:rPr lang="ko-KR" altLang="en-US" sz="2000" dirty="0" smtClean="0"/>
              <a:t>에 적용하기가 어렵다</a:t>
            </a:r>
            <a:r>
              <a:rPr lang="en-US" altLang="ko-KR" sz="2000" dirty="0" smtClean="0"/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50994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 smtClean="0"/>
              <a:t>OSN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46173" y="1039494"/>
            <a:ext cx="1103622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endParaRPr lang="en-US" altLang="ko-KR" sz="2000" dirty="0" smtClean="0"/>
          </a:p>
          <a:p>
            <a:pPr algn="just">
              <a:lnSpc>
                <a:spcPct val="150000"/>
              </a:lnSpc>
            </a:pPr>
            <a:endParaRPr lang="en-US" altLang="ko-KR" sz="2000" dirty="0"/>
          </a:p>
          <a:p>
            <a:pPr algn="just">
              <a:lnSpc>
                <a:spcPct val="150000"/>
              </a:lnSpc>
            </a:pPr>
            <a:endParaRPr lang="en-US" altLang="ko-KR" sz="2000" dirty="0"/>
          </a:p>
          <a:p>
            <a:pPr algn="just">
              <a:lnSpc>
                <a:spcPct val="150000"/>
              </a:lnSpc>
            </a:pPr>
            <a:endParaRPr lang="en-US" altLang="ko-KR" sz="2000" dirty="0" smtClean="0"/>
          </a:p>
          <a:p>
            <a:pPr algn="just">
              <a:lnSpc>
                <a:spcPct val="150000"/>
              </a:lnSpc>
            </a:pPr>
            <a:endParaRPr lang="en-US" altLang="ko-KR" sz="2000" dirty="0"/>
          </a:p>
          <a:p>
            <a:pPr algn="just">
              <a:lnSpc>
                <a:spcPct val="150000"/>
              </a:lnSpc>
            </a:pPr>
            <a:endParaRPr lang="en-US" altLang="ko-KR" sz="2000" dirty="0"/>
          </a:p>
          <a:p>
            <a:pPr algn="just"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029" y="1988534"/>
            <a:ext cx="12275029" cy="305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74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 smtClean="0"/>
              <a:t>OSN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60461" y="1053782"/>
            <a:ext cx="1103622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dirty="0" smtClean="0"/>
              <a:t>OSN</a:t>
            </a:r>
            <a:r>
              <a:rPr lang="ko-KR" altLang="en-US" sz="2000" dirty="0" smtClean="0"/>
              <a:t>에서는 사용자의 신뢰가 매우 중요함</a:t>
            </a:r>
            <a:r>
              <a:rPr lang="en-US" altLang="ko-KR" sz="2000" dirty="0" smtClean="0"/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2000" dirty="0"/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분석 시에 신뢰할 수 없는 내용은 추천 정확도를 하락시킬 수 있음</a:t>
            </a:r>
            <a:r>
              <a:rPr lang="en-US" altLang="ko-KR" sz="2000" dirty="0" smtClean="0"/>
              <a:t>.</a:t>
            </a: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이에 신뢰할 수 없는 사용자나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사용자 활동은 </a:t>
            </a:r>
            <a:r>
              <a:rPr lang="ko-KR" altLang="en-US" sz="2000" dirty="0" err="1" smtClean="0"/>
              <a:t>필터링을</a:t>
            </a:r>
            <a:r>
              <a:rPr lang="ko-KR" altLang="en-US" sz="2000" dirty="0" smtClean="0"/>
              <a:t> 통해 추천 정확도를 상승시켜야 함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87735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 smtClean="0"/>
              <a:t>OSN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46173" y="1039494"/>
            <a:ext cx="1103622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endParaRPr lang="en-US" altLang="ko-KR" sz="2000" dirty="0" smtClean="0"/>
          </a:p>
          <a:p>
            <a:pPr algn="just">
              <a:lnSpc>
                <a:spcPct val="150000"/>
              </a:lnSpc>
            </a:pPr>
            <a:endParaRPr lang="en-US" altLang="ko-KR" sz="2000" dirty="0"/>
          </a:p>
          <a:p>
            <a:pPr algn="just">
              <a:lnSpc>
                <a:spcPct val="150000"/>
              </a:lnSpc>
            </a:pPr>
            <a:endParaRPr lang="en-US" altLang="ko-KR" sz="2000" dirty="0"/>
          </a:p>
          <a:p>
            <a:pPr algn="just">
              <a:lnSpc>
                <a:spcPct val="150000"/>
              </a:lnSpc>
            </a:pPr>
            <a:endParaRPr lang="en-US" altLang="ko-KR" sz="2000" dirty="0" smtClean="0"/>
          </a:p>
          <a:p>
            <a:pPr algn="just">
              <a:lnSpc>
                <a:spcPct val="150000"/>
              </a:lnSpc>
            </a:pPr>
            <a:endParaRPr lang="en-US" altLang="ko-KR" sz="2000" dirty="0"/>
          </a:p>
          <a:p>
            <a:pPr algn="just">
              <a:lnSpc>
                <a:spcPct val="150000"/>
              </a:lnSpc>
            </a:pPr>
            <a:endParaRPr lang="en-US" altLang="ko-KR" sz="2000" dirty="0"/>
          </a:p>
          <a:p>
            <a:pPr algn="just"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75" y="1195388"/>
            <a:ext cx="8701088" cy="464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6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 smtClean="0"/>
              <a:t>OSN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46173" y="1039494"/>
            <a:ext cx="1103622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dirty="0" smtClean="0"/>
              <a:t>사용자 활동의 계산 식</a:t>
            </a:r>
            <a:endParaRPr lang="en-US" altLang="ko-KR" sz="2000" dirty="0" smtClean="0"/>
          </a:p>
          <a:p>
            <a:pPr algn="just">
              <a:lnSpc>
                <a:spcPct val="150000"/>
              </a:lnSpc>
            </a:pPr>
            <a:r>
              <a:rPr lang="en-US" altLang="ko-KR" sz="2000" dirty="0" smtClean="0"/>
              <a:t>- </a:t>
            </a:r>
            <a:r>
              <a:rPr lang="ko-KR" altLang="en-US" sz="2000" dirty="0" smtClean="0"/>
              <a:t>좋아요 수 와 비율</a:t>
            </a:r>
            <a:endParaRPr lang="en-US" altLang="ko-KR" sz="2000" dirty="0" smtClean="0"/>
          </a:p>
          <a:p>
            <a:pPr algn="just">
              <a:lnSpc>
                <a:spcPct val="150000"/>
              </a:lnSpc>
            </a:pPr>
            <a:endParaRPr lang="en-US" altLang="ko-KR" sz="2000" dirty="0"/>
          </a:p>
          <a:p>
            <a:pPr algn="just">
              <a:lnSpc>
                <a:spcPct val="150000"/>
              </a:lnSpc>
            </a:pPr>
            <a:endParaRPr lang="en-US" altLang="ko-KR" sz="2000" dirty="0"/>
          </a:p>
          <a:p>
            <a:pPr algn="just">
              <a:lnSpc>
                <a:spcPct val="150000"/>
              </a:lnSpc>
            </a:pPr>
            <a:endParaRPr lang="en-US" altLang="ko-KR" sz="2000" dirty="0" smtClean="0"/>
          </a:p>
          <a:p>
            <a:pPr algn="just">
              <a:lnSpc>
                <a:spcPct val="150000"/>
              </a:lnSpc>
            </a:pPr>
            <a:endParaRPr lang="en-US" altLang="ko-KR" sz="2000" dirty="0"/>
          </a:p>
          <a:p>
            <a:pPr algn="just">
              <a:lnSpc>
                <a:spcPct val="150000"/>
              </a:lnSpc>
            </a:pPr>
            <a:endParaRPr lang="en-US" altLang="ko-KR" sz="2000" dirty="0"/>
          </a:p>
          <a:p>
            <a:pPr algn="just"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2472464"/>
            <a:ext cx="7423102" cy="299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87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1841</TotalTime>
  <Words>664</Words>
  <Application>Microsoft Office PowerPoint</Application>
  <PresentationFormat>와이드스크린</PresentationFormat>
  <Paragraphs>129</Paragraphs>
  <Slides>15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HY견고딕</vt:lpstr>
      <vt:lpstr>맑은 고딕</vt:lpstr>
      <vt:lpstr>Arial</vt:lpstr>
      <vt:lpstr>Office 테마</vt:lpstr>
      <vt:lpstr>PowerPoint 프레젠테이션</vt:lpstr>
      <vt:lpstr>최근 인터넷 기술의 발전</vt:lpstr>
      <vt:lpstr>사용자 신뢰기반 콘텐츠 추천</vt:lpstr>
      <vt:lpstr>사용자 신뢰기반 콘텐츠 추천</vt:lpstr>
      <vt:lpstr>사용자 신뢰기반 콘텐츠 추천</vt:lpstr>
      <vt:lpstr>OSN</vt:lpstr>
      <vt:lpstr>OSN</vt:lpstr>
      <vt:lpstr>OSN</vt:lpstr>
      <vt:lpstr>OSN</vt:lpstr>
      <vt:lpstr>OSN</vt:lpstr>
      <vt:lpstr>OSN</vt:lpstr>
      <vt:lpstr>OSN</vt:lpstr>
      <vt:lpstr>OSN</vt:lpstr>
      <vt:lpstr>OSN</vt:lpstr>
      <vt:lpstr>OSN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김가람</dc:creator>
  <cp:lastModifiedBy>박 종두</cp:lastModifiedBy>
  <cp:revision>120</cp:revision>
  <dcterms:created xsi:type="dcterms:W3CDTF">2021-01-11T01:20:31Z</dcterms:created>
  <dcterms:modified xsi:type="dcterms:W3CDTF">2021-05-10T09:02:07Z</dcterms:modified>
</cp:coreProperties>
</file>