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62" r:id="rId3"/>
    <p:sldId id="257" r:id="rId4"/>
    <p:sldId id="258" r:id="rId5"/>
    <p:sldId id="259" r:id="rId6"/>
    <p:sldId id="263" r:id="rId7"/>
    <p:sldId id="261" r:id="rId8"/>
    <p:sldId id="260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3" r:id="rId26"/>
    <p:sldId id="284" r:id="rId27"/>
    <p:sldId id="285" r:id="rId28"/>
    <p:sldId id="286" r:id="rId29"/>
    <p:sldId id="287" r:id="rId30"/>
    <p:sldId id="276" r:id="rId31"/>
    <p:sldId id="288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78" autoAdjust="0"/>
  </p:normalViewPr>
  <p:slideViewPr>
    <p:cSldViewPr snapToGrid="0">
      <p:cViewPr varScale="1">
        <p:scale>
          <a:sx n="72" d="100"/>
          <a:sy n="72" d="100"/>
        </p:scale>
        <p:origin x="107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468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추천 알고리즘입니다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위에서 추출한 소셜 카테고리에서 이 세 가지가 나왔을 때</a:t>
            </a:r>
            <a:r>
              <a:rPr lang="en-US" altLang="ko-KR" dirty="0" smtClean="0"/>
              <a:t>, Comedy</a:t>
            </a:r>
            <a:r>
              <a:rPr lang="ko-KR" altLang="en-US" dirty="0" smtClean="0"/>
              <a:t>를 기준으로 설명하겠습니다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Comedy</a:t>
            </a:r>
            <a:r>
              <a:rPr lang="ko-KR" altLang="en-US" dirty="0" smtClean="0"/>
              <a:t>에 속하는 동영상들 중에서 </a:t>
            </a:r>
            <a:r>
              <a:rPr lang="ko-KR" altLang="en-US" dirty="0" err="1" smtClean="0"/>
              <a:t>추천받는</a:t>
            </a:r>
            <a:r>
              <a:rPr lang="ko-KR" altLang="en-US" dirty="0" smtClean="0"/>
              <a:t> 대상이 보지않은 컨텐츠를 추출하고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en-US" altLang="ko-KR" dirty="0" smtClean="0"/>
              <a:t>Comedy</a:t>
            </a:r>
            <a:r>
              <a:rPr lang="ko-KR" altLang="en-US" dirty="0" smtClean="0"/>
              <a:t>에서 많이 시청한 영상을 추천해주게 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4846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문제점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 논문은 </a:t>
            </a:r>
            <a:r>
              <a:rPr lang="en-US" altLang="ko-KR" dirty="0" smtClean="0"/>
              <a:t>YOUTUBE</a:t>
            </a:r>
            <a:r>
              <a:rPr lang="en-US" altLang="ko-KR" baseline="0" dirty="0" smtClean="0"/>
              <a:t> Data API</a:t>
            </a:r>
            <a:r>
              <a:rPr lang="ko-KR" altLang="en-US" baseline="0" dirty="0" smtClean="0"/>
              <a:t>를 사용해서 사용자의 활동 정보를 수집했는데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하기 위해서는 사용자 </a:t>
            </a:r>
            <a:r>
              <a:rPr lang="ko-KR" altLang="en-US" baseline="0" dirty="0" err="1" smtClean="0"/>
              <a:t>엑세스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token</a:t>
            </a:r>
            <a:r>
              <a:rPr lang="ko-KR" altLang="en-US" baseline="0" dirty="0" smtClean="0"/>
              <a:t>이 필요하고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이는 구하기 힘들어 다량의 데이터를 수집하기에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무리가 있다는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의 정확도가 정확하지 않을 수 있다는 점이 </a:t>
            </a:r>
            <a:r>
              <a:rPr lang="ko-KR" altLang="en-US" baseline="0" dirty="0" err="1" smtClean="0"/>
              <a:t>아쉬웠던것</a:t>
            </a:r>
            <a:r>
              <a:rPr lang="ko-KR" altLang="en-US" baseline="0" dirty="0" smtClean="0"/>
              <a:t> 같습니다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두 번째는 신뢰도 문제인데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사회적 관계를 추출할 때 사용자들의 재생 목록을 통해서 관계를 만든다고 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사용자들이 신뢰도가 있는 사용자인지 사전에 검사를 하지</a:t>
            </a:r>
            <a:endParaRPr lang="en-US" altLang="ko-KR" baseline="0" dirty="0" smtClean="0"/>
          </a:p>
          <a:p>
            <a:r>
              <a:rPr lang="ko-KR" altLang="en-US" baseline="0" dirty="0" smtClean="0"/>
              <a:t>않아서 악의적인 사용자들이 섞여 사회적 관계를 구성할 수 있다는 점이 아쉬운 것 같습니다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783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두 번째 논문은 사용자 행위를 기반으로 신뢰도 알고리즘입니다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논문은 사용자의 행위를 고려하여 악의적인 사용자나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지나치게 긍정적인 사용자들 배제함으로써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추천의 정확성을 높이고자 제안되었습니다</a:t>
            </a:r>
            <a:r>
              <a:rPr lang="en-US" altLang="ko-KR" dirty="0" smtClean="0"/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6963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알고리즘 순서입니다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850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먼저 소셜 데이터 추출입니다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데이터에는 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가지가 있습니다</a:t>
            </a:r>
            <a:r>
              <a:rPr lang="en-US" altLang="ko-KR" dirty="0" smtClean="0"/>
              <a:t>. ~~~~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26688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위에서 구한 데이터를 토대로 사용자 신뢰도를 계산하게 되는데요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8860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첫</a:t>
            </a:r>
            <a:r>
              <a:rPr lang="ko-KR" altLang="en-US" baseline="0" dirty="0" smtClean="0"/>
              <a:t> 번째 소셜 행위 분석입니다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좋아요수와</a:t>
            </a:r>
            <a:r>
              <a:rPr lang="ko-KR" altLang="en-US" baseline="0" dirty="0" smtClean="0"/>
              <a:t> 코멘트 수 </a:t>
            </a:r>
            <a:r>
              <a:rPr lang="en-US" altLang="ko-KR" baseline="0" dirty="0" smtClean="0"/>
              <a:t>A, B</a:t>
            </a:r>
            <a:r>
              <a:rPr lang="ko-KR" altLang="en-US" baseline="0" dirty="0" smtClean="0"/>
              <a:t>를 활용하여 사용자 신뢰도 점수 </a:t>
            </a:r>
            <a:r>
              <a:rPr lang="en-US" altLang="ko-KR" baseline="0" dirty="0" smtClean="0"/>
              <a:t>K</a:t>
            </a:r>
            <a:r>
              <a:rPr lang="ko-KR" altLang="en-US" baseline="0" dirty="0" smtClean="0"/>
              <a:t>를 출력합니다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소셜 행위 분석은 사용자가 남긴 댓글이 적을수록 받은 좋아요 수가 많을수록 신뢰도 점수가 높습니다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즉 좋아요 수는 공감을 많이 얻어냈다는 의미를 뜻하는데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댓글 수 가 적으면 코멘트 하나하나가 많은 공감을 얻어냈다는 뜻에서 </a:t>
            </a:r>
            <a:r>
              <a:rPr lang="en-US" altLang="ko-KR" baseline="0" dirty="0" smtClean="0"/>
              <a:t>K</a:t>
            </a:r>
            <a:r>
              <a:rPr lang="ko-KR" altLang="en-US" baseline="0" dirty="0" smtClean="0"/>
              <a:t>가 높아지게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72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 </a:t>
            </a:r>
            <a:r>
              <a:rPr lang="ko-KR" altLang="en-US" dirty="0" err="1" smtClean="0"/>
              <a:t>번쨰는</a:t>
            </a:r>
            <a:r>
              <a:rPr lang="ko-KR" altLang="en-US" dirty="0" smtClean="0"/>
              <a:t> 콘텐츠 이용 분석입니다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콘텐츠 이용 분석은 사용자 콘텐츠 이용 횟수</a:t>
            </a:r>
            <a:r>
              <a:rPr lang="en-US" altLang="ko-KR" baseline="0" dirty="0" smtClean="0"/>
              <a:t> C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화룡합니다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콘텐츠를 이용한 횟수가 적은 사용자보다는 이용 </a:t>
            </a:r>
            <a:r>
              <a:rPr lang="ko-KR" altLang="en-US" baseline="0" dirty="0" err="1" smtClean="0"/>
              <a:t>회숫가</a:t>
            </a:r>
            <a:r>
              <a:rPr lang="ko-KR" altLang="en-US" baseline="0" dirty="0" smtClean="0"/>
              <a:t> 높은 사용자가 더 높은 </a:t>
            </a:r>
            <a:r>
              <a:rPr lang="ko-KR" altLang="en-US" baseline="0" dirty="0" err="1" smtClean="0"/>
              <a:t>시뢰도를</a:t>
            </a:r>
            <a:r>
              <a:rPr lang="ko-KR" altLang="en-US" baseline="0" dirty="0" smtClean="0"/>
              <a:t> 가진다고 가정합니다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53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 번째는 소셜 관계 분석입니다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팔로윙수와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수를 이용하여 사용자 신뢰도 </a:t>
            </a:r>
            <a:r>
              <a:rPr lang="en-US" altLang="ko-KR" dirty="0" smtClean="0"/>
              <a:t>F</a:t>
            </a:r>
            <a:r>
              <a:rPr lang="ko-KR" altLang="en-US" dirty="0" smtClean="0"/>
              <a:t>를 반환합니다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수가 높을수록 </a:t>
            </a:r>
            <a:r>
              <a:rPr lang="ko-KR" altLang="en-US" dirty="0" err="1" smtClean="0"/>
              <a:t>팔로잉</a:t>
            </a:r>
            <a:r>
              <a:rPr lang="ko-KR" altLang="en-US" dirty="0" smtClean="0"/>
              <a:t> 수가 낮을 수록 사용자 신뢰도 점수가 높습니다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수는 나의 정보를 수신하길 원하는 사용자가 </a:t>
            </a:r>
            <a:r>
              <a:rPr lang="ko-KR" altLang="en-US" dirty="0" err="1" smtClean="0"/>
              <a:t>많다인데</a:t>
            </a:r>
            <a:r>
              <a:rPr lang="en-US" altLang="ko-KR" dirty="0" smtClean="0"/>
              <a:t>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수가 높으면 내가 다른 사용자들에게 영향을 주고 있다는 것을 의미합니다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팔로잉</a:t>
            </a:r>
            <a:r>
              <a:rPr lang="ko-KR" altLang="en-US" dirty="0" smtClean="0"/>
              <a:t> 수는 낮을수록 신뢰도 점수가 높습니다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팔로잉</a:t>
            </a:r>
            <a:r>
              <a:rPr lang="ko-KR" altLang="en-US" dirty="0" smtClean="0"/>
              <a:t> 수는 내가 다른 사용자로부터 받는 영향력을 의미합니다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팔로잉수보다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수가 많을 때 그 사용자는 온라인 소셜 네트워크 상에서 </a:t>
            </a:r>
            <a:r>
              <a:rPr lang="ko-KR" altLang="en-US" dirty="0" err="1" smtClean="0"/>
              <a:t>영향령이</a:t>
            </a:r>
            <a:r>
              <a:rPr lang="ko-KR" altLang="en-US" dirty="0" smtClean="0"/>
              <a:t> 크다고 판단하고 신뢰도 있는 사용자로 판단하게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06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문제점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 논문은 사용자들의 신뢰도를 평가하기 위한 방법을 제시했습니다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방법이 잘못되거나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수식이 </a:t>
            </a:r>
            <a:r>
              <a:rPr lang="ko-KR" altLang="en-US" dirty="0" err="1" smtClean="0"/>
              <a:t>틀린점은</a:t>
            </a:r>
            <a:r>
              <a:rPr lang="ko-KR" altLang="en-US" dirty="0" smtClean="0"/>
              <a:t> 없었고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앞으로 저희가 해야할 </a:t>
            </a:r>
            <a:endParaRPr lang="en-US" altLang="ko-KR" dirty="0" smtClean="0"/>
          </a:p>
          <a:p>
            <a:r>
              <a:rPr lang="ko-KR" altLang="en-US" dirty="0" smtClean="0"/>
              <a:t>프로젝트와 비교해봤을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팔로잉이나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같은 부분이 활용이 어려울 것이라고 판단했고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이외에는 없었습니다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01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먼저 소셜 카테고리를 활용한 추천 알고리즘을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논문은 </a:t>
            </a:r>
            <a:r>
              <a:rPr lang="en-US" altLang="ko-KR" dirty="0" smtClean="0"/>
              <a:t>YOUTUBE</a:t>
            </a:r>
            <a:r>
              <a:rPr lang="ko-KR" altLang="en-US" dirty="0" smtClean="0"/>
              <a:t>를 대상으로 쓰여졌으며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컨텐츠 </a:t>
            </a:r>
            <a:r>
              <a:rPr lang="ko-KR" altLang="en-US" baseline="0" dirty="0" err="1" smtClean="0"/>
              <a:t>업로더와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컨텐츠 이용 </a:t>
            </a:r>
            <a:r>
              <a:rPr lang="ko-KR" altLang="en-US" baseline="0" dirty="0" err="1" smtClean="0"/>
              <a:t>고객끼리의</a:t>
            </a:r>
            <a:r>
              <a:rPr lang="ko-KR" altLang="en-US" baseline="0" dirty="0" smtClean="0"/>
              <a:t> 사회적 관계를 유추하고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카테고리를 통해서 추천을 해주는 논문입니다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그럼 자세하게 알고리즘 살펴보도록 하겠습니다</a:t>
            </a:r>
            <a:r>
              <a:rPr lang="en-US" altLang="ko-KR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다음은 저희가 지금 진행중인 프로젝트에 대해서 설명하겠습니다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현재까지 대상은 총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가지를 </a:t>
            </a:r>
            <a:r>
              <a:rPr lang="ko-KR" altLang="en-US" dirty="0" err="1" smtClean="0"/>
              <a:t>염두해두고</a:t>
            </a:r>
            <a:r>
              <a:rPr lang="ko-KR" altLang="en-US" dirty="0" smtClean="0"/>
              <a:t> 있는데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먼저 첫번째는 </a:t>
            </a:r>
            <a:r>
              <a:rPr lang="ko-KR" altLang="en-US" dirty="0" err="1" smtClean="0"/>
              <a:t>왓챠피디아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영화를 평가하고 </a:t>
            </a:r>
            <a:r>
              <a:rPr lang="ko-KR" altLang="en-US" dirty="0" err="1" smtClean="0"/>
              <a:t>추천받는</a:t>
            </a:r>
            <a:r>
              <a:rPr lang="ko-KR" altLang="en-US" dirty="0" smtClean="0"/>
              <a:t> 사이트입니다</a:t>
            </a:r>
            <a:r>
              <a:rPr lang="en-US" altLang="ko-KR" dirty="0" smtClean="0"/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8590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수집 가능한 데이터는 </a:t>
            </a:r>
            <a:r>
              <a:rPr lang="en-US" altLang="ko-KR" dirty="0" smtClean="0"/>
              <a:t>~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9640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두 번째는 </a:t>
            </a:r>
            <a:r>
              <a:rPr lang="en-US" altLang="ko-KR" dirty="0" err="1" smtClean="0"/>
              <a:t>movielens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인데 실제로 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년까지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가 진행되었으며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최신 논문에서도 추천을 위해서 사용되어지고 있는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631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먼저 게놈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파일부터 살펴보겠습니다</a:t>
            </a:r>
            <a:r>
              <a:rPr lang="en-US" altLang="ko-KR" dirty="0" smtClean="0"/>
              <a:t>.</a:t>
            </a:r>
          </a:p>
          <a:p>
            <a:r>
              <a:rPr lang="en-US" dirty="0" err="1" smtClean="0"/>
              <a:t>movieId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tagId</a:t>
            </a:r>
            <a:r>
              <a:rPr lang="en-US" altLang="ko-KR" dirty="0" smtClean="0"/>
              <a:t> relevance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feature</a:t>
            </a:r>
            <a:r>
              <a:rPr lang="ko-KR" altLang="en-US" baseline="0" dirty="0" smtClean="0"/>
              <a:t>로 이루어져 있으며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tagId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tag</a:t>
            </a:r>
            <a:r>
              <a:rPr lang="ko-KR" altLang="en-US" baseline="0" dirty="0" smtClean="0"/>
              <a:t>의 고유 숫자이며 총 </a:t>
            </a:r>
            <a:r>
              <a:rPr lang="en-US" altLang="ko-KR" baseline="0" dirty="0" smtClean="0"/>
              <a:t>1128</a:t>
            </a:r>
            <a:r>
              <a:rPr lang="ko-KR" altLang="en-US" baseline="0" dirty="0" smtClean="0"/>
              <a:t>개를 구성하고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relevance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movie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tag</a:t>
            </a:r>
            <a:r>
              <a:rPr lang="ko-KR" altLang="en-US" baseline="0" dirty="0" smtClean="0"/>
              <a:t>와 얼마나 연관성이 있는지를 나타내주는 숫자입니다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9327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다음은 게놈 </a:t>
            </a:r>
            <a:r>
              <a:rPr lang="en-US" altLang="ko-KR" dirty="0" smtClean="0"/>
              <a:t>tag </a:t>
            </a:r>
            <a:r>
              <a:rPr lang="ko-KR" altLang="en-US" dirty="0" smtClean="0"/>
              <a:t>파일입니다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각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마다 고유한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번호를 붙여서 식별할 수 있도록 도와주는 파일입니다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15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links</a:t>
            </a:r>
            <a:r>
              <a:rPr lang="ko-KR" altLang="en-US" dirty="0" smtClean="0"/>
              <a:t>파일인데 각 영화가 </a:t>
            </a:r>
            <a:r>
              <a:rPr lang="en-US" altLang="ko-KR" dirty="0" smtClean="0"/>
              <a:t>IMDB, TMDB</a:t>
            </a:r>
            <a:r>
              <a:rPr lang="ko-KR" altLang="en-US" dirty="0" smtClean="0"/>
              <a:t>에서 어떤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가지고 있는 영화인지를 판별해주는 파일입니다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6536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movies </a:t>
            </a:r>
            <a:r>
              <a:rPr lang="ko-KR" altLang="en-US" dirty="0" smtClean="0"/>
              <a:t>파일입니다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movie</a:t>
            </a:r>
            <a:r>
              <a:rPr lang="ko-KR" altLang="en-US" dirty="0" smtClean="0"/>
              <a:t>의 고유 </a:t>
            </a:r>
            <a:r>
              <a:rPr lang="en-US" altLang="ko-KR" dirty="0" smtClean="0"/>
              <a:t>Id, title,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장르에 대해서 지정되어 있는 파일입니다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329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Ratings csv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movieid</a:t>
            </a:r>
            <a:r>
              <a:rPr lang="en-US" altLang="ko-KR" baseline="0" dirty="0" smtClean="0"/>
              <a:t>, rating</a:t>
            </a:r>
            <a:r>
              <a:rPr lang="ko-KR" altLang="en-US" baseline="0" dirty="0" smtClean="0"/>
              <a:t>으로 이루어져 있어 사용자가 영화에 대해 평가한 점수를 볼 수 있는 파일입니다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6184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마지막으로 </a:t>
            </a:r>
            <a:r>
              <a:rPr lang="en-US" altLang="ko-KR" dirty="0" smtClean="0"/>
              <a:t>tags csv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사용자가 특정 </a:t>
            </a:r>
            <a:r>
              <a:rPr lang="en-US" altLang="ko-KR" dirty="0" smtClean="0"/>
              <a:t>movie</a:t>
            </a:r>
            <a:r>
              <a:rPr lang="ko-KR" altLang="en-US" dirty="0" smtClean="0"/>
              <a:t>를 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지정한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를 모아놓은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8223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프로젝트 알고리즘 정의입니다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일단 아직 데이터를 더 탐색하고 대상을 지정하고 있기 때문에 정확하게는 정해지지 않아서 간략하게 설명하겠습니다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카테고리를 기반으로 신뢰도가 있는 사용자들끼리 사회적 관계를 형성하여 컨텐츠를 추천해주는 방안을 생각하고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3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알고리즘 순서입니다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87715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aseline="0" dirty="0" smtClean="0"/>
              <a:t>정해진 것들이 더 있긴 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일단 대상을 </a:t>
            </a:r>
            <a:r>
              <a:rPr lang="ko-KR" altLang="en-US" baseline="0" dirty="0" err="1" smtClean="0"/>
              <a:t>선정한후에</a:t>
            </a:r>
            <a:r>
              <a:rPr lang="ko-KR" altLang="en-US" baseline="0" dirty="0" smtClean="0"/>
              <a:t> 구체화 작업을 진행할 것이라서 나머지는 다음에 발표하도록 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저희 진행 일정이 </a:t>
            </a:r>
            <a:r>
              <a:rPr lang="ko-KR" altLang="en-US" baseline="0" dirty="0" err="1" smtClean="0"/>
              <a:t>다음주까지가</a:t>
            </a:r>
            <a:r>
              <a:rPr lang="ko-KR" altLang="en-US" baseline="0" dirty="0" smtClean="0"/>
              <a:t> 아이디어 정리 및 설계인데 이번주 안에 대상 선정하고 데이터 셋 수집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지금까지 </a:t>
            </a:r>
            <a:r>
              <a:rPr lang="ko-KR" altLang="en-US" baseline="0" dirty="0" err="1" smtClean="0"/>
              <a:t>생각해놓은</a:t>
            </a:r>
            <a:r>
              <a:rPr lang="ko-KR" altLang="en-US" baseline="0" dirty="0" smtClean="0"/>
              <a:t> 기법들 사용해서 알고리즘 세부사항 설계까지 마무리 할 생각입니다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감사합니다</a:t>
            </a:r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73598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먼저 소셜 데이터 추출입니다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논문은 </a:t>
            </a:r>
            <a:r>
              <a:rPr lang="en-US" altLang="ko-KR" dirty="0" smtClean="0"/>
              <a:t>YOUTUBE</a:t>
            </a:r>
            <a:r>
              <a:rPr lang="ko-KR" altLang="en-US" dirty="0" smtClean="0"/>
              <a:t>를 대상으로 진행하고 있기 때문에 여기에서 소셜 데이터라는 것은 </a:t>
            </a:r>
            <a:r>
              <a:rPr lang="en-US" altLang="ko-KR" dirty="0" smtClean="0"/>
              <a:t>~~~</a:t>
            </a:r>
            <a:r>
              <a:rPr lang="ko-KR" altLang="en-US" dirty="0" smtClean="0"/>
              <a:t>등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YOUTUBE Data API</a:t>
            </a:r>
            <a:r>
              <a:rPr lang="ko-KR" altLang="en-US" dirty="0" smtClean="0"/>
              <a:t>를 사용해서 수집하며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종류는 </a:t>
            </a:r>
            <a:r>
              <a:rPr lang="en-US" altLang="ko-KR" dirty="0" smtClean="0"/>
              <a:t>~~ </a:t>
            </a:r>
            <a:r>
              <a:rPr lang="ko-KR" altLang="en-US" dirty="0" smtClean="0"/>
              <a:t>가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3383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그 다음은 사용자 소셜 카테고리를 추출하는 알고리즘입니다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이는 사용자의 사회적 관계와 행동 패턴이 고려되어 사용자의 관심사를 반영한 카테고리입니다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구하기 위해서는 소셜 카테고리 추출 방법과 사회적 관계 두 가지로 나뉘어지게 됩니다</a:t>
            </a:r>
            <a:r>
              <a:rPr lang="en-US" altLang="ko-K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012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사회적 관계인데요 </a:t>
            </a:r>
            <a:r>
              <a:rPr lang="ko-KR" altLang="en-US" dirty="0" smtClean="0"/>
              <a:t>기본적으로 </a:t>
            </a:r>
            <a:r>
              <a:rPr lang="en-US" altLang="ko-KR" dirty="0" smtClean="0"/>
              <a:t>YOUTUBE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팔로잉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팔로워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</a:t>
            </a:r>
            <a:r>
              <a:rPr lang="ko-KR" altLang="en-US" dirty="0" smtClean="0"/>
              <a:t> 친구 관계가 별도로 존재하지</a:t>
            </a:r>
            <a:r>
              <a:rPr lang="ko-KR" altLang="en-US" baseline="0" dirty="0" smtClean="0"/>
              <a:t> 않기 </a:t>
            </a:r>
            <a:r>
              <a:rPr lang="ko-KR" altLang="en-US" baseline="0" dirty="0" err="1" smtClean="0"/>
              <a:t>떄문에</a:t>
            </a:r>
            <a:r>
              <a:rPr lang="ko-KR" altLang="en-US" baseline="0" dirty="0" smtClean="0"/>
              <a:t> 수집한 데이터 중 사용자 재생 목록을 이용하여 사회적 관계를 추출합니다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사용자가 본 영상이 많이 겹쳤을 때 친구로 인식한다는 겁니다</a:t>
            </a:r>
            <a:r>
              <a:rPr lang="en-US" altLang="ko-KR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150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다음은 카테고리 추출인데 이전에 저희가 사용할 카테고리가 어떻게 구성되어 있는지 먼저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왼쪽부터 </a:t>
            </a:r>
            <a:r>
              <a:rPr lang="en-US" altLang="ko-KR" dirty="0" smtClean="0"/>
              <a:t>1 2 3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차 순서대로 고려되었습니다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ODP</a:t>
            </a:r>
            <a:r>
              <a:rPr lang="ko-KR" altLang="en-US" dirty="0" smtClean="0"/>
              <a:t>와 같은 경우에는 최대 분류 사이트로써 가장 기본적인 카테고리의 기준을 정하는 역할을 하였고</a:t>
            </a:r>
            <a:r>
              <a:rPr lang="en-US" altLang="ko-KR" dirty="0" smtClean="0"/>
              <a:t>,</a:t>
            </a:r>
          </a:p>
          <a:p>
            <a:r>
              <a:rPr lang="en-US" dirty="0" smtClean="0"/>
              <a:t>Facebook, </a:t>
            </a:r>
            <a:r>
              <a:rPr lang="en-US" dirty="0" err="1" smtClean="0"/>
              <a:t>Youtube</a:t>
            </a:r>
            <a:r>
              <a:rPr lang="en-US" dirty="0" smtClean="0"/>
              <a:t>, iTunes</a:t>
            </a:r>
            <a:r>
              <a:rPr lang="ko-KR" altLang="en-US" dirty="0" smtClean="0"/>
              <a:t>와 같은 경우는 소셜 미디어의 특징을 담기 위해서 카테고리 기준으로 선별되었습니다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논문에서 대상으로 하고 있는 </a:t>
            </a:r>
            <a:r>
              <a:rPr lang="en-US" altLang="ko-KR" dirty="0" smtClean="0"/>
              <a:t>YOUTUBE</a:t>
            </a:r>
            <a:r>
              <a:rPr lang="ko-KR" altLang="en-US" dirty="0" smtClean="0"/>
              <a:t>와 같은 경우에는 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 등 예술 분야에 관련된 컨텐츠가 많아서</a:t>
            </a:r>
            <a:r>
              <a:rPr lang="en-US" altLang="ko-KR" dirty="0" smtClean="0"/>
              <a:t>, Arts</a:t>
            </a:r>
            <a:r>
              <a:rPr lang="ko-KR" altLang="en-US" dirty="0" smtClean="0"/>
              <a:t>라는 하나의 카테고리가 아니라 세세하게 분류하였습니다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그렇게 해서 총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가지 카테고리를 선별했습니다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689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소셜 카테고리를 추출하는 방법입니다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동영상 재생목록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좋아하는 동영상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구독하는 </a:t>
            </a:r>
            <a:r>
              <a:rPr lang="ko-KR" altLang="en-US" dirty="0" err="1" smtClean="0"/>
              <a:t>채널목록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업로드 목록의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사용해서 해당 동영상의 카테고리를 추출합니다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논문에서 정확한 내용은 언급되지 않았습니다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댓글은 </a:t>
            </a:r>
            <a:r>
              <a:rPr lang="en-US" altLang="ko-KR" dirty="0" err="1" smtClean="0"/>
              <a:t>tf-idf</a:t>
            </a:r>
            <a:r>
              <a:rPr lang="ko-KR" altLang="en-US" dirty="0" smtClean="0"/>
              <a:t>를 활용하여 </a:t>
            </a:r>
            <a:r>
              <a:rPr lang="en-US" altLang="ko-KR" dirty="0" smtClean="0"/>
              <a:t>Topic </a:t>
            </a:r>
            <a:r>
              <a:rPr lang="ko-KR" altLang="en-US" dirty="0" smtClean="0"/>
              <a:t>추출을 함으로써 우리가 위에서 정해놓은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가지의 </a:t>
            </a:r>
            <a:r>
              <a:rPr lang="ko-KR" altLang="en-US" dirty="0" err="1" smtClean="0"/>
              <a:t>카테고리중</a:t>
            </a:r>
            <a:r>
              <a:rPr lang="ko-KR" altLang="en-US" dirty="0" smtClean="0"/>
              <a:t> 어디에 속하는지 추출하게 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57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이렇게 사용자의 행동을 기반으로 사용자의 소셜 카테고리를 찾고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카테고리의 빈도수에 따라 점수를 계산하여 랭킹을 매긴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사회적 관계를 통해서 만들어진 가중치를 적용하여 최종적인 사용자 소셜 카테고리를 추출하게 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479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" name="직사각형 6"/>
          <p:cNvSpPr/>
          <p:nvPr/>
        </p:nvSpPr>
        <p:spPr>
          <a:xfrm>
            <a:off x="378939" y="247696"/>
            <a:ext cx="11434121" cy="906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7" name="직사각형 6"/>
          <p:cNvSpPr/>
          <p:nvPr/>
        </p:nvSpPr>
        <p:spPr>
          <a:xfrm>
            <a:off x="378939" y="725492"/>
            <a:ext cx="11434121" cy="9061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" name="직사각형 6"/>
          <p:cNvSpPr/>
          <p:nvPr/>
        </p:nvSpPr>
        <p:spPr>
          <a:xfrm>
            <a:off x="378939" y="725492"/>
            <a:ext cx="11434121" cy="9061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2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7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6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/>
          <p:cNvSpPr/>
          <p:nvPr/>
        </p:nvSpPr>
        <p:spPr>
          <a:xfrm>
            <a:off x="378939" y="6481245"/>
            <a:ext cx="11434121" cy="9061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Box 8"/>
          <p:cNvSpPr txBox="1"/>
          <p:nvPr/>
        </p:nvSpPr>
        <p:spPr>
          <a:xfrm>
            <a:off x="328897" y="6554572"/>
            <a:ext cx="241286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차세대정보처리연구실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539403" y="6582073"/>
            <a:ext cx="27365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제목 텍스트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07" name="TextBox 1"/>
          <p:cNvSpPr txBox="1"/>
          <p:nvPr/>
        </p:nvSpPr>
        <p:spPr>
          <a:xfrm>
            <a:off x="2700997" y="2575117"/>
            <a:ext cx="6853847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 b="1"/>
            </a:pPr>
            <a:r>
              <a:rPr dirty="0"/>
              <a:t>&lt;</a:t>
            </a:r>
            <a:r>
              <a:rPr dirty="0" err="1"/>
              <a:t>소셜</a:t>
            </a:r>
            <a:r>
              <a:rPr dirty="0"/>
              <a:t>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서비스</a:t>
            </a:r>
            <a:r>
              <a:rPr dirty="0"/>
              <a:t>&gt;</a:t>
            </a:r>
          </a:p>
          <a:p>
            <a:pPr algn="ctr">
              <a:defRPr sz="4000" b="1"/>
            </a:pPr>
            <a:r>
              <a:rPr lang="ko-KR" altLang="en-US" dirty="0" smtClean="0"/>
              <a:t>알고리즘 분석 및 진행사항</a:t>
            </a:r>
            <a:endParaRPr dirty="0"/>
          </a:p>
        </p:txBody>
      </p:sp>
      <p:sp>
        <p:nvSpPr>
          <p:cNvPr id="5" name="TextBox 2"/>
          <p:cNvSpPr txBox="1"/>
          <p:nvPr/>
        </p:nvSpPr>
        <p:spPr>
          <a:xfrm>
            <a:off x="9877530" y="5494985"/>
            <a:ext cx="1935529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ko-KR" b="1" dirty="0"/>
              <a:t>20162897 </a:t>
            </a:r>
            <a:r>
              <a:rPr lang="ko-KR" altLang="en-US" b="1" dirty="0" err="1" smtClean="0"/>
              <a:t>박종두</a:t>
            </a:r>
            <a:endParaRPr lang="en-US" b="1" dirty="0" smtClean="0"/>
          </a:p>
          <a:p>
            <a:r>
              <a:rPr b="1" dirty="0" smtClean="0"/>
              <a:t>20162874 </a:t>
            </a:r>
            <a:r>
              <a:rPr b="1" dirty="0" err="1" smtClean="0"/>
              <a:t>김도현</a:t>
            </a:r>
            <a:endParaRPr lang="en-US" b="1" dirty="0" smtClean="0"/>
          </a:p>
          <a:p>
            <a:r>
              <a:rPr lang="en-US" b="1" dirty="0" smtClean="0"/>
              <a:t>20173253 </a:t>
            </a:r>
            <a:r>
              <a:rPr lang="ko-KR" altLang="en-US" b="1" dirty="0" err="1" smtClean="0"/>
              <a:t>조도운</a:t>
            </a:r>
            <a:endParaRPr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사용자 소셜 카테고리 추출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8" name="TextBox 1"/>
          <p:cNvSpPr txBox="1"/>
          <p:nvPr/>
        </p:nvSpPr>
        <p:spPr>
          <a:xfrm>
            <a:off x="3674522" y="1047104"/>
            <a:ext cx="452559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250000"/>
              </a:lnSpc>
              <a:defRPr sz="2400" b="1"/>
            </a:pPr>
            <a:r>
              <a:rPr lang="ko-KR" altLang="en-US" sz="2400" dirty="0" smtClean="0"/>
              <a:t>소셜 카테고리 </a:t>
            </a:r>
            <a:r>
              <a:rPr lang="en-US" altLang="ko-KR" sz="2400" dirty="0"/>
              <a:t>+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사회적 관계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522" y="2322393"/>
            <a:ext cx="3789533" cy="373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08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추천 알고리즘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7" name="TextBox 1"/>
          <p:cNvSpPr txBox="1"/>
          <p:nvPr/>
        </p:nvSpPr>
        <p:spPr>
          <a:xfrm>
            <a:off x="662854" y="1089634"/>
            <a:ext cx="2643053" cy="851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250000"/>
              </a:lnSpc>
              <a:defRPr sz="2400" b="1"/>
            </a:pPr>
            <a:r>
              <a:rPr lang="ko-KR" altLang="en-US" sz="2400" dirty="0" smtClean="0"/>
              <a:t>동영상 추천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871" y="1673187"/>
            <a:ext cx="3762818" cy="45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75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문제점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6" name="TextBox 1"/>
          <p:cNvSpPr txBox="1"/>
          <p:nvPr/>
        </p:nvSpPr>
        <p:spPr>
          <a:xfrm>
            <a:off x="1071683" y="1357084"/>
            <a:ext cx="7375826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indent="-457200">
              <a:lnSpc>
                <a:spcPct val="250000"/>
              </a:lnSpc>
              <a:buAutoNum type="arabicPeriod"/>
              <a:defRPr sz="2400" b="1"/>
            </a:pPr>
            <a:r>
              <a:rPr lang="en-US" altLang="ko-KR" sz="2400" dirty="0" smtClean="0"/>
              <a:t>YOUTUBE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Data</a:t>
            </a:r>
            <a:r>
              <a:rPr lang="ko-KR" altLang="en-US" sz="2400" dirty="0" smtClean="0"/>
              <a:t>를 수집하는데 한계가 존재</a:t>
            </a:r>
            <a:endParaRPr lang="en-US" altLang="ko-KR" sz="2400" dirty="0" smtClean="0"/>
          </a:p>
          <a:p>
            <a:pPr marL="457200" indent="-457200">
              <a:lnSpc>
                <a:spcPct val="250000"/>
              </a:lnSpc>
              <a:buAutoNum type="arabicPeriod"/>
              <a:defRPr sz="2400" b="1"/>
            </a:pPr>
            <a:endParaRPr lang="en-US" altLang="ko-KR" sz="2400" dirty="0" smtClean="0"/>
          </a:p>
          <a:p>
            <a:pPr marL="457200" indent="-457200">
              <a:lnSpc>
                <a:spcPct val="250000"/>
              </a:lnSpc>
              <a:buAutoNum type="arabicPeriod"/>
              <a:defRPr sz="2400" b="1"/>
            </a:pPr>
            <a:r>
              <a:rPr lang="ko-KR" altLang="en-US" sz="2400" dirty="0" smtClean="0"/>
              <a:t>신뢰도 문제</a:t>
            </a:r>
            <a:endParaRPr lang="en-US" altLang="ko-KR" sz="2400" dirty="0" smtClean="0"/>
          </a:p>
          <a:p>
            <a:pPr marL="457200" indent="-457200">
              <a:lnSpc>
                <a:spcPct val="250000"/>
              </a:lnSpc>
              <a:buAutoNum type="arabicPeriod"/>
              <a:defRPr sz="2400" b="1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97162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사용자 행위 기반 신뢰도 알고리즘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059" y="1796902"/>
            <a:ext cx="1990725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5059" y="4529470"/>
            <a:ext cx="2224928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신뢰도</a:t>
            </a:r>
            <a:endParaRPr kumimoji="0" lang="ko-KR" altLang="en-US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45220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알고리즘 순서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5" name="TextBox 1"/>
          <p:cNvSpPr txBox="1"/>
          <p:nvPr/>
        </p:nvSpPr>
        <p:spPr>
          <a:xfrm>
            <a:off x="662855" y="1200166"/>
            <a:ext cx="7375826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indent="-457200">
              <a:lnSpc>
                <a:spcPct val="250000"/>
              </a:lnSpc>
              <a:buAutoNum type="arabicPeriod"/>
              <a:defRPr sz="2400" b="1"/>
            </a:pPr>
            <a:r>
              <a:rPr lang="ko-KR" altLang="en-US" sz="2400" dirty="0" smtClean="0"/>
              <a:t>사용자 행위 추출</a:t>
            </a:r>
            <a:endParaRPr lang="en-US" altLang="ko-KR" sz="2400" dirty="0" smtClean="0"/>
          </a:p>
          <a:p>
            <a:pPr marL="457200" indent="-457200">
              <a:lnSpc>
                <a:spcPct val="250000"/>
              </a:lnSpc>
              <a:buAutoNum type="arabicPeriod"/>
              <a:defRPr sz="2400" b="1"/>
            </a:pPr>
            <a:r>
              <a:rPr lang="ko-KR" altLang="en-US" sz="2400" dirty="0" smtClean="0"/>
              <a:t>사용자 신뢰도 계산</a:t>
            </a:r>
            <a:endParaRPr lang="en-US" altLang="ko-KR" sz="2400" dirty="0" smtClean="0"/>
          </a:p>
          <a:p>
            <a:pPr marL="457200" indent="-457200">
              <a:lnSpc>
                <a:spcPct val="250000"/>
              </a:lnSpc>
              <a:buAutoNum type="arabicPeriod"/>
              <a:defRPr sz="2400" b="1"/>
            </a:pPr>
            <a:r>
              <a:rPr lang="ko-KR" altLang="en-US" sz="2400" dirty="0" smtClean="0"/>
              <a:t>추천 알고리즘</a:t>
            </a:r>
            <a:endParaRPr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474" y="1200166"/>
            <a:ext cx="2204121" cy="439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4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사용자 행위 추출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grpSp>
        <p:nvGrpSpPr>
          <p:cNvPr id="9" name="그룹 8"/>
          <p:cNvGrpSpPr/>
          <p:nvPr/>
        </p:nvGrpSpPr>
        <p:grpSpPr>
          <a:xfrm>
            <a:off x="2968462" y="2806995"/>
            <a:ext cx="8655699" cy="1610286"/>
            <a:chOff x="1970460" y="948690"/>
            <a:chExt cx="9379530" cy="2137410"/>
          </a:xfrm>
        </p:grpSpPr>
        <p:sp>
          <p:nvSpPr>
            <p:cNvPr id="10" name="순서도: 수행의 시작/종료 9"/>
            <p:cNvSpPr/>
            <p:nvPr/>
          </p:nvSpPr>
          <p:spPr>
            <a:xfrm>
              <a:off x="1970460" y="948690"/>
              <a:ext cx="9379530" cy="2137410"/>
            </a:xfrm>
            <a:prstGeom prst="flowChartTerminator">
              <a:avLst/>
            </a:prstGeom>
            <a:solidFill>
              <a:srgbClr val="C8CFD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391222" y="1260703"/>
              <a:ext cx="1106199" cy="1515646"/>
              <a:chOff x="7551506" y="1273389"/>
              <a:chExt cx="1415150" cy="1938951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30213" y1="86106" x2="30000" y2="88650"/>
                            <a14:foregroundMark x1="62766" y1="69276" x2="64681" y2="72603"/>
                            <a14:foregroundMark x1="72553" y1="87084" x2="72340" y2="8884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731302" y="1273389"/>
                <a:ext cx="1095252" cy="1190796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551506" y="2385497"/>
                <a:ext cx="1415150" cy="826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 smtClean="0"/>
                  <a:t>사용자 행위</a:t>
                </a:r>
                <a:endParaRPr lang="ko-KR" altLang="en-US" b="1" dirty="0"/>
              </a:p>
            </p:txBody>
          </p:sp>
        </p:grp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9935" y="1155520"/>
              <a:ext cx="5517981" cy="1594431"/>
            </a:xfrm>
            <a:prstGeom prst="rect">
              <a:avLst/>
            </a:prstGeom>
          </p:spPr>
        </p:pic>
        <p:cxnSp>
          <p:nvCxnSpPr>
            <p:cNvPr id="13" name="직선 화살표 연결선 12"/>
            <p:cNvCxnSpPr/>
            <p:nvPr/>
          </p:nvCxnSpPr>
          <p:spPr>
            <a:xfrm>
              <a:off x="3760342" y="1952735"/>
              <a:ext cx="12842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646" y="1465895"/>
            <a:ext cx="2204121" cy="439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6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사용자 신뢰도 계산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" y="1550704"/>
            <a:ext cx="2204121" cy="4392017"/>
          </a:xfrm>
          <a:prstGeom prst="rect">
            <a:avLst/>
          </a:prstGeom>
        </p:spPr>
      </p:pic>
      <p:sp>
        <p:nvSpPr>
          <p:cNvPr id="17" name="순서도: 화면 표시 16"/>
          <p:cNvSpPr/>
          <p:nvPr/>
        </p:nvSpPr>
        <p:spPr>
          <a:xfrm>
            <a:off x="2245732" y="4309521"/>
            <a:ext cx="2434590" cy="1631175"/>
          </a:xfrm>
          <a:prstGeom prst="flowChartDisplay">
            <a:avLst/>
          </a:prstGeom>
          <a:solidFill>
            <a:srgbClr val="C8C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소셜 행위 분석</a:t>
            </a:r>
            <a:endParaRPr lang="ko-KR" altLang="en-US" sz="1600" dirty="0"/>
          </a:p>
        </p:txBody>
      </p:sp>
      <p:sp>
        <p:nvSpPr>
          <p:cNvPr id="18" name="순서도: 화면 표시 17"/>
          <p:cNvSpPr/>
          <p:nvPr/>
        </p:nvSpPr>
        <p:spPr>
          <a:xfrm>
            <a:off x="5586423" y="4309520"/>
            <a:ext cx="2434590" cy="1631175"/>
          </a:xfrm>
          <a:prstGeom prst="flowChartDisplay">
            <a:avLst/>
          </a:prstGeom>
          <a:solidFill>
            <a:srgbClr val="F1833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콘텐츠 이용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분석</a:t>
            </a:r>
            <a:endParaRPr lang="ko-KR" altLang="en-US" sz="1600" dirty="0"/>
          </a:p>
        </p:txBody>
      </p:sp>
      <p:sp>
        <p:nvSpPr>
          <p:cNvPr id="19" name="순서도: 화면 표시 18"/>
          <p:cNvSpPr/>
          <p:nvPr/>
        </p:nvSpPr>
        <p:spPr>
          <a:xfrm>
            <a:off x="8927114" y="4309520"/>
            <a:ext cx="2434590" cy="1631175"/>
          </a:xfrm>
          <a:prstGeom prst="flowChartDisplay">
            <a:avLst/>
          </a:prstGeom>
          <a:solidFill>
            <a:srgbClr val="B2F0C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소셜 관계 분석</a:t>
            </a:r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061900" y="1046494"/>
            <a:ext cx="9379530" cy="2137410"/>
            <a:chOff x="1970460" y="948690"/>
            <a:chExt cx="9379530" cy="2137410"/>
          </a:xfrm>
        </p:grpSpPr>
        <p:sp>
          <p:nvSpPr>
            <p:cNvPr id="21" name="순서도: 수행의 시작/종료 20"/>
            <p:cNvSpPr/>
            <p:nvPr/>
          </p:nvSpPr>
          <p:spPr>
            <a:xfrm>
              <a:off x="1970460" y="948690"/>
              <a:ext cx="9379530" cy="2137410"/>
            </a:xfrm>
            <a:prstGeom prst="flowChartTerminator">
              <a:avLst/>
            </a:prstGeom>
            <a:solidFill>
              <a:srgbClr val="C8CFD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391222" y="1260703"/>
              <a:ext cx="1106199" cy="1642666"/>
              <a:chOff x="7551506" y="1273389"/>
              <a:chExt cx="1415150" cy="2101447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7731302" y="1273389"/>
                <a:ext cx="1095252" cy="1190796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7551506" y="2547991"/>
                <a:ext cx="1415150" cy="826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 smtClean="0"/>
                  <a:t>사용자 행위</a:t>
                </a:r>
                <a:endParaRPr lang="ko-KR" altLang="en-US" b="1" dirty="0"/>
              </a:p>
            </p:txBody>
          </p:sp>
        </p:grp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9935" y="1155520"/>
              <a:ext cx="5517981" cy="1594431"/>
            </a:xfrm>
            <a:prstGeom prst="rect">
              <a:avLst/>
            </a:prstGeom>
          </p:spPr>
        </p:pic>
        <p:cxnSp>
          <p:nvCxnSpPr>
            <p:cNvPr id="24" name="직선 화살표 연결선 23"/>
            <p:cNvCxnSpPr/>
            <p:nvPr/>
          </p:nvCxnSpPr>
          <p:spPr>
            <a:xfrm>
              <a:off x="3760342" y="1952735"/>
              <a:ext cx="12842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화살표 연결선 26"/>
          <p:cNvCxnSpPr/>
          <p:nvPr/>
        </p:nvCxnSpPr>
        <p:spPr>
          <a:xfrm flipH="1">
            <a:off x="3703320" y="2847755"/>
            <a:ext cx="3246120" cy="1255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3851782" y="2847755"/>
            <a:ext cx="3920618" cy="1312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949440" y="2847755"/>
            <a:ext cx="1760220" cy="1255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9531178" y="2847755"/>
            <a:ext cx="561512" cy="1312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10218420" y="2847755"/>
            <a:ext cx="217170" cy="1312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790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사용자 신뢰도 계산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6545" y="1109099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>
                <a:solidFill>
                  <a:schemeClr val="tx1"/>
                </a:solidFill>
              </a:rPr>
              <a:t>소셜 행위 분석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7914" y="1862500"/>
            <a:ext cx="503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좋아요 수</a:t>
            </a:r>
            <a:r>
              <a:rPr lang="en-US" altLang="ko-KR" dirty="0" smtClean="0"/>
              <a:t>(A)  </a:t>
            </a:r>
            <a:r>
              <a:rPr lang="ko-KR" altLang="en-US" dirty="0" smtClean="0"/>
              <a:t>코멘트 수</a:t>
            </a:r>
            <a:r>
              <a:rPr lang="en-US" altLang="ko-KR" dirty="0" smtClean="0"/>
              <a:t>(B)</a:t>
            </a:r>
            <a:r>
              <a:rPr lang="ko-KR" altLang="en-US" dirty="0" smtClean="0"/>
              <a:t>를 활용하여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사용자 신뢰도 점수를 출력</a:t>
            </a:r>
            <a:r>
              <a:rPr lang="en-US" altLang="ko-KR" dirty="0" smtClean="0"/>
              <a:t>(K)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243" y="3350765"/>
            <a:ext cx="3179220" cy="94383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54235" y="4961712"/>
            <a:ext cx="9991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Arial Black" panose="020B0A04020102020204" pitchFamily="34" charset="0"/>
              </a:rPr>
              <a:t>사용자가 남긴 코멘트가 적을수록</a:t>
            </a:r>
            <a:r>
              <a:rPr lang="en-US" altLang="ko-KR" sz="2000" b="1" dirty="0" smtClean="0">
                <a:latin typeface="Arial Black" panose="020B0A04020102020204" pitchFamily="34" charset="0"/>
              </a:rPr>
              <a:t>, </a:t>
            </a:r>
            <a:r>
              <a:rPr lang="ko-KR" altLang="en-US" sz="2000" b="1" dirty="0" smtClean="0">
                <a:latin typeface="Arial Black" panose="020B0A04020102020204" pitchFamily="34" charset="0"/>
              </a:rPr>
              <a:t>받은 좋아요 수가 많을수록 신뢰도 점수는 높다</a:t>
            </a:r>
            <a:r>
              <a:rPr lang="en-US" altLang="ko-KR" sz="2000" b="1" dirty="0" smtClean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0707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사용자 신뢰도 계산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80383" y="1108005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콘텐츠 이용 분석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7914" y="1862500"/>
            <a:ext cx="503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콘텐츠 이용 횟수</a:t>
            </a:r>
            <a:r>
              <a:rPr lang="en-US" altLang="ko-KR" dirty="0" smtClean="0"/>
              <a:t>(C)</a:t>
            </a:r>
            <a:r>
              <a:rPr lang="ko-KR" altLang="en-US" dirty="0" smtClean="0"/>
              <a:t>를 활용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신뢰도 출력</a:t>
            </a:r>
            <a:r>
              <a:rPr lang="en-US" altLang="ko-KR" dirty="0" smtClean="0"/>
              <a:t>(C0)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296" y="3162182"/>
            <a:ext cx="2882778" cy="12865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49240" y="4938277"/>
            <a:ext cx="8569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Arial Black" panose="020B0A04020102020204" pitchFamily="34" charset="0"/>
              </a:rPr>
              <a:t>콘텐츠를 이용한 횟수가 적은 사용자보다는 이용 횟수가 높은 사용자가 더 높은 신뢰도를 가진다고 가정</a:t>
            </a:r>
          </a:p>
        </p:txBody>
      </p:sp>
    </p:spTree>
    <p:extLst>
      <p:ext uri="{BB962C8B-B14F-4D97-AF65-F5344CB8AC3E}">
        <p14:creationId xmlns:p14="http://schemas.microsoft.com/office/powerpoint/2010/main" val="1915342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사용자 신뢰도 계산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80383" y="1108005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소셜 관계 분석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7914" y="1862500"/>
            <a:ext cx="503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팔로잉</a:t>
            </a:r>
            <a:r>
              <a:rPr lang="ko-KR" altLang="en-US" dirty="0" smtClean="0"/>
              <a:t> 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Fing</a:t>
            </a:r>
            <a:r>
              <a:rPr lang="en-US" altLang="ko-KR" dirty="0" smtClean="0"/>
              <a:t>)  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Fwer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신뢰도 출력</a:t>
            </a:r>
            <a:r>
              <a:rPr lang="en-US" altLang="ko-KR" dirty="0" smtClean="0"/>
              <a:t>(F)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485" y="3086635"/>
            <a:ext cx="3970126" cy="10435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49240" y="4938277"/>
            <a:ext cx="856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latin typeface="Arial Black" panose="020B0A04020102020204" pitchFamily="34" charset="0"/>
              </a:rPr>
              <a:t>팔로잉</a:t>
            </a:r>
            <a:r>
              <a:rPr lang="ko-KR" altLang="en-US" sz="2000" b="1" dirty="0">
                <a:latin typeface="Arial Black" panose="020B0A04020102020204" pitchFamily="34" charset="0"/>
              </a:rPr>
              <a:t> </a:t>
            </a:r>
            <a:r>
              <a:rPr lang="ko-KR" altLang="en-US" sz="2000" b="1" dirty="0" smtClean="0">
                <a:latin typeface="Arial Black" panose="020B0A04020102020204" pitchFamily="34" charset="0"/>
              </a:rPr>
              <a:t>수가 낮을수록 </a:t>
            </a:r>
            <a:r>
              <a:rPr lang="ko-KR" altLang="en-US" sz="2000" b="1" dirty="0" err="1" smtClean="0">
                <a:latin typeface="Arial Black" panose="020B0A04020102020204" pitchFamily="34" charset="0"/>
              </a:rPr>
              <a:t>팔로워</a:t>
            </a:r>
            <a:r>
              <a:rPr lang="ko-KR" altLang="en-US" sz="2000" b="1" dirty="0" smtClean="0">
                <a:latin typeface="Arial Black" panose="020B0A04020102020204" pitchFamily="34" charset="0"/>
              </a:rPr>
              <a:t> 수가 높을 수록 사용자 신뢰도는 높다</a:t>
            </a:r>
            <a:endParaRPr lang="ko-KR" altLang="en-US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376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07" name="TextBox 1"/>
          <p:cNvSpPr txBox="1"/>
          <p:nvPr/>
        </p:nvSpPr>
        <p:spPr>
          <a:xfrm>
            <a:off x="359732" y="846800"/>
            <a:ext cx="1941340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400" b="1"/>
            </a:pPr>
            <a:r>
              <a:rPr lang="ko-KR" altLang="en-US" sz="4400" dirty="0" smtClean="0"/>
              <a:t>목차</a:t>
            </a:r>
            <a:endParaRPr sz="4400" dirty="0"/>
          </a:p>
        </p:txBody>
      </p:sp>
      <p:sp>
        <p:nvSpPr>
          <p:cNvPr id="5" name="TextBox 1"/>
          <p:cNvSpPr txBox="1"/>
          <p:nvPr/>
        </p:nvSpPr>
        <p:spPr>
          <a:xfrm>
            <a:off x="2592139" y="1793019"/>
            <a:ext cx="7375826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indent="-457200">
              <a:lnSpc>
                <a:spcPct val="250000"/>
              </a:lnSpc>
              <a:buAutoNum type="arabicPeriod"/>
              <a:defRPr sz="2400" b="1"/>
            </a:pPr>
            <a:r>
              <a:rPr lang="ko-KR" altLang="en-US" sz="2400" dirty="0" smtClean="0"/>
              <a:t>소셜 카테고리를 활용한 추천 알고리즘</a:t>
            </a:r>
            <a:endParaRPr lang="en-US" altLang="ko-KR" sz="2400" dirty="0" smtClean="0"/>
          </a:p>
          <a:p>
            <a:pPr marL="457200" indent="-457200">
              <a:lnSpc>
                <a:spcPct val="250000"/>
              </a:lnSpc>
              <a:buAutoNum type="arabicPeriod"/>
              <a:defRPr sz="2400" b="1"/>
            </a:pPr>
            <a:r>
              <a:rPr lang="ko-KR" altLang="en-US" sz="2400" dirty="0" smtClean="0"/>
              <a:t>사용자 행위를 기반으로 한 신뢰도 알고리즘</a:t>
            </a:r>
            <a:endParaRPr lang="en-US" altLang="ko-KR" sz="2400" dirty="0" smtClean="0"/>
          </a:p>
          <a:p>
            <a:pPr marL="457200" indent="-457200">
              <a:lnSpc>
                <a:spcPct val="250000"/>
              </a:lnSpc>
              <a:buAutoNum type="arabicPeriod"/>
              <a:defRPr sz="2400" b="1"/>
            </a:pPr>
            <a:r>
              <a:rPr lang="ko-KR" altLang="en-US" sz="2400" dirty="0" smtClean="0"/>
              <a:t>소셜 추천 알고리즘 진행사항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18278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아쉬운 점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6" name="TextBox 1"/>
          <p:cNvSpPr txBox="1"/>
          <p:nvPr/>
        </p:nvSpPr>
        <p:spPr>
          <a:xfrm>
            <a:off x="1071683" y="1357084"/>
            <a:ext cx="7375826" cy="177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indent="-457200">
              <a:lnSpc>
                <a:spcPct val="250000"/>
              </a:lnSpc>
              <a:buAutoNum type="arabicPeriod"/>
              <a:defRPr sz="2400" b="1"/>
            </a:pPr>
            <a:r>
              <a:rPr lang="ko-KR" altLang="en-US" sz="2400" dirty="0" smtClean="0"/>
              <a:t>데이터 셋 활용도 문제</a:t>
            </a:r>
            <a:endParaRPr lang="en-US" altLang="ko-KR" sz="2400" dirty="0"/>
          </a:p>
          <a:p>
            <a:pPr>
              <a:lnSpc>
                <a:spcPct val="250000"/>
              </a:lnSpc>
              <a:defRPr sz="2400" b="1"/>
            </a:pPr>
            <a:r>
              <a:rPr lang="en-US" sz="2400" dirty="0" smtClean="0"/>
              <a:t>Ex) </a:t>
            </a:r>
            <a:r>
              <a:rPr lang="ko-KR" altLang="en-US" sz="2400" dirty="0" err="1" smtClean="0"/>
              <a:t>팔로잉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팔로워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78873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프로젝트 대상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93" y="1342677"/>
            <a:ext cx="5056506" cy="26338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930" y="4217171"/>
            <a:ext cx="3537651" cy="20791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541" y="4187422"/>
            <a:ext cx="4402860" cy="21089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489" y="1268181"/>
            <a:ext cx="4368532" cy="27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9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수집 가능 데이터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8" name="TextBox 1"/>
          <p:cNvSpPr txBox="1"/>
          <p:nvPr/>
        </p:nvSpPr>
        <p:spPr>
          <a:xfrm>
            <a:off x="1071683" y="1357084"/>
            <a:ext cx="7375826" cy="366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  <a:defRPr sz="2400" b="1"/>
            </a:pPr>
            <a:r>
              <a:rPr lang="ko-KR" altLang="en-US" sz="2400" dirty="0" smtClean="0"/>
              <a:t>사용자 개인 정보</a:t>
            </a:r>
            <a:endParaRPr lang="en-US" altLang="ko-KR" sz="2400" dirty="0" smtClean="0"/>
          </a:p>
          <a:p>
            <a:pPr>
              <a:lnSpc>
                <a:spcPct val="200000"/>
              </a:lnSpc>
              <a:defRPr sz="2400" b="1"/>
            </a:pPr>
            <a:r>
              <a:rPr lang="ko-KR" altLang="en-US" sz="2400" dirty="0" smtClean="0"/>
              <a:t>선호 태그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장르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국가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배우 및 감독</a:t>
            </a:r>
            <a:endParaRPr lang="en-US" altLang="ko-KR" sz="2400" dirty="0" smtClean="0"/>
          </a:p>
          <a:p>
            <a:pPr>
              <a:lnSpc>
                <a:spcPct val="200000"/>
              </a:lnSpc>
              <a:defRPr sz="2400" b="1"/>
            </a:pPr>
            <a:endParaRPr lang="en-US" sz="2400" dirty="0"/>
          </a:p>
          <a:p>
            <a:pPr>
              <a:lnSpc>
                <a:spcPct val="200000"/>
              </a:lnSpc>
              <a:defRPr sz="2400" b="1"/>
            </a:pPr>
            <a:r>
              <a:rPr lang="en-US" sz="2400" dirty="0" smtClean="0"/>
              <a:t>2. </a:t>
            </a:r>
            <a:r>
              <a:rPr lang="ko-KR" altLang="en-US" sz="2400" dirty="0" smtClean="0"/>
              <a:t>사용자 평가 정보</a:t>
            </a:r>
            <a:endParaRPr lang="en-US" altLang="ko-KR" sz="2400" dirty="0" smtClean="0"/>
          </a:p>
          <a:p>
            <a:pPr>
              <a:lnSpc>
                <a:spcPct val="200000"/>
              </a:lnSpc>
              <a:defRPr sz="2400" b="1"/>
            </a:pPr>
            <a:r>
              <a:rPr lang="ko-KR" altLang="en-US" sz="2400" dirty="0" smtClean="0"/>
              <a:t>사용자 </a:t>
            </a:r>
            <a:r>
              <a:rPr lang="en-US" altLang="ko-KR" sz="2400" dirty="0" smtClean="0"/>
              <a:t>id, rating, review, good or bad </a:t>
            </a:r>
            <a:r>
              <a:rPr lang="en-US" altLang="ko-KR" sz="2400" dirty="0" err="1" smtClean="0"/>
              <a:t>evalution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75428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프로젝트 대상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50" y="1678161"/>
            <a:ext cx="5909422" cy="36285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957" y="1678161"/>
            <a:ext cx="3887862" cy="3623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8531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수집 가능 데이터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97" y="1708306"/>
            <a:ext cx="3887862" cy="3623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83" y="1322616"/>
            <a:ext cx="733591" cy="4082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5196" y="1867114"/>
            <a:ext cx="3057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Genome-scores.csv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256" y="2759319"/>
            <a:ext cx="4517625" cy="31050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35947" y="1730875"/>
            <a:ext cx="2954216" cy="610391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44166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수집 가능 데이터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97" y="1708306"/>
            <a:ext cx="3887862" cy="3623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83" y="1322616"/>
            <a:ext cx="733591" cy="4082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5196" y="1867114"/>
            <a:ext cx="3057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Genome-tags.csv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5947" y="2203148"/>
            <a:ext cx="2954216" cy="610391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852" y="2450750"/>
            <a:ext cx="3624708" cy="34982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7895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수집 가능 데이터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97" y="1708306"/>
            <a:ext cx="3887862" cy="3623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83" y="1322616"/>
            <a:ext cx="733591" cy="4082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5196" y="1867114"/>
            <a:ext cx="3057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links.csv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5947" y="2655321"/>
            <a:ext cx="2954216" cy="610391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925" y="2879882"/>
            <a:ext cx="2551311" cy="25864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4951" y="2752279"/>
            <a:ext cx="1960266" cy="14208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4951" y="4209800"/>
            <a:ext cx="1985913" cy="12565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7836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수집 가능 데이터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97" y="1708306"/>
            <a:ext cx="3887862" cy="3623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83" y="1322616"/>
            <a:ext cx="733591" cy="4082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5196" y="1867114"/>
            <a:ext cx="3057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movies.csv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5996" y="3117548"/>
            <a:ext cx="2954216" cy="610391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7686" y="2879882"/>
            <a:ext cx="6086475" cy="2305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0848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수집 가능 데이터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97" y="1708306"/>
            <a:ext cx="3887862" cy="3623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83" y="1322616"/>
            <a:ext cx="733591" cy="4082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5196" y="1867114"/>
            <a:ext cx="3057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ratings.csv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5996" y="3619965"/>
            <a:ext cx="2954216" cy="610391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745" y="2769208"/>
            <a:ext cx="3762779" cy="2922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0364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수집 가능 데이터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97" y="1708306"/>
            <a:ext cx="3887862" cy="3623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83" y="1322616"/>
            <a:ext cx="733591" cy="4082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5196" y="1867114"/>
            <a:ext cx="3057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tags.csv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5996" y="4584606"/>
            <a:ext cx="2954216" cy="610391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004" y="2487543"/>
            <a:ext cx="4127151" cy="3151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339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소셜 카테고리를 활용한 추천 알고리즘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29" y="3259852"/>
            <a:ext cx="3940942" cy="9582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13" y="2810879"/>
            <a:ext cx="4620725" cy="203579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프로젝트 알고리즘 정의 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6" name="TextBox 1"/>
          <p:cNvSpPr txBox="1"/>
          <p:nvPr/>
        </p:nvSpPr>
        <p:spPr>
          <a:xfrm>
            <a:off x="1071683" y="1357084"/>
            <a:ext cx="7375826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indent="-457200">
              <a:lnSpc>
                <a:spcPct val="250000"/>
              </a:lnSpc>
              <a:buAutoNum type="arabicPeriod"/>
              <a:defRPr sz="2400" b="1"/>
            </a:pPr>
            <a:r>
              <a:rPr lang="ko-KR" altLang="en-US" sz="2400" dirty="0" smtClean="0"/>
              <a:t>카테고리</a:t>
            </a:r>
            <a:endParaRPr lang="en-US" altLang="ko-KR" sz="2400" dirty="0" smtClean="0"/>
          </a:p>
          <a:p>
            <a:pPr marL="457200" indent="-457200">
              <a:lnSpc>
                <a:spcPct val="250000"/>
              </a:lnSpc>
              <a:buAutoNum type="arabicPeriod"/>
              <a:defRPr sz="2400" b="1"/>
            </a:pPr>
            <a:r>
              <a:rPr lang="ko-KR" altLang="en-US" sz="2400" dirty="0" smtClean="0"/>
              <a:t>신뢰도</a:t>
            </a:r>
            <a:endParaRPr lang="en-US" altLang="ko-KR" sz="2400" dirty="0" smtClean="0"/>
          </a:p>
          <a:p>
            <a:pPr marL="457200" indent="-457200">
              <a:lnSpc>
                <a:spcPct val="250000"/>
              </a:lnSpc>
              <a:buAutoNum type="arabicPeriod"/>
              <a:defRPr sz="2400" b="1"/>
            </a:pPr>
            <a:r>
              <a:rPr lang="ko-KR" altLang="en-US" sz="2400" dirty="0" smtClean="0"/>
              <a:t>사회적 관계</a:t>
            </a:r>
            <a:endParaRPr lang="en-US" altLang="ko-KR" sz="2400" dirty="0" smtClean="0"/>
          </a:p>
          <a:p>
            <a:pPr marL="457200" indent="-457200">
              <a:lnSpc>
                <a:spcPct val="250000"/>
              </a:lnSpc>
              <a:buAutoNum type="arabicPeriod"/>
              <a:defRPr sz="2400" b="1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22528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2353628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앞으로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6" name="TextBox 1"/>
          <p:cNvSpPr txBox="1"/>
          <p:nvPr/>
        </p:nvSpPr>
        <p:spPr>
          <a:xfrm>
            <a:off x="1945888" y="3447141"/>
            <a:ext cx="7375826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indent="-457200">
              <a:lnSpc>
                <a:spcPct val="250000"/>
              </a:lnSpc>
              <a:buAutoNum type="arabicPeriod"/>
              <a:defRPr sz="2400" b="1"/>
            </a:pPr>
            <a:r>
              <a:rPr lang="ko-KR" altLang="en-US" sz="2400" dirty="0" smtClean="0"/>
              <a:t>대상 선정</a:t>
            </a:r>
            <a:endParaRPr lang="en-US" altLang="ko-KR" sz="2400" dirty="0" smtClean="0"/>
          </a:p>
          <a:p>
            <a:pPr marL="457200" indent="-457200">
              <a:lnSpc>
                <a:spcPct val="250000"/>
              </a:lnSpc>
              <a:buFontTx/>
              <a:buAutoNum type="arabicPeriod"/>
              <a:defRPr sz="2400" b="1"/>
            </a:pPr>
            <a:r>
              <a:rPr lang="ko-KR" altLang="en-US" sz="2400" dirty="0"/>
              <a:t>데이터 셋 수집</a:t>
            </a:r>
            <a:endParaRPr lang="en-US" altLang="ko-KR" sz="2400" dirty="0"/>
          </a:p>
          <a:p>
            <a:pPr marL="457200" indent="-457200">
              <a:lnSpc>
                <a:spcPct val="250000"/>
              </a:lnSpc>
              <a:buAutoNum type="arabicPeriod"/>
              <a:defRPr sz="2400" b="1"/>
            </a:pPr>
            <a:r>
              <a:rPr lang="ko-KR" altLang="en-US" sz="2400" dirty="0" smtClean="0"/>
              <a:t>세세한 알고리즘 설계</a:t>
            </a:r>
            <a:endParaRPr lang="en-US" altLang="ko-KR" sz="2400" dirty="0" smtClean="0"/>
          </a:p>
          <a:p>
            <a:pPr marL="457200" indent="-457200">
              <a:lnSpc>
                <a:spcPct val="250000"/>
              </a:lnSpc>
              <a:buAutoNum type="arabicPeriod"/>
              <a:defRPr sz="2400" b="1"/>
            </a:pP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174" y="1080668"/>
            <a:ext cx="83534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27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알고리즘 순서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5" name="TextBox 1"/>
          <p:cNvSpPr txBox="1"/>
          <p:nvPr/>
        </p:nvSpPr>
        <p:spPr>
          <a:xfrm>
            <a:off x="662855" y="1200166"/>
            <a:ext cx="7375826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indent="-457200">
              <a:lnSpc>
                <a:spcPct val="250000"/>
              </a:lnSpc>
              <a:buAutoNum type="arabicPeriod"/>
              <a:defRPr sz="2400" b="1"/>
            </a:pPr>
            <a:r>
              <a:rPr lang="ko-KR" altLang="en-US" sz="2400" dirty="0" smtClean="0"/>
              <a:t>소셜 데이터 추출</a:t>
            </a:r>
            <a:endParaRPr lang="en-US" altLang="ko-KR" sz="2400" dirty="0" smtClean="0"/>
          </a:p>
          <a:p>
            <a:pPr marL="457200" indent="-457200">
              <a:lnSpc>
                <a:spcPct val="250000"/>
              </a:lnSpc>
              <a:buAutoNum type="arabicPeriod"/>
              <a:defRPr sz="2400" b="1"/>
            </a:pPr>
            <a:r>
              <a:rPr lang="ko-KR" altLang="en-US" sz="2400" dirty="0" smtClean="0"/>
              <a:t>사용자 소셜 카테고리 추출</a:t>
            </a:r>
            <a:endParaRPr lang="en-US" altLang="ko-KR" sz="2400" dirty="0" smtClean="0"/>
          </a:p>
          <a:p>
            <a:pPr marL="457200" indent="-457200">
              <a:lnSpc>
                <a:spcPct val="250000"/>
              </a:lnSpc>
              <a:buAutoNum type="arabicPeriod"/>
              <a:defRPr sz="2400" b="1"/>
            </a:pPr>
            <a:r>
              <a:rPr lang="ko-KR" altLang="en-US" sz="2400" dirty="0" smtClean="0"/>
              <a:t>추천 알고리즘</a:t>
            </a:r>
            <a:endParaRPr sz="2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8038681" y="1555378"/>
            <a:ext cx="2009086" cy="408620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소셜 데이터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518" y="2199527"/>
            <a:ext cx="342900" cy="2952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7917372" y="2852346"/>
            <a:ext cx="2299319" cy="1634488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/>
              <a:t>소셜 카테고리 추출</a:t>
            </a:r>
            <a:endParaRPr lang="en-US" altLang="ko-KR" b="1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b="1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b="1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213886" y="3414203"/>
            <a:ext cx="1706292" cy="408620"/>
          </a:xfrm>
          <a:prstGeom prst="roundRect">
            <a:avLst/>
          </a:prstGeom>
          <a:solidFill>
            <a:srgbClr val="FFFF00"/>
          </a:solidFill>
          <a:ln w="12700" cap="flat">
            <a:solidFill>
              <a:srgbClr val="FFFF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소셜 카테고리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213886" y="3924980"/>
            <a:ext cx="1706292" cy="408620"/>
          </a:xfrm>
          <a:prstGeom prst="roundRect">
            <a:avLst/>
          </a:prstGeom>
          <a:solidFill>
            <a:srgbClr val="FFFF00"/>
          </a:solidFill>
          <a:ln w="12700" cap="flat">
            <a:solidFill>
              <a:srgbClr val="FFFF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사회적 관계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518" y="4753416"/>
            <a:ext cx="342900" cy="29527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8038681" y="5333798"/>
            <a:ext cx="2009086" cy="408620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추천 알고리즘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30900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소셜 데이터 추출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5" name="TextBox 1"/>
          <p:cNvSpPr txBox="1"/>
          <p:nvPr/>
        </p:nvSpPr>
        <p:spPr>
          <a:xfrm>
            <a:off x="662854" y="1089634"/>
            <a:ext cx="2643053" cy="851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250000"/>
              </a:lnSpc>
              <a:defRPr sz="2400" b="1"/>
            </a:pPr>
            <a:r>
              <a:rPr lang="ko-KR" altLang="en-US" sz="2400" dirty="0" smtClean="0"/>
              <a:t>소셜 데이터</a:t>
            </a:r>
            <a:endParaRPr lang="en-US" altLang="ko-KR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62854" y="2127590"/>
            <a:ext cx="77673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YOUTUBE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를 이용하면서 생성되는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 등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62854" y="3006948"/>
            <a:ext cx="4170403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250000"/>
              </a:lnSpc>
              <a:defRPr sz="2400" b="1"/>
            </a:pPr>
            <a:r>
              <a:rPr lang="en-US" altLang="ko-KR" sz="2400" smtClean="0"/>
              <a:t>YOUTUBE Data API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62854" y="4022611"/>
            <a:ext cx="77673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동영상 재생 목록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구독한 채널 정보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업로드한 동영상 목록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dirty="0" smtClean="0"/>
              <a:t>댓글 목록 등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96894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사용자 소셜 카테고리 추출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" name="TextBox 1"/>
          <p:cNvSpPr txBox="1"/>
          <p:nvPr/>
        </p:nvSpPr>
        <p:spPr>
          <a:xfrm>
            <a:off x="662854" y="1089634"/>
            <a:ext cx="452559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250000"/>
              </a:lnSpc>
              <a:defRPr sz="2400" b="1"/>
            </a:pPr>
            <a:r>
              <a:rPr lang="ko-KR" altLang="en-US" sz="2400" dirty="0" smtClean="0"/>
              <a:t>소셜 카테고리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사회적 관계</a:t>
            </a:r>
            <a:endParaRPr lang="en-US" altLang="ko-KR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62854" y="2193845"/>
            <a:ext cx="9159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사용자의 사회적 관계와 행동 패턴이 고려되어</a:t>
            </a:r>
            <a:r>
              <a:rPr kumimoji="0" lang="ko-KR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 사용자의 관심사를 반영한 카테고리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434" y="3021054"/>
            <a:ext cx="4172860" cy="3167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8655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/>
              <a:t>사용자 소셜 카테고리 추출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6" name="TextBox 1"/>
          <p:cNvSpPr txBox="1"/>
          <p:nvPr/>
        </p:nvSpPr>
        <p:spPr>
          <a:xfrm>
            <a:off x="662854" y="1089634"/>
            <a:ext cx="2643053" cy="851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250000"/>
              </a:lnSpc>
              <a:defRPr sz="2400" b="1"/>
            </a:pPr>
            <a:r>
              <a:rPr lang="ko-KR" altLang="en-US" sz="2400" dirty="0" smtClean="0"/>
              <a:t>사회적 관계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62854" y="2127590"/>
            <a:ext cx="77673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사용자</a:t>
            </a:r>
            <a:r>
              <a:rPr lang="ko-KR" altLang="en-US" dirty="0" smtClean="0"/>
              <a:t>의 재생 목록을 이용한 사회적 관계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298" y="2775736"/>
            <a:ext cx="4048334" cy="32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07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사용자 소셜 카테고리 추출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025" name="_x387386208" descr="EMB000027f02c5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491" y="2428161"/>
            <a:ext cx="8208151" cy="324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/>
          <p:cNvSpPr txBox="1"/>
          <p:nvPr/>
        </p:nvSpPr>
        <p:spPr>
          <a:xfrm>
            <a:off x="662854" y="1089634"/>
            <a:ext cx="2643053" cy="851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250000"/>
              </a:lnSpc>
              <a:defRPr sz="2400" b="1"/>
            </a:pPr>
            <a:r>
              <a:rPr lang="ko-KR" altLang="en-US" sz="2400" dirty="0" smtClean="0"/>
              <a:t>소셜 카테고리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676306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40" b="1"/>
            </a:lvl1pPr>
          </a:lstStyle>
          <a:p>
            <a:r>
              <a:rPr lang="ko-KR" altLang="en-US" dirty="0" smtClean="0"/>
              <a:t>사용자 소셜 카테고리 추출</a:t>
            </a:r>
            <a:endParaRPr dirty="0"/>
          </a:p>
        </p:txBody>
      </p:sp>
      <p:sp>
        <p:nvSpPr>
          <p:cNvPr id="11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624161" y="658207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7" name="TextBox 1"/>
          <p:cNvSpPr txBox="1"/>
          <p:nvPr/>
        </p:nvSpPr>
        <p:spPr>
          <a:xfrm>
            <a:off x="662854" y="1089634"/>
            <a:ext cx="2643053" cy="851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250000"/>
              </a:lnSpc>
              <a:defRPr sz="2400" b="1"/>
            </a:pPr>
            <a:r>
              <a:rPr lang="ko-KR" altLang="en-US" sz="2400" dirty="0" smtClean="0"/>
              <a:t>소셜 카테고리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2854" y="2228074"/>
            <a:ext cx="9516126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1. 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동영상의 카테고리 추출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동영상 재생 목록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좋아하는 동영상 목록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구독하는 </a:t>
            </a:r>
            <a:r>
              <a:rPr lang="ko-KR" altLang="en-US" dirty="0" smtClean="0"/>
              <a:t>채널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업로드 목록</a:t>
            </a:r>
            <a:endParaRPr lang="en-US" altLang="ko-KR" dirty="0" smtClean="0"/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2. 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소셜 </a:t>
            </a:r>
            <a:r>
              <a:rPr lang="ko-KR" altLang="en-US" dirty="0" smtClean="0"/>
              <a:t>카테고리 분류 목록 기준 추출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댓글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383634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1424</Words>
  <Application>Microsoft Office PowerPoint</Application>
  <PresentationFormat>와이드스크린</PresentationFormat>
  <Paragraphs>203</Paragraphs>
  <Slides>31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HY견고딕</vt:lpstr>
      <vt:lpstr>맑은 고딕</vt:lpstr>
      <vt:lpstr>Arial</vt:lpstr>
      <vt:lpstr>Arial Black</vt:lpstr>
      <vt:lpstr>Helvetica</vt:lpstr>
      <vt:lpstr>Office 테마</vt:lpstr>
      <vt:lpstr>PowerPoint 프레젠테이션</vt:lpstr>
      <vt:lpstr>PowerPoint 프레젠테이션</vt:lpstr>
      <vt:lpstr>소셜 카테고리를 활용한 추천 알고리즘</vt:lpstr>
      <vt:lpstr>알고리즘 순서</vt:lpstr>
      <vt:lpstr>소셜 데이터 추출</vt:lpstr>
      <vt:lpstr>사용자 소셜 카테고리 추출</vt:lpstr>
      <vt:lpstr>사용자 소셜 카테고리 추출</vt:lpstr>
      <vt:lpstr>사용자 소셜 카테고리 추출</vt:lpstr>
      <vt:lpstr>사용자 소셜 카테고리 추출</vt:lpstr>
      <vt:lpstr>사용자 소셜 카테고리 추출</vt:lpstr>
      <vt:lpstr>추천 알고리즘</vt:lpstr>
      <vt:lpstr>문제점</vt:lpstr>
      <vt:lpstr>사용자 행위 기반 신뢰도 알고리즘</vt:lpstr>
      <vt:lpstr>알고리즘 순서</vt:lpstr>
      <vt:lpstr>사용자 행위 추출</vt:lpstr>
      <vt:lpstr>사용자 신뢰도 계산</vt:lpstr>
      <vt:lpstr>사용자 신뢰도 계산</vt:lpstr>
      <vt:lpstr>사용자 신뢰도 계산</vt:lpstr>
      <vt:lpstr>사용자 신뢰도 계산</vt:lpstr>
      <vt:lpstr>아쉬운 점</vt:lpstr>
      <vt:lpstr>프로젝트 대상</vt:lpstr>
      <vt:lpstr>수집 가능 데이터</vt:lpstr>
      <vt:lpstr>프로젝트 대상</vt:lpstr>
      <vt:lpstr>수집 가능 데이터</vt:lpstr>
      <vt:lpstr>수집 가능 데이터</vt:lpstr>
      <vt:lpstr>수집 가능 데이터</vt:lpstr>
      <vt:lpstr>수집 가능 데이터</vt:lpstr>
      <vt:lpstr>수집 가능 데이터</vt:lpstr>
      <vt:lpstr>수집 가능 데이터</vt:lpstr>
      <vt:lpstr>프로젝트 알고리즘 정의 </vt:lpstr>
      <vt:lpstr>앞으로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박 종두</cp:lastModifiedBy>
  <cp:revision>82</cp:revision>
  <dcterms:modified xsi:type="dcterms:W3CDTF">2021-07-05T08:09:36Z</dcterms:modified>
</cp:coreProperties>
</file>