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73" r:id="rId5"/>
    <p:sldId id="292" r:id="rId6"/>
    <p:sldId id="275" r:id="rId7"/>
    <p:sldId id="276" r:id="rId8"/>
    <p:sldId id="289" r:id="rId9"/>
    <p:sldId id="290" r:id="rId10"/>
    <p:sldId id="277" r:id="rId11"/>
    <p:sldId id="29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7" r:id="rId20"/>
    <p:sldId id="288" r:id="rId21"/>
    <p:sldId id="285" r:id="rId22"/>
    <p:sldId id="286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DD8"/>
    <a:srgbClr val="FE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187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소셜</a:t>
            </a:r>
            <a:r>
              <a:rPr lang="ko-KR" altLang="en-US" baseline="0" dirty="0" smtClean="0"/>
              <a:t> 추천 서비스 발표 시작하겠습니다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4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사용자 잠재적 관심도 </a:t>
            </a:r>
            <a:r>
              <a:rPr lang="en-US" altLang="ko-KR" dirty="0" smtClean="0"/>
              <a:t>PUIM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사용자들의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구하는 수식입니다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유사도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사용자의 행동 데이터를 토대로 만들어지는 </a:t>
            </a:r>
            <a:r>
              <a:rPr lang="ko-KR" altLang="en-US" dirty="0" err="1" smtClean="0"/>
              <a:t>유사도이고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유사도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사용자의 내용 데이터를 토대로 만들어지는 </a:t>
            </a:r>
            <a:r>
              <a:rPr lang="ko-KR" altLang="en-US" dirty="0" err="1" smtClean="0"/>
              <a:t>유사도라고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유사도 </a:t>
            </a:r>
            <a:r>
              <a:rPr lang="en-US" altLang="ko-KR" dirty="0" smtClean="0"/>
              <a:t>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수식 먼저 보겠습니다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여기부터 논문에서 자세히 나오지 않아서 해석이 굉장히 어려웠는데</a:t>
            </a:r>
            <a:r>
              <a:rPr lang="en-US" altLang="ko-KR" baseline="0" dirty="0" smtClean="0"/>
              <a:t>, U(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영화를 본 모든 사용자의 수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SU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SV</a:t>
            </a:r>
            <a:r>
              <a:rPr lang="ko-KR" altLang="en-US" baseline="0" dirty="0" smtClean="0"/>
              <a:t>는 사용자 </a:t>
            </a:r>
            <a:r>
              <a:rPr lang="en-US" altLang="ko-KR" baseline="0" dirty="0" smtClean="0"/>
              <a:t>u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v</a:t>
            </a:r>
            <a:r>
              <a:rPr lang="ko-KR" altLang="en-US" baseline="0" dirty="0" smtClean="0"/>
              <a:t>가 한 </a:t>
            </a:r>
            <a:r>
              <a:rPr lang="ko-KR" altLang="en-US" baseline="0" dirty="0" err="1" smtClean="0"/>
              <a:t>상품를</a:t>
            </a:r>
            <a:r>
              <a:rPr lang="ko-KR" altLang="en-US" baseline="0" dirty="0" smtClean="0"/>
              <a:t> 보고 내린 </a:t>
            </a:r>
            <a:r>
              <a:rPr lang="ko-KR" altLang="en-US" baseline="0" dirty="0" err="1" smtClean="0"/>
              <a:t>평가점수입니다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많은 사람들이 봤으면 대중적이라고 생각이 되어 </a:t>
            </a:r>
            <a:r>
              <a:rPr lang="ko-KR" altLang="en-US" baseline="0" dirty="0" err="1" smtClean="0"/>
              <a:t>유사도가</a:t>
            </a:r>
            <a:r>
              <a:rPr lang="ko-KR" altLang="en-US" baseline="0" dirty="0" smtClean="0"/>
              <a:t> 낮아지고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아래는 사용자 </a:t>
            </a:r>
            <a:r>
              <a:rPr lang="en-US" altLang="ko-KR" baseline="0" dirty="0" smtClean="0"/>
              <a:t>u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v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평가점수에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루트씌움으로써</a:t>
            </a:r>
            <a:r>
              <a:rPr lang="ko-KR" altLang="en-US" baseline="0" dirty="0" smtClean="0"/>
              <a:t> 평가점수를 조절합니다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유사도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는 앞에서 구한 내용 데이터를 토대로 만들어지는 </a:t>
            </a:r>
            <a:r>
              <a:rPr lang="ko-KR" altLang="en-US" baseline="0" dirty="0" err="1" smtClean="0"/>
              <a:t>유사도인데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여기서는 평가점수가 아닌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앞에서 구한 </a:t>
            </a:r>
            <a:r>
              <a:rPr lang="en-US" altLang="ko-KR" baseline="0" dirty="0" smtClean="0"/>
              <a:t>EUIM</a:t>
            </a:r>
            <a:r>
              <a:rPr lang="ko-KR" altLang="en-US" baseline="0" dirty="0" smtClean="0"/>
              <a:t>를 사용하여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구하게됩니다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둘을 </a:t>
            </a:r>
            <a:r>
              <a:rPr lang="ko-KR" altLang="en-US" baseline="0" dirty="0" err="1" smtClean="0"/>
              <a:t>알파라는</a:t>
            </a:r>
            <a:r>
              <a:rPr lang="ko-KR" altLang="en-US" baseline="0" dirty="0" smtClean="0"/>
              <a:t> 가중치를 </a:t>
            </a:r>
            <a:r>
              <a:rPr lang="ko-KR" altLang="en-US" baseline="0" dirty="0" err="1" smtClean="0"/>
              <a:t>사용ㅎ애서</a:t>
            </a:r>
            <a:r>
              <a:rPr lang="ko-KR" altLang="en-US" baseline="0" dirty="0" smtClean="0"/>
              <a:t> 하나의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구해주게 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8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이것은 다음 수식인데</a:t>
            </a:r>
            <a:r>
              <a:rPr lang="en-US" altLang="ko-KR" dirty="0" smtClean="0"/>
              <a:t>,,, </a:t>
            </a:r>
            <a:r>
              <a:rPr lang="ko-KR" altLang="en-US" dirty="0" smtClean="0"/>
              <a:t>정말 정보가 없어서 무엇을 </a:t>
            </a:r>
            <a:r>
              <a:rPr lang="ko-KR" altLang="en-US" dirty="0" err="1" smtClean="0"/>
              <a:t>하는것인지</a:t>
            </a:r>
            <a:r>
              <a:rPr lang="ko-KR" altLang="en-US" dirty="0" smtClean="0"/>
              <a:t> 알아내지 </a:t>
            </a:r>
            <a:r>
              <a:rPr lang="ko-KR" altLang="en-US" dirty="0" err="1" smtClean="0"/>
              <a:t>못했씁니다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065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연구 결과입니다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결과는 </a:t>
            </a:r>
            <a:r>
              <a:rPr lang="en-US" altLang="ko-KR" dirty="0" smtClean="0"/>
              <a:t>precision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recall</a:t>
            </a:r>
            <a:r>
              <a:rPr lang="ko-KR" altLang="en-US" dirty="0" smtClean="0"/>
              <a:t>을 사용하여 측정하였습니다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 가중치를 </a:t>
            </a:r>
            <a:r>
              <a:rPr lang="ko-KR" altLang="en-US" dirty="0" err="1" smtClean="0"/>
              <a:t>포함했을때가</a:t>
            </a:r>
            <a:r>
              <a:rPr lang="ko-KR" altLang="en-US" dirty="0" smtClean="0"/>
              <a:t> 포함하지 않았을 때보다 더 좋은 성능을 보임을 알 수 있습니다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03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유사한 사용자를 뽑을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명을 뽑아야 제일 좋은 성능을 내는지에 대한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수치표입니다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3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사용자의 행동 데이터만 </a:t>
            </a:r>
            <a:r>
              <a:rPr lang="ko-KR" altLang="en-US" dirty="0" err="1" smtClean="0"/>
              <a:t>고려했을때와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내용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다 고려했을 때의 통계표입니다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논문에서 구한 행동 유사도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내용 </a:t>
            </a:r>
            <a:r>
              <a:rPr lang="ko-KR" altLang="en-US" dirty="0" err="1" smtClean="0"/>
              <a:t>유사도가</a:t>
            </a:r>
            <a:r>
              <a:rPr lang="ko-KR" altLang="en-US" dirty="0" smtClean="0"/>
              <a:t> 더 좋은 성능을 도출하였습니다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04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이것은 기존의 논문 </a:t>
            </a:r>
            <a:r>
              <a:rPr lang="ko-KR" altLang="en-US" dirty="0" err="1" smtClean="0"/>
              <a:t>기법들과의</a:t>
            </a:r>
            <a:r>
              <a:rPr lang="ko-KR" altLang="en-US" dirty="0" smtClean="0"/>
              <a:t> 성능 비교입니다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 논문이 다른 논문의 성능보다 좋은 수치를 기록하고 있었습니다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930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00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045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633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Tf-idf</a:t>
            </a:r>
            <a:r>
              <a:rPr lang="ko-KR" altLang="en-US" baseline="0" dirty="0" smtClean="0"/>
              <a:t>를 만들어서 잘 돌아가는 거 확인했고</a:t>
            </a:r>
            <a:r>
              <a:rPr lang="en-US" altLang="ko-KR" baseline="0" dirty="0" smtClean="0"/>
              <a:t>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34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목차는 </a:t>
            </a:r>
            <a:r>
              <a:rPr lang="en-US" altLang="ko-KR" dirty="0" smtClean="0"/>
              <a:t>~~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순서로 진행하겠습니다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14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시간 가중치 수식을 구현하고 돌려보았는데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값이나 </a:t>
            </a:r>
            <a:r>
              <a:rPr lang="en-US" altLang="ko-KR" dirty="0" smtClean="0"/>
              <a:t>nan 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떳습니다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119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그래서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를 보았는데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것이 원래는 </a:t>
            </a:r>
            <a:r>
              <a:rPr lang="en-US" altLang="ko-KR" dirty="0" smtClean="0"/>
              <a:t>1301231203123</a:t>
            </a:r>
            <a:r>
              <a:rPr lang="ko-KR" altLang="en-US" dirty="0" smtClean="0"/>
              <a:t>로 되어있는데 변환해서 보니까 </a:t>
            </a:r>
            <a:r>
              <a:rPr lang="en-US" altLang="ko-KR" dirty="0" smtClean="0"/>
              <a:t>1970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?</a:t>
            </a:r>
            <a:r>
              <a:rPr lang="ko-KR" altLang="en-US" dirty="0" smtClean="0"/>
              <a:t>동안의 </a:t>
            </a:r>
            <a:r>
              <a:rPr lang="ko-KR" altLang="en-US" dirty="0" err="1" smtClean="0"/>
              <a:t>데이터더라구요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현재 시간과 뺏을 때 굉장한 차이때문에 다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nan</a:t>
            </a:r>
            <a:r>
              <a:rPr lang="ko-KR" altLang="en-US" dirty="0" smtClean="0"/>
              <a:t>이 되는 거 같아서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시간을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년까지 새로 만들어서 적용해보았는데 이도 </a:t>
            </a:r>
            <a:r>
              <a:rPr lang="ko-KR" altLang="en-US" dirty="0" err="1" smtClean="0"/>
              <a:t>안되서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일로 잡고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분단위로</a:t>
            </a:r>
            <a:r>
              <a:rPr lang="ko-KR" altLang="en-US" dirty="0" smtClean="0"/>
              <a:t> 늘려서 </a:t>
            </a:r>
            <a:r>
              <a:rPr lang="en-US" altLang="ko-KR" dirty="0" smtClean="0"/>
              <a:t>3600</a:t>
            </a:r>
            <a:r>
              <a:rPr lang="ko-KR" altLang="en-US" dirty="0" smtClean="0"/>
              <a:t>개 정도의 데이터를 생성해서 실험해봤는데</a:t>
            </a:r>
            <a:r>
              <a:rPr lang="en-US" altLang="ko-KR" dirty="0" smtClean="0"/>
              <a:t>,,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개정도의 값만 값이 나오고 나머지는 </a:t>
            </a:r>
            <a:r>
              <a:rPr lang="en-US" altLang="ko-KR" dirty="0" smtClean="0"/>
              <a:t>nan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값이 나오는 것을 볼 수 있습니다</a:t>
            </a:r>
            <a:r>
              <a:rPr lang="en-US" altLang="ko-KR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67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먼저 논문의 개요입니다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기존의 추천은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있었음</a:t>
            </a:r>
            <a:endParaRPr lang="en-US" altLang="ko-KR" dirty="0" smtClean="0"/>
          </a:p>
          <a:p>
            <a:r>
              <a:rPr lang="ko-KR" altLang="en-US" dirty="0" smtClean="0"/>
              <a:t>각자의 장단점이 있었는데 최신에는 이 두가지의 장점을 혼합해서 추천하는 방식이 대두되고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74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이번 논문에서의 핵심은 콘텐츠 기반 </a:t>
            </a:r>
            <a:r>
              <a:rPr lang="ko-KR" altLang="en-US" dirty="0" err="1" smtClean="0"/>
              <a:t>필터링으로</a:t>
            </a:r>
            <a:r>
              <a:rPr lang="ko-KR" altLang="en-US" dirty="0" smtClean="0"/>
              <a:t> 사용자들의 관심도를 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협업필터링으로 잠재되어 있는 관심도를 구해 퓨전 모델을 만드는 것이 핵심입니다</a:t>
            </a:r>
            <a:r>
              <a:rPr lang="en-US" altLang="ko-KR" dirty="0" smtClean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58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 논문에서는 </a:t>
            </a:r>
            <a:r>
              <a:rPr lang="en-US" altLang="ko-KR" dirty="0" err="1" smtClean="0"/>
              <a:t>MovieLens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데이터를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번째는 영화에 대한 정보를 가지고 있는 </a:t>
            </a:r>
            <a:r>
              <a:rPr lang="en-US" altLang="ko-KR" dirty="0" smtClean="0"/>
              <a:t>movies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</a:t>
            </a:r>
            <a:r>
              <a:rPr lang="en-US" altLang="ko-KR" baseline="0" dirty="0" smtClean="0"/>
              <a:t>, movie</a:t>
            </a:r>
            <a:r>
              <a:rPr lang="ko-KR" altLang="en-US" baseline="0" dirty="0" smtClean="0"/>
              <a:t>에 사용자들이 평가를 한 </a:t>
            </a:r>
            <a:r>
              <a:rPr lang="en-US" altLang="ko-KR" baseline="0" dirty="0" err="1" smtClean="0"/>
              <a:t>rating_movies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 번째는 사용자들이 영화를 보고 작성한 </a:t>
            </a:r>
            <a:r>
              <a:rPr lang="en-US" altLang="ko-KR" baseline="0" dirty="0" smtClean="0"/>
              <a:t>tag </a:t>
            </a:r>
            <a:r>
              <a:rPr lang="ko-KR" altLang="en-US" baseline="0" dirty="0" smtClean="0"/>
              <a:t>데이터입니다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8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이번 연구의 흐름을 살펴보겠습니다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먼저 콘텐츠 기반 </a:t>
            </a:r>
            <a:r>
              <a:rPr lang="ko-KR" altLang="en-US" dirty="0" err="1" smtClean="0"/>
              <a:t>필터링으로</a:t>
            </a:r>
            <a:r>
              <a:rPr lang="ko-KR" altLang="en-US" dirty="0" smtClean="0"/>
              <a:t> 사용자 관심도를 파악합니다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이것을 </a:t>
            </a:r>
            <a:r>
              <a:rPr lang="en-US" altLang="ko-KR" baseline="0" dirty="0" smtClean="0"/>
              <a:t>EUIM</a:t>
            </a:r>
            <a:r>
              <a:rPr lang="ko-KR" altLang="en-US" baseline="0" dirty="0" smtClean="0"/>
              <a:t>이라고 불리고 있고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협업 </a:t>
            </a:r>
            <a:r>
              <a:rPr lang="ko-KR" altLang="en-US" baseline="0" dirty="0" err="1" smtClean="0"/>
              <a:t>필터링을</a:t>
            </a:r>
            <a:r>
              <a:rPr lang="ko-KR" altLang="en-US" baseline="0" dirty="0" smtClean="0"/>
              <a:t> 통해서 사용자 잠재 관심도를 파악합니다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이것을 </a:t>
            </a:r>
            <a:r>
              <a:rPr lang="en-US" altLang="ko-KR" baseline="0" dirty="0" smtClean="0"/>
              <a:t>PUIM</a:t>
            </a:r>
            <a:r>
              <a:rPr lang="ko-KR" altLang="en-US" baseline="0" dirty="0" smtClean="0"/>
              <a:t>이라고 부릅니다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두가지를 결합하여 </a:t>
            </a:r>
            <a:r>
              <a:rPr lang="en-US" altLang="ko-KR" baseline="0" dirty="0" smtClean="0"/>
              <a:t>fusion model</a:t>
            </a:r>
            <a:r>
              <a:rPr lang="ko-KR" altLang="en-US" baseline="0" dirty="0" smtClean="0"/>
              <a:t>을 생성하고</a:t>
            </a:r>
            <a:r>
              <a:rPr lang="en-US" altLang="ko-KR" baseline="0" dirty="0" smtClean="0"/>
              <a:t>, k-means clustering</a:t>
            </a:r>
            <a:r>
              <a:rPr lang="ko-KR" altLang="en-US" baseline="0" dirty="0" smtClean="0"/>
              <a:t>을 통해서 </a:t>
            </a:r>
            <a:r>
              <a:rPr lang="en-US" altLang="ko-KR" baseline="0" dirty="0" smtClean="0"/>
              <a:t>Top n </a:t>
            </a:r>
            <a:r>
              <a:rPr lang="ko-KR" altLang="en-US" baseline="0" dirty="0" smtClean="0"/>
              <a:t>개를 추천해주게 됩니다</a:t>
            </a:r>
            <a:r>
              <a:rPr lang="en-US" altLang="ko-KR" baseline="0" dirty="0" smtClean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40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주요 알고리즘에 대해서 설명하겠습니다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사용자 관심도 </a:t>
            </a:r>
            <a:r>
              <a:rPr lang="en-US" altLang="ko-KR" dirty="0" smtClean="0"/>
              <a:t>EUIM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번째로 상품</a:t>
            </a:r>
            <a:r>
              <a:rPr lang="en-US" altLang="ko-KR" dirty="0" smtClean="0"/>
              <a:t>-</a:t>
            </a:r>
            <a:r>
              <a:rPr lang="ko-KR" altLang="en-US" dirty="0" smtClean="0"/>
              <a:t>단어 매트릭스를 생성하게 되는데</a:t>
            </a:r>
            <a:r>
              <a:rPr lang="en-US" altLang="ko-KR" dirty="0" smtClean="0"/>
              <a:t>,  Index</a:t>
            </a:r>
            <a:r>
              <a:rPr lang="ko-KR" altLang="en-US" dirty="0" smtClean="0"/>
              <a:t>는 상품</a:t>
            </a:r>
            <a:r>
              <a:rPr lang="en-US" altLang="ko-KR" dirty="0" smtClean="0"/>
              <a:t>, column</a:t>
            </a:r>
            <a:r>
              <a:rPr lang="ko-KR" altLang="en-US" dirty="0" smtClean="0"/>
              <a:t>은 단어로 이루어졌으며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word</a:t>
            </a:r>
            <a:r>
              <a:rPr lang="ko-KR" altLang="en-US" dirty="0" smtClean="0"/>
              <a:t>가 사용된 횟수입니다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matri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통해서 </a:t>
            </a:r>
            <a:r>
              <a:rPr lang="en-US" altLang="ko-KR" baseline="0" dirty="0" smtClean="0"/>
              <a:t>TF-IDF</a:t>
            </a:r>
            <a:r>
              <a:rPr lang="ko-KR" altLang="en-US" baseline="0" dirty="0" smtClean="0"/>
              <a:t>를 진행하게 되는데</a:t>
            </a:r>
            <a:r>
              <a:rPr lang="en-US" altLang="ko-KR" baseline="0" dirty="0" smtClean="0"/>
              <a:t>, TF-IDF</a:t>
            </a:r>
            <a:r>
              <a:rPr lang="ko-KR" altLang="en-US" baseline="0" dirty="0" smtClean="0"/>
              <a:t>란 특정 </a:t>
            </a:r>
            <a:r>
              <a:rPr lang="en-US" altLang="ko-KR" baseline="0" dirty="0" smtClean="0"/>
              <a:t>word</a:t>
            </a:r>
            <a:r>
              <a:rPr lang="ko-KR" altLang="en-US" baseline="0" dirty="0" smtClean="0"/>
              <a:t>가 특정 상품에 얼마나 중요한가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를 구하는 알고리즘입니다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TF</a:t>
            </a:r>
            <a:r>
              <a:rPr lang="ko-KR" altLang="en-US" baseline="0" dirty="0" smtClean="0"/>
              <a:t>는 한 상품에서 단어가 </a:t>
            </a:r>
            <a:r>
              <a:rPr lang="ko-KR" altLang="en-US" baseline="0" dirty="0" err="1" smtClean="0"/>
              <a:t>몇번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사용되었나를</a:t>
            </a:r>
            <a:r>
              <a:rPr lang="ko-KR" altLang="en-US" baseline="0" dirty="0" smtClean="0"/>
              <a:t> 가리킵니다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count(I, j)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영화에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태그가 </a:t>
            </a:r>
            <a:r>
              <a:rPr lang="ko-KR" altLang="en-US" baseline="0" dirty="0" err="1" smtClean="0"/>
              <a:t>몇번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사용되었나를</a:t>
            </a:r>
            <a:r>
              <a:rPr lang="ko-KR" altLang="en-US" baseline="0" dirty="0" smtClean="0"/>
              <a:t> 가리킵니다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논문에서는 값이 급격히 </a:t>
            </a:r>
            <a:r>
              <a:rPr lang="ko-KR" altLang="en-US" baseline="0" dirty="0" err="1" smtClean="0"/>
              <a:t>커지는것을</a:t>
            </a:r>
            <a:r>
              <a:rPr lang="ko-KR" altLang="en-US" baseline="0" dirty="0" smtClean="0"/>
              <a:t> 막기위해서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사용된 횟수를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가장 많이 </a:t>
            </a:r>
            <a:r>
              <a:rPr lang="ko-KR" altLang="en-US" baseline="0" dirty="0" err="1" smtClean="0"/>
              <a:t>사용되었단</a:t>
            </a:r>
            <a:r>
              <a:rPr lang="ko-KR" altLang="en-US" baseline="0" dirty="0" smtClean="0"/>
              <a:t> 단어의 횟수로 나누어주었습니다</a:t>
            </a:r>
            <a:r>
              <a:rPr lang="en-US" altLang="ko-KR" baseline="0" dirty="0" smtClean="0"/>
              <a:t>.</a:t>
            </a:r>
          </a:p>
          <a:p>
            <a:r>
              <a:rPr lang="en-US" baseline="0" dirty="0" err="1" smtClean="0"/>
              <a:t>Idf</a:t>
            </a:r>
            <a:r>
              <a:rPr lang="ko-KR" altLang="en-US" baseline="0" dirty="0" smtClean="0"/>
              <a:t>는 하나의 단어가 다른 상품에서 얼마나 많이 </a:t>
            </a:r>
            <a:r>
              <a:rPr lang="ko-KR" altLang="en-US" baseline="0" dirty="0" err="1" smtClean="0"/>
              <a:t>사용되었나를</a:t>
            </a:r>
            <a:r>
              <a:rPr lang="ko-KR" altLang="en-US" baseline="0" dirty="0" smtClean="0"/>
              <a:t> 가리킵니다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많은 상품에서 사용했던 단어라면 별로 의미를 두지 않겠다는 것을 뜻합니다</a:t>
            </a:r>
            <a:r>
              <a:rPr lang="en-US" altLang="ko-KR" baseline="0" dirty="0" smtClean="0"/>
              <a:t>.</a:t>
            </a:r>
          </a:p>
          <a:p>
            <a:r>
              <a:rPr lang="en-US" baseline="0" dirty="0" smtClean="0"/>
              <a:t>N</a:t>
            </a:r>
            <a:r>
              <a:rPr lang="ko-KR" altLang="en-US" baseline="0" dirty="0" smtClean="0"/>
              <a:t>은 상품의 개수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Num</a:t>
            </a:r>
            <a:r>
              <a:rPr lang="en-US" altLang="ko-KR" baseline="0" dirty="0" smtClean="0"/>
              <a:t>(j)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라는 단어가 사용된 상품의 개수를 나타내고 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49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시간 가중치입니다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시간 가중치는 사용자들이 상품을 고려할 때 시간을 고려하여 변화하는 취향을 반영하겠다는 의미를 가지고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</a:t>
            </a:r>
            <a:r>
              <a:rPr lang="ko-KR" altLang="en-US" dirty="0" smtClean="0"/>
              <a:t>는 현재시간이고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tsui</a:t>
            </a:r>
            <a:r>
              <a:rPr lang="ko-KR" altLang="en-US" dirty="0" smtClean="0"/>
              <a:t>는 사용자가 상품을 둘러본 시간입니다</a:t>
            </a:r>
            <a:r>
              <a:rPr lang="en-US" altLang="ko-KR" dirty="0" smtClean="0"/>
              <a:t>. Tags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를 사용하였습니다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수식을 해석하면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상품이 다른 상품들을 둘러보는 시간보다 얼마나 많이 </a:t>
            </a:r>
            <a:r>
              <a:rPr lang="ko-KR" altLang="en-US" dirty="0" err="1" smtClean="0"/>
              <a:t>둘러보았냐에</a:t>
            </a:r>
            <a:r>
              <a:rPr lang="ko-KR" altLang="en-US" dirty="0" smtClean="0"/>
              <a:t> 따라서 가중치를 다르게 해줍니다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518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위에서 분석한 두 가지를 </a:t>
            </a:r>
            <a:r>
              <a:rPr lang="ko-KR" altLang="en-US" dirty="0" err="1" smtClean="0"/>
              <a:t>크로네커</a:t>
            </a:r>
            <a:r>
              <a:rPr lang="ko-KR" altLang="en-US" dirty="0" smtClean="0"/>
              <a:t> 곱을 사용하여 </a:t>
            </a:r>
            <a:r>
              <a:rPr lang="en-US" altLang="ko-KR" dirty="0" smtClean="0"/>
              <a:t>EUIM</a:t>
            </a:r>
            <a:r>
              <a:rPr lang="ko-KR" altLang="en-US" dirty="0" smtClean="0"/>
              <a:t>을 만들어내게 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크로네커곱은</a:t>
            </a:r>
            <a:r>
              <a:rPr lang="ko-KR" altLang="en-US" dirty="0" smtClean="0"/>
              <a:t> 행렬의 곱을 자세하게 나타낼 때 사용한다고 합니다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62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  <a:lvl2pPr algn="ctr">
              <a:defRPr>
                <a:solidFill>
                  <a:srgbClr val="000000"/>
                </a:solidFill>
              </a:defRPr>
            </a:lvl2pPr>
            <a:lvl3pPr algn="ctr">
              <a:defRPr>
                <a:solidFill>
                  <a:srgbClr val="000000"/>
                </a:solidFill>
              </a:defRPr>
            </a:lvl3pPr>
            <a:lvl4pPr algn="ctr">
              <a:defRPr>
                <a:solidFill>
                  <a:srgbClr val="000000"/>
                </a:solidFill>
              </a:defRPr>
            </a:lvl4pPr>
            <a:lvl5pPr algn="ctr">
              <a:defRPr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직사각형 6"/>
          <p:cNvSpPr/>
          <p:nvPr/>
        </p:nvSpPr>
        <p:spPr>
          <a:xfrm>
            <a:off x="378938" y="247696"/>
            <a:ext cx="11434123" cy="9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96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4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4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234438" indent="-320038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000000"/>
                </a:solidFill>
              </a:defRPr>
            </a:lvl1pPr>
            <a:lvl2pPr>
              <a:defRPr b="1">
                <a:solidFill>
                  <a:srgbClr val="000000"/>
                </a:solidFill>
              </a:defRPr>
            </a:lvl2pPr>
            <a:lvl3pPr>
              <a:defRPr b="1">
                <a:solidFill>
                  <a:srgbClr val="000000"/>
                </a:solidFill>
              </a:defRPr>
            </a:lvl3pPr>
            <a:lvl4pPr>
              <a:defRPr b="1">
                <a:solidFill>
                  <a:srgbClr val="000000"/>
                </a:solidFill>
              </a:defRPr>
            </a:lvl4pPr>
            <a:lvl5pPr>
              <a:defRPr b="1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18457" indent="-261257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/>
        </p:nvSpPr>
        <p:spPr>
          <a:xfrm>
            <a:off x="378938" y="6481245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8"/>
          <p:cNvSpPr txBox="1"/>
          <p:nvPr/>
        </p:nvSpPr>
        <p:spPr>
          <a:xfrm>
            <a:off x="328897" y="6554573"/>
            <a:ext cx="241286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차세대정보처리연구실</a:t>
            </a:r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624161" y="658207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7" name="TextBox 1"/>
          <p:cNvSpPr txBox="1"/>
          <p:nvPr/>
        </p:nvSpPr>
        <p:spPr>
          <a:xfrm>
            <a:off x="1593726" y="2714225"/>
            <a:ext cx="9221469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&lt;</a:t>
            </a:r>
            <a:r>
              <a:rPr dirty="0" err="1"/>
              <a:t>소셜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/>
              <a:t>&gt;</a:t>
            </a:r>
          </a:p>
          <a:p>
            <a:pPr algn="ctr">
              <a:defRPr sz="40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sz="2400" dirty="0"/>
              <a:t>An Improved Recommendation Method Based on Content</a:t>
            </a:r>
          </a:p>
          <a:p>
            <a:pPr algn="ctr">
              <a:defRPr sz="40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sz="2400" dirty="0"/>
              <a:t>Filtering and Collaborative Filtering</a:t>
            </a:r>
            <a:endParaRPr sz="2400" dirty="0"/>
          </a:p>
        </p:txBody>
      </p:sp>
      <p:sp>
        <p:nvSpPr>
          <p:cNvPr id="108" name="TextBox 2"/>
          <p:cNvSpPr txBox="1"/>
          <p:nvPr/>
        </p:nvSpPr>
        <p:spPr>
          <a:xfrm>
            <a:off x="9863050" y="5685905"/>
            <a:ext cx="190429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dirty="0" smtClean="0"/>
              <a:t>20162897 박종두</a:t>
            </a:r>
            <a:endParaRPr lang="en-US" dirty="0" smtClean="0"/>
          </a:p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dirty="0"/>
              <a:t>20173253 </a:t>
            </a:r>
            <a:r>
              <a:rPr lang="ko-KR" altLang="en-US" dirty="0" err="1" smtClean="0"/>
              <a:t>조도운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PUIM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1724" y="1171575"/>
            <a:ext cx="1400175" cy="131445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566347"/>
            <a:ext cx="3905250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164681"/>
            <a:ext cx="523875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875" y="4917796"/>
            <a:ext cx="58674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963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PUIM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4" y="3051895"/>
            <a:ext cx="5010151" cy="1235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680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2138362"/>
            <a:ext cx="8039100" cy="35909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1400175"/>
            <a:ext cx="361950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시간 가중치 포함 유무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35584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00175"/>
            <a:ext cx="361950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비슷한 유저의 수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2128837"/>
            <a:ext cx="4305300" cy="3571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572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1999" y="1352550"/>
            <a:ext cx="583882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행동 유사도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vs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행동 유사도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내용 유사도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024062"/>
            <a:ext cx="780097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1304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1999" y="1352550"/>
            <a:ext cx="583882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다른 </a:t>
            </a:r>
            <a:r>
              <a:rPr kumimoji="0" lang="ko-KR" altLang="en-US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연구들과의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성능 비교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8" y="2238038"/>
            <a:ext cx="6929438" cy="3476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23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1999" y="1352550"/>
            <a:ext cx="583882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다른 </a:t>
            </a:r>
            <a:r>
              <a:rPr kumimoji="0" lang="ko-KR" altLang="en-US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연구들과의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성능 비교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2157412"/>
            <a:ext cx="4191000" cy="3552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7218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1999" y="1352550"/>
            <a:ext cx="583882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다른 </a:t>
            </a:r>
            <a:r>
              <a:rPr kumimoji="0" lang="ko-KR" altLang="en-US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연구들과의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성능 비교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1" y="2162175"/>
            <a:ext cx="4391025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8664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문제점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71549" y="1695450"/>
            <a:ext cx="9382126" cy="2062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smtClean="0"/>
              <a:t>movie </a:t>
            </a:r>
            <a:r>
              <a:rPr lang="en-US" altLang="ko-KR" sz="2000" b="1" dirty="0"/>
              <a:t>dataset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timestamp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1970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월 </a:t>
            </a:r>
            <a:r>
              <a:rPr lang="en-US" altLang="ko-KR" sz="2000" b="1" dirty="0" smtClean="0"/>
              <a:t>14~18</a:t>
            </a:r>
            <a:r>
              <a:rPr lang="ko-KR" altLang="en-US" sz="2000" b="1" dirty="0" smtClean="0"/>
              <a:t>일에 머물러 </a:t>
            </a:r>
            <a:r>
              <a:rPr lang="ko-KR" altLang="en-US" sz="2000" b="1" dirty="0"/>
              <a:t>있어서 시간 가중치에 대한 </a:t>
            </a:r>
            <a:r>
              <a:rPr lang="ko-KR" altLang="en-US" sz="2000" b="1" dirty="0" smtClean="0"/>
              <a:t>수식을 적용할 수 없을 것 같다</a:t>
            </a:r>
            <a:r>
              <a:rPr lang="en-US" altLang="ko-KR" sz="2000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상품의 정보가 추가적으로 필요하여 현재 프로젝트에 적용할 수 없다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endParaRPr lang="ko-KR" altLang="en-US" sz="20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57874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구현</a:t>
            </a:r>
            <a:endParaRPr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4826" y="1400175"/>
            <a:ext cx="541019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/>
                </a:solidFill>
              </a:rPr>
              <a:t>Movie-tag matrix 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TF-IDF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구현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046463"/>
            <a:ext cx="4705350" cy="42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51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04930" y="1266825"/>
            <a:ext cx="9582139" cy="4524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논문 개요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400" b="1" dirty="0" smtClean="0"/>
              <a:t>연구 주 내용</a:t>
            </a:r>
            <a:endParaRPr lang="en-US" altLang="ko-KR" sz="2400" b="1" dirty="0" smtClean="0"/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알고리즘 </a:t>
            </a:r>
            <a:r>
              <a:rPr lang="ko-KR" altLang="en-US" sz="2400" b="1" dirty="0" smtClean="0"/>
              <a:t>소개</a:t>
            </a:r>
            <a:endParaRPr lang="en-US" altLang="ko-KR" sz="2400" b="1" dirty="0" smtClean="0"/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연구 결과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400" b="1" dirty="0" smtClean="0"/>
              <a:t>문제점</a:t>
            </a:r>
            <a:endParaRPr lang="en-US" altLang="ko-KR" sz="2400" b="1" dirty="0" smtClean="0"/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논문 구현을 하면서 어려웠던 문제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구현</a:t>
            </a:r>
            <a:endParaRPr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4826" y="1400175"/>
            <a:ext cx="541019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/>
                </a:solidFill>
              </a:rPr>
              <a:t>Movie-tag matrix 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TF-IDF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구현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6" y="2028825"/>
            <a:ext cx="4178402" cy="42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43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구현</a:t>
            </a:r>
            <a:endParaRPr dirty="0"/>
          </a:p>
        </p:txBody>
      </p:sp>
      <p:pic>
        <p:nvPicPr>
          <p:cNvPr id="1025" name="_x542594136" descr="EMB000006c43a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2251632"/>
            <a:ext cx="10877550" cy="253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4826" y="1400175"/>
            <a:ext cx="4248151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시간 가중치 수식 구현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2673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구현의 문제점</a:t>
            </a:r>
            <a:endParaRPr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11523600" descr="EMB000006c43a6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12" y="3367945"/>
            <a:ext cx="7188128" cy="18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11525040" descr="EMB000006c43a6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1" y="1688337"/>
            <a:ext cx="2773363" cy="35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11533824" descr="EMB000006c43a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04" y="1688338"/>
            <a:ext cx="7132945" cy="135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53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개요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1895450"/>
            <a:ext cx="5705475" cy="3469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3919" y="1895450"/>
            <a:ext cx="4743406" cy="36317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기존의 추천 기법</a:t>
            </a: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000" b="1" dirty="0" smtClean="0"/>
              <a:t>협업 </a:t>
            </a:r>
            <a:r>
              <a:rPr lang="ko-KR" altLang="en-US" sz="2000" b="1" dirty="0" err="1" smtClean="0"/>
              <a:t>필터링</a:t>
            </a:r>
            <a:endParaRPr lang="en-US" altLang="ko-KR" sz="2000" b="1" dirty="0" smtClean="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=&gt; </a:t>
            </a:r>
            <a:r>
              <a:rPr lang="ko-KR" altLang="en-US" sz="2000" b="1" dirty="0" smtClean="0"/>
              <a:t>데이터 희소성</a:t>
            </a:r>
            <a:endParaRPr lang="en-US" altLang="ko-KR" sz="2000" b="1" dirty="0" smtClean="0"/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ko-KR" altLang="en-US" sz="2000" b="1" dirty="0" smtClean="0"/>
              <a:t>콘텐츠 기반 </a:t>
            </a:r>
            <a:r>
              <a:rPr lang="ko-KR" altLang="en-US" sz="2000" b="1" dirty="0" err="1" smtClean="0"/>
              <a:t>필터링</a:t>
            </a:r>
            <a:endParaRPr lang="en-US" altLang="ko-KR" sz="2000" b="1" dirty="0" smtClean="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000" b="1" dirty="0" smtClean="0"/>
              <a:t>       =&gt; NO </a:t>
            </a:r>
            <a:r>
              <a:rPr lang="ko-KR" altLang="en-US" sz="2000" b="1" dirty="0" smtClean="0"/>
              <a:t>다양성</a:t>
            </a:r>
            <a:endParaRPr lang="en-US" altLang="ko-KR" sz="2000" b="1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0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최신 논문들에서는 두 가지 방법을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mix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한 </a:t>
            </a:r>
            <a:r>
              <a:rPr kumimoji="0" lang="ko-KR" altLang="en-US" sz="2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하이브리드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방식이 대두되고 있음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0628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개요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1343000"/>
            <a:ext cx="5705475" cy="3469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45419" y="5163190"/>
            <a:ext cx="79914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잠재적 관심도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PUIM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</a:t>
            </a: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사용자 관심도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lang="en-US" altLang="ko-KR" sz="2800" b="1" dirty="0"/>
              <a:t>EUIM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6302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개요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8" name="그룹 7"/>
          <p:cNvGrpSpPr/>
          <p:nvPr/>
        </p:nvGrpSpPr>
        <p:grpSpPr>
          <a:xfrm>
            <a:off x="4088164" y="1596674"/>
            <a:ext cx="3765445" cy="3827942"/>
            <a:chOff x="4088164" y="1596674"/>
            <a:chExt cx="3765445" cy="382794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2637" y="1596674"/>
              <a:ext cx="2476500" cy="7810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t="6078"/>
            <a:stretch/>
          </p:blipFill>
          <p:spPr>
            <a:xfrm>
              <a:off x="4088164" y="2940907"/>
              <a:ext cx="3765445" cy="2483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349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주 내용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076325"/>
            <a:ext cx="3229728" cy="518636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200775" y="1005248"/>
            <a:ext cx="1485900" cy="1191811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rgbClr val="7030A0"/>
                </a:solidFill>
              </a:rPr>
              <a:t>콘텐츠 기반</a:t>
            </a:r>
            <a:endParaRPr lang="en-US" altLang="ko-KR" sz="1600" b="1" dirty="0" smtClean="0">
              <a:solidFill>
                <a:srgbClr val="7030A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사용자</a:t>
            </a:r>
            <a:r>
              <a:rPr kumimoji="0" lang="ko-KR" altLang="en-US" sz="1600" b="1" i="0" u="none" strike="noStrike" cap="none" spc="0" normalizeH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 관심도 파악</a:t>
            </a:r>
            <a:endParaRPr kumimoji="0" lang="en-US" altLang="ko-KR" sz="1600" b="1" i="0" u="none" strike="noStrike" cap="none" spc="0" normalizeH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baseline="0" dirty="0" smtClean="0">
                <a:solidFill>
                  <a:srgbClr val="7030A0"/>
                </a:solidFill>
              </a:rPr>
              <a:t>(EUIM)</a:t>
            </a:r>
            <a:endParaRPr kumimoji="0" lang="en-US" altLang="ko-KR" sz="1600" b="1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686800" y="1005248"/>
            <a:ext cx="1485900" cy="1191811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협업 </a:t>
            </a:r>
            <a:r>
              <a:rPr kumimoji="0" lang="ko-KR" altLang="en-US" sz="1600" b="1" i="0" u="none" strike="noStrike" cap="none" spc="0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필터링</a:t>
            </a:r>
            <a:endParaRPr kumimoji="0" lang="en-US" altLang="ko-KR" sz="1600" b="1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rgbClr val="7030A0"/>
                </a:solidFill>
              </a:rPr>
              <a:t>사용자 잠재</a:t>
            </a:r>
            <a:endParaRPr lang="en-US" altLang="ko-KR" sz="1600" b="1" dirty="0" smtClean="0">
              <a:solidFill>
                <a:srgbClr val="7030A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관심도 파악</a:t>
            </a:r>
            <a:endParaRPr kumimoji="0" lang="en-US" altLang="ko-KR" sz="1600" b="1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solidFill>
                  <a:srgbClr val="7030A0"/>
                </a:solidFill>
              </a:rPr>
              <a:t>(PUIM)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400925" y="2408280"/>
            <a:ext cx="1590675" cy="519345"/>
          </a:xfrm>
          <a:prstGeom prst="ellipse">
            <a:avLst/>
          </a:prstGeom>
          <a:solidFill>
            <a:srgbClr val="1C9DD8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</a:rPr>
              <a:t>결합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6200000" flipH="1">
            <a:off x="6840816" y="2327949"/>
            <a:ext cx="510619" cy="304800"/>
          </a:xfrm>
          <a:prstGeom prst="bentConnector3">
            <a:avLst>
              <a:gd name="adj1" fmla="val 99993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꺾인 연결선 14"/>
          <p:cNvCxnSpPr/>
          <p:nvPr/>
        </p:nvCxnSpPr>
        <p:spPr>
          <a:xfrm rot="5400000">
            <a:off x="9031563" y="2337474"/>
            <a:ext cx="510621" cy="285750"/>
          </a:xfrm>
          <a:prstGeom prst="bentConnector3">
            <a:avLst>
              <a:gd name="adj1" fmla="val 99619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모서리가 둥근 직사각형 19"/>
          <p:cNvSpPr/>
          <p:nvPr/>
        </p:nvSpPr>
        <p:spPr>
          <a:xfrm>
            <a:off x="7483792" y="3363123"/>
            <a:ext cx="1485900" cy="646981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K-means clustering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196262" y="2950485"/>
            <a:ext cx="1" cy="3998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196262" y="3992636"/>
            <a:ext cx="1" cy="3998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모서리가 둥근 직사각형 25"/>
          <p:cNvSpPr/>
          <p:nvPr/>
        </p:nvSpPr>
        <p:spPr>
          <a:xfrm>
            <a:off x="7453312" y="4445602"/>
            <a:ext cx="1485900" cy="1956371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rgbClr val="7030A0"/>
                </a:solidFill>
              </a:rPr>
              <a:t>사용자 선호도 </a:t>
            </a:r>
            <a:r>
              <a:rPr lang="en-US" altLang="ko-KR" sz="1600" dirty="0" smtClean="0">
                <a:solidFill>
                  <a:srgbClr val="7030A0"/>
                </a:solidFill>
              </a:rPr>
              <a:t>matrix</a:t>
            </a:r>
            <a:r>
              <a:rPr lang="ko-KR" altLang="en-US" sz="1600" dirty="0" smtClean="0">
                <a:solidFill>
                  <a:srgbClr val="7030A0"/>
                </a:solidFill>
              </a:rPr>
              <a:t>에서    </a:t>
            </a:r>
            <a:r>
              <a:rPr lang="en-US" altLang="ko-KR" sz="1600" dirty="0" smtClean="0">
                <a:solidFill>
                  <a:srgbClr val="7030A0"/>
                </a:solidFill>
              </a:rPr>
              <a:t>k-means </a:t>
            </a:r>
            <a:r>
              <a:rPr lang="ko-KR" altLang="en-US" sz="1600" dirty="0" smtClean="0">
                <a:solidFill>
                  <a:srgbClr val="7030A0"/>
                </a:solidFill>
              </a:rPr>
              <a:t>거리가 가장 가까운 이웃 선정</a:t>
            </a:r>
            <a:endParaRPr kumimoji="0" lang="en-US" altLang="ko-KR" sz="1600" b="0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10761" y="5236504"/>
            <a:ext cx="1485900" cy="374566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FUIM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143998" y="5423787"/>
            <a:ext cx="56197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0582275" y="4600575"/>
            <a:ext cx="0" cy="4191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모서리가 둥근 직사각형 31"/>
          <p:cNvSpPr/>
          <p:nvPr/>
        </p:nvSpPr>
        <p:spPr>
          <a:xfrm>
            <a:off x="9910761" y="3930312"/>
            <a:ext cx="1485900" cy="374566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Top n </a:t>
            </a:r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추천</a:t>
            </a:r>
            <a:endParaRPr kumimoji="0" lang="en-US" altLang="ko-KR" sz="1600" b="0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894697" y="3238384"/>
            <a:ext cx="981075" cy="954161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81510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EUIM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0099" y="1171575"/>
            <a:ext cx="1400175" cy="131445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48474" y="1438275"/>
            <a:ext cx="3343018" cy="2676759"/>
            <a:chOff x="6848475" y="1076325"/>
            <a:chExt cx="3343018" cy="267675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8475" y="1580076"/>
              <a:ext cx="3343018" cy="1438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7498675" y="1076325"/>
              <a:ext cx="216033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Product</a:t>
              </a:r>
              <a:r>
                <a:rPr lang="en-US" altLang="ko-KR" dirty="0" smtClean="0"/>
                <a:t>-word</a:t>
              </a:r>
              <a:r>
                <a:rPr kumimoji="0" lang="en-US" altLang="ko-KR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 matrix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2246" y="3383756"/>
              <a:ext cx="1895475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TF-IDF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092" y="4296763"/>
            <a:ext cx="4581782" cy="957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6624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EUIM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0099" y="1171575"/>
            <a:ext cx="1400175" cy="131445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58845" y="1259511"/>
            <a:ext cx="4465503" cy="2453028"/>
            <a:chOff x="6238809" y="1228725"/>
            <a:chExt cx="4465503" cy="245302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8809" y="1828800"/>
              <a:ext cx="4465503" cy="1852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7572245" y="1228725"/>
              <a:ext cx="1895475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smtClean="0"/>
                <a:t>시간 가중치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4917" y="3943286"/>
            <a:ext cx="2269431" cy="2275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215" y="4662904"/>
            <a:ext cx="2135728" cy="836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5543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EUIM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0099" y="1171575"/>
            <a:ext cx="1400175" cy="131445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162" y="2636043"/>
            <a:ext cx="4893287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81770" y="2066925"/>
            <a:ext cx="189547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/>
              <a:t>EUIM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89251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921</Words>
  <Application>Microsoft Office PowerPoint</Application>
  <PresentationFormat>와이드스크린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Helvetica</vt:lpstr>
      <vt:lpstr>Office 테마</vt:lpstr>
      <vt:lpstr>PowerPoint 프레젠테이션</vt:lpstr>
      <vt:lpstr>목차</vt:lpstr>
      <vt:lpstr>논문 개요</vt:lpstr>
      <vt:lpstr>논문 개요</vt:lpstr>
      <vt:lpstr>논문 개요</vt:lpstr>
      <vt:lpstr>연구 주 내용</vt:lpstr>
      <vt:lpstr>알고리즘 소개 – EUIM</vt:lpstr>
      <vt:lpstr>알고리즘 소개 – EUIM</vt:lpstr>
      <vt:lpstr>알고리즘 소개 – EUIM</vt:lpstr>
      <vt:lpstr>알고리즘 소개 – PUIM</vt:lpstr>
      <vt:lpstr>알고리즘 소개 – PUIM</vt:lpstr>
      <vt:lpstr>연구 결과</vt:lpstr>
      <vt:lpstr>연구 결과</vt:lpstr>
      <vt:lpstr>연구 결과</vt:lpstr>
      <vt:lpstr>연구 결과</vt:lpstr>
      <vt:lpstr>연구 결과</vt:lpstr>
      <vt:lpstr>연구 결과</vt:lpstr>
      <vt:lpstr>문제점</vt:lpstr>
      <vt:lpstr>논문 구현</vt:lpstr>
      <vt:lpstr>논문 구현</vt:lpstr>
      <vt:lpstr>논문 구현</vt:lpstr>
      <vt:lpstr>논문 구현의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박종두</cp:lastModifiedBy>
  <cp:revision>75</cp:revision>
  <dcterms:modified xsi:type="dcterms:W3CDTF">2021-08-04T06:55:47Z</dcterms:modified>
</cp:coreProperties>
</file>