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73" r:id="rId5"/>
    <p:sldId id="292" r:id="rId6"/>
    <p:sldId id="275" r:id="rId7"/>
    <p:sldId id="276" r:id="rId8"/>
    <p:sldId id="289" r:id="rId9"/>
    <p:sldId id="290" r:id="rId10"/>
    <p:sldId id="277" r:id="rId11"/>
    <p:sldId id="29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7" r:id="rId20"/>
    <p:sldId id="288" r:id="rId21"/>
    <p:sldId id="285" r:id="rId22"/>
    <p:sldId id="286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DD8"/>
    <a:srgbClr val="FE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187" autoAdjust="0"/>
  </p:normalViewPr>
  <p:slideViewPr>
    <p:cSldViewPr snapToGrid="0">
      <p:cViewPr varScale="1">
        <p:scale>
          <a:sx n="75" d="100"/>
          <a:sy n="75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4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8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065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03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3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04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930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00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045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633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34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14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119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8267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74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58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8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40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49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518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2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378938" y="247696"/>
            <a:ext cx="11434123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4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8" y="6481245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3"/>
            <a:ext cx="241286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624161" y="658207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1593726" y="2714225"/>
            <a:ext cx="9221469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&gt;</a:t>
            </a:r>
          </a:p>
          <a:p>
            <a:pPr algn="ctr">
              <a:defRPr sz="40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sz="2400" dirty="0"/>
              <a:t>An Improved Recommendation Method Based on Content</a:t>
            </a:r>
          </a:p>
          <a:p>
            <a:pPr algn="ctr">
              <a:defRPr sz="40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sz="2400" dirty="0"/>
              <a:t>Filtering and Collaborative Filtering</a:t>
            </a:r>
            <a:endParaRPr sz="2400" dirty="0"/>
          </a:p>
        </p:txBody>
      </p:sp>
      <p:sp>
        <p:nvSpPr>
          <p:cNvPr id="108" name="TextBox 2"/>
          <p:cNvSpPr txBox="1"/>
          <p:nvPr/>
        </p:nvSpPr>
        <p:spPr>
          <a:xfrm>
            <a:off x="9863050" y="5685905"/>
            <a:ext cx="190429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dirty="0" smtClean="0"/>
              <a:t>20162897 박종두</a:t>
            </a:r>
            <a:endParaRPr lang="en-US" dirty="0" smtClean="0"/>
          </a:p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/>
              <a:t>20173253 </a:t>
            </a:r>
            <a:r>
              <a:rPr lang="ko-KR" altLang="en-US" dirty="0" err="1" smtClean="0"/>
              <a:t>조도운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PUIM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1724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566347"/>
            <a:ext cx="390525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164681"/>
            <a:ext cx="523875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875" y="4917796"/>
            <a:ext cx="58674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963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PUIM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4" y="3051895"/>
            <a:ext cx="5010151" cy="1235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680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2138362"/>
            <a:ext cx="8039100" cy="35909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1400175"/>
            <a:ext cx="361950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시간 가중치 포함 유무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5584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00175"/>
            <a:ext cx="361950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비슷한 유저의 수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2128837"/>
            <a:ext cx="4305300" cy="3571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4572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행동 유사도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vs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행동 유사도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내용 유사도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024062"/>
            <a:ext cx="780097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1304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다른 </a:t>
            </a:r>
            <a:r>
              <a:rPr kumimoji="0" lang="ko-KR" altLang="en-US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연구들과의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성능 비교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8" y="2238038"/>
            <a:ext cx="6929438" cy="3476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23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다른 </a:t>
            </a:r>
            <a:r>
              <a:rPr kumimoji="0" lang="ko-KR" altLang="en-US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연구들과의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성능 비교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157412"/>
            <a:ext cx="4191000" cy="3552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218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결과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1999" y="1352550"/>
            <a:ext cx="583882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다른 </a:t>
            </a:r>
            <a:r>
              <a:rPr kumimoji="0" lang="ko-KR" altLang="en-US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연구들과의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성능 비교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1" y="2162175"/>
            <a:ext cx="439102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664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문제점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549" y="1695450"/>
            <a:ext cx="9382126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smtClean="0"/>
              <a:t>movie </a:t>
            </a:r>
            <a:r>
              <a:rPr lang="en-US" altLang="ko-KR" sz="2000" b="1" dirty="0"/>
              <a:t>dataset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timestamp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1970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18</a:t>
            </a:r>
            <a:r>
              <a:rPr lang="ko-KR" altLang="en-US" sz="2000" b="1" dirty="0"/>
              <a:t>일 하루에 머물러 있어서 시간 가중치에 대한 수식이 정확하지 않을 것 같다</a:t>
            </a:r>
            <a:r>
              <a:rPr lang="en-US" altLang="ko-KR" sz="20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endParaRPr lang="ko-KR" altLang="en-US" sz="20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57874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4826" y="1400175"/>
            <a:ext cx="541019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</a:rPr>
              <a:t>Movie-tag matrix 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TF-IDF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구현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046463"/>
            <a:ext cx="4705350" cy="42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51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04930" y="1266825"/>
            <a:ext cx="9582139" cy="4524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논문 개요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400" b="1" dirty="0" smtClean="0"/>
              <a:t>연구 주 내용</a:t>
            </a:r>
            <a:endParaRPr lang="en-US" altLang="ko-KR" sz="2400" b="1" dirty="0" smtClean="0"/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알고리즘 </a:t>
            </a:r>
            <a:r>
              <a:rPr lang="ko-KR" altLang="en-US" sz="2400" b="1" dirty="0" smtClean="0"/>
              <a:t>소개</a:t>
            </a:r>
            <a:endParaRPr lang="en-US" altLang="ko-KR" sz="2400" b="1" dirty="0" smtClean="0"/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연구 결과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400" b="1" dirty="0" smtClean="0"/>
              <a:t>문제점</a:t>
            </a:r>
            <a:endParaRPr lang="en-US" altLang="ko-KR" sz="2400" b="1" dirty="0" smtClean="0"/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논문 구현을 하면서 어려웠던 문제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4826" y="1400175"/>
            <a:ext cx="541019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/>
                </a:solidFill>
              </a:rPr>
              <a:t>Movie-tag matrix 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TF-IDF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구현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6" y="2028825"/>
            <a:ext cx="4178402" cy="42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43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</a:t>
            </a:r>
            <a:endParaRPr dirty="0"/>
          </a:p>
        </p:txBody>
      </p:sp>
      <p:pic>
        <p:nvPicPr>
          <p:cNvPr id="1025" name="_x542594136" descr="EMB000006c43a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2251632"/>
            <a:ext cx="10877550" cy="253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4826" y="1400175"/>
            <a:ext cx="4248151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시간 가중치 수식 구현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2673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구현의 문제점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11523600" descr="EMB000006c43a6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12" y="3367945"/>
            <a:ext cx="7188128" cy="18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1525040" descr="EMB000006c43a6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1" y="1688337"/>
            <a:ext cx="2773363" cy="35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11533824" descr="EMB000006c43a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04" y="1688338"/>
            <a:ext cx="7132945" cy="135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53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개요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1895450"/>
            <a:ext cx="5705475" cy="3469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3919" y="1895450"/>
            <a:ext cx="4743406" cy="36317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기존의 추천 기법</a:t>
            </a: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000" b="1" dirty="0" smtClean="0"/>
              <a:t>협업 </a:t>
            </a:r>
            <a:r>
              <a:rPr lang="ko-KR" altLang="en-US" sz="2000" b="1" dirty="0" err="1" smtClean="0"/>
              <a:t>필터링</a:t>
            </a:r>
            <a:endParaRPr lang="en-US" altLang="ko-KR" sz="2000" b="1" dirty="0" smtClean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 =&gt; </a:t>
            </a:r>
            <a:r>
              <a:rPr lang="ko-KR" altLang="en-US" sz="2000" b="1" dirty="0" smtClean="0"/>
              <a:t>데이터 희소성</a:t>
            </a:r>
            <a:endParaRPr lang="en-US" altLang="ko-KR" sz="2000" b="1" dirty="0" smtClean="0"/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ko-KR" altLang="en-US" sz="2000" b="1" dirty="0" smtClean="0"/>
              <a:t>콘텐츠 기반 </a:t>
            </a:r>
            <a:r>
              <a:rPr lang="ko-KR" altLang="en-US" sz="2000" b="1" dirty="0" err="1" smtClean="0"/>
              <a:t>필터링</a:t>
            </a:r>
            <a:endParaRPr lang="en-US" altLang="ko-KR" sz="2000" b="1" dirty="0" smtClean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000" b="1" dirty="0" smtClean="0"/>
              <a:t>       =&gt; NO </a:t>
            </a:r>
            <a:r>
              <a:rPr lang="ko-KR" altLang="en-US" sz="2000" b="1" dirty="0" smtClean="0"/>
              <a:t>다양성</a:t>
            </a:r>
            <a:endParaRPr lang="en-US" altLang="ko-KR" sz="2000" b="1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0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최신 논문들에서는 두 가지 방법을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mix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한 </a:t>
            </a:r>
            <a:r>
              <a:rPr kumimoji="0" lang="ko-KR" altLang="en-US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하이브리드</a:t>
            </a:r>
            <a:r>
              <a:rPr kumimoji="0" lang="ko-KR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방식이 대두되고 있음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0628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개요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343000"/>
            <a:ext cx="5705475" cy="3469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45419" y="5163190"/>
            <a:ext cx="799143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잠재적 관심도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PUIM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사용자 관심도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lang="en-US" altLang="ko-KR" sz="2800" b="1" dirty="0"/>
              <a:t>EUIM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302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논문 개요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8" name="그룹 7"/>
          <p:cNvGrpSpPr/>
          <p:nvPr/>
        </p:nvGrpSpPr>
        <p:grpSpPr>
          <a:xfrm>
            <a:off x="4088164" y="1596674"/>
            <a:ext cx="3765445" cy="3827942"/>
            <a:chOff x="4088164" y="1596674"/>
            <a:chExt cx="3765445" cy="382794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637" y="1596674"/>
              <a:ext cx="2476500" cy="7810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6078"/>
            <a:stretch/>
          </p:blipFill>
          <p:spPr>
            <a:xfrm>
              <a:off x="4088164" y="2940907"/>
              <a:ext cx="3765445" cy="2483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349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연구 주 내용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076325"/>
            <a:ext cx="3229728" cy="518636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200775" y="1005248"/>
            <a:ext cx="1485900" cy="119181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rgbClr val="7030A0"/>
                </a:solidFill>
              </a:rPr>
              <a:t>콘텐츠 기반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사용자</a:t>
            </a:r>
            <a:r>
              <a:rPr kumimoji="0" lang="ko-KR" altLang="en-US" sz="1600" b="1" i="0" u="none" strike="noStrike" cap="none" spc="0" normalizeH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 관심도 파악</a:t>
            </a:r>
            <a:endParaRPr kumimoji="0" lang="en-US" altLang="ko-KR" sz="1600" b="1" i="0" u="none" strike="noStrike" cap="none" spc="0" normalizeH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baseline="0" dirty="0" smtClean="0">
                <a:solidFill>
                  <a:srgbClr val="7030A0"/>
                </a:solidFill>
              </a:rPr>
              <a:t>(EUIM)</a:t>
            </a:r>
            <a:endParaRPr kumimoji="0" lang="en-US" altLang="ko-KR" sz="1600" b="1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686800" y="1005248"/>
            <a:ext cx="1485900" cy="119181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협업 </a:t>
            </a:r>
            <a:r>
              <a:rPr kumimoji="0" lang="ko-KR" altLang="en-US" sz="1600" b="1" i="0" u="none" strike="noStrike" cap="none" spc="0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필터링</a:t>
            </a:r>
            <a:endParaRPr kumimoji="0" lang="en-US" altLang="ko-KR" sz="1600" b="1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rgbClr val="7030A0"/>
                </a:solidFill>
              </a:rPr>
              <a:t>사용자 잠재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관심도 파악</a:t>
            </a:r>
            <a:endParaRPr kumimoji="0" lang="en-US" altLang="ko-KR" sz="1600" b="1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rgbClr val="7030A0"/>
                </a:solidFill>
              </a:rPr>
              <a:t>(PUIM)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400925" y="2408280"/>
            <a:ext cx="1590675" cy="519345"/>
          </a:xfrm>
          <a:prstGeom prst="ellipse">
            <a:avLst/>
          </a:prstGeom>
          <a:solidFill>
            <a:srgbClr val="1C9DD8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</a:rPr>
              <a:t>결합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6200000" flipH="1">
            <a:off x="6840816" y="2327949"/>
            <a:ext cx="510619" cy="304800"/>
          </a:xfrm>
          <a:prstGeom prst="bentConnector3">
            <a:avLst>
              <a:gd name="adj1" fmla="val 99993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꺾인 연결선 14"/>
          <p:cNvCxnSpPr/>
          <p:nvPr/>
        </p:nvCxnSpPr>
        <p:spPr>
          <a:xfrm rot="5400000">
            <a:off x="9031563" y="2337474"/>
            <a:ext cx="510621" cy="285750"/>
          </a:xfrm>
          <a:prstGeom prst="bentConnector3">
            <a:avLst>
              <a:gd name="adj1" fmla="val 99619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모서리가 둥근 직사각형 19"/>
          <p:cNvSpPr/>
          <p:nvPr/>
        </p:nvSpPr>
        <p:spPr>
          <a:xfrm>
            <a:off x="7483792" y="3363123"/>
            <a:ext cx="1485900" cy="64698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K-means clustering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196262" y="2950485"/>
            <a:ext cx="1" cy="3998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196262" y="3992636"/>
            <a:ext cx="1" cy="3998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모서리가 둥근 직사각형 25"/>
          <p:cNvSpPr/>
          <p:nvPr/>
        </p:nvSpPr>
        <p:spPr>
          <a:xfrm>
            <a:off x="7453312" y="4445602"/>
            <a:ext cx="1485900" cy="1956371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rgbClr val="7030A0"/>
                </a:solidFill>
              </a:rPr>
              <a:t>사용자 선호도 </a:t>
            </a:r>
            <a:r>
              <a:rPr lang="en-US" altLang="ko-KR" sz="1600" dirty="0" smtClean="0">
                <a:solidFill>
                  <a:srgbClr val="7030A0"/>
                </a:solidFill>
              </a:rPr>
              <a:t>matrix</a:t>
            </a:r>
            <a:r>
              <a:rPr lang="ko-KR" altLang="en-US" sz="1600" dirty="0" smtClean="0">
                <a:solidFill>
                  <a:srgbClr val="7030A0"/>
                </a:solidFill>
              </a:rPr>
              <a:t>에서    </a:t>
            </a:r>
            <a:r>
              <a:rPr lang="en-US" altLang="ko-KR" sz="1600" dirty="0" smtClean="0">
                <a:solidFill>
                  <a:srgbClr val="7030A0"/>
                </a:solidFill>
              </a:rPr>
              <a:t>k-means </a:t>
            </a:r>
            <a:r>
              <a:rPr lang="ko-KR" altLang="en-US" sz="1600" dirty="0" smtClean="0">
                <a:solidFill>
                  <a:srgbClr val="7030A0"/>
                </a:solidFill>
              </a:rPr>
              <a:t>거리가 가장 가까운 이웃 선정</a:t>
            </a:r>
            <a:endParaRPr kumimoji="0" lang="en-US" altLang="ko-KR" sz="1600" b="0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10761" y="5236504"/>
            <a:ext cx="1485900" cy="374566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FUIM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143998" y="5423787"/>
            <a:ext cx="56197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0582275" y="4600575"/>
            <a:ext cx="0" cy="4191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모서리가 둥근 직사각형 31"/>
          <p:cNvSpPr/>
          <p:nvPr/>
        </p:nvSpPr>
        <p:spPr>
          <a:xfrm>
            <a:off x="9910761" y="3930312"/>
            <a:ext cx="1485900" cy="374566"/>
          </a:xfrm>
          <a:prstGeom prst="roundRect">
            <a:avLst/>
          </a:prstGeom>
          <a:solidFill>
            <a:srgbClr val="FEEFC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Top n </a:t>
            </a:r>
            <a:r>
              <a:rPr kumimoji="0" lang="ko-KR" altLang="en-US" sz="16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Helvetica"/>
              </a:rPr>
              <a:t>추천</a:t>
            </a:r>
            <a:endParaRPr kumimoji="0" lang="en-US" altLang="ko-KR" sz="1600" b="0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sym typeface="Helvetica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894697" y="3238384"/>
            <a:ext cx="981075" cy="954161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81510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EUIM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099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48474" y="1438275"/>
            <a:ext cx="3343018" cy="2676759"/>
            <a:chOff x="6848475" y="1076325"/>
            <a:chExt cx="3343018" cy="267675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8475" y="1580076"/>
              <a:ext cx="3343018" cy="1438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7572246" y="1076325"/>
              <a:ext cx="1895475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Movie-tag matrix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72246" y="3383756"/>
              <a:ext cx="1895475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TF-IDF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092" y="4296763"/>
            <a:ext cx="4581782" cy="957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6624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EUIM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099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58845" y="1259511"/>
            <a:ext cx="4465503" cy="2453028"/>
            <a:chOff x="6238809" y="1228725"/>
            <a:chExt cx="4465503" cy="245302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8809" y="1828800"/>
              <a:ext cx="4465503" cy="1852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7572245" y="1228725"/>
              <a:ext cx="1895475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 smtClean="0"/>
                <a:t>시간 가중치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917" y="3943286"/>
            <a:ext cx="2269431" cy="2275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215" y="4662904"/>
            <a:ext cx="2135728" cy="836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543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알고리즘 소개 </a:t>
            </a:r>
            <a:r>
              <a:rPr lang="en-US" altLang="ko-KR" dirty="0" smtClean="0"/>
              <a:t>– EUIM</a:t>
            </a:r>
            <a:endParaRPr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76325"/>
            <a:ext cx="3229728" cy="5186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099" y="1171575"/>
            <a:ext cx="1400175" cy="131445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162" y="2636043"/>
            <a:ext cx="4893287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581770" y="2066925"/>
            <a:ext cx="189547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/>
              <a:t>EUIM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89251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243</Words>
  <Application>Microsoft Office PowerPoint</Application>
  <PresentationFormat>와이드스크린</PresentationFormat>
  <Paragraphs>84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맑은 고딕</vt:lpstr>
      <vt:lpstr>Arial</vt:lpstr>
      <vt:lpstr>Helvetica</vt:lpstr>
      <vt:lpstr>Office 테마</vt:lpstr>
      <vt:lpstr>PowerPoint 프레젠테이션</vt:lpstr>
      <vt:lpstr>목차</vt:lpstr>
      <vt:lpstr>논문 개요</vt:lpstr>
      <vt:lpstr>논문 개요</vt:lpstr>
      <vt:lpstr>논문 개요</vt:lpstr>
      <vt:lpstr>연구 주 내용</vt:lpstr>
      <vt:lpstr>알고리즘 소개 – EUIM</vt:lpstr>
      <vt:lpstr>알고리즘 소개 – EUIM</vt:lpstr>
      <vt:lpstr>알고리즘 소개 – EUIM</vt:lpstr>
      <vt:lpstr>알고리즘 소개 – PUIM</vt:lpstr>
      <vt:lpstr>알고리즘 소개 – PUIM</vt:lpstr>
      <vt:lpstr>연구 결과</vt:lpstr>
      <vt:lpstr>연구 결과</vt:lpstr>
      <vt:lpstr>연구 결과</vt:lpstr>
      <vt:lpstr>연구 결과</vt:lpstr>
      <vt:lpstr>연구 결과</vt:lpstr>
      <vt:lpstr>연구 결과</vt:lpstr>
      <vt:lpstr>문제점</vt:lpstr>
      <vt:lpstr>논문 구현</vt:lpstr>
      <vt:lpstr>논문 구현</vt:lpstr>
      <vt:lpstr>논문 구현</vt:lpstr>
      <vt:lpstr>논문 구현의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wku</cp:lastModifiedBy>
  <cp:revision>66</cp:revision>
  <dcterms:modified xsi:type="dcterms:W3CDTF">2021-08-04T02:24:20Z</dcterms:modified>
</cp:coreProperties>
</file>