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  <p:sldId id="288" r:id="rId9"/>
    <p:sldId id="289" r:id="rId10"/>
    <p:sldId id="287" r:id="rId11"/>
    <p:sldId id="285" r:id="rId12"/>
    <p:sldId id="292" r:id="rId13"/>
    <p:sldId id="290" r:id="rId14"/>
    <p:sldId id="293" r:id="rId15"/>
    <p:sldId id="294" r:id="rId16"/>
    <p:sldId id="295" r:id="rId17"/>
    <p:sldId id="298" r:id="rId18"/>
    <p:sldId id="299" r:id="rId19"/>
    <p:sldId id="300" r:id="rId20"/>
    <p:sldId id="2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80"/>
            <p14:sldId id="281"/>
            <p14:sldId id="282"/>
            <p14:sldId id="283"/>
            <p14:sldId id="284"/>
            <p14:sldId id="286"/>
            <p14:sldId id="288"/>
            <p14:sldId id="289"/>
            <p14:sldId id="287"/>
            <p14:sldId id="285"/>
            <p14:sldId id="292"/>
            <p14:sldId id="290"/>
            <p14:sldId id="293"/>
            <p14:sldId id="294"/>
            <p14:sldId id="295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api.its.go.kr:9443/vdsInfo?apiKey=05f4af6c013940de933c84584058cbf9&amp;getType=x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gistutorials.com/ko/docs/getting_started_with_pyqgi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ata.ex.co.kr/openapi/safeDriving/construction?key=6154593200&amp;type=xml&amp;routeCd=0010&amp;numOfRows=10&amp;pageNo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ata.ex.co.kr/openapi/odtraffic/trafficAmountByCongest?key=6154593200&amp;type=x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its.go.kr:9443/eventInfo?apiKey=05f4af6c013940de933c84584058cbf9&amp;type=all&amp;eventType=all&amp;minX=12&amp;maxX=12&amp;minY=35&amp;maxY=35&amp;getType=x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its.go.kr:9443/posIncidentInfo?apiKey=test&amp;minX=126.800000&amp;maxX=127.890000&amp;minY=34.900000%20&amp;maxY=35.100000&amp;getType=json" TargetMode="External"/><Relationship Id="rId2" Type="http://schemas.openxmlformats.org/officeDocument/2006/relationships/hyperlink" Target="https://openapi.its.go.kr:9443/posIncidentInfo?apiKey=05f4af6c013940de933c84584058cbf9&amp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소셜 차량 네트워크 서비스</a:t>
            </a:r>
            <a:r>
              <a:rPr lang="en-US" altLang="ko-KR" sz="2400" b="1" dirty="0" smtClean="0"/>
              <a:t>&gt;</a:t>
            </a:r>
          </a:p>
          <a:p>
            <a:pPr algn="ctr"/>
            <a:r>
              <a:rPr lang="ko-KR" altLang="en-US" sz="4000" b="1" dirty="0" smtClean="0"/>
              <a:t>실시간 교통정보 데이터 수집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20162872 </a:t>
            </a:r>
            <a:r>
              <a:rPr lang="ko-KR" altLang="en-US" dirty="0" smtClean="0"/>
              <a:t>김가람</a:t>
            </a:r>
            <a:endParaRPr lang="en-US" altLang="ko-KR" dirty="0" smtClean="0"/>
          </a:p>
          <a:p>
            <a:r>
              <a:rPr lang="en-US" altLang="ko-KR" dirty="0" smtClean="0"/>
              <a:t>20162889 </a:t>
            </a:r>
            <a:r>
              <a:rPr lang="ko-KR" altLang="en-US" dirty="0" err="1" smtClean="0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차량검지기정보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915" y="5330995"/>
            <a:ext cx="1036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해당구간의</a:t>
            </a:r>
            <a:r>
              <a:rPr lang="ko-KR" altLang="en-US" sz="2000" b="1" dirty="0" smtClean="0"/>
              <a:t> 차량의 속도와 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점유율을 분석하여 사용자에게 교통흐름을 예측하여 정보 제공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특별히 </a:t>
            </a:r>
            <a:r>
              <a:rPr lang="ko-KR" altLang="en-US" sz="2000" b="1" dirty="0" err="1" smtClean="0"/>
              <a:t>위도경도</a:t>
            </a:r>
            <a:r>
              <a:rPr lang="ko-KR" altLang="en-US" sz="2000" b="1" dirty="0" smtClean="0"/>
              <a:t> 좌표가 없기 때문에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차선번호</a:t>
            </a:r>
            <a:r>
              <a:rPr lang="ko-KR" altLang="en-US" sz="2000" b="1" dirty="0" smtClean="0"/>
              <a:t> 또는 링크 </a:t>
            </a:r>
            <a:r>
              <a:rPr lang="en-US" altLang="ko-KR" sz="2000" b="1" dirty="0" smtClean="0"/>
              <a:t>ID</a:t>
            </a:r>
            <a:r>
              <a:rPr lang="ko-KR" altLang="en-US" sz="2000" b="1" dirty="0" smtClean="0"/>
              <a:t>로 위치 확인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093" y="1009934"/>
            <a:ext cx="1100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openapi.its.go.kr:9443/</a:t>
            </a:r>
            <a:r>
              <a:rPr lang="en-US" altLang="ko-KR" b="1" dirty="0" smtClean="0">
                <a:hlinkClick r:id="rId2"/>
              </a:rPr>
              <a:t>vdsInfo</a:t>
            </a:r>
            <a:r>
              <a:rPr lang="en-US" altLang="ko-KR" dirty="0" smtClean="0">
                <a:hlinkClick r:id="rId2"/>
              </a:rPr>
              <a:t>?</a:t>
            </a:r>
            <a:r>
              <a:rPr lang="en-US" altLang="ko-KR" b="1" dirty="0" smtClean="0">
                <a:hlinkClick r:id="rId2"/>
              </a:rPr>
              <a:t>apiKey</a:t>
            </a:r>
            <a:r>
              <a:rPr lang="en-US" altLang="ko-KR" dirty="0" smtClean="0">
                <a:hlinkClick r:id="rId2"/>
              </a:rPr>
              <a:t>=05f4af6c013940de933c84584058cbf9&amp;</a:t>
            </a:r>
            <a:r>
              <a:rPr lang="en-US" altLang="ko-KR" b="1" dirty="0" smtClean="0">
                <a:hlinkClick r:id="rId2"/>
              </a:rPr>
              <a:t>getType</a:t>
            </a:r>
            <a:r>
              <a:rPr lang="en-US" altLang="ko-KR" dirty="0" smtClean="0">
                <a:hlinkClick r:id="rId2"/>
              </a:rPr>
              <a:t>=xml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4097" name="_x409257832" descr="EMB000040b425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28042"/>
            <a:ext cx="9946160" cy="33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링크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노드 데이터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단순 저장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10" y="1003174"/>
            <a:ext cx="7322666" cy="4116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5831" y="5371263"/>
            <a:ext cx="1036616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QGIS </a:t>
            </a:r>
            <a:r>
              <a:rPr lang="ko-KR" altLang="en-US" sz="2000" b="1" dirty="0" smtClean="0"/>
              <a:t>라는 프로그램으로 우리나라 전체 링크와 노드 데이터를 볼 수 있음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좌표계를</a:t>
            </a:r>
            <a:r>
              <a:rPr lang="ko-KR" altLang="en-US" sz="2000" b="1" dirty="0" smtClean="0"/>
              <a:t> 우리나라에 맞게 </a:t>
            </a:r>
            <a:r>
              <a:rPr lang="ko-KR" altLang="en-US" sz="2000" b="1" dirty="0" err="1" smtClean="0"/>
              <a:t>설정후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정보를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로 추출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값 정리 필요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노드 데이터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95" b="7787"/>
          <a:stretch/>
        </p:blipFill>
        <p:spPr>
          <a:xfrm>
            <a:off x="2171700" y="978983"/>
            <a:ext cx="7786406" cy="390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342" y="4998096"/>
            <a:ext cx="72305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프로그램 내부에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콘솔 사용 가능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hlinkClick r:id="rId3"/>
              </a:rPr>
              <a:t>http://www.qgistutorials.com/ko/docs/getting_started_with_pyqgis.html</a:t>
            </a: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 세계 </a:t>
            </a:r>
            <a:r>
              <a:rPr lang="ko-KR" altLang="en-US" sz="2000" b="1" dirty="0" err="1" smtClean="0"/>
              <a:t>국제정류장</a:t>
            </a:r>
            <a:r>
              <a:rPr lang="ko-KR" altLang="en-US" sz="2000" b="1" dirty="0" smtClean="0"/>
              <a:t> 데이터로 위도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경도 값 추출 확인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722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취약 구간 정보 데이터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5" y="834428"/>
            <a:ext cx="4242497" cy="116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797570"/>
            <a:ext cx="11190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취약 구간에 대한 정보를 데이터셋으로 제공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결빙구간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설해취약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안개취약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구간명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시작종료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XY </a:t>
            </a:r>
            <a:r>
              <a:rPr lang="ko-KR" altLang="en-US" sz="2000" b="1" dirty="0" smtClean="0"/>
              <a:t>좌표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시작종료</a:t>
            </a:r>
            <a:r>
              <a:rPr lang="ko-KR" altLang="en-US" sz="2000" b="1" dirty="0" smtClean="0"/>
              <a:t> 주소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방향명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구간 길이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센터 </a:t>
            </a:r>
            <a:r>
              <a:rPr lang="en-US" altLang="ko-KR" sz="2000" b="1" dirty="0" smtClean="0"/>
              <a:t>XY </a:t>
            </a:r>
            <a:r>
              <a:rPr lang="ko-KR" altLang="en-US" sz="2000" b="1" dirty="0" smtClean="0"/>
              <a:t>좌표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결빙구간과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설해취약</a:t>
            </a:r>
            <a:r>
              <a:rPr lang="ko-KR" altLang="en-US" sz="2000" b="1" dirty="0" smtClean="0"/>
              <a:t> 구간은 특정 계절에만 </a:t>
            </a:r>
            <a:r>
              <a:rPr lang="ko-KR" altLang="en-US" sz="2000" b="1" dirty="0" err="1" smtClean="0"/>
              <a:t>활용가능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23" y="4422088"/>
            <a:ext cx="4972753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한국 도로공사 고속도로</a:t>
            </a:r>
            <a:r>
              <a:rPr lang="en-US" altLang="ko-KR" b="1" dirty="0" smtClean="0"/>
              <a:t>  API – </a:t>
            </a:r>
            <a:r>
              <a:rPr lang="ko-KR" altLang="en-US" b="1" dirty="0" smtClean="0"/>
              <a:t>공사 및 도로 차단 계획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공사와 </a:t>
            </a:r>
            <a:r>
              <a:rPr lang="ko-KR" altLang="en-US" sz="2000" b="1" dirty="0" err="1" smtClean="0"/>
              <a:t>그로인한</a:t>
            </a:r>
            <a:r>
              <a:rPr lang="ko-KR" altLang="en-US" sz="2000" b="1" dirty="0" smtClean="0"/>
              <a:t> 도로 </a:t>
            </a:r>
            <a:r>
              <a:rPr lang="ko-KR" altLang="en-US" sz="2000" b="1" dirty="0" err="1" smtClean="0"/>
              <a:t>차단계획을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 제공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인증키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포맷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노선 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 시작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 종료 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페이지당 </a:t>
            </a:r>
            <a:r>
              <a:rPr lang="ko-KR" altLang="en-US" sz="2000" b="1" dirty="0" err="1" smtClean="0"/>
              <a:t>출력건</a:t>
            </a:r>
            <a:r>
              <a:rPr lang="ko-KR" altLang="en-US" sz="2000" b="1" dirty="0" smtClean="0"/>
              <a:t> 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페이지 번호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제한계획</a:t>
            </a:r>
            <a:r>
              <a:rPr lang="ko-KR" altLang="en-US" sz="2000" b="1" dirty="0" smtClean="0"/>
              <a:t> 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본부명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지사명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공사시작일자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공사시작시간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공사종료일자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공사종료시간</a:t>
            </a:r>
            <a:r>
              <a:rPr lang="en-US" altLang="ko-KR" sz="2000" b="1" dirty="0" smtClean="0"/>
              <a:t>,     </a:t>
            </a:r>
            <a:r>
              <a:rPr lang="ko-KR" altLang="en-US" sz="2000" b="1" dirty="0" smtClean="0"/>
              <a:t>노선 코드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차단 노선 구간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차단구간명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종료차단지점값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시작차단지점값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차단내용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총차로수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차단형태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공사내용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Picture 4" descr="한국도로공사 로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99" y="877168"/>
            <a:ext cx="3814016" cy="9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/>
              <a:t>공사 및 도로 차단 계획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093" y="920286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data.ex.co.kr/openapi/safeDriving/construction?</a:t>
            </a:r>
            <a:r>
              <a:rPr lang="en-US" altLang="ko-KR" b="1" u="sng" dirty="0" smtClean="0">
                <a:hlinkClick r:id="rId2"/>
              </a:rPr>
              <a:t>key</a:t>
            </a:r>
            <a:r>
              <a:rPr lang="en-US" altLang="ko-KR" u="sng" dirty="0" smtClean="0">
                <a:hlinkClick r:id="rId2"/>
              </a:rPr>
              <a:t>=6154593200&amp;</a:t>
            </a:r>
            <a:r>
              <a:rPr lang="en-US" altLang="ko-KR" b="1" u="sng" dirty="0" smtClean="0">
                <a:hlinkClick r:id="rId2"/>
              </a:rPr>
              <a:t>type</a:t>
            </a:r>
            <a:r>
              <a:rPr lang="en-US" altLang="ko-KR" u="sng" dirty="0" smtClean="0">
                <a:hlinkClick r:id="rId2"/>
              </a:rPr>
              <a:t>=xml&amp;</a:t>
            </a:r>
            <a:r>
              <a:rPr lang="en-US" altLang="ko-KR" b="1" u="sng" dirty="0" smtClean="0">
                <a:hlinkClick r:id="rId2"/>
              </a:rPr>
              <a:t>routeCd</a:t>
            </a:r>
            <a:r>
              <a:rPr lang="en-US" altLang="ko-KR" u="sng" dirty="0" smtClean="0">
                <a:hlinkClick r:id="rId2"/>
              </a:rPr>
              <a:t>=0010&amp;</a:t>
            </a:r>
          </a:p>
          <a:p>
            <a:pPr fontAlgn="base"/>
            <a:r>
              <a:rPr lang="en-US" altLang="ko-KR" b="1" u="sng" dirty="0" err="1" smtClean="0">
                <a:hlinkClick r:id="rId2"/>
              </a:rPr>
              <a:t>numOfRows</a:t>
            </a:r>
            <a:r>
              <a:rPr lang="en-US" altLang="ko-KR" u="sng" dirty="0" smtClean="0">
                <a:hlinkClick r:id="rId2"/>
              </a:rPr>
              <a:t>=10&amp;</a:t>
            </a:r>
            <a:r>
              <a:rPr lang="en-US" altLang="ko-KR" b="1" u="sng" dirty="0" smtClean="0">
                <a:hlinkClick r:id="rId2"/>
              </a:rPr>
              <a:t>pageNo</a:t>
            </a:r>
            <a:r>
              <a:rPr lang="en-US" altLang="ko-KR" u="sng" dirty="0" smtClean="0">
                <a:hlinkClick r:id="rId2"/>
              </a:rPr>
              <a:t>=1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5" name="_x408833016" descr="EMB000040b425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27" y="1656265"/>
            <a:ext cx="5265731" cy="34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32892" y="5269328"/>
            <a:ext cx="985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공사 또는 도로 </a:t>
            </a:r>
            <a:r>
              <a:rPr lang="ko-KR" altLang="en-US" b="1" dirty="0" err="1" smtClean="0"/>
              <a:t>차단계획을</a:t>
            </a:r>
            <a:r>
              <a:rPr lang="ko-KR" altLang="en-US" b="1" dirty="0" smtClean="0"/>
              <a:t> 사용자에게 해당 도로에 진입하면 알려줌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노선코드</a:t>
            </a:r>
            <a:r>
              <a:rPr lang="ko-KR" altLang="en-US" b="1" dirty="0" smtClean="0"/>
              <a:t> 데이터 따로 존재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35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한국 도로공사 고속도로</a:t>
            </a:r>
            <a:r>
              <a:rPr lang="en-US" altLang="ko-KR" b="1" dirty="0" smtClean="0"/>
              <a:t>  API – </a:t>
            </a:r>
            <a:r>
              <a:rPr lang="ko-KR" altLang="en-US" b="1" dirty="0" smtClean="0"/>
              <a:t>실시간 </a:t>
            </a:r>
            <a:r>
              <a:rPr lang="ko-KR" altLang="en-US" b="1" dirty="0" err="1" smtClean="0"/>
              <a:t>문자정보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문자 정보를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 제공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인증키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포맷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돌발유형구분코드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정렬구분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asc,desc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발생 시간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발생 일자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문자 내용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돌발 유형 구분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정체 길이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돌발진행상태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돌발지점명</a:t>
            </a:r>
            <a:r>
              <a:rPr lang="en-US" altLang="ko-KR" sz="2000" b="1" dirty="0" smtClean="0"/>
              <a:t>,        </a:t>
            </a:r>
            <a:r>
              <a:rPr lang="ko-KR" altLang="en-US" sz="2000" b="1" dirty="0" err="1" smtClean="0"/>
              <a:t>도로명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노선번호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등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</a:rPr>
              <a:t>API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불러올 당시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데이터가 잘 나왔는데 현재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나오지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않고 있음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Picture 4" descr="한국도로공사 로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99" y="877168"/>
            <a:ext cx="3814016" cy="9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한국 도로공사 고속도로</a:t>
            </a:r>
            <a:r>
              <a:rPr lang="en-US" altLang="ko-KR" b="1" dirty="0" smtClean="0"/>
              <a:t>  API – </a:t>
            </a:r>
            <a:r>
              <a:rPr lang="ko-KR" altLang="en-US" b="1" dirty="0" smtClean="0"/>
              <a:t>실시간 고속도로 정체 상황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</a:t>
            </a:r>
            <a:r>
              <a:rPr lang="ko-KR" altLang="en-US" sz="2000" b="1" dirty="0" smtClean="0"/>
              <a:t>고속도로 </a:t>
            </a:r>
            <a:r>
              <a:rPr lang="ko-KR" altLang="en-US" sz="2000" b="1" dirty="0" err="1" smtClean="0"/>
              <a:t>정체상황을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 제공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인증키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타입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수집시각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날짜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속도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통행시간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노선번호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도로명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Picture 4" descr="한국도로공사 로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99" y="877168"/>
            <a:ext cx="3814016" cy="9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2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1434119" cy="56982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한국 도로공사 고속도로</a:t>
            </a:r>
            <a:r>
              <a:rPr lang="en-US" altLang="ko-KR" b="1" dirty="0"/>
              <a:t>  API – </a:t>
            </a:r>
            <a:r>
              <a:rPr lang="ko-KR" altLang="en-US" b="1" dirty="0"/>
              <a:t>실시간 고속도로 정체 상황</a:t>
            </a:r>
            <a:endParaRPr lang="ko-KR" altLang="en-US" b="1" dirty="0"/>
          </a:p>
        </p:txBody>
      </p:sp>
      <p:sp>
        <p:nvSpPr>
          <p:cNvPr id="17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5093" y="920286"/>
            <a:ext cx="1100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data.ex.co.kr/openapi/odtraffic/trafficAmountByCongest?key=</a:t>
            </a:r>
            <a:r>
              <a:rPr lang="en-US" altLang="ko-KR" u="sng" dirty="0" smtClean="0">
                <a:hlinkClick r:id="rId2"/>
              </a:rPr>
              <a:t>6154593200</a:t>
            </a:r>
            <a:r>
              <a:rPr lang="en-US" altLang="ko-KR" dirty="0" smtClean="0">
                <a:hlinkClick r:id="rId2"/>
              </a:rPr>
              <a:t>&amp;type=xml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679089" y="5302260"/>
            <a:ext cx="69521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해당 부분 통행 속도를 기준을 두어 사용자에게 상황을 알려줌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50" y="1764245"/>
            <a:ext cx="4649300" cy="30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분석을 위한 데이터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797570"/>
            <a:ext cx="11190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전국 교통량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</a:t>
            </a:r>
            <a:r>
              <a:rPr lang="ko-KR" altLang="en-US" sz="2000" b="1" dirty="0" err="1" smtClean="0"/>
              <a:t>권역별</a:t>
            </a:r>
            <a:r>
              <a:rPr lang="ko-KR" altLang="en-US" sz="2000" b="1" dirty="0" smtClean="0"/>
              <a:t> 교통량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톨게이트 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출구 교통량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톨게이트간</a:t>
            </a:r>
            <a:r>
              <a:rPr lang="ko-KR" altLang="en-US" sz="2000" b="1" dirty="0" smtClean="0"/>
              <a:t> 통행시간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영업소 간 통행 시간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실시간 </a:t>
            </a:r>
            <a:r>
              <a:rPr lang="ko-KR" altLang="en-US" sz="2000" b="1" dirty="0" err="1" smtClean="0"/>
              <a:t>영업소별</a:t>
            </a:r>
            <a:r>
              <a:rPr lang="ko-KR" altLang="en-US" sz="2000" b="1" dirty="0" smtClean="0"/>
              <a:t> 교통량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539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연구의 목적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도로위의</a:t>
            </a:r>
            <a:r>
              <a:rPr lang="ko-KR" altLang="en-US" sz="2000" dirty="0" smtClean="0"/>
              <a:t> 사용자가 제보한 데이터와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이동 데이터를 바탕으로 교통 상황을 예측하여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사용자에게 정보를 제공하는 서비스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1</a:t>
            </a:r>
            <a:r>
              <a:rPr lang="ko-KR" altLang="en-US" sz="2000" b="1" dirty="0" err="1"/>
              <a:t>차목표는</a:t>
            </a:r>
            <a:r>
              <a:rPr lang="ko-KR" altLang="en-US" sz="2000" b="1" dirty="0"/>
              <a:t> 도로 주변에서 교통 흐름에 영향을 미치는 요소들을 수집하고 </a:t>
            </a:r>
            <a:r>
              <a:rPr lang="ko-KR" altLang="en-US" sz="2000" b="1" dirty="0" smtClean="0"/>
              <a:t>앱을 </a:t>
            </a:r>
            <a:r>
              <a:rPr lang="ko-KR" altLang="en-US" sz="2000" b="1" dirty="0"/>
              <a:t>통해 </a:t>
            </a:r>
            <a:r>
              <a:rPr lang="ko-KR" altLang="en-US" sz="2000" b="1" dirty="0" smtClean="0"/>
              <a:t>제공</a:t>
            </a:r>
            <a:endParaRPr lang="en-US" altLang="ko-KR" sz="2000" b="1" dirty="0" smtClean="0"/>
          </a:p>
        </p:txBody>
      </p:sp>
      <p:pic>
        <p:nvPicPr>
          <p:cNvPr id="2050" name="Picture 2" descr="https://www.worklaw.co.kr/ja_data/upload/intranet/worklaw/images/g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91" y="2268394"/>
            <a:ext cx="3493989" cy="232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17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추후 일정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~3/17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ko-KR" altLang="en-US" sz="2000" b="1" dirty="0" smtClean="0"/>
              <a:t>기상정보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통계정보 데이터 조사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~3/31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교통정보 관련 앱 및 개발환경 조사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공사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사고정보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5" y="834428"/>
            <a:ext cx="4242497" cy="116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797570"/>
            <a:ext cx="111902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공사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사고정보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데이터를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제공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도로 유형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지정 </a:t>
            </a:r>
            <a:r>
              <a:rPr lang="en-US" altLang="ko-KR" sz="2000" b="1" dirty="0" smtClean="0"/>
              <a:t>(all-</a:t>
            </a:r>
            <a:r>
              <a:rPr lang="ko-KR" altLang="en-US" sz="2000" b="1" dirty="0" smtClean="0"/>
              <a:t>전체</a:t>
            </a:r>
            <a:r>
              <a:rPr lang="en-US" altLang="ko-KR" sz="2000" b="1" dirty="0" smtClean="0"/>
              <a:t>, ex-</a:t>
            </a:r>
            <a:r>
              <a:rPr lang="ko-KR" altLang="en-US" sz="2000" b="1" dirty="0" smtClean="0"/>
              <a:t>고속도로</a:t>
            </a:r>
            <a:r>
              <a:rPr lang="en-US" altLang="ko-KR" sz="2000" b="1" dirty="0" smtClean="0"/>
              <a:t>, its-</a:t>
            </a:r>
            <a:r>
              <a:rPr lang="ko-KR" altLang="en-US" sz="2000" b="1" dirty="0" smtClean="0"/>
              <a:t>국도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이벤트 유형 지정 </a:t>
            </a:r>
            <a:r>
              <a:rPr lang="en-US" altLang="ko-KR" sz="2000" b="1" dirty="0" smtClean="0"/>
              <a:t>(all-</a:t>
            </a:r>
            <a:r>
              <a:rPr lang="ko-KR" altLang="en-US" sz="2000" b="1" dirty="0" smtClean="0"/>
              <a:t>전체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cor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공사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acc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교통사고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wea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기상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etc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기타 돌발</a:t>
            </a:r>
            <a:r>
              <a:rPr lang="en-US" altLang="ko-KR" sz="2000" b="1" dirty="0" smtClean="0"/>
              <a:t>, dis-</a:t>
            </a:r>
            <a:r>
              <a:rPr lang="ko-KR" altLang="en-US" sz="2000" b="1" dirty="0" smtClean="0"/>
              <a:t>재난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위도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경도 좌표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발생 일시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위도경도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도로명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도로번호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도로 방향 유형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차단 통제 유형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차단차로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돌발내용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종료 일시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공사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사고정보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0133656" descr="EMB000012704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31" y="1828389"/>
            <a:ext cx="6656735" cy="339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2915" y="5330995"/>
            <a:ext cx="1036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지도에 위도와 </a:t>
            </a:r>
            <a:r>
              <a:rPr lang="ko-KR" altLang="en-US" sz="2000" b="1" dirty="0" err="1" smtClean="0"/>
              <a:t>경도좌표를</a:t>
            </a:r>
            <a:r>
              <a:rPr lang="ko-KR" altLang="en-US" sz="2000" b="1" dirty="0" smtClean="0"/>
              <a:t> 찍어서 사용자에게 확인할 수 있도록 할 수 있음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도로와 이벤트유형을 모두 확인할 수 있어서 사용자에게 정보를 제공하는데 </a:t>
            </a:r>
            <a:r>
              <a:rPr lang="ko-KR" altLang="en-US" sz="2000" b="1" dirty="0" err="1" smtClean="0"/>
              <a:t>활용가능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093" y="1009934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openapi.its.go.kr:9443/</a:t>
            </a:r>
            <a:r>
              <a:rPr lang="en-US" altLang="ko-KR" b="1" dirty="0" smtClean="0">
                <a:hlinkClick r:id="rId3"/>
              </a:rPr>
              <a:t>eventInfo</a:t>
            </a:r>
            <a:r>
              <a:rPr lang="en-US" altLang="ko-KR" dirty="0" smtClean="0">
                <a:hlinkClick r:id="rId3"/>
              </a:rPr>
              <a:t>?</a:t>
            </a:r>
            <a:r>
              <a:rPr lang="en-US" altLang="ko-KR" b="1" dirty="0" smtClean="0">
                <a:hlinkClick r:id="rId3"/>
              </a:rPr>
              <a:t>apiKey</a:t>
            </a:r>
            <a:r>
              <a:rPr lang="en-US" altLang="ko-KR" dirty="0" smtClean="0">
                <a:hlinkClick r:id="rId3"/>
              </a:rPr>
              <a:t>=05f4af6c013940de933c84584058cbf9&amp;</a:t>
            </a:r>
            <a:r>
              <a:rPr lang="en-US" altLang="ko-KR" b="1" dirty="0" smtClean="0">
                <a:hlinkClick r:id="rId3"/>
              </a:rPr>
              <a:t>type</a:t>
            </a:r>
            <a:r>
              <a:rPr lang="en-US" altLang="ko-KR" dirty="0" smtClean="0">
                <a:hlinkClick r:id="rId3"/>
              </a:rPr>
              <a:t>=all&amp; </a:t>
            </a:r>
            <a:r>
              <a:rPr lang="en-US" altLang="ko-KR" b="1" dirty="0" err="1" smtClean="0">
                <a:hlinkClick r:id="rId3"/>
              </a:rPr>
              <a:t>eventType</a:t>
            </a:r>
            <a:r>
              <a:rPr lang="en-US" altLang="ko-KR" dirty="0" smtClean="0">
                <a:hlinkClick r:id="rId3"/>
              </a:rPr>
              <a:t>=</a:t>
            </a:r>
            <a:r>
              <a:rPr lang="en-US" altLang="ko-KR" dirty="0" err="1" smtClean="0">
                <a:hlinkClick r:id="rId3"/>
              </a:rPr>
              <a:t>all&amp;</a:t>
            </a:r>
            <a:r>
              <a:rPr lang="en-US" altLang="ko-KR" b="1" dirty="0" err="1" smtClean="0">
                <a:hlinkClick r:id="rId3"/>
              </a:rPr>
              <a:t>minX</a:t>
            </a:r>
            <a:r>
              <a:rPr lang="en-US" altLang="ko-KR" dirty="0" smtClean="0">
                <a:hlinkClick r:id="rId3"/>
              </a:rPr>
              <a:t>=12&amp;</a:t>
            </a:r>
            <a:r>
              <a:rPr lang="en-US" altLang="ko-KR" b="1" dirty="0" smtClean="0">
                <a:hlinkClick r:id="rId3"/>
              </a:rPr>
              <a:t>maxX</a:t>
            </a:r>
            <a:r>
              <a:rPr lang="en-US" altLang="ko-KR" dirty="0" smtClean="0">
                <a:hlinkClick r:id="rId3"/>
              </a:rPr>
              <a:t>=12&amp;</a:t>
            </a:r>
            <a:r>
              <a:rPr lang="en-US" altLang="ko-KR" b="1" dirty="0" smtClean="0">
                <a:hlinkClick r:id="rId3"/>
              </a:rPr>
              <a:t>minY</a:t>
            </a:r>
            <a:r>
              <a:rPr lang="en-US" altLang="ko-KR" dirty="0" smtClean="0">
                <a:hlinkClick r:id="rId3"/>
              </a:rPr>
              <a:t>=35&amp;</a:t>
            </a:r>
            <a:r>
              <a:rPr lang="en-US" altLang="ko-KR" b="1" dirty="0" smtClean="0">
                <a:hlinkClick r:id="rId3"/>
              </a:rPr>
              <a:t>maxY</a:t>
            </a:r>
            <a:r>
              <a:rPr lang="en-US" altLang="ko-KR" dirty="0" smtClean="0">
                <a:hlinkClick r:id="rId3"/>
              </a:rPr>
              <a:t>=35&amp;</a:t>
            </a:r>
            <a:r>
              <a:rPr lang="en-US" altLang="ko-KR" b="1" dirty="0" smtClean="0">
                <a:hlinkClick r:id="rId3"/>
              </a:rPr>
              <a:t>getType</a:t>
            </a:r>
            <a:r>
              <a:rPr lang="en-US" altLang="ko-KR" dirty="0" smtClean="0">
                <a:hlinkClick r:id="rId3"/>
              </a:rPr>
              <a:t>=xml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교통안전도우미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5" y="834428"/>
            <a:ext cx="4242497" cy="116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797570"/>
            <a:ext cx="111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교통안전정보를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최대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최소 위도 경도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표출 내용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단계 유형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콘텐츠 유형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우선순위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노선명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노선번호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도로 방향 유형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시작 링크 </a:t>
            </a:r>
            <a:r>
              <a:rPr lang="en-US" altLang="ko-KR" sz="2000" b="1" dirty="0" smtClean="0"/>
              <a:t>ID,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시작 경도 좌표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시작 위도 좌표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역방향 노선명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역방향 노선 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역방향 도로 방향 유형</a:t>
            </a:r>
            <a:r>
              <a:rPr lang="en-US" altLang="ko-KR" sz="2000" b="1" dirty="0" smtClean="0"/>
              <a:t>,    </a:t>
            </a:r>
            <a:r>
              <a:rPr lang="ko-KR" altLang="en-US" sz="2000" b="1" dirty="0" smtClean="0"/>
              <a:t>역방향 표준 </a:t>
            </a:r>
            <a:r>
              <a:rPr lang="ko-KR" altLang="en-US" sz="2000" b="1" dirty="0" err="1" smtClean="0"/>
              <a:t>노드링크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ID, </a:t>
            </a:r>
            <a:r>
              <a:rPr lang="ko-KR" altLang="en-US" sz="2000" b="1" dirty="0" smtClean="0"/>
              <a:t>역방향 위도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경도 좌표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/>
              <a:t>교통안전도우미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915" y="5330995"/>
            <a:ext cx="1036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자주 변하는 데이터가 아닐 것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데이터를 미리 추출하여 </a:t>
            </a:r>
            <a:r>
              <a:rPr lang="ko-KR" altLang="en-US" sz="2000" b="1" dirty="0" err="1" smtClean="0"/>
              <a:t>표시해줌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도로와 </a:t>
            </a:r>
            <a:r>
              <a:rPr lang="ko-KR" altLang="en-US" sz="2000" b="1" dirty="0" smtClean="0"/>
              <a:t>이벤트유형을 모두 확인할 수 있어서 사용자에게 정보를 제공하는데 </a:t>
            </a:r>
            <a:r>
              <a:rPr lang="ko-KR" altLang="en-US" sz="2000" b="1" dirty="0" err="1" smtClean="0"/>
              <a:t>활용가능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093" y="1009934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</a:t>
            </a:r>
            <a:r>
              <a:rPr lang="en-US" altLang="ko-KR" dirty="0" smtClean="0">
                <a:hlinkClick r:id="rId2"/>
              </a:rPr>
              <a:t>://openapi.its.go.kr:9443/</a:t>
            </a:r>
            <a:r>
              <a:rPr lang="en-US" altLang="ko-KR" b="1" dirty="0" smtClean="0">
                <a:hlinkClick r:id="rId2"/>
              </a:rPr>
              <a:t>posIncidentInfo</a:t>
            </a:r>
            <a:r>
              <a:rPr lang="en-US" altLang="ko-KR" dirty="0" smtClean="0">
                <a:hlinkClick r:id="rId2"/>
              </a:rPr>
              <a:t>?</a:t>
            </a:r>
            <a:r>
              <a:rPr lang="en-US" altLang="ko-KR" b="1" dirty="0" smtClean="0">
                <a:hlinkClick r:id="rId2"/>
              </a:rPr>
              <a:t>apiKey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>
                <a:hlinkClick r:id="rId2"/>
              </a:rPr>
              <a:t>05f4af6c013940de933c84584058cbf9</a:t>
            </a:r>
            <a:r>
              <a:rPr lang="en-US" altLang="ko-KR" dirty="0" smtClean="0">
                <a:hlinkClick r:id="rId2"/>
              </a:rPr>
              <a:t>&amp;</a:t>
            </a:r>
            <a:endParaRPr lang="en-US" altLang="ko-KR" dirty="0" smtClean="0">
              <a:hlinkClick r:id="rId3"/>
            </a:endParaRPr>
          </a:p>
          <a:p>
            <a:r>
              <a:rPr lang="en-US" altLang="ko-KR" b="1" dirty="0" err="1" smtClean="0">
                <a:hlinkClick r:id="rId3"/>
              </a:rPr>
              <a:t>minX</a:t>
            </a:r>
            <a:r>
              <a:rPr lang="en-US" altLang="ko-KR" dirty="0" smtClean="0">
                <a:hlinkClick r:id="rId3"/>
              </a:rPr>
              <a:t>=126.800000&amp;</a:t>
            </a:r>
            <a:r>
              <a:rPr lang="en-US" altLang="ko-KR" b="1" dirty="0" smtClean="0">
                <a:hlinkClick r:id="rId3"/>
              </a:rPr>
              <a:t>maxX</a:t>
            </a:r>
            <a:r>
              <a:rPr lang="en-US" altLang="ko-KR" dirty="0" smtClean="0">
                <a:hlinkClick r:id="rId3"/>
              </a:rPr>
              <a:t>=127.890000&amp;</a:t>
            </a:r>
            <a:r>
              <a:rPr lang="en-US" altLang="ko-KR" b="1" dirty="0" smtClean="0">
                <a:hlinkClick r:id="rId3"/>
              </a:rPr>
              <a:t>minY</a:t>
            </a:r>
            <a:r>
              <a:rPr lang="en-US" altLang="ko-KR" dirty="0" smtClean="0">
                <a:hlinkClick r:id="rId3"/>
              </a:rPr>
              <a:t>=34.900000%20&amp;</a:t>
            </a:r>
            <a:r>
              <a:rPr lang="en-US" altLang="ko-KR" b="1" dirty="0" smtClean="0">
                <a:hlinkClick r:id="rId3"/>
              </a:rPr>
              <a:t>maxY</a:t>
            </a:r>
            <a:r>
              <a:rPr lang="en-US" altLang="ko-KR" dirty="0" smtClean="0">
                <a:hlinkClick r:id="rId3"/>
              </a:rPr>
              <a:t>=35.100000&amp;</a:t>
            </a:r>
            <a:r>
              <a:rPr lang="en-US" altLang="ko-KR" b="1" dirty="0" smtClean="0">
                <a:hlinkClick r:id="rId3"/>
              </a:rPr>
              <a:t>getType</a:t>
            </a:r>
            <a:r>
              <a:rPr lang="en-US" altLang="ko-KR" dirty="0" smtClean="0">
                <a:hlinkClick r:id="rId3"/>
              </a:rPr>
              <a:t>=</a:t>
            </a:r>
            <a:r>
              <a:rPr lang="en-US" altLang="ko-KR" dirty="0" err="1" smtClean="0">
                <a:hlinkClick r:id="rId3"/>
              </a:rPr>
              <a:t>json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_x285737648" descr="EMB000040b425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28041"/>
            <a:ext cx="990039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차량검지기정보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5" y="834428"/>
            <a:ext cx="4242497" cy="116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797570"/>
            <a:ext cx="111902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지점속도를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공개키와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출력결과</a:t>
            </a:r>
            <a:r>
              <a:rPr lang="ko-KR" altLang="en-US" sz="2000" b="1" dirty="0" smtClean="0"/>
              <a:t> 형식만 지정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VDS ID, </a:t>
            </a:r>
            <a:r>
              <a:rPr lang="ko-KR" altLang="en-US" sz="2000" b="1" dirty="0" smtClean="0"/>
              <a:t>링크 </a:t>
            </a:r>
            <a:r>
              <a:rPr lang="en-US" altLang="ko-KR" sz="2000" b="1" dirty="0" smtClean="0"/>
              <a:t>ID, </a:t>
            </a:r>
            <a:r>
              <a:rPr lang="ko-KR" altLang="en-US" sz="2000" b="1" dirty="0" smtClean="0"/>
              <a:t>차선 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입력 일시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속도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차량 </a:t>
            </a:r>
            <a:r>
              <a:rPr lang="ko-KR" altLang="en-US" dirty="0" err="1" smtClean="0"/>
              <a:t>검지기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57300"/>
            <a:ext cx="5724525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기업보안자재, 사원증, 출입통제 에스원엠알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2186717"/>
            <a:ext cx="4876800" cy="292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국가교통정보센터</a:t>
            </a:r>
            <a:r>
              <a:rPr lang="en-US" altLang="ko-KR" b="1" dirty="0"/>
              <a:t> </a:t>
            </a:r>
            <a:r>
              <a:rPr lang="en-US" altLang="ko-KR" b="1" dirty="0" smtClean="0"/>
              <a:t> API – </a:t>
            </a:r>
            <a:r>
              <a:rPr lang="ko-KR" altLang="en-US" b="1" dirty="0" smtClean="0"/>
              <a:t>차량검지기정보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5" y="834428"/>
            <a:ext cx="4242497" cy="116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797570"/>
            <a:ext cx="111902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지점속도를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공개키와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출력결과</a:t>
            </a:r>
            <a:r>
              <a:rPr lang="ko-KR" altLang="en-US" sz="2000" b="1" dirty="0" smtClean="0"/>
              <a:t> 형식만 지정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VDS ID, </a:t>
            </a:r>
            <a:r>
              <a:rPr lang="ko-KR" altLang="en-US" sz="2000" b="1" dirty="0" smtClean="0"/>
              <a:t>링크 </a:t>
            </a:r>
            <a:r>
              <a:rPr lang="en-US" altLang="ko-KR" sz="2000" b="1" dirty="0" smtClean="0"/>
              <a:t>ID, </a:t>
            </a:r>
            <a:r>
              <a:rPr lang="ko-KR" altLang="en-US" sz="2000" b="1" dirty="0" smtClean="0"/>
              <a:t>차선 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입력 일시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속도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교통량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점유율</a:t>
            </a:r>
            <a:endParaRPr lang="en-US" altLang="ko-KR" sz="20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716</Words>
  <Application>Microsoft Office PowerPoint</Application>
  <PresentationFormat>와이드스크린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HY견고딕</vt:lpstr>
      <vt:lpstr>맑은 고딕</vt:lpstr>
      <vt:lpstr>Arial</vt:lpstr>
      <vt:lpstr>Office 테마</vt:lpstr>
      <vt:lpstr>PowerPoint 프레젠테이션</vt:lpstr>
      <vt:lpstr>연구의 목적</vt:lpstr>
      <vt:lpstr>국가교통정보센터  API – 공사, 사고정보</vt:lpstr>
      <vt:lpstr>국가교통정보센터  API – 공사, 사고정보</vt:lpstr>
      <vt:lpstr>국가교통정보센터  API – 교통안전도우미</vt:lpstr>
      <vt:lpstr>국가교통정보센터  API – 교통안전도우미</vt:lpstr>
      <vt:lpstr>국가교통정보센터  API – 차량검지기정보</vt:lpstr>
      <vt:lpstr>차량 검지기</vt:lpstr>
      <vt:lpstr>국가교통정보센터  API – 차량검지기정보</vt:lpstr>
      <vt:lpstr>국가교통정보센터  API – 차량검지기정보</vt:lpstr>
      <vt:lpstr>링크, 노드 데이터 – 단순 저장</vt:lpstr>
      <vt:lpstr>노드 데이터 – 파이썬 활용</vt:lpstr>
      <vt:lpstr>국가교통정보센터 – 취약 구간 정보 데이터</vt:lpstr>
      <vt:lpstr>한국 도로공사 고속도로  API – 공사 및 도로 차단 계획</vt:lpstr>
      <vt:lpstr>국가교통정보센터  API – 공사 및 도로 차단 계획 </vt:lpstr>
      <vt:lpstr>한국 도로공사 고속도로  API – 실시간 문자정보</vt:lpstr>
      <vt:lpstr>한국 도로공사 고속도로  API – 실시간 고속도로 정체 상황</vt:lpstr>
      <vt:lpstr>한국 도로공사 고속도로  API – 실시간 고속도로 정체 상황</vt:lpstr>
      <vt:lpstr>분석을 위한 데이터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김가람</cp:lastModifiedBy>
  <cp:revision>102</cp:revision>
  <dcterms:created xsi:type="dcterms:W3CDTF">2021-01-11T01:20:31Z</dcterms:created>
  <dcterms:modified xsi:type="dcterms:W3CDTF">2021-03-03T08:55:36Z</dcterms:modified>
</cp:coreProperties>
</file>