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80" r:id="rId3"/>
    <p:sldId id="330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78" r:id="rId24"/>
    <p:sldId id="381" r:id="rId25"/>
    <p:sldId id="380" r:id="rId26"/>
    <p:sldId id="382" r:id="rId27"/>
    <p:sldId id="383" r:id="rId28"/>
    <p:sldId id="384" r:id="rId29"/>
    <p:sldId id="385" r:id="rId30"/>
    <p:sldId id="351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6" r:id="rId54"/>
    <p:sldId id="296" r:id="rId55"/>
    <p:sldId id="387" r:id="rId56"/>
    <p:sldId id="307" r:id="rId57"/>
    <p:sldId id="301" r:id="rId58"/>
    <p:sldId id="302" r:id="rId59"/>
    <p:sldId id="303" r:id="rId60"/>
    <p:sldId id="304" r:id="rId61"/>
    <p:sldId id="306" r:id="rId62"/>
    <p:sldId id="329" r:id="rId63"/>
    <p:sldId id="324" r:id="rId64"/>
    <p:sldId id="315" r:id="rId65"/>
    <p:sldId id="318" r:id="rId66"/>
    <p:sldId id="317" r:id="rId67"/>
    <p:sldId id="316" r:id="rId68"/>
    <p:sldId id="320" r:id="rId69"/>
    <p:sldId id="319" r:id="rId70"/>
    <p:sldId id="321" r:id="rId71"/>
    <p:sldId id="388" r:id="rId72"/>
    <p:sldId id="323" r:id="rId73"/>
    <p:sldId id="389" r:id="rId74"/>
    <p:sldId id="322" r:id="rId75"/>
    <p:sldId id="390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2AB1301-9ED2-4CF0-BECC-494F55DD3882}">
          <p14:sldIdLst>
            <p14:sldId id="256"/>
            <p14:sldId id="280"/>
            <p14:sldId id="330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78"/>
            <p14:sldId id="381"/>
            <p14:sldId id="380"/>
            <p14:sldId id="382"/>
            <p14:sldId id="383"/>
            <p14:sldId id="384"/>
            <p14:sldId id="385"/>
            <p14:sldId id="351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86"/>
            <p14:sldId id="296"/>
            <p14:sldId id="387"/>
            <p14:sldId id="307"/>
            <p14:sldId id="301"/>
            <p14:sldId id="302"/>
            <p14:sldId id="303"/>
            <p14:sldId id="304"/>
            <p14:sldId id="306"/>
            <p14:sldId id="329"/>
            <p14:sldId id="324"/>
            <p14:sldId id="315"/>
            <p14:sldId id="318"/>
            <p14:sldId id="317"/>
            <p14:sldId id="316"/>
            <p14:sldId id="320"/>
            <p14:sldId id="319"/>
            <p14:sldId id="321"/>
            <p14:sldId id="388"/>
            <p14:sldId id="323"/>
            <p14:sldId id="389"/>
            <p14:sldId id="322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2811" autoAdjust="0"/>
  </p:normalViewPr>
  <p:slideViewPr>
    <p:cSldViewPr snapToGrid="0">
      <p:cViewPr varScale="1">
        <p:scale>
          <a:sx n="72" d="100"/>
          <a:sy n="72" d="100"/>
        </p:scale>
        <p:origin x="107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일 이내의 </a:t>
            </a:r>
            <a:r>
              <a:rPr lang="ko-KR" altLang="en-US" sz="1200" b="1" dirty="0" err="1" smtClean="0"/>
              <a:t>특보현황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정보를 조회하는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1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상단바에</a:t>
            </a:r>
            <a:r>
              <a:rPr lang="ko-KR" altLang="en-US" dirty="0" smtClean="0"/>
              <a:t> 제목과 </a:t>
            </a:r>
            <a:r>
              <a:rPr lang="ko-KR" altLang="en-US" dirty="0" err="1" smtClean="0"/>
              <a:t>발표시각을</a:t>
            </a:r>
            <a:r>
              <a:rPr lang="ko-KR" altLang="en-US" dirty="0" smtClean="0"/>
              <a:t> 목록으로 정보를 제공하고 애플리케이션에서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형태로 정보를 제공하여 기상정보목록 조회에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71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00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상단바에</a:t>
            </a:r>
            <a:r>
              <a:rPr lang="ko-KR" altLang="en-US" dirty="0" smtClean="0"/>
              <a:t> 제목과 </a:t>
            </a:r>
            <a:r>
              <a:rPr lang="ko-KR" altLang="en-US" dirty="0" err="1" smtClean="0"/>
              <a:t>발표시각을</a:t>
            </a:r>
            <a:r>
              <a:rPr lang="ko-KR" altLang="en-US" dirty="0" smtClean="0"/>
              <a:t> 목록으로 정보를 제공하고 애플리케이션에서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형태로 정보를 제공하여 기상특보목록 조회에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3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지진해일통보문의 정보를 조회하는 기능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8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28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경도를 이용해 지도에 위치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err="1" smtClean="0"/>
              <a:t>지진통보문</a:t>
            </a:r>
            <a:r>
              <a:rPr lang="ko-KR" altLang="en-US" baseline="0" dirty="0" smtClean="0"/>
              <a:t> 정보 제공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7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5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2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2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 현재 자연재해가 없음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조회 불가능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7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기상정보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특보현황을</a:t>
            </a:r>
            <a:r>
              <a:rPr lang="ko-KR" altLang="en-US" dirty="0" smtClean="0"/>
              <a:t> 통해 기상특보 내용의 효력이 현재 있는지 여부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97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다음 페이지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도로교통공단 자료</a:t>
            </a:r>
            <a:endParaRPr lang="en-US" altLang="ko-KR" b="1" dirty="0" smtClean="0"/>
          </a:p>
          <a:p>
            <a:r>
              <a:rPr lang="ko-KR" altLang="en-US" b="0" dirty="0" err="1" smtClean="0"/>
              <a:t>다음페이지</a:t>
            </a:r>
            <a:r>
              <a:rPr lang="en-US" altLang="ko-KR" b="0" dirty="0" smtClean="0"/>
              <a:t>(31)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-&gt;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err="1" smtClean="0"/>
              <a:t>출력값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:</a:t>
            </a:r>
            <a:r>
              <a:rPr lang="ko-KR" altLang="en-US" b="0" baseline="0" dirty="0" smtClean="0"/>
              <a:t> 없음 </a:t>
            </a:r>
            <a:r>
              <a:rPr lang="en-US" altLang="ko-KR" b="0" baseline="0" dirty="0" smtClean="0"/>
              <a:t>= </a:t>
            </a:r>
            <a:r>
              <a:rPr lang="ko-KR" altLang="en-US" b="0" baseline="0" dirty="0" smtClean="0"/>
              <a:t>옵션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07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사고분류에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총사고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부상자 통계 조회</a:t>
            </a:r>
            <a:endParaRPr lang="en-US" altLang="ko-KR" dirty="0" smtClean="0"/>
          </a:p>
          <a:p>
            <a:r>
              <a:rPr lang="ko-KR" altLang="en-US" dirty="0" smtClean="0"/>
              <a:t>시도시군구명에 따라 해당 지역의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사상자수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3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자전거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11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보행고령자</a:t>
            </a:r>
            <a:r>
              <a:rPr lang="ko-KR" altLang="en-US" dirty="0" smtClean="0"/>
              <a:t>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8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보행어린이</a:t>
            </a:r>
            <a:r>
              <a:rPr lang="ko-KR" altLang="en-US" dirty="0" smtClean="0"/>
              <a:t>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/>
              <a:t>년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57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스쿨존내어린이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/>
              <a:t>년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97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보행자무단횡단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 자료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46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지자체별</a:t>
            </a:r>
            <a:r>
              <a:rPr lang="ko-KR" altLang="en-US" dirty="0" smtClean="0"/>
              <a:t>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2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신호위반사고 </a:t>
            </a:r>
            <a:r>
              <a:rPr lang="ko-KR" altLang="en-US" dirty="0" err="1" smtClean="0"/>
              <a:t>다발지역의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9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중앙선침범사고 </a:t>
            </a:r>
            <a:r>
              <a:rPr lang="ko-KR" altLang="en-US" dirty="0" err="1" smtClean="0"/>
              <a:t>다발지역의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7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 err="1" smtClean="0"/>
              <a:t>특보구역</a:t>
            </a:r>
            <a:r>
              <a:rPr lang="ko-KR" altLang="en-US" sz="1200" b="1" dirty="0" smtClean="0"/>
              <a:t> 코드를 기반으로 해당 구역에 내려진 특보를 조회하기 위해 </a:t>
            </a:r>
            <a:r>
              <a:rPr lang="ko-KR" altLang="en-US" sz="1200" b="1" dirty="0" err="1" smtClean="0"/>
              <a:t>발표시각</a:t>
            </a:r>
            <a:r>
              <a:rPr lang="en-US" altLang="ko-KR" sz="1200" b="1" dirty="0" smtClean="0"/>
              <a:t>,</a:t>
            </a:r>
            <a:r>
              <a:rPr lang="en-US" altLang="ko-KR" sz="1200" b="1" baseline="0" dirty="0" smtClean="0"/>
              <a:t> </a:t>
            </a:r>
            <a:r>
              <a:rPr lang="ko-KR" altLang="en-US" sz="1200" b="1" dirty="0" smtClean="0"/>
              <a:t>특보구역코드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특보종류의</a:t>
            </a:r>
            <a:r>
              <a:rPr lang="ko-KR" altLang="en-US" sz="1200" b="1" dirty="0" smtClean="0"/>
              <a:t> 조회 조건으로 </a:t>
            </a:r>
            <a:r>
              <a:rPr lang="ko-KR" altLang="en-US" sz="1200" b="1" dirty="0" err="1" smtClean="0"/>
              <a:t>특보코드</a:t>
            </a:r>
            <a:r>
              <a:rPr lang="ko-KR" altLang="en-US" sz="1200" b="1" dirty="0" smtClean="0"/>
              <a:t> 정보를 조회하는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78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결빙 사고다발지역의 </a:t>
            </a:r>
            <a:r>
              <a:rPr lang="ko-KR" altLang="en-US" dirty="0" err="1" smtClean="0"/>
              <a:t>지점명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사고건수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68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X,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값</a:t>
            </a:r>
            <a:r>
              <a:rPr lang="en-US" altLang="ko-KR" dirty="0" smtClean="0"/>
              <a:t>(UTMK)</a:t>
            </a:r>
            <a:r>
              <a:rPr lang="ko-KR" altLang="en-US" dirty="0" smtClean="0"/>
              <a:t>을 이용하여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사고다발지역에 대한 </a:t>
            </a:r>
            <a:r>
              <a:rPr lang="ko-KR" altLang="en-US" dirty="0" err="1" smtClean="0"/>
              <a:t>지역명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사상자수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사고분석유형에 대한 정보를 사용자에게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28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X,Y</a:t>
            </a:r>
            <a:r>
              <a:rPr lang="ko-KR" altLang="en-US" dirty="0" smtClean="0"/>
              <a:t>값과 경도와 위도를 이용해 지도에 위치를 표시하여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사망교통사고의 주야간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발생요일</a:t>
            </a:r>
            <a:r>
              <a:rPr lang="en-US" altLang="ko-KR" baseline="0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사상자수에</a:t>
            </a:r>
            <a:r>
              <a:rPr lang="ko-KR" altLang="en-US" dirty="0" smtClean="0"/>
              <a:t> 대한 정보를 제공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1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자료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4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자료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1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발표시각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특보구역코드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특보종류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구역명과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기상특보의</a:t>
            </a:r>
            <a:r>
              <a:rPr lang="ko-KR" altLang="en-US" dirty="0" smtClean="0"/>
              <a:t> 효력 시간대</a:t>
            </a:r>
            <a:r>
              <a:rPr lang="ko-KR" altLang="en-US" baseline="0" dirty="0" smtClean="0"/>
              <a:t> 알림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4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6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상단바에</a:t>
            </a:r>
            <a:r>
              <a:rPr lang="ko-KR" altLang="en-US" dirty="0" smtClean="0"/>
              <a:t> 제목과 </a:t>
            </a:r>
            <a:r>
              <a:rPr lang="ko-KR" altLang="en-US" dirty="0" err="1" smtClean="0"/>
              <a:t>발표시각을</a:t>
            </a:r>
            <a:r>
              <a:rPr lang="ko-KR" altLang="en-US" dirty="0" smtClean="0"/>
              <a:t> 목록으로 정보를 제공하고 애플리케이션에서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형태로 정보를 제공하여 기상예비특보 조회에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6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2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상단바에</a:t>
            </a:r>
            <a:r>
              <a:rPr lang="ko-KR" altLang="en-US" dirty="0" smtClean="0"/>
              <a:t> 제목과 </a:t>
            </a:r>
            <a:r>
              <a:rPr lang="ko-KR" altLang="en-US" dirty="0" err="1" smtClean="0"/>
              <a:t>발표시각을</a:t>
            </a:r>
            <a:r>
              <a:rPr lang="ko-KR" altLang="en-US" dirty="0" smtClean="0"/>
              <a:t> 목록으로 정보를 제공하고 애플리케이션에서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형태로 정보를 제공하여 기상속보목록 조회에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 기상정보 내용 </a:t>
            </a:r>
            <a:r>
              <a:rPr lang="ko-KR" altLang="en-US" dirty="0" err="1" smtClean="0"/>
              <a:t>발표시각을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2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ko-KR" altLang="en-US" sz="4000" b="1" dirty="0"/>
              <a:t>실시간 교통정보 데이터 수집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기상예비특보목록조회</a:t>
            </a:r>
            <a:endParaRPr lang="ko-KR" altLang="en-US" b="1" dirty="0"/>
          </a:p>
        </p:txBody>
      </p:sp>
      <p:pic>
        <p:nvPicPr>
          <p:cNvPr id="5121" name="_x427603896" descr="EMB000021d416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4"/>
          <a:stretch>
            <a:fillRect/>
          </a:stretch>
        </p:blipFill>
        <p:spPr bwMode="auto">
          <a:xfrm>
            <a:off x="3349135" y="1353433"/>
            <a:ext cx="5493726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기상속보조회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기상속보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발표시간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입력시간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년월일시분초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참조번호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 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내용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04246-6D18-4D63-A0EB-AEDA8D95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기상속보조회</a:t>
            </a:r>
          </a:p>
        </p:txBody>
      </p:sp>
      <p:pic>
        <p:nvPicPr>
          <p:cNvPr id="6145" name="_x427604112" descr="EMB000021d416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4" y="1358745"/>
            <a:ext cx="9768066" cy="33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기상속보목록조회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기상속보목록</a:t>
            </a:r>
            <a:r>
              <a:rPr lang="ko-KR" altLang="en-US" sz="2000" b="1" dirty="0"/>
              <a:t>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제목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월별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제목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6A7892-40D6-484A-B4C8-6F62BD60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기상속보목록조회</a:t>
            </a:r>
          </a:p>
        </p:txBody>
      </p:sp>
      <p:pic>
        <p:nvPicPr>
          <p:cNvPr id="7169" name="_x427604112" descr="EMB000021d416f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21" y="1240310"/>
            <a:ext cx="5767754" cy="342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기상정보문조회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기상정보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월별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기상정보 내용의 정보를 조회하기 위한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기상정보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D0432-7962-470A-8DB8-292126DA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기상정보문조회</a:t>
            </a:r>
          </a:p>
        </p:txBody>
      </p:sp>
      <p:pic>
        <p:nvPicPr>
          <p:cNvPr id="8193" name="_x421578968" descr="EMB000021d416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46" y="1419273"/>
            <a:ext cx="10229228" cy="343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기상정보목록조회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기상정보목록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제목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월별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정보를 조회하는 기능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제목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0A2DB-58FF-4B33-B4BE-C73ABBB4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기상정보목록조회</a:t>
            </a:r>
          </a:p>
        </p:txBody>
      </p:sp>
      <p:pic>
        <p:nvPicPr>
          <p:cNvPr id="9217" name="_x186426464" descr="EMB000021d416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52" y="1143000"/>
            <a:ext cx="6295292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기상특보통보문조회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기상특보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조회조건으로 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특보발표코드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제목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해당구역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발효시각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내용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특보발효현황내용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참고사항의 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제목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특보발효현황내용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예비특보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69A02-62DF-4773-9B37-4D1C145E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연구의 목적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73" y="1039494"/>
            <a:ext cx="11036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err="1"/>
              <a:t>도로위의</a:t>
            </a:r>
            <a:r>
              <a:rPr lang="ko-KR" altLang="en-US" sz="2000" dirty="0"/>
              <a:t> 사용자가 제보한 데이터와</a:t>
            </a:r>
            <a:r>
              <a:rPr lang="en-US" altLang="ko-KR" sz="2000" dirty="0"/>
              <a:t>, </a:t>
            </a:r>
            <a:r>
              <a:rPr lang="ko-KR" altLang="en-US" sz="2000" dirty="0"/>
              <a:t>이동 데이터를 바탕으로 교통 상황을 예측하여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사용자에게 정보를 제공하는 서비스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1</a:t>
            </a:r>
            <a:r>
              <a:rPr lang="ko-KR" altLang="en-US" sz="2000" b="1" dirty="0" err="1"/>
              <a:t>차목표는</a:t>
            </a:r>
            <a:r>
              <a:rPr lang="ko-KR" altLang="en-US" sz="2000" b="1" dirty="0"/>
              <a:t> 도로 주변에서 교통 흐름에 영향을 미치는 요소들을 수집하고 앱을 통해 제공</a:t>
            </a:r>
            <a:endParaRPr lang="en-US" altLang="ko-KR" sz="2000" b="1" dirty="0"/>
          </a:p>
        </p:txBody>
      </p:sp>
      <p:pic>
        <p:nvPicPr>
          <p:cNvPr id="2050" name="Picture 2" descr="https://www.worklaw.co.kr/ja_data/upload/intranet/worklaw/images/g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91" y="2268394"/>
            <a:ext cx="3493989" cy="232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7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17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기상특보통보문조회</a:t>
            </a:r>
            <a:endParaRPr lang="ko-KR" altLang="en-US" b="1" dirty="0"/>
          </a:p>
        </p:txBody>
      </p:sp>
      <p:pic>
        <p:nvPicPr>
          <p:cNvPr id="10241" name="_x421579112" descr="EMB000021d416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" y="1362808"/>
            <a:ext cx="10029086" cy="333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기상특보목록조회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기상특보목록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제목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월별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정보를 조회하는 기능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제목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BDD55-E903-4898-BFE3-5D8C2D25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기상특보목록조회</a:t>
            </a:r>
          </a:p>
        </p:txBody>
      </p:sp>
      <p:pic>
        <p:nvPicPr>
          <p:cNvPr id="11265" name="_x689299112" descr="EMB000021d416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9" y="1445560"/>
            <a:ext cx="10152178" cy="32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지진해일통보문조회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발표시각을 이용하여 발표관서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발표종류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참조번호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발효시각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해당지역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진앙시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위도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경도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위치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규모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당부사항의 정보를 조회하는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발표관서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발표종류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발효시각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해당지역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진앙시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진앙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위도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경도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위치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규모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당부사항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173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지진해일통보문목록조회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발표시각을 이용하여 발표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발표종류코드의 정보를 조회하는 기능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발표종류코드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발표코드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발표시간</a:t>
            </a:r>
            <a:r>
              <a:rPr lang="en-US" altLang="ko-KR" sz="2000" b="1" dirty="0"/>
              <a:t>; ex. 200811251313)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77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지진통보문조회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발표시각을 이용하여 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통보종류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 일련번호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진앙시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진앙시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위도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경도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 위치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규모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수정사항의 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통보종류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지도 이미지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 일련번호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참조번호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진앙시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위도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경도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진앙위치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규모진도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깊이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수정사항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521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지진통보문목록조회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발표시각을 이용하여 발표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발표종류코드의 정보를 조회하는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발표종류코드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발표코드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발표시간</a:t>
            </a:r>
            <a:r>
              <a:rPr lang="en-US" altLang="ko-KR" sz="2000" b="1" dirty="0"/>
              <a:t>; ex. 200811251313)</a:t>
            </a:r>
            <a:endParaRPr lang="ko-KR" altLang="en-US" sz="2000" b="1" dirty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96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81039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태풍정보조회 </a:t>
            </a:r>
            <a:r>
              <a:rPr lang="en-US" altLang="ko-KR" b="1" dirty="0"/>
              <a:t>(</a:t>
            </a:r>
            <a:r>
              <a:rPr lang="ko-KR" altLang="en-US" b="1" dirty="0"/>
              <a:t>현재 날짜부터 </a:t>
            </a:r>
            <a:r>
              <a:rPr lang="en-US" altLang="ko-KR" b="1" dirty="0"/>
              <a:t>3</a:t>
            </a:r>
            <a:r>
              <a:rPr lang="ko-KR" altLang="en-US" b="1" dirty="0" err="1"/>
              <a:t>일이내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통보문</a:t>
            </a:r>
            <a:r>
              <a:rPr lang="ko-KR" altLang="en-US" sz="1600" b="1" dirty="0"/>
              <a:t> 발표 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태풍번호를 이용하여 태풍분석 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위도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경도</a:t>
            </a:r>
            <a:r>
              <a:rPr lang="en-US" altLang="ko-KR" sz="1600" b="1" dirty="0"/>
              <a:t>, 70% </a:t>
            </a:r>
            <a:r>
              <a:rPr lang="ko-KR" altLang="en-US" sz="1600" b="1" dirty="0"/>
              <a:t>확률반경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최대풍속</a:t>
            </a:r>
            <a:r>
              <a:rPr lang="en-US" altLang="ko-KR" sz="1600" b="1" dirty="0"/>
              <a:t>(m/s), </a:t>
            </a:r>
            <a:r>
              <a:rPr lang="ko-KR" altLang="en-US" sz="1600" b="1" dirty="0"/>
              <a:t>중심기압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hPa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태풍예상 문구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한글</a:t>
            </a:r>
            <a:r>
              <a:rPr lang="en-US" altLang="ko-KR" sz="1600" b="1" dirty="0"/>
              <a:t>), 15m/s </a:t>
            </a:r>
            <a:r>
              <a:rPr lang="ko-KR" altLang="en-US" sz="1600" b="1" dirty="0"/>
              <a:t>반경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강풍반경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진행방향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진행속도</a:t>
            </a:r>
            <a:r>
              <a:rPr lang="en-US" altLang="ko-KR" sz="1600" b="1" dirty="0"/>
              <a:t>(km/h), 15m/s </a:t>
            </a:r>
            <a:r>
              <a:rPr lang="ko-KR" altLang="en-US" sz="1600" b="1" dirty="0"/>
              <a:t>예외방향</a:t>
            </a:r>
            <a:r>
              <a:rPr lang="en-US" altLang="ko-KR" sz="1600" b="1" dirty="0"/>
              <a:t>, 15m/s </a:t>
            </a:r>
            <a:r>
              <a:rPr lang="ko-KR" altLang="en-US" sz="1600" b="1" dirty="0"/>
              <a:t>예외반경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통보문</a:t>
            </a:r>
            <a:r>
              <a:rPr lang="ko-KR" altLang="en-US" sz="1600" b="1" dirty="0"/>
              <a:t> 발표 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태풍번호 정보를 조회하는 기능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발표시각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태풍 경로 이미지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통보문</a:t>
            </a:r>
            <a:r>
              <a:rPr lang="ko-KR" altLang="en-US" sz="1600" b="1" dirty="0"/>
              <a:t> 발표시각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태풍번호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통보문</a:t>
            </a:r>
            <a:r>
              <a:rPr lang="ko-KR" altLang="en-US" sz="1600" b="1" dirty="0"/>
              <a:t> 발표 호수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태풍시각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위도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경도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태풍예상문구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한글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진행방향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진행속도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중심기압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최대풍속</a:t>
            </a:r>
            <a:r>
              <a:rPr lang="en-US" altLang="ko-KR" sz="1600" b="1" dirty="0"/>
              <a:t>, 25m/s </a:t>
            </a:r>
            <a:r>
              <a:rPr lang="ko-KR" altLang="en-US" sz="1600" b="1" dirty="0"/>
              <a:t>반경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폭풍반경</a:t>
            </a:r>
            <a:r>
              <a:rPr lang="en-US" altLang="ko-KR" sz="1600" b="1" dirty="0"/>
              <a:t>), 15m/s </a:t>
            </a:r>
            <a:r>
              <a:rPr lang="ko-KR" altLang="en-US" sz="1600" b="1" dirty="0"/>
              <a:t>반경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강풍반경</a:t>
            </a:r>
            <a:r>
              <a:rPr lang="en-US" altLang="ko-KR" sz="1600" b="1" dirty="0"/>
              <a:t>), 15m/s </a:t>
            </a:r>
            <a:r>
              <a:rPr lang="ko-KR" altLang="en-US" sz="1600" b="1" dirty="0"/>
              <a:t>예외방향</a:t>
            </a:r>
            <a:r>
              <a:rPr lang="en-US" altLang="ko-KR" sz="1600" b="1" dirty="0"/>
              <a:t>15m/s </a:t>
            </a:r>
            <a:r>
              <a:rPr lang="ko-KR" altLang="en-US" sz="1600" b="1" dirty="0"/>
              <a:t>예외반경</a:t>
            </a:r>
            <a:r>
              <a:rPr lang="en-US" altLang="ko-KR" sz="1600" b="1" dirty="0"/>
              <a:t>, </a:t>
            </a:r>
            <a:br>
              <a:rPr lang="en-US" altLang="ko-KR" sz="1600" b="1" dirty="0"/>
            </a:br>
            <a:r>
              <a:rPr lang="ko-KR" altLang="en-US" sz="1600" b="1" dirty="0"/>
              <a:t>태풍이름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한글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태풍이름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영어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참고사항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비고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57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태풍정보목록조회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375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발표시각을 이용하여 </a:t>
            </a:r>
            <a:r>
              <a:rPr lang="ko-KR" altLang="en-US" sz="2000" b="1" dirty="0" err="1"/>
              <a:t>통보문발표시각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태풍번호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통보문발표호수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제목 정보를 조회하는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발표시각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조회시작시각</a:t>
            </a:r>
            <a:r>
              <a:rPr lang="en-US" altLang="ko-KR" sz="2000" b="1" dirty="0"/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통보문발표시각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태풍번호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통보문발표호수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제목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42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태풍예상정보조회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FFC46-489E-4F99-8647-0FAB0E36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3F75D-C434-46FE-9417-C5DEA8F5EE2F}"/>
              </a:ext>
            </a:extLst>
          </p:cNvPr>
          <p:cNvSpPr txBox="1"/>
          <p:nvPr/>
        </p:nvSpPr>
        <p:spPr>
          <a:xfrm>
            <a:off x="378940" y="1797570"/>
            <a:ext cx="1119020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통보문</a:t>
            </a:r>
            <a:r>
              <a:rPr lang="ko-KR" altLang="en-US" b="1" dirty="0"/>
              <a:t> 발표 시각을 이용하여 태풍 경로 이미지</a:t>
            </a:r>
            <a:r>
              <a:rPr lang="en-US" altLang="ko-KR" b="1" dirty="0"/>
              <a:t>, </a:t>
            </a:r>
            <a:r>
              <a:rPr lang="ko-KR" altLang="en-US" b="1" dirty="0"/>
              <a:t>태풍번호</a:t>
            </a:r>
            <a:r>
              <a:rPr lang="en-US" altLang="ko-KR" b="1" dirty="0"/>
              <a:t>, </a:t>
            </a:r>
            <a:r>
              <a:rPr lang="ko-KR" altLang="en-US" b="1" dirty="0" err="1"/>
              <a:t>통보문</a:t>
            </a:r>
            <a:r>
              <a:rPr lang="ko-KR" altLang="en-US" b="1" dirty="0"/>
              <a:t> 발표 호수</a:t>
            </a:r>
            <a:r>
              <a:rPr lang="en-US" altLang="ko-KR" b="1" dirty="0"/>
              <a:t>, </a:t>
            </a:r>
            <a:r>
              <a:rPr lang="ko-KR" altLang="en-US" b="1" dirty="0"/>
              <a:t>태풍시각</a:t>
            </a:r>
            <a:r>
              <a:rPr lang="en-US" altLang="ko-KR" b="1" dirty="0"/>
              <a:t>, </a:t>
            </a:r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, </a:t>
            </a:r>
            <a:r>
              <a:rPr lang="ko-KR" altLang="en-US" b="1" dirty="0"/>
              <a:t>태풍예상 문구</a:t>
            </a:r>
            <a:r>
              <a:rPr lang="en-US" altLang="ko-KR" b="1" dirty="0"/>
              <a:t>(</a:t>
            </a:r>
            <a:r>
              <a:rPr lang="ko-KR" altLang="en-US" b="1" dirty="0"/>
              <a:t>한글</a:t>
            </a:r>
            <a:r>
              <a:rPr lang="en-US" altLang="ko-KR" b="1" dirty="0"/>
              <a:t>), </a:t>
            </a:r>
            <a:r>
              <a:rPr lang="ko-KR" altLang="en-US" b="1" dirty="0"/>
              <a:t>진행방향</a:t>
            </a:r>
            <a:r>
              <a:rPr lang="en-US" altLang="ko-KR" b="1" dirty="0"/>
              <a:t>, </a:t>
            </a:r>
            <a:r>
              <a:rPr lang="ko-KR" altLang="en-US" b="1" dirty="0"/>
              <a:t>진행속도</a:t>
            </a:r>
            <a:r>
              <a:rPr lang="en-US" altLang="ko-KR" b="1" dirty="0"/>
              <a:t>(km/h), </a:t>
            </a:r>
            <a:r>
              <a:rPr lang="ko-KR" altLang="en-US" b="1" dirty="0"/>
              <a:t>중심기압</a:t>
            </a:r>
            <a:r>
              <a:rPr lang="en-US" altLang="ko-KR" b="1" dirty="0"/>
              <a:t>(</a:t>
            </a:r>
            <a:r>
              <a:rPr lang="en-US" altLang="ko-KR" b="1" dirty="0" err="1"/>
              <a:t>hPa</a:t>
            </a:r>
            <a:r>
              <a:rPr lang="en-US" altLang="ko-KR" b="1" dirty="0"/>
              <a:t>),</a:t>
            </a:r>
            <a:r>
              <a:rPr lang="ko-KR" altLang="en-US" b="1" dirty="0"/>
              <a:t>최대풍속</a:t>
            </a:r>
            <a:r>
              <a:rPr lang="en-US" altLang="ko-KR" b="1" dirty="0"/>
              <a:t>(m/s) </a:t>
            </a:r>
            <a:r>
              <a:rPr lang="ko-KR" altLang="en-US" b="1" dirty="0"/>
              <a:t>등 정보를 조회하는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발표시각</a:t>
            </a:r>
            <a:r>
              <a:rPr lang="en-US" altLang="ko-KR" b="1" dirty="0"/>
              <a:t>, </a:t>
            </a:r>
            <a:r>
              <a:rPr lang="ko-KR" altLang="en-US" b="1" dirty="0"/>
              <a:t>태풍번호</a:t>
            </a:r>
            <a:endParaRPr lang="en-US" altLang="ko-KR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태풍분석시 시각</a:t>
            </a:r>
            <a:r>
              <a:rPr lang="en-US" altLang="ko-KR" b="1" dirty="0"/>
              <a:t>, </a:t>
            </a:r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, 70% </a:t>
            </a:r>
            <a:r>
              <a:rPr lang="ko-KR" altLang="en-US" b="1" dirty="0"/>
              <a:t>확률반경</a:t>
            </a:r>
            <a:r>
              <a:rPr lang="en-US" altLang="ko-KR" b="1" dirty="0"/>
              <a:t>, </a:t>
            </a:r>
            <a:r>
              <a:rPr lang="ko-KR" altLang="en-US" b="1" dirty="0"/>
              <a:t>최대풍속</a:t>
            </a:r>
            <a:r>
              <a:rPr lang="en-US" altLang="ko-KR" b="1" dirty="0"/>
              <a:t>(m/s), </a:t>
            </a:r>
            <a:r>
              <a:rPr lang="ko-KR" altLang="en-US" b="1" dirty="0"/>
              <a:t>중심기압</a:t>
            </a:r>
            <a:r>
              <a:rPr lang="en-US" altLang="ko-KR" b="1" dirty="0"/>
              <a:t>, </a:t>
            </a:r>
            <a:r>
              <a:rPr lang="ko-KR" altLang="en-US" b="1" dirty="0"/>
              <a:t>태풍예상문구</a:t>
            </a:r>
            <a:r>
              <a:rPr lang="en-US" altLang="ko-KR" b="1" dirty="0"/>
              <a:t>, 15m/s </a:t>
            </a:r>
            <a:r>
              <a:rPr lang="ko-KR" altLang="en-US" b="1" dirty="0"/>
              <a:t>반경 진행방향</a:t>
            </a:r>
            <a:r>
              <a:rPr lang="en-US" altLang="ko-KR" b="1" dirty="0"/>
              <a:t>, </a:t>
            </a:r>
            <a:r>
              <a:rPr lang="ko-KR" altLang="en-US" b="1" dirty="0"/>
              <a:t>진행속도</a:t>
            </a:r>
            <a:r>
              <a:rPr lang="en-US" altLang="ko-KR" b="1" dirty="0"/>
              <a:t>, 15m/s </a:t>
            </a:r>
            <a:r>
              <a:rPr lang="ko-KR" altLang="en-US" b="1" dirty="0"/>
              <a:t>예외방향 </a:t>
            </a:r>
            <a:r>
              <a:rPr lang="en-US" altLang="ko-KR" b="1" dirty="0"/>
              <a:t>15m/s </a:t>
            </a:r>
            <a:r>
              <a:rPr lang="ko-KR" altLang="en-US" b="1" dirty="0"/>
              <a:t>예외반경 </a:t>
            </a:r>
            <a:r>
              <a:rPr lang="ko-KR" altLang="en-US" b="1" dirty="0" err="1"/>
              <a:t>통보문</a:t>
            </a:r>
            <a:r>
              <a:rPr lang="ko-KR" altLang="en-US" b="1" dirty="0"/>
              <a:t> 발표시각 태풍번호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8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특보현황조회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7</a:t>
            </a:r>
            <a:r>
              <a:rPr lang="ko-KR" altLang="en-US" sz="2000" b="1" dirty="0"/>
              <a:t>일 이내의 특보현황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특보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예비특보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정보를 조회하여 발표시각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월별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특보발효현황 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 내용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예비특보발효현황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참고사항의 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서비스키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페이지 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결과 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자료형식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(JSON,XML)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결과수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 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202103150900),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 시각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특보발효현황 내용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예비특보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발효현황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9EA089-0308-42D0-9329-F90674EA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지자체별</a:t>
            </a:r>
            <a:r>
              <a:rPr lang="ko-KR" altLang="en-US" b="1" dirty="0"/>
              <a:t> 대상사고통계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지자체별 교통사고 통계정보를 년도</a:t>
            </a:r>
            <a:r>
              <a:rPr lang="en-US" altLang="ko-KR" b="1" dirty="0"/>
              <a:t>, </a:t>
            </a:r>
            <a:r>
              <a:rPr lang="ko-KR" altLang="en-US" b="1" dirty="0"/>
              <a:t>시도</a:t>
            </a:r>
            <a:r>
              <a:rPr lang="en-US" altLang="ko-KR" b="1" dirty="0"/>
              <a:t>/</a:t>
            </a:r>
            <a:r>
              <a:rPr lang="ko-KR" altLang="en-US" b="1" dirty="0" err="1"/>
              <a:t>시군구</a:t>
            </a:r>
            <a:r>
              <a:rPr lang="en-US" altLang="ko-KR" b="1" dirty="0"/>
              <a:t>, </a:t>
            </a:r>
            <a:r>
              <a:rPr lang="ko-KR" altLang="en-US" b="1" dirty="0"/>
              <a:t>대상사고별로 구분하여 사고건수</a:t>
            </a:r>
            <a:r>
              <a:rPr lang="en-US" altLang="ko-KR" b="1" dirty="0"/>
              <a:t>, </a:t>
            </a:r>
            <a:r>
              <a:rPr lang="ko-KR" altLang="en-US" b="1" dirty="0"/>
              <a:t>사고건수구성비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사망자수구성비</a:t>
            </a:r>
            <a:r>
              <a:rPr lang="en-US" altLang="ko-KR" b="1" dirty="0"/>
              <a:t>, </a:t>
            </a:r>
            <a:r>
              <a:rPr lang="ko-KR" altLang="en-US" b="1" dirty="0"/>
              <a:t>치사율</a:t>
            </a:r>
            <a:r>
              <a:rPr lang="en-US" altLang="ko-KR" b="1" dirty="0"/>
              <a:t>, </a:t>
            </a:r>
            <a:r>
              <a:rPr lang="ko-KR" altLang="en-US" b="1" dirty="0"/>
              <a:t>부상자수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부상자수 구성비 등의 항목을 제공하는 기능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기준년도</a:t>
            </a:r>
            <a:r>
              <a:rPr lang="en-US" altLang="ko-KR" b="1" dirty="0"/>
              <a:t>, </a:t>
            </a:r>
            <a:r>
              <a:rPr lang="ko-KR" altLang="en-US" b="1" dirty="0" err="1"/>
              <a:t>사고분류명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ko-KR" altLang="en-US" b="1" dirty="0"/>
              <a:t> 구성비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 구성비</a:t>
            </a:r>
            <a:r>
              <a:rPr lang="en-US" altLang="ko-KR" b="1" dirty="0"/>
              <a:t>, </a:t>
            </a:r>
            <a:r>
              <a:rPr lang="ko-KR" altLang="en-US" b="1" dirty="0"/>
              <a:t>치사율</a:t>
            </a:r>
            <a:r>
              <a:rPr lang="en-US" altLang="ko-KR" b="1" dirty="0"/>
              <a:t>, </a:t>
            </a:r>
            <a:r>
              <a:rPr lang="ko-KR" altLang="en-US" b="1" dirty="0"/>
              <a:t>부상자수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부상자수 구성비</a:t>
            </a:r>
            <a:r>
              <a:rPr lang="en-US" altLang="ko-KR" b="1" dirty="0"/>
              <a:t>, </a:t>
            </a:r>
            <a:r>
              <a:rPr lang="ko-KR" altLang="en-US" b="1" dirty="0" err="1"/>
              <a:t>총사고건수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총사망자수</a:t>
            </a:r>
            <a:r>
              <a:rPr lang="en-US" altLang="ko-KR" b="1" dirty="0"/>
              <a:t>, </a:t>
            </a:r>
            <a:r>
              <a:rPr lang="ko-KR" altLang="en-US" b="1" dirty="0" err="1" smtClean="0"/>
              <a:t>총부상자수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4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지자체별</a:t>
            </a:r>
            <a:r>
              <a:rPr lang="ko-KR" altLang="en-US" b="1" dirty="0"/>
              <a:t> 대상사고통계</a:t>
            </a:r>
          </a:p>
        </p:txBody>
      </p:sp>
      <p:pic>
        <p:nvPicPr>
          <p:cNvPr id="12289" name="_x689298824" descr="EMB000021d416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4" y="1205652"/>
            <a:ext cx="10187348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자전거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반경 </a:t>
            </a:r>
            <a:r>
              <a:rPr lang="en-US" altLang="ko-KR" b="1" dirty="0"/>
              <a:t>200m</a:t>
            </a:r>
            <a:r>
              <a:rPr lang="ko-KR" altLang="en-US" b="1" dirty="0"/>
              <a:t>에서 자전거사고가 </a:t>
            </a:r>
            <a:r>
              <a:rPr lang="en-US" altLang="ko-KR" b="1" dirty="0"/>
              <a:t>4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또는 사망사고 </a:t>
            </a:r>
            <a:r>
              <a:rPr lang="en-US" altLang="ko-KR" b="1" dirty="0"/>
              <a:t>3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지점으로 </a:t>
            </a:r>
            <a:r>
              <a:rPr lang="en-US" altLang="ko-KR" b="1" dirty="0"/>
              <a:t>, </a:t>
            </a:r>
            <a:r>
              <a:rPr lang="ko-KR" altLang="en-US" b="1" dirty="0"/>
              <a:t>경찰청 최종 선정 결과</a:t>
            </a:r>
            <a:r>
              <a:rPr lang="en-US" altLang="ko-KR" b="1" dirty="0"/>
              <a:t>(</a:t>
            </a:r>
            <a:r>
              <a:rPr lang="ko-KR" altLang="en-US" b="1" dirty="0"/>
              <a:t>안전을 위해 시설개선이 필요한 지역 </a:t>
            </a:r>
            <a:r>
              <a:rPr lang="ko-KR" altLang="en-US" b="1" dirty="0" err="1"/>
              <a:t>자체선정등</a:t>
            </a:r>
            <a:r>
              <a:rPr lang="en-US" altLang="ko-KR" b="1" dirty="0"/>
              <a:t>)</a:t>
            </a:r>
            <a:r>
              <a:rPr lang="ko-KR" altLang="en-US" b="1" dirty="0"/>
              <a:t>를 통해 선정된 다발지역정보를 제공하는 기능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 smtClean="0"/>
              <a:t>(EPSG 4326), </a:t>
            </a:r>
            <a:r>
              <a:rPr lang="ko-KR" altLang="en-US" b="1" dirty="0" smtClean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1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자전거 사고다발지역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67F17-43E6-4647-B490-4EF21C10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299411"/>
            <a:ext cx="9010650" cy="38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보행고령자</a:t>
            </a:r>
            <a:r>
              <a:rPr lang="ko-KR" altLang="en-US" b="1" dirty="0"/>
              <a:t>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반경 </a:t>
            </a:r>
            <a:r>
              <a:rPr lang="en-US" altLang="ko-KR" b="1" dirty="0"/>
              <a:t>200m </a:t>
            </a:r>
            <a:r>
              <a:rPr lang="ko-KR" altLang="en-US" b="1" dirty="0"/>
              <a:t>이내 </a:t>
            </a:r>
            <a:r>
              <a:rPr lang="en-US" altLang="ko-KR" b="1" dirty="0"/>
              <a:t>65</a:t>
            </a:r>
            <a:r>
              <a:rPr lang="ko-KR" altLang="en-US" b="1" dirty="0"/>
              <a:t>세 이상 보행자 사고가 </a:t>
            </a:r>
            <a:r>
              <a:rPr lang="en-US" altLang="ko-KR" b="1" dirty="0"/>
              <a:t>3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또는 사망사고 </a:t>
            </a:r>
            <a:r>
              <a:rPr lang="en-US" altLang="ko-KR" b="1" dirty="0"/>
              <a:t>2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지점으로 </a:t>
            </a:r>
            <a:r>
              <a:rPr lang="en-US" altLang="ko-KR" b="1" dirty="0"/>
              <a:t>, </a:t>
            </a:r>
            <a:r>
              <a:rPr lang="ko-KR" altLang="en-US" b="1" dirty="0"/>
              <a:t>경찰청 최종 선정 결과</a:t>
            </a:r>
            <a:r>
              <a:rPr lang="en-US" altLang="ko-KR" b="1" dirty="0"/>
              <a:t>(</a:t>
            </a:r>
            <a:r>
              <a:rPr lang="ko-KR" altLang="en-US" b="1" dirty="0"/>
              <a:t>안전을 위해 시설개선이 필요한 지역 </a:t>
            </a:r>
            <a:r>
              <a:rPr lang="ko-KR" altLang="en-US" b="1" dirty="0" err="1" smtClean="0"/>
              <a:t>자체선정</a:t>
            </a:r>
            <a:r>
              <a:rPr lang="ko-KR" altLang="en-US" b="1" dirty="0" smtClean="0"/>
              <a:t> 등</a:t>
            </a:r>
            <a:r>
              <a:rPr lang="en-US" altLang="ko-KR" b="1" dirty="0" smtClean="0"/>
              <a:t>)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통해 선정된 다발지역정보를 제공하는 기능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보행고령자</a:t>
            </a:r>
            <a:r>
              <a:rPr lang="ko-KR" altLang="en-US" b="1" dirty="0"/>
              <a:t> 사고다발지역</a:t>
            </a:r>
          </a:p>
        </p:txBody>
      </p:sp>
      <p:pic>
        <p:nvPicPr>
          <p:cNvPr id="14337" name="_x420161784" descr="EMB000021d416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31" y="969260"/>
            <a:ext cx="8069138" cy="363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보행어린이</a:t>
            </a:r>
            <a:r>
              <a:rPr lang="ko-KR" altLang="en-US" b="1" dirty="0"/>
              <a:t>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반경 </a:t>
            </a:r>
            <a:r>
              <a:rPr lang="en-US" altLang="ko-KR" b="1" dirty="0"/>
              <a:t>200m</a:t>
            </a:r>
            <a:r>
              <a:rPr lang="ko-KR" altLang="en-US" b="1" dirty="0"/>
              <a:t>에서 </a:t>
            </a:r>
            <a:r>
              <a:rPr lang="en-US" altLang="ko-KR" b="1" dirty="0"/>
              <a:t>12</a:t>
            </a:r>
            <a:r>
              <a:rPr lang="ko-KR" altLang="en-US" b="1" dirty="0"/>
              <a:t>세 이하 보행어린이사고가 </a:t>
            </a:r>
            <a:r>
              <a:rPr lang="en-US" altLang="ko-KR" b="1" dirty="0"/>
              <a:t>3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또는 사망사고 </a:t>
            </a:r>
            <a:r>
              <a:rPr lang="en-US" altLang="ko-KR" b="1" dirty="0"/>
              <a:t>2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지점으로 </a:t>
            </a:r>
            <a:r>
              <a:rPr lang="en-US" altLang="ko-KR" b="1" dirty="0"/>
              <a:t>, </a:t>
            </a:r>
            <a:r>
              <a:rPr lang="ko-KR" altLang="en-US" b="1" dirty="0"/>
              <a:t>경찰청 최종 선정 결과</a:t>
            </a:r>
            <a:r>
              <a:rPr lang="en-US" altLang="ko-KR" b="1" dirty="0"/>
              <a:t>(</a:t>
            </a:r>
            <a:r>
              <a:rPr lang="ko-KR" altLang="en-US" b="1" dirty="0"/>
              <a:t>안전을 위해 시설개선이 필요한 지역 </a:t>
            </a:r>
            <a:r>
              <a:rPr lang="ko-KR" altLang="en-US" b="1" dirty="0" err="1"/>
              <a:t>자체선정등</a:t>
            </a:r>
            <a:r>
              <a:rPr lang="en-US" altLang="ko-KR" b="1" dirty="0" smtClean="0"/>
              <a:t>)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통해 선정된 다발지역정보를 제공하는 기능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/>
              <a:t>(EPSG 4326)</a:t>
            </a:r>
            <a:r>
              <a:rPr lang="en-US" altLang="ko-KR" b="1" dirty="0" smtClean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32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보행어린이</a:t>
            </a:r>
            <a:r>
              <a:rPr lang="ko-KR" altLang="en-US" b="1" dirty="0"/>
              <a:t> 사고다발지역</a:t>
            </a:r>
          </a:p>
        </p:txBody>
      </p:sp>
      <p:pic>
        <p:nvPicPr>
          <p:cNvPr id="18433" name="_x420163224" descr="EMB000021d416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58" y="969261"/>
            <a:ext cx="8825280" cy="38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스쿨존내어린이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어린이 보호구역내 반경 </a:t>
            </a:r>
            <a:r>
              <a:rPr lang="en-US" altLang="ko-KR" b="1" dirty="0"/>
              <a:t>300m</a:t>
            </a:r>
            <a:r>
              <a:rPr lang="ko-KR" altLang="en-US" b="1" dirty="0"/>
              <a:t>에서 </a:t>
            </a:r>
            <a:r>
              <a:rPr lang="en-US" altLang="ko-KR" b="1" dirty="0"/>
              <a:t>12</a:t>
            </a:r>
            <a:r>
              <a:rPr lang="ko-KR" altLang="en-US" b="1" dirty="0"/>
              <a:t>세 이하 어린이 </a:t>
            </a:r>
            <a:r>
              <a:rPr lang="ko-KR" altLang="en-US" b="1" dirty="0" smtClean="0"/>
              <a:t>교통사고가 </a:t>
            </a:r>
            <a:r>
              <a:rPr lang="en-US" altLang="ko-KR" b="1" dirty="0"/>
              <a:t>2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또는 사망사고 </a:t>
            </a:r>
            <a:r>
              <a:rPr lang="en-US" altLang="ko-KR" b="1" dirty="0"/>
              <a:t>1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지점으로</a:t>
            </a:r>
            <a:r>
              <a:rPr lang="en-US" altLang="ko-KR" b="1" dirty="0"/>
              <a:t>, </a:t>
            </a:r>
            <a:r>
              <a:rPr lang="ko-KR" altLang="en-US" b="1" dirty="0"/>
              <a:t>경찰청 최종 선정 결과</a:t>
            </a:r>
            <a:r>
              <a:rPr lang="en-US" altLang="ko-KR" b="1" dirty="0"/>
              <a:t>(</a:t>
            </a:r>
            <a:r>
              <a:rPr lang="ko-KR" altLang="en-US" b="1" dirty="0"/>
              <a:t>안전을 위해 시설개선이 필요한 지역 </a:t>
            </a:r>
            <a:r>
              <a:rPr lang="ko-KR" altLang="en-US" b="1" dirty="0" err="1"/>
              <a:t>자체선정등</a:t>
            </a:r>
            <a:r>
              <a:rPr lang="en-US" altLang="ko-KR" b="1" dirty="0" smtClean="0"/>
              <a:t>)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통해 선정된 다발지역정보를 제공하는 기능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/>
              <a:t>(EPSG 4326)</a:t>
            </a:r>
            <a:r>
              <a:rPr lang="en-US" altLang="ko-KR" b="1" dirty="0" smtClean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스쿨존내어린이 사고다발지역</a:t>
            </a:r>
          </a:p>
        </p:txBody>
      </p:sp>
      <p:pic>
        <p:nvPicPr>
          <p:cNvPr id="20481" name="_x420162432" descr="EMB000021d416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73" y="969260"/>
            <a:ext cx="8557850" cy="38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7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특보현황조회</a:t>
            </a:r>
          </a:p>
        </p:txBody>
      </p:sp>
      <p:pic>
        <p:nvPicPr>
          <p:cNvPr id="2049" name="_x421580696" descr="EMB000021d416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33" y="1495203"/>
            <a:ext cx="7143927" cy="333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보행자무단횡단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반경 </a:t>
            </a:r>
            <a:r>
              <a:rPr lang="en-US" altLang="ko-KR" b="1" dirty="0"/>
              <a:t>300m </a:t>
            </a:r>
            <a:r>
              <a:rPr lang="ko-KR" altLang="en-US" b="1" dirty="0"/>
              <a:t>이내에서 보행자 무단횡단 사고가 </a:t>
            </a:r>
            <a:r>
              <a:rPr lang="en-US" altLang="ko-KR" b="1" dirty="0"/>
              <a:t>4</a:t>
            </a:r>
            <a:r>
              <a:rPr lang="ko-KR" altLang="en-US" b="1" dirty="0" err="1"/>
              <a:t>건이상</a:t>
            </a:r>
            <a:r>
              <a:rPr lang="en-US" altLang="ko-KR" b="1" dirty="0"/>
              <a:t>(</a:t>
            </a:r>
            <a:r>
              <a:rPr lang="ko-KR" altLang="en-US" b="1" dirty="0"/>
              <a:t>사망사고 </a:t>
            </a:r>
            <a:r>
              <a:rPr lang="ko-KR" altLang="en-US" b="1" dirty="0" err="1"/>
              <a:t>포함시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 err="1"/>
              <a:t>건이상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지점으로</a:t>
            </a:r>
            <a:r>
              <a:rPr lang="en-US" altLang="ko-KR" b="1" dirty="0" smtClean="0"/>
              <a:t>, </a:t>
            </a:r>
            <a:r>
              <a:rPr lang="ko-KR" altLang="en-US" b="1" dirty="0"/>
              <a:t>경찰청 최종 선정 결과</a:t>
            </a:r>
            <a:r>
              <a:rPr lang="en-US" altLang="ko-KR" b="1" dirty="0"/>
              <a:t>(</a:t>
            </a:r>
            <a:r>
              <a:rPr lang="ko-KR" altLang="en-US" b="1" dirty="0"/>
              <a:t>안전을 위해 시설 개선이 필요한 지역 </a:t>
            </a:r>
            <a:r>
              <a:rPr lang="ko-KR" altLang="en-US" b="1" dirty="0" err="1"/>
              <a:t>자체선정등</a:t>
            </a:r>
            <a:r>
              <a:rPr lang="en-US" altLang="ko-KR" b="1" dirty="0" smtClean="0"/>
              <a:t>)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통해 선정된</a:t>
            </a:r>
            <a:r>
              <a:rPr lang="en-US" altLang="ko-KR" b="1" dirty="0"/>
              <a:t> </a:t>
            </a:r>
            <a:r>
              <a:rPr lang="ko-KR" altLang="en-US" b="1" dirty="0"/>
              <a:t>다발지역정보를 제공하는 기능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관할경찰서명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/>
              <a:t>(EPSG 4326)</a:t>
            </a:r>
            <a:r>
              <a:rPr lang="en-US" altLang="ko-KR" b="1" dirty="0" smtClean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보행자무단횡단 사고다발지역</a:t>
            </a:r>
          </a:p>
        </p:txBody>
      </p:sp>
      <p:pic>
        <p:nvPicPr>
          <p:cNvPr id="22529" name="_x304235208" descr="EMB000021d41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33" y="969261"/>
            <a:ext cx="8927130" cy="38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1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지자체별</a:t>
            </a:r>
            <a:r>
              <a:rPr lang="ko-KR" altLang="en-US" b="1" dirty="0"/>
              <a:t>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반경 </a:t>
            </a:r>
            <a:r>
              <a:rPr lang="en-US" altLang="ko-KR" sz="2000" b="1" dirty="0"/>
              <a:t>150m </a:t>
            </a:r>
            <a:r>
              <a:rPr lang="ko-KR" altLang="en-US" sz="2000" b="1" dirty="0"/>
              <a:t>이내에서 지자체별로 교통사고 사고건수가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건 이상인 상위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곳을 선정한 지점에 대한 다발지역정보를 제공하는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인증키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연도코드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시도코드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시군구코드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데이터유형</a:t>
            </a:r>
            <a:r>
              <a:rPr lang="en-US" altLang="ko-KR" sz="2000" b="1" dirty="0"/>
              <a:t>(xml/</a:t>
            </a:r>
            <a:r>
              <a:rPr lang="en-US" altLang="ko-KR" sz="2000" b="1" dirty="0" err="1"/>
              <a:t>json</a:t>
            </a:r>
            <a:r>
              <a:rPr lang="en-US" altLang="ko-KR" sz="2000" b="1" dirty="0"/>
              <a:t>), </a:t>
            </a:r>
            <a:r>
              <a:rPr lang="ko-KR" altLang="en-US" sz="2000" b="1" dirty="0" err="1"/>
              <a:t>검색건수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다발지역</a:t>
            </a:r>
            <a:r>
              <a:rPr lang="en-US" altLang="ko-KR" sz="2000" b="1" dirty="0"/>
              <a:t>FID, </a:t>
            </a:r>
            <a:r>
              <a:rPr lang="ko-KR" altLang="en-US" sz="2000" b="1" dirty="0"/>
              <a:t>다발지역</a:t>
            </a:r>
            <a:r>
              <a:rPr lang="en-US" altLang="ko-KR" sz="2000" b="1" dirty="0"/>
              <a:t>ID, </a:t>
            </a:r>
            <a:r>
              <a:rPr lang="ko-KR" altLang="en-US" sz="2000" b="1" dirty="0" err="1"/>
              <a:t>법정동코드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시도시군구명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지점명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사고건수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사상자수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사망자수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중상자수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경상자수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부상신고자수</a:t>
            </a:r>
            <a:r>
              <a:rPr lang="en-US" altLang="ko-KR" sz="2000" b="1" dirty="0"/>
              <a:t>, </a:t>
            </a:r>
            <a:r>
              <a:rPr lang="ko-KR" altLang="en-US" sz="2000" b="1" dirty="0" smtClean="0"/>
              <a:t>다발지역폴리곤</a:t>
            </a:r>
            <a:r>
              <a:rPr lang="en-US" altLang="ko-KR" sz="2000" b="1" dirty="0"/>
              <a:t>(EPSG 4326)</a:t>
            </a:r>
            <a:r>
              <a:rPr lang="en-US" altLang="ko-KR" sz="2000" b="1" dirty="0" smtClean="0"/>
              <a:t>, </a:t>
            </a:r>
            <a:r>
              <a:rPr lang="ko-KR" altLang="en-US" sz="2000" b="1" dirty="0"/>
              <a:t>경도</a:t>
            </a:r>
            <a:r>
              <a:rPr lang="en-US" altLang="ko-KR" sz="2000" b="1" dirty="0"/>
              <a:t>(EPSG 4326), </a:t>
            </a:r>
            <a:r>
              <a:rPr lang="ko-KR" altLang="en-US" sz="2000" b="1" dirty="0"/>
              <a:t>위도</a:t>
            </a:r>
            <a:r>
              <a:rPr lang="en-US" altLang="ko-KR" sz="2000" b="1" dirty="0"/>
              <a:t>(EPSG 4326)</a:t>
            </a:r>
            <a:endParaRPr lang="ko-KR" altLang="en-US" sz="2000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198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지자체별</a:t>
            </a:r>
            <a:r>
              <a:rPr lang="ko-KR" altLang="en-US" b="1" dirty="0"/>
              <a:t> 사고다발지역</a:t>
            </a:r>
          </a:p>
        </p:txBody>
      </p:sp>
      <p:pic>
        <p:nvPicPr>
          <p:cNvPr id="24577" name="_x304234920" descr="EMB000021d417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77" y="969259"/>
            <a:ext cx="9396042" cy="42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법규위반별</a:t>
            </a:r>
            <a:r>
              <a:rPr lang="ko-KR" altLang="en-US" b="1" dirty="0"/>
              <a:t>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반경 </a:t>
            </a:r>
            <a:r>
              <a:rPr lang="en-US" altLang="ko-KR" b="1" dirty="0"/>
              <a:t>100m </a:t>
            </a:r>
            <a:r>
              <a:rPr lang="ko-KR" altLang="en-US" b="1" dirty="0"/>
              <a:t>이내에서 가해자 법규위반 항목이 신호위반인 사고가 </a:t>
            </a:r>
            <a:r>
              <a:rPr lang="en-US" altLang="ko-KR" b="1" dirty="0"/>
              <a:t>6</a:t>
            </a:r>
            <a:r>
              <a:rPr lang="ko-KR" altLang="en-US" b="1" dirty="0"/>
              <a:t>건이상인 지점이며</a:t>
            </a:r>
            <a:r>
              <a:rPr lang="en-US" altLang="ko-KR" b="1" dirty="0"/>
              <a:t>, </a:t>
            </a:r>
            <a:r>
              <a:rPr lang="ko-KR" altLang="en-US" b="1" dirty="0"/>
              <a:t>또한 중앙선침범 다발지역은 반경 </a:t>
            </a:r>
            <a:r>
              <a:rPr lang="en-US" altLang="ko-KR" b="1" dirty="0"/>
              <a:t>300m </a:t>
            </a:r>
            <a:r>
              <a:rPr lang="ko-KR" altLang="en-US" b="1" dirty="0"/>
              <a:t>이내에서 가해자 법규위반 항목이 중앙선침범인 사고가 </a:t>
            </a:r>
            <a:r>
              <a:rPr lang="en-US" altLang="ko-KR" b="1" dirty="0"/>
              <a:t>3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또는 사망사고 </a:t>
            </a:r>
            <a:r>
              <a:rPr lang="en-US" altLang="ko-KR" b="1" dirty="0"/>
              <a:t>2</a:t>
            </a:r>
            <a:r>
              <a:rPr lang="ko-KR" altLang="en-US" b="1" dirty="0"/>
              <a:t>건이상인 지점에 대한 다발지역정보를 제공하는 기능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/>
              <a:t>(EPSG 4326)</a:t>
            </a:r>
            <a:r>
              <a:rPr lang="en-US" altLang="ko-KR" b="1" dirty="0" smtClean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7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법규위반별</a:t>
            </a:r>
            <a:r>
              <a:rPr lang="ko-KR" altLang="en-US" b="1" dirty="0"/>
              <a:t> 사고다발지역</a:t>
            </a:r>
          </a:p>
        </p:txBody>
      </p:sp>
      <p:pic>
        <p:nvPicPr>
          <p:cNvPr id="26627" name="_x304234704" descr="EMB000021d41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57" y="1626577"/>
            <a:ext cx="9733954" cy="32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8940" y="1019490"/>
            <a:ext cx="111902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ko-KR" altLang="en-US" sz="2000" b="1" dirty="0"/>
              <a:t>신호위반사고 다발지역</a:t>
            </a:r>
            <a:r>
              <a:rPr lang="en-US" altLang="ko-KR" sz="2000" b="1" dirty="0"/>
              <a:t>&gt;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422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법규위반별</a:t>
            </a:r>
            <a:r>
              <a:rPr lang="ko-KR" altLang="en-US" b="1" dirty="0"/>
              <a:t> 사고다발지역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940" y="1019490"/>
            <a:ext cx="11190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ko-KR" altLang="en-US" sz="2000" b="1" dirty="0"/>
              <a:t>중앙선침범사고 다발지역</a:t>
            </a:r>
            <a:r>
              <a:rPr lang="en-US" altLang="ko-KR" sz="2000" b="1" dirty="0"/>
              <a:t>&gt;</a:t>
            </a:r>
            <a:endParaRPr lang="en-US" altLang="ko-KR" sz="2000" dirty="0"/>
          </a:p>
        </p:txBody>
      </p:sp>
      <p:pic>
        <p:nvPicPr>
          <p:cNvPr id="28673" name="_x304235352" descr="EMB000021d417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60" y="1573489"/>
            <a:ext cx="10052548" cy="33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2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결빙 사고다발지역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반경 </a:t>
            </a:r>
            <a:r>
              <a:rPr lang="en-US" altLang="ko-KR" b="1" dirty="0"/>
              <a:t>200m</a:t>
            </a:r>
            <a:r>
              <a:rPr lang="ko-KR" altLang="en-US" b="1" dirty="0"/>
              <a:t>에서 결빙사고가 </a:t>
            </a:r>
            <a:r>
              <a:rPr lang="en-US" altLang="ko-KR" b="1" dirty="0"/>
              <a:t>3</a:t>
            </a:r>
            <a:r>
              <a:rPr lang="ko-KR" altLang="en-US" b="1" dirty="0" err="1"/>
              <a:t>건이상</a:t>
            </a:r>
            <a:r>
              <a:rPr lang="ko-KR" altLang="en-US" b="1" dirty="0"/>
              <a:t> 일어난 지점으로</a:t>
            </a:r>
            <a:r>
              <a:rPr lang="en-US" altLang="ko-KR" b="1" dirty="0"/>
              <a:t>, </a:t>
            </a:r>
            <a:r>
              <a:rPr lang="ko-KR" altLang="en-US" b="1" dirty="0"/>
              <a:t>경찰청 최종 선정 결과</a:t>
            </a:r>
            <a:r>
              <a:rPr lang="en-US" altLang="ko-KR" b="1" dirty="0"/>
              <a:t>(</a:t>
            </a:r>
            <a:r>
              <a:rPr lang="ko-KR" altLang="en-US" b="1" dirty="0"/>
              <a:t>안전을 위해 시설개선이 필요한 지역 </a:t>
            </a:r>
            <a:r>
              <a:rPr lang="ko-KR" altLang="en-US" b="1" dirty="0" err="1"/>
              <a:t>자체선정등</a:t>
            </a:r>
            <a:r>
              <a:rPr lang="en-US" altLang="ko-KR" b="1" dirty="0" smtClean="0"/>
              <a:t>)</a:t>
            </a:r>
            <a:r>
              <a:rPr lang="ko-KR" altLang="en-US" b="1" dirty="0"/>
              <a:t>를</a:t>
            </a:r>
            <a:r>
              <a:rPr lang="ko-KR" altLang="en-US" b="1" dirty="0" smtClean="0"/>
              <a:t> </a:t>
            </a:r>
            <a:r>
              <a:rPr lang="ko-KR" altLang="en-US" b="1" dirty="0"/>
              <a:t>통해 선정된 다발지역정보를</a:t>
            </a:r>
            <a:r>
              <a:rPr lang="en-US" altLang="ko-KR" b="1" dirty="0"/>
              <a:t> </a:t>
            </a:r>
            <a:r>
              <a:rPr lang="ko-KR" altLang="en-US" b="1" dirty="0"/>
              <a:t>제공하는 기능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다발지역</a:t>
            </a:r>
            <a:r>
              <a:rPr lang="en-US" altLang="ko-KR" b="1" dirty="0"/>
              <a:t>FID, </a:t>
            </a:r>
            <a:r>
              <a:rPr lang="ko-KR" altLang="en-US" b="1" dirty="0"/>
              <a:t>다발지역</a:t>
            </a:r>
            <a:r>
              <a:rPr lang="en-US" altLang="ko-KR" b="1" dirty="0"/>
              <a:t>ID, </a:t>
            </a:r>
            <a:r>
              <a:rPr lang="ko-KR" altLang="en-US" b="1" dirty="0" err="1"/>
              <a:t>법정동코드</a:t>
            </a:r>
            <a:r>
              <a:rPr lang="en-US" altLang="ko-KR" b="1" dirty="0"/>
              <a:t>, </a:t>
            </a:r>
            <a:r>
              <a:rPr lang="ko-KR" altLang="en-US" b="1" dirty="0" err="1"/>
              <a:t>지점코드</a:t>
            </a:r>
            <a:r>
              <a:rPr lang="en-US" altLang="ko-KR" b="1" dirty="0"/>
              <a:t>, </a:t>
            </a:r>
            <a:r>
              <a:rPr lang="ko-KR" altLang="en-US" b="1" dirty="0"/>
              <a:t>시도시군구명</a:t>
            </a:r>
            <a:r>
              <a:rPr lang="en-US" altLang="ko-KR" b="1" dirty="0"/>
              <a:t>, </a:t>
            </a:r>
            <a:r>
              <a:rPr lang="ko-KR" altLang="en-US" b="1" dirty="0" err="1"/>
              <a:t>지점명</a:t>
            </a:r>
            <a:r>
              <a:rPr lang="en-US" altLang="ko-KR" b="1" dirty="0"/>
              <a:t>, </a:t>
            </a:r>
            <a:r>
              <a:rPr lang="ko-KR" altLang="en-US" b="1" dirty="0" err="1"/>
              <a:t>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사상자수</a:t>
            </a:r>
            <a:r>
              <a:rPr lang="en-US" altLang="ko-KR" b="1" dirty="0"/>
              <a:t>, </a:t>
            </a:r>
            <a:r>
              <a:rPr lang="ko-KR" altLang="en-US" b="1" dirty="0"/>
              <a:t>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경상자수</a:t>
            </a:r>
            <a:r>
              <a:rPr lang="en-US" altLang="ko-KR" b="1" dirty="0"/>
              <a:t>, </a:t>
            </a:r>
            <a:r>
              <a:rPr lang="ko-KR" altLang="en-US" b="1" dirty="0"/>
              <a:t>부상신고자수</a:t>
            </a:r>
            <a:r>
              <a:rPr lang="en-US" altLang="ko-KR" b="1" dirty="0"/>
              <a:t>, </a:t>
            </a:r>
            <a:r>
              <a:rPr lang="ko-KR" altLang="en-US" b="1" dirty="0" smtClean="0"/>
              <a:t>다발지역폴리곤</a:t>
            </a:r>
            <a:r>
              <a:rPr lang="en-US" altLang="ko-KR" b="1" dirty="0"/>
              <a:t>(EPSG 4326)</a:t>
            </a:r>
            <a:r>
              <a:rPr lang="en-US" altLang="ko-KR" b="1" dirty="0" smtClean="0"/>
              <a:t>, </a:t>
            </a:r>
            <a:r>
              <a:rPr lang="ko-KR" altLang="en-US" b="1" dirty="0"/>
              <a:t>경도</a:t>
            </a:r>
            <a:r>
              <a:rPr lang="en-US" altLang="ko-KR" b="1" dirty="0"/>
              <a:t>(EPSG 4326), </a:t>
            </a:r>
            <a:r>
              <a:rPr lang="ko-KR" altLang="en-US" b="1" dirty="0"/>
              <a:t>위도</a:t>
            </a:r>
            <a:r>
              <a:rPr lang="en-US" altLang="ko-KR" b="1" dirty="0"/>
              <a:t>(EPSG 4326)</a:t>
            </a:r>
            <a:endParaRPr lang="ko-KR" altLang="en-US" b="1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0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결빙 사고다발지역</a:t>
            </a:r>
          </a:p>
        </p:txBody>
      </p:sp>
      <p:pic>
        <p:nvPicPr>
          <p:cNvPr id="29697" name="_x304235712" descr="EMB000021d417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46" y="1031715"/>
            <a:ext cx="8639904" cy="39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054524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링크기반</a:t>
            </a:r>
            <a:r>
              <a:rPr lang="ko-KR" altLang="en-US" b="1" dirty="0"/>
              <a:t> 사고위험지역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40" y="1797570"/>
            <a:ext cx="11190208" cy="432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지자체별로 년간 교통사고 규모를 고려한 사고위험지역</a:t>
            </a:r>
            <a:r>
              <a:rPr lang="en-US" altLang="ko-KR" b="1" dirty="0"/>
              <a:t>(</a:t>
            </a:r>
            <a:r>
              <a:rPr lang="ko-KR" altLang="en-US" b="1" dirty="0"/>
              <a:t>지자체별 사고건수</a:t>
            </a:r>
            <a:r>
              <a:rPr lang="en-US" altLang="ko-KR" b="1" dirty="0"/>
              <a:t>, </a:t>
            </a:r>
            <a:r>
              <a:rPr lang="ko-KR" altLang="en-US" b="1" dirty="0"/>
              <a:t>반경을 상이하게 적용</a:t>
            </a:r>
            <a:r>
              <a:rPr lang="en-US" altLang="ko-KR" b="1" dirty="0"/>
              <a:t>) </a:t>
            </a:r>
            <a:r>
              <a:rPr lang="ko-KR" altLang="en-US" b="1" dirty="0"/>
              <a:t>정보를 제공하여 안전운전을 유도할 수 있도록 교통안전정보를 제공하는 기능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인증키</a:t>
            </a:r>
            <a:r>
              <a:rPr lang="en-US" altLang="ko-KR" b="1" dirty="0"/>
              <a:t>, </a:t>
            </a:r>
            <a:r>
              <a:rPr lang="ko-KR" altLang="en-US" b="1" dirty="0" err="1"/>
              <a:t>연도코드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시도코드</a:t>
            </a:r>
            <a:r>
              <a:rPr lang="en-US" altLang="ko-KR" b="1" dirty="0"/>
              <a:t>, </a:t>
            </a:r>
            <a:r>
              <a:rPr lang="ko-KR" altLang="en-US" b="1" dirty="0" err="1"/>
              <a:t>시군구코드</a:t>
            </a:r>
            <a:r>
              <a:rPr lang="en-US" altLang="ko-KR" b="1" dirty="0"/>
              <a:t>, </a:t>
            </a:r>
            <a:r>
              <a:rPr lang="ko-KR" altLang="en-US" b="1" dirty="0" err="1"/>
              <a:t>데이터유형</a:t>
            </a:r>
            <a:r>
              <a:rPr lang="en-US" altLang="ko-KR" b="1" dirty="0"/>
              <a:t>(xml/</a:t>
            </a:r>
            <a:r>
              <a:rPr lang="en-US" altLang="ko-KR" b="1" dirty="0" err="1"/>
              <a:t>json</a:t>
            </a:r>
            <a:r>
              <a:rPr lang="en-US" altLang="ko-KR" b="1" dirty="0"/>
              <a:t>), </a:t>
            </a:r>
            <a:r>
              <a:rPr lang="ko-KR" altLang="en-US" b="1" dirty="0" err="1"/>
              <a:t>검색건수</a:t>
            </a:r>
            <a:r>
              <a:rPr lang="en-US" altLang="ko-KR" b="1" dirty="0"/>
              <a:t>, </a:t>
            </a:r>
            <a:r>
              <a:rPr lang="ko-KR" altLang="en-US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Output</a:t>
            </a:r>
            <a:endParaRPr lang="ko-KR" altLang="en-US" sz="1600" dirty="0"/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사고위험지역명</a:t>
            </a:r>
            <a:r>
              <a:rPr lang="en-US" altLang="ko-KR" b="1" dirty="0"/>
              <a:t>, </a:t>
            </a:r>
            <a:r>
              <a:rPr lang="ko-KR" altLang="en-US" b="1" dirty="0" err="1"/>
              <a:t>총사고건수</a:t>
            </a:r>
            <a:r>
              <a:rPr lang="en-US" altLang="ko-KR" b="1" dirty="0"/>
              <a:t>, </a:t>
            </a:r>
            <a:r>
              <a:rPr lang="ko-KR" altLang="en-US" b="1" dirty="0" err="1"/>
              <a:t>총사망자수</a:t>
            </a:r>
            <a:r>
              <a:rPr lang="en-US" altLang="ko-KR" b="1" dirty="0"/>
              <a:t>, </a:t>
            </a:r>
            <a:r>
              <a:rPr lang="ko-KR" altLang="en-US" b="1" dirty="0" err="1"/>
              <a:t>총중상자수</a:t>
            </a:r>
            <a:r>
              <a:rPr lang="en-US" altLang="ko-KR" b="1" dirty="0"/>
              <a:t>, </a:t>
            </a:r>
            <a:r>
              <a:rPr lang="ko-KR" altLang="en-US" b="1" dirty="0" err="1"/>
              <a:t>총경상자수</a:t>
            </a:r>
            <a:r>
              <a:rPr lang="en-US" altLang="ko-KR" b="1" dirty="0"/>
              <a:t>, </a:t>
            </a:r>
            <a:r>
              <a:rPr lang="ko-KR" altLang="en-US" b="1" dirty="0"/>
              <a:t>총부상신고자수</a:t>
            </a:r>
            <a:r>
              <a:rPr lang="en-US" altLang="ko-KR" b="1" dirty="0"/>
              <a:t>, </a:t>
            </a:r>
            <a:r>
              <a:rPr lang="ko-KR" altLang="en-US" b="1" dirty="0"/>
              <a:t>사고분석유형명</a:t>
            </a:r>
            <a:r>
              <a:rPr lang="en-US" altLang="ko-KR" b="1" dirty="0"/>
              <a:t>(</a:t>
            </a:r>
            <a:r>
              <a:rPr lang="ko-KR" altLang="en-US" b="1" dirty="0"/>
              <a:t>기타</a:t>
            </a:r>
            <a:r>
              <a:rPr lang="en-US" altLang="ko-KR" b="1" dirty="0"/>
              <a:t>, </a:t>
            </a:r>
            <a:r>
              <a:rPr lang="ko-KR" altLang="en-US" b="1" dirty="0"/>
              <a:t>안전거리 미확보</a:t>
            </a:r>
            <a:r>
              <a:rPr lang="en-US" altLang="ko-KR" b="1" dirty="0"/>
              <a:t>, U</a:t>
            </a:r>
            <a:r>
              <a:rPr lang="ko-KR" altLang="en-US" b="1" dirty="0" err="1"/>
              <a:t>턴중</a:t>
            </a:r>
            <a:r>
              <a:rPr lang="en-US" altLang="ko-KR" b="1" dirty="0"/>
              <a:t>), </a:t>
            </a:r>
            <a:r>
              <a:rPr lang="ko-KR" altLang="en-US" b="1" dirty="0"/>
              <a:t>중심점</a:t>
            </a:r>
            <a:r>
              <a:rPr lang="en-US" altLang="ko-KR" b="1" dirty="0"/>
              <a:t>UTMK X</a:t>
            </a:r>
            <a:r>
              <a:rPr lang="ko-KR" altLang="en-US" b="1" dirty="0" smtClean="0"/>
              <a:t>좌표</a:t>
            </a:r>
            <a:r>
              <a:rPr lang="en-US" altLang="ko-KR" b="1" dirty="0"/>
              <a:t>(EPSG 5179), </a:t>
            </a:r>
            <a:r>
              <a:rPr lang="ko-KR" altLang="en-US" b="1" dirty="0"/>
              <a:t>중심점</a:t>
            </a:r>
            <a:r>
              <a:rPr lang="en-US" altLang="ko-KR" b="1" dirty="0"/>
              <a:t>UTMK Y</a:t>
            </a:r>
            <a:r>
              <a:rPr lang="ko-KR" altLang="en-US" b="1" dirty="0" smtClean="0"/>
              <a:t>좌표</a:t>
            </a:r>
            <a:r>
              <a:rPr lang="en-US" altLang="ko-KR" b="1" dirty="0"/>
              <a:t>(EPSG 5179),</a:t>
            </a:r>
            <a:endParaRPr lang="ko-KR" altLang="en-US" b="1" dirty="0"/>
          </a:p>
          <a:p>
            <a:pPr fontAlgn="base">
              <a:lnSpc>
                <a:spcPct val="150000"/>
              </a:lnSpc>
            </a:pPr>
            <a:r>
              <a:rPr lang="ko-KR" altLang="en-US" b="1" dirty="0"/>
              <a:t>사고위험지역 </a:t>
            </a:r>
            <a:r>
              <a:rPr lang="ko-KR" altLang="en-US" b="1" dirty="0" err="1" smtClean="0"/>
              <a:t>폴리곤</a:t>
            </a:r>
            <a:r>
              <a:rPr lang="en-US" altLang="ko-KR" b="1" dirty="0"/>
              <a:t>(EPSG 5179)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42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특보코드조회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특보구역 코드를 기반으로 해당 구역에 내려진 특보를 조회하기 위해 발표시각</a:t>
            </a:r>
            <a:r>
              <a:rPr lang="en-US" altLang="ko-KR" sz="1600" b="1" dirty="0"/>
              <a:t>(From), </a:t>
            </a:r>
            <a:r>
              <a:rPr lang="ko-KR" altLang="en-US" sz="1600" b="1" dirty="0"/>
              <a:t>발표시각</a:t>
            </a:r>
            <a:r>
              <a:rPr lang="en-US" altLang="ko-KR" sz="1600" b="1" dirty="0"/>
              <a:t>(To), </a:t>
            </a:r>
            <a:r>
              <a:rPr lang="ko-KR" altLang="en-US" sz="1600" b="1" dirty="0"/>
              <a:t>특보구역코드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특보종류의 조회 조건으로 지점번호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발표시각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년월일시분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발표번호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월별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특보구역코드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구역명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특보종류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특보강도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특보발표코드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발효시각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발효해제시각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전체특보해제시각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취소구분의 정보를 조회하는 기능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서비스키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페이지 번호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발표시각</a:t>
            </a:r>
            <a:r>
              <a:rPr lang="en-US" altLang="ko-KR" sz="1600" b="1" dirty="0"/>
              <a:t>(to from), </a:t>
            </a:r>
            <a:r>
              <a:rPr lang="ko-KR" altLang="en-US" sz="1600" b="1" dirty="0"/>
              <a:t>특보 종류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지점 코드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특보종류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강풍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호우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한파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건조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폭풍해일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풍랑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태풍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황사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폭염</a:t>
            </a:r>
            <a:r>
              <a:rPr lang="en-US" altLang="ko-KR" sz="1600" b="1" dirty="0"/>
              <a:t>) =&gt; </a:t>
            </a:r>
            <a:r>
              <a:rPr lang="ko-KR" altLang="en-US" sz="1600" b="1" dirty="0"/>
              <a:t>숫자로 구분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지점 번호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발표시각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발표번호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특보구역코드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구역명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특보종류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특보강도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주의보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경보</a:t>
            </a:r>
            <a:r>
              <a:rPr lang="en-US" altLang="ko-KR" sz="1600" b="1" dirty="0"/>
              <a:t>),</a:t>
            </a:r>
            <a:br>
              <a:rPr lang="en-US" altLang="ko-KR" sz="1600" b="1" dirty="0"/>
            </a:br>
            <a:r>
              <a:rPr lang="ko-KR" altLang="en-US" sz="1600" b="1" dirty="0"/>
              <a:t>특보 </a:t>
            </a:r>
            <a:r>
              <a:rPr lang="ko-KR" altLang="en-US" sz="1600" b="1" dirty="0" err="1"/>
              <a:t>발표코드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발표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연장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정정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변경발표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변경해제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발표시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발효시각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해제시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발효시각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전체 특보 </a:t>
            </a:r>
            <a:r>
              <a:rPr lang="ko-KR" altLang="en-US" sz="1600" b="1" dirty="0" err="1"/>
              <a:t>해제시각</a:t>
            </a:r>
            <a:endParaRPr lang="ko-KR" altLang="en-US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5A90B-08F7-4AB1-B875-DF80CE54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 err="1"/>
              <a:t>링크기반</a:t>
            </a:r>
            <a:r>
              <a:rPr lang="ko-KR" altLang="en-US" b="1" dirty="0"/>
              <a:t> 사고위험지역</a:t>
            </a:r>
          </a:p>
        </p:txBody>
      </p:sp>
      <p:pic>
        <p:nvPicPr>
          <p:cNvPr id="31745" name="_x423226128" descr="EMB000021d417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96" y="1385086"/>
            <a:ext cx="9638562" cy="34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22" y="850278"/>
            <a:ext cx="2111400" cy="62169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277337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사망교통사고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39" y="1471968"/>
            <a:ext cx="111902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교통사고 일시 </a:t>
            </a:r>
            <a:r>
              <a:rPr lang="ko-KR" altLang="en-US" sz="1600" b="1" dirty="0" err="1"/>
              <a:t>부터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30</a:t>
            </a:r>
            <a:r>
              <a:rPr lang="ko-KR" altLang="en-US" sz="1600" b="1" dirty="0" err="1"/>
              <a:t>일이내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사망한경우를</a:t>
            </a:r>
            <a:r>
              <a:rPr lang="ko-KR" altLang="en-US" sz="1600" b="1" dirty="0"/>
              <a:t> 사망교통사고라 정의하고 사고정보를 제공하는 기능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인증키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연도코드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시도코드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시군구코드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데이터유형</a:t>
            </a:r>
            <a:r>
              <a:rPr lang="en-US" altLang="ko-KR" sz="1600" b="1" dirty="0"/>
              <a:t>(xml/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), </a:t>
            </a:r>
            <a:r>
              <a:rPr lang="ko-KR" altLang="en-US" sz="1600" b="1" dirty="0" err="1"/>
              <a:t>검색건수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페이지 번호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사고년도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월일시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간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주야구분코드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야간</a:t>
            </a:r>
            <a:r>
              <a:rPr lang="en-US" altLang="ko-KR" sz="1600" b="1" dirty="0"/>
              <a:t>), </a:t>
            </a:r>
            <a:r>
              <a:rPr lang="ko-KR" altLang="en-US" sz="1600" b="1" dirty="0" err="1"/>
              <a:t>요일코드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일요일</a:t>
            </a:r>
            <a:r>
              <a:rPr lang="en-US" altLang="ko-KR" sz="1600" b="1" dirty="0"/>
              <a:t>~</a:t>
            </a:r>
            <a:r>
              <a:rPr lang="ko-KR" altLang="en-US" sz="1600" b="1" dirty="0"/>
              <a:t>토요일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사망자수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부상자수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중상자수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경상자수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부상신고자수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위치 </a:t>
            </a:r>
            <a:r>
              <a:rPr lang="ko-KR" altLang="en-US" sz="1600" b="1" dirty="0" err="1"/>
              <a:t>시도코드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위치 </a:t>
            </a:r>
            <a:r>
              <a:rPr lang="ko-KR" altLang="en-US" sz="1600" b="1" dirty="0" err="1"/>
              <a:t>시군구코드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사고유형 </a:t>
            </a:r>
            <a:r>
              <a:rPr lang="ko-KR" altLang="en-US" sz="1600" b="1" dirty="0" err="1"/>
              <a:t>대분류코드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차대사람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차대차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차량단독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철길건널목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사고유형 </a:t>
            </a:r>
            <a:r>
              <a:rPr lang="ko-KR" altLang="en-US" sz="1600" b="1" dirty="0" err="1"/>
              <a:t>중분류코드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사고유형 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가해자 법규위반코드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도로형태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대분류코드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단일로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교차로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주차장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철길건널목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기타</a:t>
            </a:r>
            <a:r>
              <a:rPr lang="en-US" altLang="ko-KR" sz="1600" b="1" dirty="0"/>
              <a:t>), </a:t>
            </a:r>
            <a:r>
              <a:rPr lang="ko-KR" altLang="en-US" sz="1600" b="1" dirty="0" err="1"/>
              <a:t>도로형태</a:t>
            </a:r>
            <a:r>
              <a:rPr lang="ko-KR" altLang="en-US" sz="1600" b="1" dirty="0"/>
              <a:t> 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가해당사자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차종별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대분류코드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피해당사자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차종별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대분류코드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위치 </a:t>
            </a:r>
            <a:r>
              <a:rPr lang="en-US" altLang="ko-KR" sz="1600" b="1" dirty="0"/>
              <a:t>x</a:t>
            </a:r>
            <a:r>
              <a:rPr lang="ko-KR" altLang="en-US" sz="1600" b="1" dirty="0" smtClean="0"/>
              <a:t>좌표</a:t>
            </a:r>
            <a:r>
              <a:rPr lang="en-US" altLang="ko-KR" sz="1600" b="1" dirty="0" smtClean="0"/>
              <a:t>(EPSG 5179), </a:t>
            </a:r>
            <a:r>
              <a:rPr lang="ko-KR" altLang="en-US" sz="1600" b="1" dirty="0"/>
              <a:t>위치 </a:t>
            </a:r>
            <a:r>
              <a:rPr lang="en-US" altLang="ko-KR" sz="1600" b="1" dirty="0"/>
              <a:t>y</a:t>
            </a:r>
            <a:r>
              <a:rPr lang="ko-KR" altLang="en-US" sz="1600" b="1" dirty="0" smtClean="0"/>
              <a:t>좌표</a:t>
            </a:r>
            <a:r>
              <a:rPr lang="en-US" altLang="ko-KR" sz="1600" b="1" dirty="0"/>
              <a:t> (EPSG </a:t>
            </a:r>
            <a:r>
              <a:rPr lang="en-US" altLang="ko-KR" sz="1600" b="1" dirty="0" smtClean="0"/>
              <a:t>5179), </a:t>
            </a:r>
            <a:r>
              <a:rPr lang="ko-KR" altLang="en-US" sz="1600" b="1" dirty="0" err="1"/>
              <a:t>경도좌표</a:t>
            </a:r>
            <a:r>
              <a:rPr lang="en-US" altLang="ko-KR" sz="1600" b="1" dirty="0"/>
              <a:t>(EPSG4326 </a:t>
            </a:r>
            <a:r>
              <a:rPr lang="ko-KR" altLang="en-US" sz="1600" b="1" dirty="0" err="1"/>
              <a:t>좌표계</a:t>
            </a:r>
            <a:r>
              <a:rPr lang="en-US" altLang="ko-KR" sz="1600" b="1" dirty="0"/>
              <a:t>), </a:t>
            </a:r>
            <a:r>
              <a:rPr lang="ko-KR" altLang="en-US" sz="1600" b="1" dirty="0" err="1"/>
              <a:t>위도좌표</a:t>
            </a:r>
            <a:r>
              <a:rPr lang="en-US" altLang="ko-KR" sz="1600" b="1" dirty="0"/>
              <a:t>(EPSG4326 </a:t>
            </a:r>
            <a:r>
              <a:rPr lang="ko-KR" altLang="en-US" sz="1600" b="1" dirty="0" err="1"/>
              <a:t>좌표계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616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679460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도로교통공단 </a:t>
            </a:r>
            <a:r>
              <a:rPr lang="en-US" altLang="ko-KR" b="1" dirty="0"/>
              <a:t>API – </a:t>
            </a:r>
            <a:r>
              <a:rPr lang="ko-KR" altLang="en-US" b="1" dirty="0"/>
              <a:t>사망교통사고</a:t>
            </a:r>
          </a:p>
        </p:txBody>
      </p:sp>
      <p:pic>
        <p:nvPicPr>
          <p:cNvPr id="33793" name="_x423225984" descr="EMB000021d417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33935"/>
            <a:ext cx="9368154" cy="40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참고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교통사고 통계자료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1484"/>
            <a:ext cx="1119020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 err="1" smtClean="0"/>
              <a:t>지자체별</a:t>
            </a:r>
            <a:r>
              <a:rPr lang="ko-KR" altLang="en-US" sz="1400" b="1" dirty="0" smtClean="0"/>
              <a:t>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사고유형별 교통사고 통계</a:t>
            </a:r>
            <a:r>
              <a:rPr lang="en-US" altLang="ko-KR" sz="1400" b="1" dirty="0"/>
              <a:t> </a:t>
            </a:r>
            <a:endParaRPr lang="ko-KR" altLang="en-US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한국교통안전공단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기상상태별</a:t>
            </a:r>
            <a:r>
              <a:rPr lang="ko-KR" altLang="en-US" sz="1400" b="1" dirty="0" smtClean="0"/>
              <a:t> 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 err="1" smtClean="0"/>
              <a:t>도로형태별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940" y="3101196"/>
            <a:ext cx="11190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요일별</a:t>
            </a:r>
            <a:r>
              <a:rPr lang="ko-KR" altLang="en-US" sz="1400" b="1" dirty="0" smtClean="0"/>
              <a:t> 시간대별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월별 교통사고 통계</a:t>
            </a:r>
            <a:r>
              <a:rPr lang="en-US" altLang="ko-KR" sz="1400" b="1" dirty="0" smtClean="0"/>
              <a:t> </a:t>
            </a:r>
            <a:endParaRPr lang="ko-KR" altLang="en-US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요일별</a:t>
            </a:r>
            <a:r>
              <a:rPr lang="ko-KR" altLang="en-US" sz="1400" b="1" dirty="0" smtClean="0"/>
              <a:t> 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시간대별 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도로형태별</a:t>
            </a:r>
            <a:r>
              <a:rPr lang="ko-KR" altLang="en-US" sz="1400" b="1" dirty="0" smtClean="0"/>
              <a:t> 월별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도로형태별</a:t>
            </a:r>
            <a:r>
              <a:rPr lang="ko-KR" altLang="en-US" sz="1400" b="1" dirty="0" smtClean="0"/>
              <a:t> 시간대별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</a:t>
            </a:r>
            <a:r>
              <a:rPr lang="ko-KR" altLang="en-US" sz="1400" b="1" dirty="0"/>
              <a:t>월</a:t>
            </a:r>
            <a:r>
              <a:rPr lang="ko-KR" altLang="en-US" sz="1400" b="1" dirty="0" smtClean="0"/>
              <a:t>별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시간대별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339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~3/31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ko-KR" altLang="en-US" sz="2000" b="1" dirty="0"/>
              <a:t>교통정보 관련 앱 및 개발환경 조사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</a:t>
            </a:r>
            <a:r>
              <a:rPr lang="en-US" altLang="ko-KR" sz="2000" b="1" dirty="0" smtClean="0"/>
              <a:t>4/10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진행사항 자료 보충 조사 및 추가</a:t>
            </a:r>
            <a:endParaRPr lang="en-US" altLang="ko-KR" sz="20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참고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교통사고 통계자료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111484"/>
            <a:ext cx="1119020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 err="1" smtClean="0"/>
              <a:t>지자체별</a:t>
            </a:r>
            <a:r>
              <a:rPr lang="ko-KR" altLang="en-US" sz="1400" b="1" dirty="0" smtClean="0"/>
              <a:t>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사고유형별 교통사고 통계</a:t>
            </a:r>
            <a:r>
              <a:rPr lang="en-US" altLang="ko-KR" sz="1400" b="1" dirty="0"/>
              <a:t> </a:t>
            </a:r>
            <a:endParaRPr lang="ko-KR" altLang="en-US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한국교통안전공단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기상상태별</a:t>
            </a:r>
            <a:r>
              <a:rPr lang="ko-KR" altLang="en-US" sz="1400" b="1" dirty="0" smtClean="0"/>
              <a:t> 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 err="1" smtClean="0"/>
              <a:t>도로형태별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한국교통안전공단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940" y="3101196"/>
            <a:ext cx="11190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요일별</a:t>
            </a:r>
            <a:r>
              <a:rPr lang="ko-KR" altLang="en-US" sz="1400" b="1" dirty="0" smtClean="0"/>
              <a:t> 시간대별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월별 교통사고 통계</a:t>
            </a:r>
            <a:r>
              <a:rPr lang="en-US" altLang="ko-KR" sz="1400" b="1" dirty="0" smtClean="0"/>
              <a:t> </a:t>
            </a:r>
            <a:endParaRPr lang="ko-KR" altLang="en-US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요일별</a:t>
            </a:r>
            <a:r>
              <a:rPr lang="ko-KR" altLang="en-US" sz="1400" b="1" dirty="0" smtClean="0"/>
              <a:t> 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시간대별 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도로교통공단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도로형태별</a:t>
            </a:r>
            <a:r>
              <a:rPr lang="ko-KR" altLang="en-US" sz="1400" b="1" dirty="0" smtClean="0"/>
              <a:t> 월별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b="1" dirty="0" err="1" smtClean="0"/>
              <a:t>도로형태별</a:t>
            </a:r>
            <a:r>
              <a:rPr lang="ko-KR" altLang="en-US" sz="1400" b="1" dirty="0" smtClean="0"/>
              <a:t> 시간대별 교통사고 통계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</a:t>
            </a:r>
            <a:r>
              <a:rPr lang="ko-KR" altLang="en-US" sz="1400" b="1" dirty="0" err="1" smtClean="0"/>
              <a:t>도로종류별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</a:t>
            </a:r>
            <a:r>
              <a:rPr lang="ko-KR" altLang="en-US" sz="1400" b="1" dirty="0"/>
              <a:t>월</a:t>
            </a:r>
            <a:r>
              <a:rPr lang="ko-KR" altLang="en-US" sz="1400" b="1" dirty="0" smtClean="0"/>
              <a:t>별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도로교통공단 </a:t>
            </a:r>
            <a:r>
              <a:rPr lang="en-US" altLang="ko-KR" sz="1400" b="1" dirty="0"/>
              <a:t>– </a:t>
            </a:r>
            <a:r>
              <a:rPr lang="ko-KR" altLang="en-US" sz="1400" b="1" dirty="0" smtClean="0"/>
              <a:t>사고유형별 시간대별 </a:t>
            </a:r>
            <a:r>
              <a:rPr lang="ko-KR" altLang="en-US" sz="1400" b="1" dirty="0"/>
              <a:t>교통사고 통계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551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한국교통안전공단 </a:t>
            </a:r>
            <a:r>
              <a:rPr lang="en-US" altLang="ko-KR" dirty="0"/>
              <a:t>- </a:t>
            </a:r>
            <a:r>
              <a:rPr lang="ko-KR" altLang="en-US" dirty="0" err="1"/>
              <a:t>용어정의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940" y="1797570"/>
            <a:ext cx="11190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대형사고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건의 교통사고로 사망자수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명 이상 또는 부상자수 </a:t>
            </a:r>
            <a:r>
              <a:rPr lang="en-US" altLang="ko-KR" sz="2000" b="1" dirty="0"/>
              <a:t>20</a:t>
            </a:r>
            <a:r>
              <a:rPr lang="ko-KR" altLang="en-US" sz="2000" b="1" dirty="0"/>
              <a:t>명 이상인 사고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중대사고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운수종사자에 의한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건의 교통사고로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여객윤송업은 사망자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명 이상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사망자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명과 중상자 </a:t>
            </a:r>
            <a:r>
              <a:rPr lang="en-US" altLang="ko-KR" sz="2000" b="1" dirty="0"/>
              <a:t>3</a:t>
            </a:r>
            <a:r>
              <a:rPr lang="ko-KR" altLang="en-US" sz="2000" b="1" dirty="0" err="1"/>
              <a:t>명이상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중상자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명 이상인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화물운송업은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명 이상의 사망자 또는 중상자가 발생한 사고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치사율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사고 </a:t>
            </a:r>
            <a:r>
              <a:rPr lang="en-US" altLang="ko-KR" sz="2000" b="1" dirty="0"/>
              <a:t>100</a:t>
            </a:r>
            <a:r>
              <a:rPr lang="ko-KR" altLang="en-US" sz="2000" b="1" dirty="0"/>
              <a:t>건당 사망자수를 의미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38" y="935806"/>
            <a:ext cx="4455811" cy="6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한국교통안전공단 </a:t>
            </a:r>
            <a:r>
              <a:rPr lang="en-US" altLang="ko-KR" dirty="0"/>
              <a:t>– </a:t>
            </a:r>
            <a:r>
              <a:rPr lang="ko-KR" altLang="en-US" dirty="0" err="1"/>
              <a:t>지자체별</a:t>
            </a:r>
            <a:r>
              <a:rPr lang="ko-KR" altLang="en-US" dirty="0"/>
              <a:t> 교통사고 통계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56557" r="1414" b="1321"/>
          <a:stretch/>
        </p:blipFill>
        <p:spPr>
          <a:xfrm>
            <a:off x="378940" y="1178170"/>
            <a:ext cx="11434119" cy="3375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771" y="4682440"/>
            <a:ext cx="11537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시도별로 교통사고의 발생 건수나 사고 종류 및 사상자</a:t>
            </a:r>
            <a:r>
              <a:rPr lang="en-US" altLang="ko-KR" dirty="0"/>
              <a:t>, </a:t>
            </a:r>
            <a:r>
              <a:rPr lang="ko-KR" altLang="en-US" dirty="0"/>
              <a:t>치사율에 대한 </a:t>
            </a:r>
            <a:r>
              <a:rPr lang="ko-KR" altLang="en-US" dirty="0" smtClean="0"/>
              <a:t>통계정보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교통사고 </a:t>
            </a:r>
            <a:r>
              <a:rPr lang="ko-KR" altLang="en-US" dirty="0" err="1"/>
              <a:t>다발지점</a:t>
            </a:r>
            <a:r>
              <a:rPr lang="ko-KR" altLang="en-US" dirty="0"/>
              <a:t> 및 </a:t>
            </a:r>
            <a:r>
              <a:rPr lang="ko-KR" altLang="en-US" dirty="0" err="1"/>
              <a:t>누적구간에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/>
              <a:t>교통시설 결함 또는 교통안전시설의 미비 등으로 인한 사고발생 여부 </a:t>
            </a:r>
            <a:endParaRPr lang="en-US" altLang="ko-KR" dirty="0"/>
          </a:p>
          <a:p>
            <a:r>
              <a:rPr lang="ko-KR" altLang="en-US" dirty="0"/>
              <a:t>등 원인 규명에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사용자에게 유용한 정보로써 교통사고 감소와 안전한 도로 환경 조성에 활용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79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한국교통안전공단 </a:t>
            </a:r>
            <a:r>
              <a:rPr lang="en-US" altLang="ko-KR" dirty="0"/>
              <a:t>– </a:t>
            </a:r>
            <a:r>
              <a:rPr lang="ko-KR" altLang="en-US" dirty="0"/>
              <a:t>사고유형별 교통사고 통계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2" t="55896" r="1277" b="1026"/>
          <a:stretch/>
        </p:blipFill>
        <p:spPr>
          <a:xfrm>
            <a:off x="378940" y="1160584"/>
            <a:ext cx="11434119" cy="3341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D693A-C4E5-4088-A960-0E324BCAFA42}"/>
              </a:ext>
            </a:extLst>
          </p:cNvPr>
          <p:cNvSpPr txBox="1"/>
          <p:nvPr/>
        </p:nvSpPr>
        <p:spPr>
          <a:xfrm>
            <a:off x="248771" y="4682440"/>
            <a:ext cx="11537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사고유형별로 교통사고의 발생 건수나 사고 종류 및 사상자</a:t>
            </a:r>
            <a:r>
              <a:rPr lang="en-US" altLang="ko-KR" dirty="0"/>
              <a:t>, </a:t>
            </a:r>
            <a:r>
              <a:rPr lang="ko-KR" altLang="en-US" dirty="0"/>
              <a:t>치사율에 대한 </a:t>
            </a:r>
            <a:r>
              <a:rPr lang="ko-KR" altLang="en-US" dirty="0" smtClean="0"/>
              <a:t>통계정보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교통사고 </a:t>
            </a:r>
            <a:r>
              <a:rPr lang="ko-KR" altLang="en-US" dirty="0" err="1"/>
              <a:t>다발지점</a:t>
            </a:r>
            <a:r>
              <a:rPr lang="ko-KR" altLang="en-US" dirty="0"/>
              <a:t> 및 </a:t>
            </a:r>
            <a:r>
              <a:rPr lang="ko-KR" altLang="en-US" dirty="0" err="1"/>
              <a:t>누적구간에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/>
              <a:t>교통시설 결함 또는 교통안전시설의 미비 등으로 인한 사고발생 여부 </a:t>
            </a:r>
            <a:endParaRPr lang="en-US" altLang="ko-KR" dirty="0"/>
          </a:p>
          <a:p>
            <a:r>
              <a:rPr lang="ko-KR" altLang="en-US" dirty="0"/>
              <a:t>등 원인 규명에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사용자에게 유용한 정보로써 교통사고 감소와 안전한 도로 환경 조성에 활용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86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한국교통안전공단 </a:t>
            </a:r>
            <a:r>
              <a:rPr lang="en-US" altLang="ko-KR" dirty="0"/>
              <a:t>– </a:t>
            </a:r>
            <a:r>
              <a:rPr lang="ko-KR" altLang="en-US" dirty="0" err="1"/>
              <a:t>기상상태별</a:t>
            </a:r>
            <a:r>
              <a:rPr lang="ko-KR" altLang="en-US" dirty="0"/>
              <a:t> 교통사고 통계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1" t="71538" r="3377" b="1666"/>
          <a:stretch/>
        </p:blipFill>
        <p:spPr>
          <a:xfrm>
            <a:off x="378940" y="1186959"/>
            <a:ext cx="11434119" cy="2488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11B38-8C97-46E2-B9CF-953E7F1C5E6C}"/>
              </a:ext>
            </a:extLst>
          </p:cNvPr>
          <p:cNvSpPr txBox="1"/>
          <p:nvPr/>
        </p:nvSpPr>
        <p:spPr>
          <a:xfrm>
            <a:off x="248771" y="4682440"/>
            <a:ext cx="11537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기상상태별로 교통사고의 발생 건수나 사고 종류 및 사상자</a:t>
            </a:r>
            <a:r>
              <a:rPr lang="en-US" altLang="ko-KR" dirty="0"/>
              <a:t>, </a:t>
            </a:r>
            <a:r>
              <a:rPr lang="ko-KR" altLang="en-US" dirty="0"/>
              <a:t>치사율에 대한 </a:t>
            </a:r>
            <a:r>
              <a:rPr lang="ko-KR" altLang="en-US" dirty="0" smtClean="0"/>
              <a:t>통계정보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교통사고 </a:t>
            </a:r>
            <a:r>
              <a:rPr lang="ko-KR" altLang="en-US" dirty="0" err="1"/>
              <a:t>다발지점</a:t>
            </a:r>
            <a:r>
              <a:rPr lang="ko-KR" altLang="en-US" dirty="0"/>
              <a:t> 및 </a:t>
            </a:r>
            <a:r>
              <a:rPr lang="ko-KR" altLang="en-US" dirty="0" err="1"/>
              <a:t>누적구간에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/>
              <a:t>교통시설 결함 또는 교통안전시설의 미비 등으로 인한 사고발생 여부 </a:t>
            </a:r>
            <a:endParaRPr lang="en-US" altLang="ko-KR" dirty="0"/>
          </a:p>
          <a:p>
            <a:r>
              <a:rPr lang="ko-KR" altLang="en-US" dirty="0"/>
              <a:t>등 원인 규명에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사용자에게 유용한 정보로써 교통사고 감소와 안전한 도로 환경 조성에 활용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31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특보코드조회</a:t>
            </a:r>
          </a:p>
        </p:txBody>
      </p:sp>
      <p:pic>
        <p:nvPicPr>
          <p:cNvPr id="3073" name="_x430443792" descr="EMB000021d416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86" y="1113897"/>
            <a:ext cx="5786825" cy="31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한국교통안전공단 </a:t>
            </a:r>
            <a:r>
              <a:rPr lang="en-US" altLang="ko-KR" dirty="0"/>
              <a:t>– </a:t>
            </a:r>
            <a:r>
              <a:rPr lang="ko-KR" altLang="en-US" dirty="0" err="1"/>
              <a:t>도로형태별</a:t>
            </a:r>
            <a:r>
              <a:rPr lang="ko-KR" altLang="en-US" dirty="0"/>
              <a:t> 교통사고 통계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4" t="64112" r="1725" b="1529"/>
          <a:stretch/>
        </p:blipFill>
        <p:spPr>
          <a:xfrm>
            <a:off x="378939" y="1142999"/>
            <a:ext cx="11434119" cy="3068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B50C0-50E3-4B5B-8DA4-BE39A20B9C73}"/>
              </a:ext>
            </a:extLst>
          </p:cNvPr>
          <p:cNvSpPr txBox="1"/>
          <p:nvPr/>
        </p:nvSpPr>
        <p:spPr>
          <a:xfrm>
            <a:off x="248771" y="4682440"/>
            <a:ext cx="11537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도로형태별로 </a:t>
            </a:r>
            <a:r>
              <a:rPr lang="ko-KR" altLang="en-US" dirty="0"/>
              <a:t>교통사고의 발생 건수나 사고 종류 및 사상자</a:t>
            </a:r>
            <a:r>
              <a:rPr lang="en-US" altLang="ko-KR" dirty="0"/>
              <a:t>, </a:t>
            </a:r>
            <a:r>
              <a:rPr lang="ko-KR" altLang="en-US" dirty="0"/>
              <a:t>치사율에 대한 </a:t>
            </a:r>
            <a:r>
              <a:rPr lang="ko-KR" altLang="en-US" dirty="0" smtClean="0"/>
              <a:t>통계정보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교통사고 </a:t>
            </a:r>
            <a:r>
              <a:rPr lang="ko-KR" altLang="en-US" dirty="0" err="1"/>
              <a:t>다발지점</a:t>
            </a:r>
            <a:r>
              <a:rPr lang="ko-KR" altLang="en-US" dirty="0"/>
              <a:t> 및 </a:t>
            </a:r>
            <a:r>
              <a:rPr lang="ko-KR" altLang="en-US" dirty="0" err="1"/>
              <a:t>누적구간에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/>
              <a:t>교통시설 결함 또는 교통안전시설의 미비 등으로 인한 사고발생 여부 </a:t>
            </a:r>
            <a:endParaRPr lang="en-US" altLang="ko-KR" dirty="0"/>
          </a:p>
          <a:p>
            <a:r>
              <a:rPr lang="ko-KR" altLang="en-US" dirty="0"/>
              <a:t>등 원인 규명에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사용자에게 유용한 정보로써 교통사고 감소와 안전한 도로 환경 조성에 활용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085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한국교통안전공단 </a:t>
            </a:r>
            <a:r>
              <a:rPr lang="en-US" altLang="ko-KR" dirty="0"/>
              <a:t>– </a:t>
            </a:r>
            <a:r>
              <a:rPr lang="ko-KR" altLang="en-US" dirty="0" err="1"/>
              <a:t>위반유형별</a:t>
            </a:r>
            <a:r>
              <a:rPr lang="ko-KR" altLang="en-US" dirty="0"/>
              <a:t> 교통사고 통계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5" t="62821" r="1032" b="1525"/>
          <a:stretch/>
        </p:blipFill>
        <p:spPr>
          <a:xfrm>
            <a:off x="378939" y="1248503"/>
            <a:ext cx="11434119" cy="2803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06B3C-7E8D-491B-866A-C51778ACA58D}"/>
              </a:ext>
            </a:extLst>
          </p:cNvPr>
          <p:cNvSpPr txBox="1"/>
          <p:nvPr/>
        </p:nvSpPr>
        <p:spPr>
          <a:xfrm>
            <a:off x="248771" y="4682440"/>
            <a:ext cx="1168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위반유형별로 교통사고의 발생 건수나 사고 종류 및 사상자</a:t>
            </a:r>
            <a:r>
              <a:rPr lang="en-US" altLang="ko-KR" dirty="0"/>
              <a:t>, </a:t>
            </a:r>
            <a:r>
              <a:rPr lang="ko-KR" altLang="en-US" dirty="0"/>
              <a:t>치사율에 대한 </a:t>
            </a:r>
            <a:r>
              <a:rPr lang="ko-KR" altLang="en-US" dirty="0" smtClean="0"/>
              <a:t>통계정보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교통사고 </a:t>
            </a:r>
            <a:r>
              <a:rPr lang="ko-KR" altLang="en-US" dirty="0" err="1"/>
              <a:t>다발지점</a:t>
            </a:r>
            <a:r>
              <a:rPr lang="ko-KR" altLang="en-US" dirty="0"/>
              <a:t> 및 </a:t>
            </a:r>
            <a:r>
              <a:rPr lang="ko-KR" altLang="en-US" dirty="0" err="1"/>
              <a:t>누적구간에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/>
              <a:t>교통시설 결함 또는 교통안전시설의 미비 등으로 인한 사고발생 여부 </a:t>
            </a:r>
            <a:endParaRPr lang="en-US" altLang="ko-KR" dirty="0"/>
          </a:p>
          <a:p>
            <a:r>
              <a:rPr lang="ko-KR" altLang="en-US" dirty="0"/>
              <a:t>등 원인 규명에 사용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사용자에게 유용한 정보로써 교통사고 감소와 안전한 도로 환경 조성에 활용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441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 smtClean="0"/>
              <a:t>용어정의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8940" y="1604139"/>
            <a:ext cx="11190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미분류</a:t>
            </a:r>
            <a:r>
              <a:rPr lang="ko-KR" altLang="en-US" sz="2000" b="1" dirty="0" smtClean="0"/>
              <a:t> 통계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미분류는</a:t>
            </a:r>
            <a:r>
              <a:rPr lang="ko-KR" altLang="en-US" sz="2000" b="1" dirty="0"/>
              <a:t> 해당 </a:t>
            </a:r>
            <a:r>
              <a:rPr lang="ko-KR" altLang="en-US" sz="2000" b="1" dirty="0" err="1"/>
              <a:t>변수항목의</a:t>
            </a:r>
            <a:r>
              <a:rPr lang="ko-KR" altLang="en-US" sz="2000" b="1" dirty="0"/>
              <a:t> 데이터 값이 없거나</a:t>
            </a:r>
            <a:r>
              <a:rPr lang="en-US" altLang="ko-KR" sz="2000" b="1" dirty="0"/>
              <a:t>(Null), </a:t>
            </a:r>
            <a:r>
              <a:rPr lang="ko-KR" altLang="en-US" sz="2000" b="1" dirty="0"/>
              <a:t>표준 </a:t>
            </a:r>
            <a:r>
              <a:rPr lang="ko-KR" altLang="en-US" sz="2000" b="1" dirty="0" err="1"/>
              <a:t>코드값이</a:t>
            </a:r>
            <a:r>
              <a:rPr lang="ko-KR" altLang="en-US" sz="2000" b="1" dirty="0"/>
              <a:t> 아닌 경우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기타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단위의 끝자리는 반올림 된 경우가 있으므로 전체 값들의 합이 총계와 불일치 할 수 있음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5FCC0-E48F-4ABA-855C-88BB3899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22" y="850278"/>
            <a:ext cx="2111400" cy="6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6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요일별</a:t>
            </a:r>
            <a:r>
              <a:rPr lang="ko-KR" altLang="en-US" dirty="0"/>
              <a:t> 시간대별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166812"/>
            <a:ext cx="11434119" cy="35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4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도로종류별</a:t>
            </a:r>
            <a:r>
              <a:rPr lang="ko-KR" altLang="en-US" dirty="0"/>
              <a:t>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1159485"/>
            <a:ext cx="11434119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44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도로종류별</a:t>
            </a:r>
            <a:r>
              <a:rPr lang="ko-KR" altLang="en-US" dirty="0"/>
              <a:t> 월별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1103433"/>
            <a:ext cx="11434119" cy="43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7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9661875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도로종류별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288448"/>
            <a:ext cx="11434119" cy="38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1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899268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도로종류별</a:t>
            </a:r>
            <a:r>
              <a:rPr lang="ko-KR" altLang="en-US" dirty="0"/>
              <a:t> 시간대별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062770"/>
            <a:ext cx="11434119" cy="3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88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도로형태별</a:t>
            </a:r>
            <a:r>
              <a:rPr lang="ko-KR" altLang="en-US" dirty="0"/>
              <a:t> 월별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163624"/>
            <a:ext cx="11434119" cy="3434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0" y="4598377"/>
            <a:ext cx="11434119" cy="15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802552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 err="1"/>
              <a:t>도로형태별</a:t>
            </a:r>
            <a:r>
              <a:rPr lang="ko-KR" altLang="en-US" dirty="0"/>
              <a:t> 시간대별 </a:t>
            </a:r>
            <a:r>
              <a:rPr lang="ko-KR" altLang="en-US" dirty="0" smtClean="0"/>
              <a:t>교통사고 통계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1108160"/>
            <a:ext cx="11434119" cy="3585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9" y="4693260"/>
            <a:ext cx="11434119" cy="14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기상예비특보조회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기상예비특보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발표시간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입력시간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년월일시분초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참조번호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예비특보현황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 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서비스키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페이지 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지점 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발표시간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예비특보현황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참고사항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4C7C7A-4A7A-4A42-ADCB-0CCD17D7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31" y="1031264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725746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/>
              <a:t>사고유형별 </a:t>
            </a:r>
            <a:r>
              <a:rPr lang="ko-KR" altLang="en-US" dirty="0" err="1"/>
              <a:t>도로종류별</a:t>
            </a:r>
            <a:r>
              <a:rPr lang="ko-KR" altLang="en-US" dirty="0"/>
              <a:t> 교통사고 통계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1" y="1035626"/>
            <a:ext cx="11434118" cy="52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01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760915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/>
              <a:t>사고유형별 </a:t>
            </a:r>
            <a:r>
              <a:rPr lang="ko-KR" altLang="en-US" dirty="0" err="1"/>
              <a:t>도로종류별</a:t>
            </a:r>
            <a:r>
              <a:rPr lang="ko-KR" altLang="en-US" dirty="0"/>
              <a:t> 교통사고 통계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1002323"/>
            <a:ext cx="11434120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309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004775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/>
              <a:t>사고유형별 월별 교통사고 통계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1105851"/>
            <a:ext cx="11434119" cy="50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7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0039945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/>
              <a:t>사고유형별 월별 교통사고 통계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1224692"/>
            <a:ext cx="11434119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32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9415691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/>
              <a:t>사고유형별 시간대별 </a:t>
            </a:r>
            <a:r>
              <a:rPr lang="ko-KR" altLang="en-US" dirty="0" smtClean="0"/>
              <a:t>교통사고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9" y="1121038"/>
            <a:ext cx="11434119" cy="50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2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9415691" cy="56982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도로교통공단 </a:t>
            </a:r>
            <a:r>
              <a:rPr lang="en-US" altLang="ko-KR" dirty="0"/>
              <a:t>– </a:t>
            </a:r>
            <a:r>
              <a:rPr lang="ko-KR" altLang="en-US" dirty="0"/>
              <a:t>사고유형별 시간대별 </a:t>
            </a:r>
            <a:r>
              <a:rPr lang="ko-KR" altLang="en-US" dirty="0" smtClean="0"/>
              <a:t>교통사고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019175"/>
            <a:ext cx="116490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/>
              <a:t>기상예비특보조회</a:t>
            </a:r>
          </a:p>
        </p:txBody>
      </p:sp>
      <p:pic>
        <p:nvPicPr>
          <p:cNvPr id="4097" name="_x427603752" descr="EMB000021d416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1058791"/>
            <a:ext cx="10117014" cy="36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b="1" dirty="0"/>
              <a:t>기상청 </a:t>
            </a:r>
            <a:r>
              <a:rPr lang="en-US" altLang="ko-KR" b="1" dirty="0"/>
              <a:t>API – </a:t>
            </a:r>
            <a:r>
              <a:rPr lang="ko-KR" altLang="en-US" b="1" dirty="0" err="1"/>
              <a:t>기상예비특보목록조회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940" y="1797570"/>
            <a:ext cx="11190208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기상예비특보목록 정보를 조회하기 위해 발표시각</a:t>
            </a:r>
            <a:r>
              <a:rPr lang="en-US" altLang="ko-KR" sz="2000" b="1" dirty="0"/>
              <a:t>(From),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(To),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stnId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조회 조건으로 제목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순번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발표번호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월별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발표시각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년월일시분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정보를 조회하는 기능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</a:p>
          <a:p>
            <a:pPr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발표시각</a:t>
            </a:r>
            <a:r>
              <a:rPr lang="en-US" altLang="ko-KR" sz="2000" b="1" dirty="0"/>
              <a:t>(from to), </a:t>
            </a:r>
            <a:r>
              <a:rPr lang="ko-KR" altLang="en-US" sz="2000" b="1" dirty="0" err="1"/>
              <a:t>지점코드</a:t>
            </a:r>
            <a:endParaRPr lang="ko-KR" alt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Output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제목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지점코드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발표번호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발표시각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A53052-0242-45BB-9437-8215A981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9" y="1203450"/>
            <a:ext cx="157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3452</Words>
  <Application>Microsoft Office PowerPoint</Application>
  <PresentationFormat>와이드스크린</PresentationFormat>
  <Paragraphs>523</Paragraphs>
  <Slides>75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9" baseType="lpstr">
      <vt:lpstr>HY견고딕</vt:lpstr>
      <vt:lpstr>맑은 고딕</vt:lpstr>
      <vt:lpstr>Arial</vt:lpstr>
      <vt:lpstr>Office 테마</vt:lpstr>
      <vt:lpstr>PowerPoint 프레젠테이션</vt:lpstr>
      <vt:lpstr>연구의 목적</vt:lpstr>
      <vt:lpstr>기상청 API – 특보현황조회</vt:lpstr>
      <vt:lpstr>기상청 API – 특보현황조회</vt:lpstr>
      <vt:lpstr>기상청 API – 특보코드조회</vt:lpstr>
      <vt:lpstr>기상청 API – 특보코드조회</vt:lpstr>
      <vt:lpstr>기상청 API – 기상예비특보조회</vt:lpstr>
      <vt:lpstr>기상청 API – 기상예비특보조회</vt:lpstr>
      <vt:lpstr>기상청 API – 기상예비특보목록조회</vt:lpstr>
      <vt:lpstr>기상청 API – 기상예비특보목록조회</vt:lpstr>
      <vt:lpstr>기상청 API – 기상속보조회</vt:lpstr>
      <vt:lpstr>기상청 API – 기상속보조회</vt:lpstr>
      <vt:lpstr>기상청 API – 기상속보목록조회</vt:lpstr>
      <vt:lpstr>기상청 API – 기상속보목록조회</vt:lpstr>
      <vt:lpstr>기상청 API – 기상정보문조회</vt:lpstr>
      <vt:lpstr>기상청 API – 기상정보문조회</vt:lpstr>
      <vt:lpstr>기상청 API – 기상정보목록조회</vt:lpstr>
      <vt:lpstr>기상청 API – 기상정보목록조회</vt:lpstr>
      <vt:lpstr>기상청 API – 기상특보통보문조회</vt:lpstr>
      <vt:lpstr>기상청 API – 기상특보통보문조회</vt:lpstr>
      <vt:lpstr>기상청 API – 기상특보목록조회</vt:lpstr>
      <vt:lpstr>기상청 API – 기상특보목록조회</vt:lpstr>
      <vt:lpstr>기상청 API – 지진해일통보문조회</vt:lpstr>
      <vt:lpstr>기상청 API – 지진해일통보문목록조회</vt:lpstr>
      <vt:lpstr>기상청 API – 지진통보문조회</vt:lpstr>
      <vt:lpstr>기상청 API – 지진통보문목록조회</vt:lpstr>
      <vt:lpstr>기상청 API – 태풍정보조회 (현재 날짜부터 3일이내)</vt:lpstr>
      <vt:lpstr>기상청 API – 태풍정보목록조회</vt:lpstr>
      <vt:lpstr>기상청 API – 태풍예상정보조회</vt:lpstr>
      <vt:lpstr>도로교통공단 API – 지자체별 대상사고통계</vt:lpstr>
      <vt:lpstr>도로교통공단 API – 지자체별 대상사고통계</vt:lpstr>
      <vt:lpstr>도로교통공단 API – 자전거 사고다발지역</vt:lpstr>
      <vt:lpstr>도로교통공단 API – 자전거 사고다발지역</vt:lpstr>
      <vt:lpstr>도로교통공단 API – 보행고령자 사고다발지역</vt:lpstr>
      <vt:lpstr>도로교통공단 API – 보행고령자 사고다발지역</vt:lpstr>
      <vt:lpstr>도로교통공단 API – 보행어린이 사고다발지역</vt:lpstr>
      <vt:lpstr>도로교통공단 API – 보행어린이 사고다발지역</vt:lpstr>
      <vt:lpstr>도로교통공단 API – 스쿨존내어린이 사고다발지역</vt:lpstr>
      <vt:lpstr>도로교통공단 API – 스쿨존내어린이 사고다발지역</vt:lpstr>
      <vt:lpstr>도로교통공단 API – 보행자무단횡단 사고다발지역</vt:lpstr>
      <vt:lpstr>도로교통공단 API – 보행자무단횡단 사고다발지역</vt:lpstr>
      <vt:lpstr>도로교통공단 API – 지자체별 사고다발지역</vt:lpstr>
      <vt:lpstr>도로교통공단 API – 지자체별 사고다발지역</vt:lpstr>
      <vt:lpstr>도로교통공단 API – 법규위반별 사고다발지역</vt:lpstr>
      <vt:lpstr>도로교통공단 API – 법규위반별 사고다발지역</vt:lpstr>
      <vt:lpstr>도로교통공단 API – 법규위반별 사고다발지역</vt:lpstr>
      <vt:lpstr>도로교통공단 API – 결빙 사고다발지역</vt:lpstr>
      <vt:lpstr>도로교통공단 API – 결빙 사고다발지역</vt:lpstr>
      <vt:lpstr>도로교통공단 API – 링크기반 사고위험지역</vt:lpstr>
      <vt:lpstr>도로교통공단 API – 링크기반 사고위험지역</vt:lpstr>
      <vt:lpstr>도로교통공단 API – 사망교통사고</vt:lpstr>
      <vt:lpstr>도로교통공단 API – 사망교통사고</vt:lpstr>
      <vt:lpstr>참고 – 교통사고 통계자료</vt:lpstr>
      <vt:lpstr>추후 일정</vt:lpstr>
      <vt:lpstr>참고 – 교통사고 통계자료</vt:lpstr>
      <vt:lpstr>한국교통안전공단 - 용어정의</vt:lpstr>
      <vt:lpstr>한국교통안전공단 – 지자체별 교통사고 통계 </vt:lpstr>
      <vt:lpstr>한국교통안전공단 – 사고유형별 교통사고 통계 </vt:lpstr>
      <vt:lpstr>한국교통안전공단 – 기상상태별 교통사고 통계 </vt:lpstr>
      <vt:lpstr>한국교통안전공단 – 도로형태별 교통사고 통계 </vt:lpstr>
      <vt:lpstr>한국교통안전공단 – 위반유형별 교통사고 통계 </vt:lpstr>
      <vt:lpstr>도로교통공단 – 용어정의</vt:lpstr>
      <vt:lpstr>도로교통공단 – 요일별 시간대별 교통사고 통계</vt:lpstr>
      <vt:lpstr>도로교통공단 – 도로종류별 교통사고 통계</vt:lpstr>
      <vt:lpstr>도로교통공단 – 도로종류별 월별 교통사고 통계</vt:lpstr>
      <vt:lpstr>도로교통공단 – 도로종류별 요일별 교통사고 통계</vt:lpstr>
      <vt:lpstr>도로교통공단 – 도로종류별 시간대별 교통사고 통계</vt:lpstr>
      <vt:lpstr>도로교통공단 – 도로형태별 월별 교통사고 통계</vt:lpstr>
      <vt:lpstr>도로교통공단 – 도로형태별 시간대별 교통사고 통계</vt:lpstr>
      <vt:lpstr>도로교통공단 – 사고유형별 도로종류별 교통사고 통계 (1)</vt:lpstr>
      <vt:lpstr>도로교통공단 – 사고유형별 도로종류별 교통사고 통계 (2)</vt:lpstr>
      <vt:lpstr>도로교통공단 – 사고유형별 월별 교통사고 통계 (1)</vt:lpstr>
      <vt:lpstr>도로교통공단 – 사고유형별 월별 교통사고 통계 (2)</vt:lpstr>
      <vt:lpstr>도로교통공단 – 사고유형별 시간대별 교통사고 (1)</vt:lpstr>
      <vt:lpstr>도로교통공단 – 사고유형별 시간대별 교통사고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박 종두</cp:lastModifiedBy>
  <cp:revision>448</cp:revision>
  <dcterms:created xsi:type="dcterms:W3CDTF">2021-01-11T01:20:31Z</dcterms:created>
  <dcterms:modified xsi:type="dcterms:W3CDTF">2021-03-17T09:50:33Z</dcterms:modified>
</cp:coreProperties>
</file>