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5" r:id="rId4"/>
    <p:sldId id="274" r:id="rId5"/>
    <p:sldId id="273" r:id="rId6"/>
    <p:sldId id="272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83" d="100"/>
          <a:sy n="83" d="100"/>
        </p:scale>
        <p:origin x="643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9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소셜 차량 네트워크 서비스</a:t>
            </a:r>
            <a:r>
              <a:rPr lang="en-US" altLang="ko-KR" sz="2400" b="1" dirty="0"/>
              <a:t>&gt;</a:t>
            </a:r>
          </a:p>
          <a:p>
            <a:pPr algn="ctr"/>
            <a:r>
              <a:rPr lang="en-US" altLang="ko-KR" sz="4000" b="1" dirty="0" smtClean="0"/>
              <a:t>UI </a:t>
            </a:r>
            <a:r>
              <a:rPr lang="ko-KR" altLang="en-US" sz="4000" b="1" dirty="0" smtClean="0"/>
              <a:t>수정 및 </a:t>
            </a:r>
            <a:r>
              <a:rPr lang="ko-KR" altLang="en-US" sz="4000" b="1" dirty="0" err="1" smtClean="0"/>
              <a:t>기능정의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20162872 </a:t>
            </a:r>
            <a:r>
              <a:rPr lang="ko-KR" altLang="en-US" dirty="0"/>
              <a:t>김가람</a:t>
            </a:r>
            <a:endParaRPr lang="en-US" altLang="ko-KR" dirty="0"/>
          </a:p>
          <a:p>
            <a:r>
              <a:rPr lang="en-US" altLang="ko-KR" dirty="0"/>
              <a:t>20162874 </a:t>
            </a:r>
            <a:r>
              <a:rPr lang="ko-KR" altLang="en-US" dirty="0" err="1"/>
              <a:t>박도훈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1">
            <a:extLst>
              <a:ext uri="{FF2B5EF4-FFF2-40B4-BE49-F238E27FC236}">
                <a16:creationId xmlns:a16="http://schemas.microsoft.com/office/drawing/2014/main" id="{DC46F245-E8AC-4D31-9508-439D8D25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UI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텍스트 제보</a:t>
            </a:r>
            <a:endParaRPr lang="ko-KR" altLang="en-US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372127" y="899906"/>
            <a:ext cx="3100647" cy="5432583"/>
            <a:chOff x="5298924" y="932513"/>
            <a:chExt cx="3100647" cy="54325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902B1CD-7F1D-41A6-890B-2F0499EA3F04}"/>
                </a:ext>
              </a:extLst>
            </p:cNvPr>
            <p:cNvSpPr txBox="1"/>
            <p:nvPr/>
          </p:nvSpPr>
          <p:spPr>
            <a:xfrm>
              <a:off x="5298924" y="932513"/>
              <a:ext cx="3100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제보하기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F1C565A-1D29-40AF-B256-35A5FDD9AF9F}"/>
                </a:ext>
              </a:extLst>
            </p:cNvPr>
            <p:cNvSpPr/>
            <p:nvPr/>
          </p:nvSpPr>
          <p:spPr>
            <a:xfrm>
              <a:off x="5426041" y="1336324"/>
              <a:ext cx="2686573" cy="50287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8F4924-B00C-47E1-8C84-79D67EA4F64C}"/>
                </a:ext>
              </a:extLst>
            </p:cNvPr>
            <p:cNvSpPr/>
            <p:nvPr/>
          </p:nvSpPr>
          <p:spPr>
            <a:xfrm>
              <a:off x="5424309" y="1336324"/>
              <a:ext cx="2688305" cy="3245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제보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89431FF-B5B1-44FF-B759-3758B7B6E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40" y="1336324"/>
              <a:ext cx="340635" cy="32453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3848C-87BE-4F60-B010-89A893D2322B}"/>
                </a:ext>
              </a:extLst>
            </p:cNvPr>
            <p:cNvSpPr/>
            <p:nvPr/>
          </p:nvSpPr>
          <p:spPr>
            <a:xfrm>
              <a:off x="7322026" y="1782190"/>
              <a:ext cx="610696" cy="151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>
                  <a:solidFill>
                    <a:schemeClr val="tx1"/>
                  </a:solidFill>
                </a:rPr>
                <a:t>도움말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9690746-41F5-46D0-9313-C7AF98750EAF}"/>
                </a:ext>
              </a:extLst>
            </p:cNvPr>
            <p:cNvSpPr/>
            <p:nvPr/>
          </p:nvSpPr>
          <p:spPr>
            <a:xfrm>
              <a:off x="7322027" y="1782190"/>
              <a:ext cx="144259" cy="151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</a:rPr>
                <a:t>?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9">
              <a:extLst>
                <a:ext uri="{FF2B5EF4-FFF2-40B4-BE49-F238E27FC236}">
                  <a16:creationId xmlns:a16="http://schemas.microsoft.com/office/drawing/2014/main" id="{05043A6B-7828-49B2-8FA6-81829AAF5DF9}"/>
                </a:ext>
              </a:extLst>
            </p:cNvPr>
            <p:cNvSpPr/>
            <p:nvPr/>
          </p:nvSpPr>
          <p:spPr>
            <a:xfrm>
              <a:off x="5557256" y="2034165"/>
              <a:ext cx="2375466" cy="3813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교통에 영향을 주는 요소를 제보할 수 있습니다</a:t>
              </a:r>
              <a:r>
                <a:rPr lang="en-US" altLang="ko-KR" sz="700">
                  <a:solidFill>
                    <a:schemeClr val="tx1"/>
                  </a:solidFill>
                </a:rPr>
                <a:t>.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6DEFFF4-FDD8-4B95-8928-E7A534DAC1D5}"/>
                </a:ext>
              </a:extLst>
            </p:cNvPr>
            <p:cNvSpPr/>
            <p:nvPr/>
          </p:nvSpPr>
          <p:spPr>
            <a:xfrm>
              <a:off x="5424309" y="1660861"/>
              <a:ext cx="2688305" cy="862849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581FEB-C67E-4C78-9E86-651E3E0511BB}"/>
                </a:ext>
              </a:extLst>
            </p:cNvPr>
            <p:cNvSpPr/>
            <p:nvPr/>
          </p:nvSpPr>
          <p:spPr>
            <a:xfrm>
              <a:off x="5424309" y="2523710"/>
              <a:ext cx="2688305" cy="598611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E98246-D10E-4329-BA5B-E9A419D0DD65}"/>
                </a:ext>
              </a:extLst>
            </p:cNvPr>
            <p:cNvSpPr txBox="1"/>
            <p:nvPr/>
          </p:nvSpPr>
          <p:spPr>
            <a:xfrm>
              <a:off x="5429118" y="2527983"/>
              <a:ext cx="704385" cy="23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제보유형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F20CE-1CE7-412F-A021-6B9DA1A4C106}"/>
                </a:ext>
              </a:extLst>
            </p:cNvPr>
            <p:cNvSpPr txBox="1"/>
            <p:nvPr/>
          </p:nvSpPr>
          <p:spPr>
            <a:xfrm>
              <a:off x="5429118" y="3233875"/>
              <a:ext cx="445420" cy="23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제목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18E338-CEF3-4F33-8268-0DAA04ACC6F3}"/>
                </a:ext>
              </a:extLst>
            </p:cNvPr>
            <p:cNvSpPr txBox="1"/>
            <p:nvPr/>
          </p:nvSpPr>
          <p:spPr>
            <a:xfrm>
              <a:off x="5429118" y="4021094"/>
              <a:ext cx="445420" cy="23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내용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283F5D-DC61-41B4-871A-2BD44817B793}"/>
                </a:ext>
              </a:extLst>
            </p:cNvPr>
            <p:cNvSpPr/>
            <p:nvPr/>
          </p:nvSpPr>
          <p:spPr>
            <a:xfrm>
              <a:off x="5874538" y="3269240"/>
              <a:ext cx="1959609" cy="176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760AFA6-B91F-46EF-A5C4-AE5C7CA84F10}"/>
                </a:ext>
              </a:extLst>
            </p:cNvPr>
            <p:cNvSpPr/>
            <p:nvPr/>
          </p:nvSpPr>
          <p:spPr>
            <a:xfrm>
              <a:off x="5557257" y="4282753"/>
              <a:ext cx="2276890" cy="721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C12B3643-E174-4DBE-8663-7523EF42107D}"/>
                </a:ext>
              </a:extLst>
            </p:cNvPr>
            <p:cNvSpPr/>
            <p:nvPr/>
          </p:nvSpPr>
          <p:spPr>
            <a:xfrm>
              <a:off x="5557256" y="5996297"/>
              <a:ext cx="2276889" cy="201373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제보하기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C969F5-31AE-465F-B416-1808AED3E6E4}"/>
                </a:ext>
              </a:extLst>
            </p:cNvPr>
            <p:cNvSpPr txBox="1"/>
            <p:nvPr/>
          </p:nvSpPr>
          <p:spPr>
            <a:xfrm>
              <a:off x="5429118" y="5065796"/>
              <a:ext cx="445420" cy="223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위치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33283F5D-DC61-41B4-871A-2BD44817B793}"/>
                </a:ext>
              </a:extLst>
            </p:cNvPr>
            <p:cNvSpPr/>
            <p:nvPr/>
          </p:nvSpPr>
          <p:spPr>
            <a:xfrm>
              <a:off x="5608579" y="3640945"/>
              <a:ext cx="2253670" cy="184629"/>
            </a:xfrm>
            <a:prstGeom prst="flowChartAlternateProcess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2021</a:t>
              </a:r>
              <a:r>
                <a:rPr lang="ko-KR" altLang="en-US" sz="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 </a:t>
              </a:r>
              <a:r>
                <a:rPr lang="en-US" altLang="ko-KR" sz="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05</a:t>
              </a:r>
              <a:r>
                <a:rPr lang="ko-KR" altLang="en-US" sz="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 </a:t>
              </a:r>
              <a:r>
                <a:rPr lang="en-US" altLang="ko-KR" sz="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r>
                <a:rPr lang="ko-KR" altLang="en-US" sz="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 </a:t>
              </a:r>
              <a:r>
                <a:rPr lang="en-US" altLang="ko-KR" sz="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13</a:t>
              </a:r>
              <a:r>
                <a:rPr lang="ko-KR" altLang="en-US" sz="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시 </a:t>
              </a:r>
              <a:r>
                <a:rPr lang="en-US" altLang="ko-KR" sz="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  <a:r>
                <a:rPr lang="ko-KR" altLang="en-US" sz="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분</a:t>
              </a:r>
              <a:endPara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6FFC0E1-06A3-4220-ABB8-BF0B96FE6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28090" r="-1611" b="38788"/>
            <a:stretch/>
          </p:blipFill>
          <p:spPr>
            <a:xfrm>
              <a:off x="5570058" y="5348885"/>
              <a:ext cx="2249462" cy="538607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20A4F29-E80B-408F-AB5D-AB14FCE3E14D}"/>
                </a:ext>
              </a:extLst>
            </p:cNvPr>
            <p:cNvSpPr/>
            <p:nvPr/>
          </p:nvSpPr>
          <p:spPr>
            <a:xfrm>
              <a:off x="5557256" y="2809540"/>
              <a:ext cx="811754" cy="190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선택</a:t>
              </a: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4F9CD084-5934-4C09-B000-71FC9A9A3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58092" y="2800415"/>
              <a:ext cx="238142" cy="222626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9021935" y="866597"/>
            <a:ext cx="2145257" cy="2411354"/>
            <a:chOff x="8844991" y="1209829"/>
            <a:chExt cx="2145257" cy="2411354"/>
          </a:xfrm>
        </p:grpSpPr>
        <p:grpSp>
          <p:nvGrpSpPr>
            <p:cNvPr id="89" name="그룹 88"/>
            <p:cNvGrpSpPr/>
            <p:nvPr/>
          </p:nvGrpSpPr>
          <p:grpSpPr>
            <a:xfrm>
              <a:off x="8844991" y="1209829"/>
              <a:ext cx="2145257" cy="2411354"/>
              <a:chOff x="6679835" y="3601231"/>
              <a:chExt cx="2145257" cy="2411354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A842802-A6EF-4195-B408-C727B02EC8B8}"/>
                  </a:ext>
                </a:extLst>
              </p:cNvPr>
              <p:cNvSpPr/>
              <p:nvPr/>
            </p:nvSpPr>
            <p:spPr>
              <a:xfrm>
                <a:off x="6679835" y="3601231"/>
                <a:ext cx="2145257" cy="33736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제보방법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C520126F-943F-477B-9FA1-F761AC2BA992}"/>
                  </a:ext>
                </a:extLst>
              </p:cNvPr>
              <p:cNvSpPr/>
              <p:nvPr/>
            </p:nvSpPr>
            <p:spPr>
              <a:xfrm>
                <a:off x="6679835" y="3938598"/>
                <a:ext cx="2145257" cy="1003378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65FF5C6-56D4-4DF9-87AF-DC9730696278}"/>
                  </a:ext>
                </a:extLst>
              </p:cNvPr>
              <p:cNvSpPr/>
              <p:nvPr/>
            </p:nvSpPr>
            <p:spPr>
              <a:xfrm>
                <a:off x="6679835" y="4941976"/>
                <a:ext cx="2145257" cy="1070609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B1003C60-CEA3-42CD-BC92-3A88DBF28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9835" y="4218394"/>
                <a:ext cx="271826" cy="337367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F0E0C759-2929-4BBA-B63B-B7832CD4C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553266" y="4218394"/>
                <a:ext cx="271826" cy="337367"/>
              </a:xfrm>
              <a:prstGeom prst="rect">
                <a:avLst/>
              </a:prstGeom>
            </p:spPr>
          </p:pic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E03D3D0E-6DE4-452D-BC39-98A6F20615A2}"/>
                  </a:ext>
                </a:extLst>
              </p:cNvPr>
              <p:cNvSpPr/>
              <p:nvPr/>
            </p:nvSpPr>
            <p:spPr>
              <a:xfrm>
                <a:off x="6679835" y="5670233"/>
                <a:ext cx="2145257" cy="3373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확인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19D2712B-481F-4E58-AC60-DB381F35D17F}"/>
                  </a:ext>
                </a:extLst>
              </p:cNvPr>
              <p:cNvSpPr/>
              <p:nvPr/>
            </p:nvSpPr>
            <p:spPr>
              <a:xfrm>
                <a:off x="6815748" y="5021450"/>
                <a:ext cx="1874520" cy="5677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먼저 선택을 눌러서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제보유형을 골라주세요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F4131F2E-604C-4037-977C-EE5405E2DBD2}"/>
                  </a:ext>
                </a:extLst>
              </p:cNvPr>
              <p:cNvGrpSpPr/>
              <p:nvPr/>
            </p:nvGrpSpPr>
            <p:grpSpPr>
              <a:xfrm>
                <a:off x="7545587" y="4810154"/>
                <a:ext cx="413749" cy="47625"/>
                <a:chOff x="716280" y="1955482"/>
                <a:chExt cx="413749" cy="47625"/>
              </a:xfrm>
            </p:grpSpPr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1D670B5A-A8BB-4709-8D06-AD5037D2EAB4}"/>
                    </a:ext>
                  </a:extLst>
                </p:cNvPr>
                <p:cNvSpPr/>
                <p:nvPr/>
              </p:nvSpPr>
              <p:spPr>
                <a:xfrm>
                  <a:off x="716280" y="19573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2E4AF74B-E84C-4D21-8BFC-EEE94748358D}"/>
                    </a:ext>
                  </a:extLst>
                </p:cNvPr>
                <p:cNvSpPr/>
                <p:nvPr/>
              </p:nvSpPr>
              <p:spPr>
                <a:xfrm>
                  <a:off x="900295" y="1957388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50873E85-7432-4997-A1A3-8B58DAD1B78E}"/>
                    </a:ext>
                  </a:extLst>
                </p:cNvPr>
                <p:cNvSpPr/>
                <p:nvPr/>
              </p:nvSpPr>
              <p:spPr>
                <a:xfrm>
                  <a:off x="1084310" y="1955482"/>
                  <a:ext cx="45719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6137" y="1663503"/>
              <a:ext cx="1462457" cy="688333"/>
            </a:xfrm>
            <a:prstGeom prst="rect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</p:pic>
      </p:grpSp>
      <p:grpSp>
        <p:nvGrpSpPr>
          <p:cNvPr id="108" name="그룹 107"/>
          <p:cNvGrpSpPr/>
          <p:nvPr/>
        </p:nvGrpSpPr>
        <p:grpSpPr>
          <a:xfrm>
            <a:off x="8659427" y="3348297"/>
            <a:ext cx="2907760" cy="2984192"/>
            <a:chOff x="8116057" y="1233190"/>
            <a:chExt cx="2907760" cy="2984192"/>
          </a:xfrm>
        </p:grpSpPr>
        <p:grpSp>
          <p:nvGrpSpPr>
            <p:cNvPr id="109" name="그룹 108"/>
            <p:cNvGrpSpPr/>
            <p:nvPr/>
          </p:nvGrpSpPr>
          <p:grpSpPr>
            <a:xfrm>
              <a:off x="8117633" y="1233190"/>
              <a:ext cx="2906184" cy="2984192"/>
              <a:chOff x="6679580" y="2411414"/>
              <a:chExt cx="2145512" cy="2984192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FA842802-A6EF-4195-B408-C727B02EC8B8}"/>
                  </a:ext>
                </a:extLst>
              </p:cNvPr>
              <p:cNvSpPr/>
              <p:nvPr/>
            </p:nvSpPr>
            <p:spPr>
              <a:xfrm>
                <a:off x="6679580" y="2411414"/>
                <a:ext cx="2145257" cy="33736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/>
                  <a:t>제보시간</a:t>
                </a:r>
                <a:endParaRPr lang="ko-KR" altLang="en-US" b="1" dirty="0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C520126F-943F-477B-9FA1-F761AC2BA992}"/>
                  </a:ext>
                </a:extLst>
              </p:cNvPr>
              <p:cNvSpPr/>
              <p:nvPr/>
            </p:nvSpPr>
            <p:spPr>
              <a:xfrm>
                <a:off x="6679835" y="2748781"/>
                <a:ext cx="2145257" cy="2646825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E03D3D0E-6DE4-452D-BC39-98A6F20615A2}"/>
                  </a:ext>
                </a:extLst>
              </p:cNvPr>
              <p:cNvSpPr/>
              <p:nvPr/>
            </p:nvSpPr>
            <p:spPr>
              <a:xfrm>
                <a:off x="6679835" y="5058239"/>
                <a:ext cx="2145257" cy="3373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확인</a:t>
                </a:r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03B91FE-3380-40F2-B057-85BB911DDD78}"/>
                </a:ext>
              </a:extLst>
            </p:cNvPr>
            <p:cNvSpPr/>
            <p:nvPr/>
          </p:nvSpPr>
          <p:spPr>
            <a:xfrm>
              <a:off x="8116057" y="2009110"/>
              <a:ext cx="2907415" cy="46363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25A22AE-8962-4EDE-B1A6-91FD62FB8BA5}"/>
                </a:ext>
              </a:extLst>
            </p:cNvPr>
            <p:cNvSpPr txBox="1"/>
            <p:nvPr/>
          </p:nvSpPr>
          <p:spPr>
            <a:xfrm>
              <a:off x="9309783" y="2036394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05</a:t>
              </a:r>
              <a:endParaRPr lang="ko-KR" altLang="en-US" sz="2000" b="1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25A22AE-8962-4EDE-B1A6-91FD62FB8BA5}"/>
                </a:ext>
              </a:extLst>
            </p:cNvPr>
            <p:cNvSpPr txBox="1"/>
            <p:nvPr/>
          </p:nvSpPr>
          <p:spPr>
            <a:xfrm>
              <a:off x="9730397" y="210512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월</a:t>
              </a:r>
              <a:endParaRPr lang="ko-KR" altLang="en-US" sz="1200" b="1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25A22AE-8962-4EDE-B1A6-91FD62FB8BA5}"/>
                </a:ext>
              </a:extLst>
            </p:cNvPr>
            <p:cNvSpPr txBox="1"/>
            <p:nvPr/>
          </p:nvSpPr>
          <p:spPr>
            <a:xfrm>
              <a:off x="10464327" y="210512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일</a:t>
              </a:r>
              <a:endParaRPr lang="ko-KR" altLang="en-US" sz="1200" b="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25A22AE-8962-4EDE-B1A6-91FD62FB8BA5}"/>
                </a:ext>
              </a:extLst>
            </p:cNvPr>
            <p:cNvSpPr txBox="1"/>
            <p:nvPr/>
          </p:nvSpPr>
          <p:spPr>
            <a:xfrm>
              <a:off x="10068951" y="2036394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12</a:t>
              </a:r>
              <a:endParaRPr lang="ko-KR" altLang="en-US" sz="20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25A22AE-8962-4EDE-B1A6-91FD62FB8BA5}"/>
                </a:ext>
              </a:extLst>
            </p:cNvPr>
            <p:cNvSpPr txBox="1"/>
            <p:nvPr/>
          </p:nvSpPr>
          <p:spPr>
            <a:xfrm>
              <a:off x="8301572" y="2014556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2021</a:t>
              </a:r>
              <a:endParaRPr lang="ko-KR" altLang="en-US" sz="2000" b="1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25A22AE-8962-4EDE-B1A6-91FD62FB8BA5}"/>
                </a:ext>
              </a:extLst>
            </p:cNvPr>
            <p:cNvSpPr txBox="1"/>
            <p:nvPr/>
          </p:nvSpPr>
          <p:spPr>
            <a:xfrm>
              <a:off x="8957357" y="210512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년</a:t>
              </a:r>
              <a:endParaRPr lang="ko-KR" altLang="en-US" sz="1200" b="1" dirty="0"/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F1E08F13-713F-493E-993B-FDCA3059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8556151" y="1727135"/>
              <a:ext cx="271826" cy="337367"/>
            </a:xfrm>
            <a:prstGeom prst="rect">
              <a:avLst/>
            </a:prstGeom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F1E08F13-713F-493E-993B-FDCA3059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9398742" y="1724988"/>
              <a:ext cx="271826" cy="337367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F1E08F13-713F-493E-993B-FDCA3059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10167982" y="1724989"/>
              <a:ext cx="271826" cy="337367"/>
            </a:xfrm>
            <a:prstGeom prst="rect">
              <a:avLst/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787633F4-EACE-4DD4-B032-7F69C5BF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8556150" y="2417356"/>
              <a:ext cx="271826" cy="337367"/>
            </a:xfrm>
            <a:prstGeom prst="rect">
              <a:avLst/>
            </a:prstGeom>
          </p:spPr>
        </p:pic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787633F4-EACE-4DD4-B032-7F69C5BF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9415281" y="2417356"/>
              <a:ext cx="271826" cy="337367"/>
            </a:xfrm>
            <a:prstGeom prst="rect">
              <a:avLst/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787633F4-EACE-4DD4-B032-7F69C5BF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10169618" y="2417356"/>
              <a:ext cx="271826" cy="337367"/>
            </a:xfrm>
            <a:prstGeom prst="rect">
              <a:avLst/>
            </a:prstGeom>
          </p:spPr>
        </p:pic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103B91FE-3380-40F2-B057-85BB911DDD78}"/>
                </a:ext>
              </a:extLst>
            </p:cNvPr>
            <p:cNvSpPr/>
            <p:nvPr/>
          </p:nvSpPr>
          <p:spPr>
            <a:xfrm>
              <a:off x="8116057" y="2966490"/>
              <a:ext cx="2907415" cy="46363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25A22AE-8962-4EDE-B1A6-91FD62FB8BA5}"/>
                </a:ext>
              </a:extLst>
            </p:cNvPr>
            <p:cNvSpPr txBox="1"/>
            <p:nvPr/>
          </p:nvSpPr>
          <p:spPr>
            <a:xfrm>
              <a:off x="8776079" y="2993774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13</a:t>
              </a:r>
              <a:endParaRPr lang="ko-KR" altLang="en-US" sz="2000" b="1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25A22AE-8962-4EDE-B1A6-91FD62FB8BA5}"/>
                </a:ext>
              </a:extLst>
            </p:cNvPr>
            <p:cNvSpPr txBox="1"/>
            <p:nvPr/>
          </p:nvSpPr>
          <p:spPr>
            <a:xfrm>
              <a:off x="9175394" y="306250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시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25A22AE-8962-4EDE-B1A6-91FD62FB8BA5}"/>
                </a:ext>
              </a:extLst>
            </p:cNvPr>
            <p:cNvSpPr txBox="1"/>
            <p:nvPr/>
          </p:nvSpPr>
          <p:spPr>
            <a:xfrm>
              <a:off x="10082104" y="306250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분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25A22AE-8962-4EDE-B1A6-91FD62FB8BA5}"/>
                </a:ext>
              </a:extLst>
            </p:cNvPr>
            <p:cNvSpPr txBox="1"/>
            <p:nvPr/>
          </p:nvSpPr>
          <p:spPr>
            <a:xfrm>
              <a:off x="9673575" y="2993774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45</a:t>
              </a:r>
              <a:endParaRPr lang="ko-KR" altLang="en-US" sz="2000" b="1" dirty="0"/>
            </a:p>
          </p:txBody>
        </p:sp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F1E08F13-713F-493E-993B-FDCA3059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8865037" y="2682367"/>
              <a:ext cx="271826" cy="337367"/>
            </a:xfrm>
            <a:prstGeom prst="rect">
              <a:avLst/>
            </a:prstGeom>
          </p:spPr>
        </p:pic>
        <p:pic>
          <p:nvPicPr>
            <p:cNvPr id="192" name="그림 191">
              <a:extLst>
                <a:ext uri="{FF2B5EF4-FFF2-40B4-BE49-F238E27FC236}">
                  <a16:creationId xmlns:a16="http://schemas.microsoft.com/office/drawing/2014/main" id="{F1E08F13-713F-493E-993B-FDCA3059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9788059" y="2682369"/>
              <a:ext cx="271826" cy="337367"/>
            </a:xfrm>
            <a:prstGeom prst="rect">
              <a:avLst/>
            </a:prstGeom>
          </p:spPr>
        </p:pic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787633F4-EACE-4DD4-B032-7F69C5BF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8881577" y="3374736"/>
              <a:ext cx="271826" cy="337367"/>
            </a:xfrm>
            <a:prstGeom prst="rect">
              <a:avLst/>
            </a:prstGeom>
          </p:spPr>
        </p:pic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787633F4-EACE-4DD4-B032-7F69C5BF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9788059" y="3374736"/>
              <a:ext cx="271826" cy="337367"/>
            </a:xfrm>
            <a:prstGeom prst="rect">
              <a:avLst/>
            </a:prstGeom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4E131960-D9A0-4194-AC74-81369178D7C8}"/>
              </a:ext>
            </a:extLst>
          </p:cNvPr>
          <p:cNvSpPr txBox="1"/>
          <p:nvPr/>
        </p:nvSpPr>
        <p:spPr>
          <a:xfrm>
            <a:off x="566933" y="949411"/>
            <a:ext cx="110362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smtClean="0"/>
              <a:t>제보하기</a:t>
            </a:r>
            <a:r>
              <a:rPr lang="en-US" altLang="ko-KR" b="1" dirty="0"/>
              <a:t>-</a:t>
            </a:r>
            <a:r>
              <a:rPr lang="ko-KR" altLang="en-US" b="1" dirty="0"/>
              <a:t>텍스트</a:t>
            </a:r>
            <a:endParaRPr lang="en-US" altLang="ko-KR" b="1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도움말 클릭 시 </a:t>
            </a:r>
            <a:r>
              <a:rPr lang="ko-KR" altLang="en-US" sz="1600" dirty="0" err="1" smtClean="0"/>
              <a:t>제보방법을</a:t>
            </a:r>
            <a:r>
              <a:rPr lang="ko-KR" altLang="en-US" sz="1600" dirty="0" smtClean="0"/>
              <a:t> 제공</a:t>
            </a:r>
            <a:endParaRPr lang="en-US" altLang="ko-KR" sz="1600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제보유형</a:t>
            </a:r>
            <a:r>
              <a:rPr lang="ko-KR" altLang="en-US" sz="1600" dirty="0" smtClean="0"/>
              <a:t> 클릭 시 </a:t>
            </a:r>
            <a:r>
              <a:rPr lang="ko-KR" altLang="en-US" sz="1600" dirty="0" err="1" smtClean="0"/>
              <a:t>콤보박스로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제보유형</a:t>
            </a:r>
            <a:r>
              <a:rPr lang="ko-KR" altLang="en-US" sz="1600" dirty="0" smtClean="0"/>
              <a:t> 제공</a:t>
            </a:r>
            <a:endParaRPr lang="en-US" altLang="ko-KR" sz="1600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제보시간</a:t>
            </a:r>
            <a:r>
              <a:rPr lang="ko-KR" altLang="en-US" sz="1600" dirty="0" smtClean="0"/>
              <a:t> 클릭 시 </a:t>
            </a:r>
            <a:r>
              <a:rPr lang="ko-KR" altLang="en-US" sz="1600" dirty="0" err="1" smtClean="0"/>
              <a:t>제보시간</a:t>
            </a:r>
            <a:r>
              <a:rPr lang="ko-KR" altLang="en-US" sz="1600" dirty="0" smtClean="0"/>
              <a:t> 수정 </a:t>
            </a:r>
            <a:r>
              <a:rPr lang="ko-KR" altLang="en-US" sz="1600" dirty="0" err="1" smtClean="0"/>
              <a:t>팝업창</a:t>
            </a:r>
            <a:r>
              <a:rPr lang="ko-KR" altLang="en-US" sz="1600" dirty="0" smtClean="0"/>
              <a:t> 제공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23" y="3604474"/>
            <a:ext cx="188493" cy="1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1">
            <a:extLst>
              <a:ext uri="{FF2B5EF4-FFF2-40B4-BE49-F238E27FC236}">
                <a16:creationId xmlns:a16="http://schemas.microsoft.com/office/drawing/2014/main" id="{DC46F245-E8AC-4D31-9508-439D8D25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지도 </a:t>
            </a:r>
            <a:r>
              <a:rPr lang="en-US" altLang="ko-KR" b="1" dirty="0" smtClean="0"/>
              <a:t>API </a:t>
            </a:r>
            <a:r>
              <a:rPr lang="ko-KR" altLang="en-US" b="1" dirty="0" smtClean="0"/>
              <a:t>선택</a:t>
            </a:r>
            <a:endParaRPr lang="ko-KR" altLang="en-US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131960-D9A0-4194-AC74-81369178D7C8}"/>
              </a:ext>
            </a:extLst>
          </p:cNvPr>
          <p:cNvSpPr txBox="1"/>
          <p:nvPr/>
        </p:nvSpPr>
        <p:spPr>
          <a:xfrm>
            <a:off x="794900" y="970295"/>
            <a:ext cx="297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 err="1" smtClean="0"/>
              <a:t>Kakao</a:t>
            </a:r>
            <a:r>
              <a:rPr lang="en-US" altLang="ko-KR" sz="1600" b="1" dirty="0" smtClean="0"/>
              <a:t> Maps API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일 </a:t>
            </a:r>
            <a:r>
              <a:rPr lang="en-US" altLang="ko-KR" sz="1600" dirty="0" smtClean="0"/>
              <a:t>300,000</a:t>
            </a:r>
            <a:r>
              <a:rPr lang="ko-KR" altLang="en-US" sz="1600" dirty="0" smtClean="0"/>
              <a:t>회 호출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50" y="2333402"/>
            <a:ext cx="7569856" cy="399275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E131960-D9A0-4194-AC74-81369178D7C8}"/>
              </a:ext>
            </a:extLst>
          </p:cNvPr>
          <p:cNvSpPr txBox="1"/>
          <p:nvPr/>
        </p:nvSpPr>
        <p:spPr>
          <a:xfrm>
            <a:off x="5922705" y="970295"/>
            <a:ext cx="597382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 err="1" smtClean="0"/>
              <a:t>Naver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Maps API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네이버 </a:t>
            </a:r>
            <a:r>
              <a:rPr lang="ko-KR" altLang="en-US" sz="1600" dirty="0" err="1"/>
              <a:t>지도앱</a:t>
            </a:r>
            <a:r>
              <a:rPr lang="ko-KR" altLang="en-US" sz="1600" dirty="0"/>
              <a:t> 자체에서 제공하는 기능은 항상 무료</a:t>
            </a:r>
            <a:endParaRPr lang="en-US" altLang="ko-KR" sz="16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길 찾기 같은 세부 기능은 호출 횟수 제한</a:t>
            </a:r>
            <a:endParaRPr lang="en-US" altLang="ko-KR" sz="1600" dirty="0"/>
          </a:p>
        </p:txBody>
      </p:sp>
      <p:pic>
        <p:nvPicPr>
          <p:cNvPr id="5" name="그림 4" descr="Archivo:Red &lt;strong&gt;chec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62" y="2840324"/>
            <a:ext cx="225489" cy="225489"/>
          </a:xfrm>
          <a:prstGeom prst="rect">
            <a:avLst/>
          </a:prstGeom>
        </p:spPr>
      </p:pic>
      <p:pic>
        <p:nvPicPr>
          <p:cNvPr id="70" name="그림 69" descr="Archivo:Red &lt;strong&gt;chec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62" y="3198436"/>
            <a:ext cx="225489" cy="225489"/>
          </a:xfrm>
          <a:prstGeom prst="rect">
            <a:avLst/>
          </a:prstGeom>
        </p:spPr>
      </p:pic>
      <p:pic>
        <p:nvPicPr>
          <p:cNvPr id="71" name="그림 70" descr="Archivo:Red &lt;strong&gt;chec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62" y="3556548"/>
            <a:ext cx="225489" cy="225489"/>
          </a:xfrm>
          <a:prstGeom prst="rect">
            <a:avLst/>
          </a:prstGeom>
        </p:spPr>
      </p:pic>
      <p:pic>
        <p:nvPicPr>
          <p:cNvPr id="72" name="그림 71" descr="Archivo:Red &lt;strong&gt;chec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62" y="3914660"/>
            <a:ext cx="225489" cy="225489"/>
          </a:xfrm>
          <a:prstGeom prst="rect">
            <a:avLst/>
          </a:prstGeom>
        </p:spPr>
      </p:pic>
      <p:pic>
        <p:nvPicPr>
          <p:cNvPr id="75" name="그림 74" descr="Archivo:Red &lt;strong&gt;chec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62" y="4272772"/>
            <a:ext cx="225489" cy="2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기능 정의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28" y="910980"/>
            <a:ext cx="6149031" cy="54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전체 흐름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Google Shape;40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580" y="846285"/>
            <a:ext cx="3553117" cy="950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05;p25"/>
          <p:cNvSpPr txBox="1"/>
          <p:nvPr/>
        </p:nvSpPr>
        <p:spPr>
          <a:xfrm>
            <a:off x="4811323" y="1183718"/>
            <a:ext cx="1130980" cy="4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/>
              <a:t>Client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4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580" y="1857929"/>
            <a:ext cx="3557430" cy="951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420;p25"/>
          <p:cNvGrpSpPr/>
          <p:nvPr/>
        </p:nvGrpSpPr>
        <p:grpSpPr>
          <a:xfrm>
            <a:off x="511580" y="1955042"/>
            <a:ext cx="3557437" cy="895350"/>
            <a:chOff x="6614972" y="4501595"/>
            <a:chExt cx="5055779" cy="1272458"/>
          </a:xfrm>
        </p:grpSpPr>
        <p:pic>
          <p:nvPicPr>
            <p:cNvPr id="20" name="Google Shape;421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14972" y="4501595"/>
              <a:ext cx="5055769" cy="1272458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1" name="Google Shape;422;p25"/>
            <p:cNvSpPr txBox="1"/>
            <p:nvPr/>
          </p:nvSpPr>
          <p:spPr>
            <a:xfrm>
              <a:off x="7852051" y="5193775"/>
              <a:ext cx="3818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/>
                <a:t>서비스의</a:t>
              </a:r>
              <a:r>
                <a:rPr lang="en-US" sz="1200" dirty="0"/>
                <a:t> </a:t>
              </a:r>
              <a:r>
                <a:rPr lang="en-US" sz="1200" dirty="0" err="1"/>
                <a:t>전반적인</a:t>
              </a:r>
              <a:r>
                <a:rPr lang="en-US" sz="1200" dirty="0"/>
                <a:t> </a:t>
              </a:r>
              <a:r>
                <a:rPr lang="en-US" sz="1200" dirty="0" err="1"/>
                <a:t>요청</a:t>
              </a:r>
              <a:r>
                <a:rPr lang="en-US" sz="1200" dirty="0"/>
                <a:t> </a:t>
              </a:r>
              <a:r>
                <a:rPr lang="en-US" sz="1200" dirty="0" err="1"/>
                <a:t>처리</a:t>
              </a:r>
              <a:endParaRPr sz="1200" dirty="0"/>
            </a:p>
          </p:txBody>
        </p:sp>
        <p:sp>
          <p:nvSpPr>
            <p:cNvPr id="22" name="Google Shape;423;p25"/>
            <p:cNvSpPr txBox="1"/>
            <p:nvPr/>
          </p:nvSpPr>
          <p:spPr>
            <a:xfrm>
              <a:off x="7852049" y="4721192"/>
              <a:ext cx="2400001" cy="5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Spring Boot</a:t>
              </a:r>
              <a:endParaRPr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426;p25"/>
          <p:cNvGrpSpPr/>
          <p:nvPr/>
        </p:nvGrpSpPr>
        <p:grpSpPr>
          <a:xfrm>
            <a:off x="511580" y="2843053"/>
            <a:ext cx="3557437" cy="895350"/>
            <a:chOff x="6614972" y="5774053"/>
            <a:chExt cx="5055779" cy="1272458"/>
          </a:xfrm>
        </p:grpSpPr>
        <p:pic>
          <p:nvPicPr>
            <p:cNvPr id="26" name="Google Shape;427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14972" y="5774053"/>
              <a:ext cx="5055769" cy="1272458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7" name="Google Shape;428;p25"/>
            <p:cNvSpPr txBox="1"/>
            <p:nvPr/>
          </p:nvSpPr>
          <p:spPr>
            <a:xfrm>
              <a:off x="7852051" y="6466225"/>
              <a:ext cx="3818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just"/>
              <a:r>
                <a:rPr lang="ko-KR" altLang="en-US" sz="1200" dirty="0" smtClean="0">
                  <a:sym typeface="Calibri"/>
                </a:rPr>
                <a:t>데이터 베이스</a:t>
              </a:r>
              <a:endParaRPr lang="ko-KR" alt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29;p25"/>
            <p:cNvSpPr txBox="1"/>
            <p:nvPr/>
          </p:nvSpPr>
          <p:spPr>
            <a:xfrm>
              <a:off x="7852049" y="5993650"/>
              <a:ext cx="2400001" cy="5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just"/>
              <a:r>
                <a:rPr lang="en-US" altLang="ko-KR" b="1" dirty="0" err="1" smtClean="0"/>
                <a:t>Maria</a:t>
              </a:r>
              <a:r>
                <a:rPr lang="en-US" altLang="ko-KR" sz="2000" b="1" dirty="0" err="1" smtClean="0"/>
                <a:t>DB</a:t>
              </a:r>
              <a:endParaRPr lang="en-US" altLang="ko-K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" name="Google Shape;431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66407" y="6271441"/>
              <a:ext cx="352641" cy="295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" name="Google Shape;432;p25"/>
          <p:cNvGrpSpPr/>
          <p:nvPr/>
        </p:nvGrpSpPr>
        <p:grpSpPr>
          <a:xfrm>
            <a:off x="511580" y="3731064"/>
            <a:ext cx="3557437" cy="895350"/>
            <a:chOff x="6614972" y="7046511"/>
            <a:chExt cx="5055779" cy="1272458"/>
          </a:xfrm>
        </p:grpSpPr>
        <p:pic>
          <p:nvPicPr>
            <p:cNvPr id="32" name="Google Shape;433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14972" y="7046511"/>
              <a:ext cx="5055769" cy="1272458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3" name="Google Shape;434;p25"/>
            <p:cNvSpPr txBox="1"/>
            <p:nvPr/>
          </p:nvSpPr>
          <p:spPr>
            <a:xfrm>
              <a:off x="7852051" y="7738675"/>
              <a:ext cx="3818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sym typeface="Calibri"/>
                </a:rPr>
                <a:t>서비스 별 컨테이너 환경 제공</a:t>
              </a: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5;p25"/>
            <p:cNvSpPr txBox="1"/>
            <p:nvPr/>
          </p:nvSpPr>
          <p:spPr>
            <a:xfrm>
              <a:off x="7852049" y="7266110"/>
              <a:ext cx="2400001" cy="5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/>
                <a:t>Docker</a:t>
              </a:r>
              <a:endParaRPr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" name="Google Shape;436;p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81840" y="7356352"/>
              <a:ext cx="689629" cy="6896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437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66407" y="7543900"/>
              <a:ext cx="352641" cy="2952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464;p25"/>
          <p:cNvSpPr txBox="1"/>
          <p:nvPr/>
        </p:nvSpPr>
        <p:spPr>
          <a:xfrm>
            <a:off x="4763209" y="3935764"/>
            <a:ext cx="1230729" cy="43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/>
              <a:t>Server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1580" y="949115"/>
            <a:ext cx="3553120" cy="894264"/>
            <a:chOff x="473481" y="1766633"/>
            <a:chExt cx="3553120" cy="894264"/>
          </a:xfrm>
        </p:grpSpPr>
        <p:grpSp>
          <p:nvGrpSpPr>
            <p:cNvPr id="6" name="Google Shape;406;p25"/>
            <p:cNvGrpSpPr/>
            <p:nvPr/>
          </p:nvGrpSpPr>
          <p:grpSpPr>
            <a:xfrm>
              <a:off x="473481" y="1766633"/>
              <a:ext cx="3553120" cy="894264"/>
              <a:chOff x="761905" y="4501595"/>
              <a:chExt cx="5055773" cy="1272458"/>
            </a:xfrm>
          </p:grpSpPr>
          <p:pic>
            <p:nvPicPr>
              <p:cNvPr id="7" name="Google Shape;407;p2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1905" y="4501595"/>
                <a:ext cx="5055769" cy="1272458"/>
              </a:xfrm>
              <a:prstGeom prst="rect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8" name="Google Shape;408;p25"/>
              <p:cNvSpPr txBox="1"/>
              <p:nvPr/>
            </p:nvSpPr>
            <p:spPr>
              <a:xfrm>
                <a:off x="1998978" y="5117575"/>
                <a:ext cx="3818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/>
                  <a:t>안드로이드 어플리케이션 개발</a:t>
                </a:r>
                <a:endParaRPr sz="1200" dirty="0"/>
              </a:p>
            </p:txBody>
          </p:sp>
          <p:sp>
            <p:nvSpPr>
              <p:cNvPr id="9" name="Google Shape;409;p25"/>
              <p:cNvSpPr txBox="1"/>
              <p:nvPr/>
            </p:nvSpPr>
            <p:spPr>
              <a:xfrm>
                <a:off x="1998981" y="4644884"/>
                <a:ext cx="3442031" cy="595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/>
                  <a:t>Android</a:t>
                </a:r>
                <a:r>
                  <a:rPr lang="en-US" sz="2000" b="1" dirty="0"/>
                  <a:t> </a:t>
                </a:r>
                <a:r>
                  <a:rPr lang="en-US" b="1" dirty="0"/>
                  <a:t>Studio</a:t>
                </a:r>
                <a:endParaRPr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" name="Google Shape;411;p2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280861" y="4989209"/>
                <a:ext cx="385452" cy="3347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" name="Google Shape;470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2112" y="2020860"/>
              <a:ext cx="447065" cy="4828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" name="Google Shape;47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109" y="2304761"/>
            <a:ext cx="653094" cy="34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74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5796" y="2988961"/>
            <a:ext cx="653099" cy="65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77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2315" y="3917147"/>
            <a:ext cx="562681" cy="5626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32;p25"/>
          <p:cNvGrpSpPr/>
          <p:nvPr/>
        </p:nvGrpSpPr>
        <p:grpSpPr>
          <a:xfrm>
            <a:off x="511580" y="4626414"/>
            <a:ext cx="3557437" cy="895350"/>
            <a:chOff x="6614972" y="7046511"/>
            <a:chExt cx="5055779" cy="1272458"/>
          </a:xfrm>
        </p:grpSpPr>
        <p:pic>
          <p:nvPicPr>
            <p:cNvPr id="46" name="Google Shape;433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14972" y="7046511"/>
              <a:ext cx="5055769" cy="1272458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47" name="Google Shape;434;p25"/>
            <p:cNvSpPr txBox="1"/>
            <p:nvPr/>
          </p:nvSpPr>
          <p:spPr>
            <a:xfrm>
              <a:off x="7852051" y="7738675"/>
              <a:ext cx="3818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웹 서</a:t>
              </a:r>
              <a:r>
                <a:rPr lang="ko-KR" alt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버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35;p25"/>
            <p:cNvSpPr txBox="1"/>
            <p:nvPr/>
          </p:nvSpPr>
          <p:spPr>
            <a:xfrm>
              <a:off x="7852049" y="7266110"/>
              <a:ext cx="2400001" cy="5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Nginx</a:t>
              </a:r>
              <a:endParaRPr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2" name="Google Shape;478;p25"/>
          <p:cNvPicPr preferRelativeResize="0"/>
          <p:nvPr/>
        </p:nvPicPr>
        <p:blipFill rotWithShape="1">
          <a:blip r:embed="rId12">
            <a:alphaModFix/>
          </a:blip>
          <a:srcRect l="38193" t="24929" r="38355" b="26503"/>
          <a:stretch/>
        </p:blipFill>
        <p:spPr>
          <a:xfrm>
            <a:off x="780456" y="4830135"/>
            <a:ext cx="486398" cy="5666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그룹 53"/>
          <p:cNvGrpSpPr/>
          <p:nvPr/>
        </p:nvGrpSpPr>
        <p:grpSpPr>
          <a:xfrm>
            <a:off x="8213010" y="1192174"/>
            <a:ext cx="1500518" cy="1144746"/>
            <a:chOff x="2063366" y="4730332"/>
            <a:chExt cx="1500518" cy="1144746"/>
          </a:xfrm>
        </p:grpSpPr>
        <p:pic>
          <p:nvPicPr>
            <p:cNvPr id="55" name="Picture 2" descr="https://appiconmaker.co/home/appicon/70c9f917-5f76-4699-849f-90752da17ccf?size=15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23" b="-14523"/>
            <a:stretch/>
          </p:blipFill>
          <p:spPr bwMode="auto">
            <a:xfrm>
              <a:off x="2241253" y="4730332"/>
              <a:ext cx="1144745" cy="1144746"/>
            </a:xfrm>
            <a:prstGeom prst="roundRect">
              <a:avLst>
                <a:gd name="adj" fmla="val 9777"/>
              </a:avLst>
            </a:prstGeom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2063366" y="5542576"/>
              <a:ext cx="1500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404040"/>
                  </a:solidFill>
                </a:rPr>
                <a:t>Application</a:t>
              </a:r>
              <a:endParaRPr lang="ko-KR" altLang="en-US" sz="1400" b="1" dirty="0">
                <a:solidFill>
                  <a:srgbClr val="404040"/>
                </a:solidFill>
              </a:endParaRPr>
            </a:p>
          </p:txBody>
        </p:sp>
      </p:grpSp>
      <p:cxnSp>
        <p:nvCxnSpPr>
          <p:cNvPr id="58" name="꺾인 연결선 57"/>
          <p:cNvCxnSpPr>
            <a:stCxn id="20" idx="3"/>
            <a:endCxn id="37" idx="0"/>
          </p:cNvCxnSpPr>
          <p:nvPr/>
        </p:nvCxnSpPr>
        <p:spPr>
          <a:xfrm>
            <a:off x="4069010" y="2402717"/>
            <a:ext cx="1309564" cy="1533047"/>
          </a:xfrm>
          <a:prstGeom prst="bentConnector2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79" idx="3"/>
            <a:endCxn id="37" idx="2"/>
          </p:cNvCxnSpPr>
          <p:nvPr/>
        </p:nvCxnSpPr>
        <p:spPr>
          <a:xfrm flipV="1">
            <a:off x="4069010" y="4366852"/>
            <a:ext cx="1309564" cy="1586000"/>
          </a:xfrm>
          <a:prstGeom prst="bentConnector2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7" idx="3"/>
            <a:endCxn id="5" idx="1"/>
          </p:cNvCxnSpPr>
          <p:nvPr/>
        </p:nvCxnSpPr>
        <p:spPr>
          <a:xfrm>
            <a:off x="4064697" y="1396247"/>
            <a:ext cx="746626" cy="3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6559170" y="3989514"/>
            <a:ext cx="2433295" cy="1850494"/>
            <a:chOff x="6376819" y="3989514"/>
            <a:chExt cx="2870634" cy="2183085"/>
          </a:xfrm>
        </p:grpSpPr>
        <p:pic>
          <p:nvPicPr>
            <p:cNvPr id="72" name="그림 71" descr="초보를 위한 도커 안내서 - 도커란 무엇인가?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1" t="18038" r="13252"/>
            <a:stretch/>
          </p:blipFill>
          <p:spPr>
            <a:xfrm>
              <a:off x="6376819" y="3989514"/>
              <a:ext cx="1168401" cy="1002387"/>
            </a:xfrm>
            <a:prstGeom prst="rect">
              <a:avLst/>
            </a:prstGeom>
          </p:spPr>
        </p:pic>
        <p:pic>
          <p:nvPicPr>
            <p:cNvPr id="75" name="그림 74" descr="초보를 위한 도커 안내서 - 도커란 무엇인가?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1" t="18038" r="13252"/>
            <a:stretch/>
          </p:blipFill>
          <p:spPr>
            <a:xfrm>
              <a:off x="8079052" y="3995496"/>
              <a:ext cx="1168401" cy="1002387"/>
            </a:xfrm>
            <a:prstGeom prst="rect">
              <a:avLst/>
            </a:prstGeom>
          </p:spPr>
        </p:pic>
        <p:pic>
          <p:nvPicPr>
            <p:cNvPr id="76" name="그림 75" descr="초보를 위한 도커 안내서 - 도커란 무엇인가?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1" t="18038" r="13252"/>
            <a:stretch/>
          </p:blipFill>
          <p:spPr>
            <a:xfrm>
              <a:off x="6376819" y="5170212"/>
              <a:ext cx="1168401" cy="1002387"/>
            </a:xfrm>
            <a:prstGeom prst="rect">
              <a:avLst/>
            </a:prstGeom>
          </p:spPr>
        </p:pic>
        <p:pic>
          <p:nvPicPr>
            <p:cNvPr id="77" name="그림 76" descr="초보를 위한 도커 안내서 - 도커란 무엇인가?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1" t="18038" r="13252"/>
            <a:stretch/>
          </p:blipFill>
          <p:spPr>
            <a:xfrm>
              <a:off x="8079052" y="5167355"/>
              <a:ext cx="1168401" cy="1002387"/>
            </a:xfrm>
            <a:prstGeom prst="rect">
              <a:avLst/>
            </a:prstGeom>
          </p:spPr>
        </p:pic>
      </p:grpSp>
      <p:grpSp>
        <p:nvGrpSpPr>
          <p:cNvPr id="78" name="Google Shape;432;p25"/>
          <p:cNvGrpSpPr/>
          <p:nvPr/>
        </p:nvGrpSpPr>
        <p:grpSpPr>
          <a:xfrm>
            <a:off x="511580" y="5505177"/>
            <a:ext cx="3557437" cy="895350"/>
            <a:chOff x="6614972" y="7046511"/>
            <a:chExt cx="5055779" cy="1272458"/>
          </a:xfrm>
        </p:grpSpPr>
        <p:pic>
          <p:nvPicPr>
            <p:cNvPr id="79" name="Google Shape;433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14972" y="7046511"/>
              <a:ext cx="5055769" cy="1272458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80" name="Google Shape;434;p25"/>
            <p:cNvSpPr txBox="1"/>
            <p:nvPr/>
          </p:nvSpPr>
          <p:spPr>
            <a:xfrm>
              <a:off x="7852051" y="7738675"/>
              <a:ext cx="3818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푸시 알림 서비스 제공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435;p25"/>
            <p:cNvSpPr txBox="1"/>
            <p:nvPr/>
          </p:nvSpPr>
          <p:spPr>
            <a:xfrm>
              <a:off x="7852049" y="7266110"/>
              <a:ext cx="2400001" cy="5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Firebase</a:t>
              </a:r>
              <a:endParaRPr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2" name="Google Shape;478;p25"/>
          <p:cNvPicPr preferRelativeResize="0"/>
          <p:nvPr/>
        </p:nvPicPr>
        <p:blipFill rotWithShape="1">
          <a:blip r:embed="rId12">
            <a:alphaModFix/>
          </a:blip>
          <a:srcRect l="38193" t="24929" r="38355" b="26503"/>
          <a:stretch/>
        </p:blipFill>
        <p:spPr>
          <a:xfrm>
            <a:off x="780456" y="5708898"/>
            <a:ext cx="486398" cy="56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그림 87" descr="如何利用 &lt;strong&gt;Firebase&lt;/strong&gt; 建立登入和註冊功能 | Swift 教學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0" r="12267"/>
          <a:stretch/>
        </p:blipFill>
        <p:spPr>
          <a:xfrm>
            <a:off x="10668259" y="4288818"/>
            <a:ext cx="1144800" cy="1123931"/>
          </a:xfrm>
          <a:prstGeom prst="roundRect">
            <a:avLst/>
          </a:prstGeom>
          <a:ln w="19050">
            <a:noFill/>
          </a:ln>
        </p:spPr>
      </p:pic>
      <p:pic>
        <p:nvPicPr>
          <p:cNvPr id="90" name="그림 89" descr="如何利用 &lt;strong&gt;Firebase&lt;/strong&gt; 建立登入和註冊功能 | Swift 教學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0" r="12267"/>
          <a:stretch/>
        </p:blipFill>
        <p:spPr>
          <a:xfrm>
            <a:off x="631505" y="5564234"/>
            <a:ext cx="760467" cy="746604"/>
          </a:xfrm>
          <a:prstGeom prst="roundRect">
            <a:avLst/>
          </a:prstGeom>
          <a:ln w="19050">
            <a:noFill/>
          </a:ln>
        </p:spPr>
      </p:pic>
      <p:pic>
        <p:nvPicPr>
          <p:cNvPr id="92" name="Google Shape;4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6112" y="3424193"/>
            <a:ext cx="2464156" cy="44028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405;p25"/>
          <p:cNvSpPr txBox="1"/>
          <p:nvPr/>
        </p:nvSpPr>
        <p:spPr>
          <a:xfrm>
            <a:off x="6546112" y="3410328"/>
            <a:ext cx="2464156" cy="4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bg1"/>
                </a:solidFill>
              </a:rPr>
              <a:t>Web Server</a:t>
            </a:r>
            <a:endParaRPr sz="180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직선 화살표 연결선 95"/>
          <p:cNvCxnSpPr>
            <a:endCxn id="88" idx="1"/>
          </p:cNvCxnSpPr>
          <p:nvPr/>
        </p:nvCxnSpPr>
        <p:spPr>
          <a:xfrm>
            <a:off x="9118354" y="4830135"/>
            <a:ext cx="1549905" cy="20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 flipV="1">
            <a:off x="9252209" y="2528364"/>
            <a:ext cx="1712442" cy="173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7942645" y="2528364"/>
            <a:ext cx="793155" cy="764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그림 115" descr="Computer &lt;strong&gt;Server&lt;/strong&gt; Pc · Free &lt;strong&gt;vector&lt;/strong&gt; graphic on Pixabay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3410" y="2987213"/>
            <a:ext cx="729569" cy="685757"/>
          </a:xfrm>
          <a:prstGeom prst="rect">
            <a:avLst/>
          </a:prstGeom>
        </p:spPr>
      </p:pic>
      <p:pic>
        <p:nvPicPr>
          <p:cNvPr id="118" name="그림 117" descr="&lt;strong&gt;MariaDB&lt;/strong&gt; Raises Further $25M in Series C Funding | FinSMEs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18" y="4393792"/>
            <a:ext cx="820370" cy="8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동작 서비스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6" name="그림 25" descr="초보를 위한 도커 안내서 - 도커란 무엇인가?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1" t="18038" r="13252"/>
          <a:stretch/>
        </p:blipFill>
        <p:spPr>
          <a:xfrm>
            <a:off x="830981" y="1459437"/>
            <a:ext cx="1168401" cy="10023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18177" y="2277158"/>
            <a:ext cx="148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Container 1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53786" y="1478460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사용자 관리 서비스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53786" y="1907826"/>
            <a:ext cx="3267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사용자 정보 등록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로그아웃 처리</a:t>
            </a:r>
            <a:endParaRPr lang="ko-KR" altLang="en-US" sz="1400" dirty="0"/>
          </a:p>
        </p:txBody>
      </p:sp>
      <p:pic>
        <p:nvPicPr>
          <p:cNvPr id="30" name="그림 29" descr="초보를 위한 도커 안내서 - 도커란 무엇인가?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1" t="18038" r="13252"/>
          <a:stretch/>
        </p:blipFill>
        <p:spPr>
          <a:xfrm>
            <a:off x="830981" y="2963017"/>
            <a:ext cx="1168401" cy="100238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18177" y="3780738"/>
            <a:ext cx="148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Container 3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53786" y="2982040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제보 현황 서비스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53786" y="3411406"/>
            <a:ext cx="3267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등록된 제보내용 관리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제보 내용 삭제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pic>
        <p:nvPicPr>
          <p:cNvPr id="34" name="그림 33" descr="초보를 위한 도커 안내서 - 도커란 무엇인가?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1" t="18038" r="13252"/>
          <a:stretch/>
        </p:blipFill>
        <p:spPr>
          <a:xfrm>
            <a:off x="6288069" y="1459437"/>
            <a:ext cx="1168401" cy="10023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175265" y="2277158"/>
            <a:ext cx="148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Container 2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910874" y="1478460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제보 서비스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910874" y="1907826"/>
            <a:ext cx="326707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제보 내용 처리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알림 서비스에 데이터 전송</a:t>
            </a:r>
            <a:endParaRPr lang="ko-KR" altLang="en-US" sz="1400" dirty="0"/>
          </a:p>
        </p:txBody>
      </p:sp>
      <p:pic>
        <p:nvPicPr>
          <p:cNvPr id="38" name="그림 37" descr="초보를 위한 도커 안내서 - 도커란 무엇인가?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1" t="18038" r="13252"/>
          <a:stretch/>
        </p:blipFill>
        <p:spPr>
          <a:xfrm>
            <a:off x="6288069" y="2963017"/>
            <a:ext cx="1168401" cy="100238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175265" y="3780738"/>
            <a:ext cx="148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Container 4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910874" y="2982040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알림 서비스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910874" y="3411406"/>
            <a:ext cx="326707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제보서비스로부터 받은 데이터를 </a:t>
            </a:r>
            <a:r>
              <a:rPr lang="en-US" altLang="ko-KR" sz="1400" dirty="0" smtClean="0"/>
              <a:t>Firebase Cloud Message</a:t>
            </a:r>
            <a:r>
              <a:rPr lang="ko-KR" altLang="en-US" sz="1400" dirty="0" smtClean="0"/>
              <a:t>에 전송</a:t>
            </a:r>
            <a:endParaRPr lang="ko-KR" altLang="en-US" sz="1400" dirty="0"/>
          </a:p>
        </p:txBody>
      </p:sp>
      <p:pic>
        <p:nvPicPr>
          <p:cNvPr id="42" name="그림 41" descr="如何利用 &lt;strong&gt;Firebase&lt;/strong&gt; 建立登入和註冊功能 | Swift 教學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67" b="98333" l="1875" r="100000">
                        <a14:foregroundMark x1="29125" y1="74500" x2="29125" y2="74500"/>
                        <a14:foregroundMark x1="35500" y1="74500" x2="35500" y2="74500"/>
                        <a14:foregroundMark x1="34875" y1="79667" x2="34875" y2="79667"/>
                        <a14:foregroundMark x1="39000" y1="80000" x2="39000" y2="80000"/>
                        <a14:foregroundMark x1="42875" y1="79667" x2="42875" y2="79667"/>
                        <a14:foregroundMark x1="49250" y1="78833" x2="49250" y2="78833"/>
                        <a14:foregroundMark x1="59625" y1="80000" x2="59625" y2="80000"/>
                        <a14:foregroundMark x1="64750" y1="80000" x2="64750" y2="80000"/>
                        <a14:foregroundMark x1="72750" y1="81833" x2="72750" y2="81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40" t="12432" r="12267" b="10186"/>
          <a:stretch/>
        </p:blipFill>
        <p:spPr>
          <a:xfrm>
            <a:off x="6175265" y="4470819"/>
            <a:ext cx="1434663" cy="1089917"/>
          </a:xfrm>
          <a:prstGeom prst="roundRect">
            <a:avLst/>
          </a:prstGeom>
          <a:ln w="19050">
            <a:noFill/>
          </a:ln>
          <a:effectLst>
            <a:outerShdw blurRad="152400" dir="5400000" sx="90000" sy="-19000" rotWithShape="0">
              <a:prstClr val="black">
                <a:alpha val="42000"/>
              </a:prstClr>
            </a:outerShdw>
          </a:effectLst>
        </p:spPr>
      </p:pic>
      <p:sp>
        <p:nvSpPr>
          <p:cNvPr id="43" name="TextBox 42"/>
          <p:cNvSpPr txBox="1"/>
          <p:nvPr/>
        </p:nvSpPr>
        <p:spPr>
          <a:xfrm>
            <a:off x="7910874" y="4523897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푸쉬</a:t>
            </a:r>
            <a:r>
              <a:rPr lang="ko-KR" altLang="en-US" b="1" dirty="0" smtClean="0"/>
              <a:t> 알림 서버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910874" y="4953263"/>
            <a:ext cx="364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메인 서버로 </a:t>
            </a:r>
            <a:r>
              <a:rPr lang="ko-KR" altLang="en-US" sz="1400" dirty="0" err="1" smtClean="0"/>
              <a:t>부터</a:t>
            </a:r>
            <a:r>
              <a:rPr lang="ko-KR" altLang="en-US" sz="1400" dirty="0" smtClean="0"/>
              <a:t> 받은 제보 데이터를 클라이언트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어플리케이션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전달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453786" y="4523897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데이터베이스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53786" y="4953263"/>
            <a:ext cx="3267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등록된 제보내용 관리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제보 내용 삭제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pic>
        <p:nvPicPr>
          <p:cNvPr id="48" name="그림 47" descr="&lt;strong&gt;MariaDB&lt;/strong&gt; Raises Further $25M in Series C Funding | FinSM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" y="4361131"/>
            <a:ext cx="1477042" cy="14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11095022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추후 일정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940" y="1294314"/>
            <a:ext cx="11190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~</a:t>
            </a:r>
            <a:r>
              <a:rPr lang="en-US" altLang="ko-KR" sz="2000" b="1" dirty="0" smtClean="0"/>
              <a:t>5/21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ko-KR" altLang="en-US" sz="2000" b="1" dirty="0" smtClean="0"/>
              <a:t>서버 </a:t>
            </a:r>
            <a:r>
              <a:rPr lang="ko-KR" altLang="en-US" sz="2000" b="1" dirty="0"/>
              <a:t>기능정의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~</a:t>
            </a:r>
            <a:r>
              <a:rPr lang="en-US" altLang="ko-KR" sz="2000" b="1" dirty="0" smtClean="0"/>
              <a:t>5/31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 smtClean="0"/>
              <a:t>어플리케이션 설계</a:t>
            </a:r>
            <a:endParaRPr lang="en-US" altLang="ko-KR" sz="20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240</Words>
  <Application>Microsoft Office PowerPoint</Application>
  <PresentationFormat>와이드스크린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맑은 고딕</vt:lpstr>
      <vt:lpstr>Arial</vt:lpstr>
      <vt:lpstr>Calibri</vt:lpstr>
      <vt:lpstr>Office 테마</vt:lpstr>
      <vt:lpstr>PowerPoint 프레젠테이션</vt:lpstr>
      <vt:lpstr>UI – 텍스트 제보</vt:lpstr>
      <vt:lpstr>지도 API 선택</vt:lpstr>
      <vt:lpstr>기능 정의</vt:lpstr>
      <vt:lpstr>전체 흐름</vt:lpstr>
      <vt:lpstr>동작 서비스</vt:lpstr>
      <vt:lpstr>추후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박 종두</cp:lastModifiedBy>
  <cp:revision>255</cp:revision>
  <dcterms:created xsi:type="dcterms:W3CDTF">2021-01-11T01:20:31Z</dcterms:created>
  <dcterms:modified xsi:type="dcterms:W3CDTF">2021-05-12T09:42:23Z</dcterms:modified>
</cp:coreProperties>
</file>