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1" r:id="rId4"/>
    <p:sldId id="273" r:id="rId5"/>
    <p:sldId id="258" r:id="rId6"/>
    <p:sldId id="262" r:id="rId7"/>
    <p:sldId id="263" r:id="rId8"/>
    <p:sldId id="264" r:id="rId9"/>
    <p:sldId id="267" r:id="rId10"/>
    <p:sldId id="266" r:id="rId11"/>
    <p:sldId id="268" r:id="rId12"/>
    <p:sldId id="269" r:id="rId13"/>
    <p:sldId id="270" r:id="rId14"/>
    <p:sldId id="271" r:id="rId15"/>
    <p:sldId id="274" r:id="rId16"/>
    <p:sldId id="272" r:id="rId17"/>
    <p:sldId id="275" r:id="rId18"/>
    <p:sldId id="277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AB1301-9ED2-4CF0-BECC-494F55DD3882}">
          <p14:sldIdLst>
            <p14:sldId id="256"/>
            <p14:sldId id="257"/>
            <p14:sldId id="261"/>
            <p14:sldId id="273"/>
            <p14:sldId id="258"/>
            <p14:sldId id="262"/>
            <p14:sldId id="263"/>
            <p14:sldId id="264"/>
            <p14:sldId id="267"/>
            <p14:sldId id="266"/>
            <p14:sldId id="268"/>
            <p14:sldId id="269"/>
            <p14:sldId id="270"/>
            <p14:sldId id="271"/>
            <p14:sldId id="274"/>
            <p14:sldId id="272"/>
            <p14:sldId id="275"/>
            <p14:sldId id="277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9080" autoAdjust="0"/>
  </p:normalViewPr>
  <p:slideViewPr>
    <p:cSldViewPr snapToGrid="0">
      <p:cViewPr varScale="1">
        <p:scale>
          <a:sx n="103" d="100"/>
          <a:sy n="103" d="100"/>
        </p:scale>
        <p:origin x="89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0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83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14694" y="2325165"/>
            <a:ext cx="8726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 err="1"/>
              <a:t>파이썬</a:t>
            </a:r>
            <a:r>
              <a:rPr lang="en-US" altLang="ko-KR" sz="2400" b="1" dirty="0"/>
              <a:t>&gt;</a:t>
            </a:r>
            <a:endParaRPr lang="en-US" altLang="ko-KR" sz="15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4000" b="1" dirty="0"/>
              <a:t>파일 입출력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객체지향 프로그래밍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20162889 </a:t>
            </a:r>
            <a:r>
              <a:rPr lang="ko-KR" altLang="en-US" dirty="0" err="1"/>
              <a:t>박도훈</a:t>
            </a:r>
            <a:endParaRPr lang="en-US" altLang="ko-KR" dirty="0"/>
          </a:p>
          <a:p>
            <a:r>
              <a:rPr lang="en-US" altLang="ko-KR" dirty="0"/>
              <a:t>20162897 </a:t>
            </a:r>
            <a:r>
              <a:rPr lang="ko-KR" altLang="en-US" dirty="0" err="1"/>
              <a:t>박종두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06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읽기 </a:t>
            </a:r>
            <a:r>
              <a:rPr lang="en-US" altLang="ko-KR" sz="2000" b="1" dirty="0"/>
              <a:t>: .read() </a:t>
            </a:r>
            <a:r>
              <a:rPr lang="ko-KR" altLang="en-US" sz="2000" b="1" dirty="0" err="1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.read() : </a:t>
            </a:r>
            <a:r>
              <a:rPr lang="ko-KR" altLang="en-US" dirty="0"/>
              <a:t>파일에서 내용을 </a:t>
            </a:r>
            <a:r>
              <a:rPr lang="ko-KR" altLang="en-US" dirty="0" smtClean="0"/>
              <a:t>읽는다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err="1"/>
              <a:t>파라미터</a:t>
            </a:r>
            <a:r>
              <a:rPr lang="ko-KR" altLang="en-US" sz="1200" dirty="0"/>
              <a:t> 값을 지정하지 않으면 전부 읽는다</a:t>
            </a:r>
            <a:r>
              <a:rPr lang="en-US" altLang="ko-KR" sz="1200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.read(</a:t>
            </a:r>
            <a:r>
              <a:rPr lang="ko-KR" altLang="en-US" sz="1200" dirty="0"/>
              <a:t>포인터 위치</a:t>
            </a:r>
            <a:r>
              <a:rPr lang="en-US" altLang="ko-KR" sz="12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963" y="35666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파일 작성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9312" y="559194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소스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16811" y="601600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</a:t>
            </a: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>
            <a:off x="6651450" y="5761219"/>
            <a:ext cx="1557862" cy="1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>
            <a:off x="6054477" y="6185284"/>
            <a:ext cx="2562334" cy="37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4" y="5501657"/>
            <a:ext cx="6016486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4" y="6020772"/>
            <a:ext cx="5419513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연결선 14"/>
          <p:cNvCxnSpPr/>
          <p:nvPr/>
        </p:nvCxnSpPr>
        <p:spPr>
          <a:xfrm flipH="1">
            <a:off x="1572143" y="5841045"/>
            <a:ext cx="21281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11" y="3955065"/>
            <a:ext cx="3810000" cy="154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142255" y="3432471"/>
            <a:ext cx="5705061" cy="1875025"/>
            <a:chOff x="6142255" y="3432471"/>
            <a:chExt cx="5705061" cy="1875025"/>
          </a:xfrm>
        </p:grpSpPr>
        <p:grpSp>
          <p:nvGrpSpPr>
            <p:cNvPr id="20" name="그룹 19"/>
            <p:cNvGrpSpPr/>
            <p:nvPr/>
          </p:nvGrpSpPr>
          <p:grpSpPr>
            <a:xfrm>
              <a:off x="6142255" y="3432471"/>
              <a:ext cx="5705061" cy="1875025"/>
              <a:chOff x="6331225" y="2812775"/>
              <a:chExt cx="5705061" cy="174348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6331225" y="2812775"/>
                <a:ext cx="5705061" cy="17434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3634" y="3341652"/>
                <a:ext cx="5370175" cy="4857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6413634" y="2972320"/>
                <a:ext cx="2938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소스 및 결과 </a:t>
                </a:r>
                <a:r>
                  <a:rPr lang="en-US" altLang="ko-KR" dirty="0"/>
                  <a:t>2 (</a:t>
                </a:r>
                <a:r>
                  <a:rPr lang="ko-KR" altLang="en-US" dirty="0"/>
                  <a:t>전체 읽기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665" y="4593203"/>
              <a:ext cx="5370175" cy="676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8" name="직선 연결선 27"/>
          <p:cNvCxnSpPr/>
          <p:nvPr/>
        </p:nvCxnSpPr>
        <p:spPr>
          <a:xfrm flipH="1">
            <a:off x="7012160" y="4320437"/>
            <a:ext cx="106407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62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읽기 </a:t>
            </a:r>
            <a:r>
              <a:rPr lang="en-US" altLang="ko-KR" sz="2000" b="1" dirty="0"/>
              <a:t>: .</a:t>
            </a:r>
            <a:r>
              <a:rPr lang="en-US" altLang="ko-KR" sz="2000" b="1" dirty="0" err="1"/>
              <a:t>readlines</a:t>
            </a:r>
            <a:r>
              <a:rPr lang="en-US" altLang="ko-KR" sz="2000" b="1" dirty="0"/>
              <a:t>() </a:t>
            </a:r>
            <a:r>
              <a:rPr lang="ko-KR" altLang="en-US" sz="2000" b="1" dirty="0" err="1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.</a:t>
            </a:r>
            <a:r>
              <a:rPr lang="en-US" altLang="ko-KR" dirty="0" err="1"/>
              <a:t>readlines</a:t>
            </a:r>
            <a:r>
              <a:rPr lang="en-US" altLang="ko-KR" dirty="0"/>
              <a:t>() : </a:t>
            </a:r>
            <a:r>
              <a:rPr lang="ko-KR" altLang="en-US" dirty="0"/>
              <a:t>파일에서 읽어온 내용을 모두 </a:t>
            </a:r>
            <a:r>
              <a:rPr lang="ko-KR" altLang="en-US" b="1" dirty="0">
                <a:solidFill>
                  <a:srgbClr val="FF0000"/>
                </a:solidFill>
              </a:rPr>
              <a:t>리스트</a:t>
            </a:r>
            <a:r>
              <a:rPr lang="ko-KR" altLang="en-US" dirty="0"/>
              <a:t>형태로 저장한다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err="1"/>
              <a:t>파라미터</a:t>
            </a:r>
            <a:r>
              <a:rPr lang="ko-KR" altLang="en-US" sz="1200" dirty="0"/>
              <a:t> 값을 지정하지 않으면 전부 읽는다</a:t>
            </a:r>
            <a:r>
              <a:rPr lang="en-US" altLang="ko-KR" sz="1200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</a:t>
            </a:r>
            <a:r>
              <a:rPr lang="en-US" altLang="ko-KR" sz="1200" dirty="0" err="1"/>
              <a:t>readlines</a:t>
            </a:r>
            <a:r>
              <a:rPr lang="en-US" altLang="ko-KR" sz="1200" dirty="0"/>
              <a:t>(</a:t>
            </a:r>
            <a:r>
              <a:rPr lang="ko-KR" altLang="en-US" sz="1200" dirty="0"/>
              <a:t>포인터 위치</a:t>
            </a:r>
            <a:r>
              <a:rPr lang="en-US" altLang="ko-KR" sz="1200" dirty="0"/>
              <a:t>) -&gt; </a:t>
            </a:r>
            <a:r>
              <a:rPr lang="ko-KR" altLang="en-US" sz="1200" dirty="0"/>
              <a:t>한 요소의 포인터 위치 값을 초과하면 다음 요소를 읽고 출력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b="1" dirty="0">
                <a:solidFill>
                  <a:srgbClr val="FF0000"/>
                </a:solidFill>
              </a:rPr>
              <a:t>줄 바꿈을 하면 포인터 위치 값이 </a:t>
            </a:r>
            <a:r>
              <a:rPr lang="en-US" altLang="ko-KR" sz="1200" b="1" dirty="0">
                <a:solidFill>
                  <a:srgbClr val="FF0000"/>
                </a:solidFill>
              </a:rPr>
              <a:t>1 </a:t>
            </a:r>
            <a:r>
              <a:rPr lang="ko-KR" altLang="en-US" sz="1200" b="1" dirty="0">
                <a:solidFill>
                  <a:srgbClr val="FF0000"/>
                </a:solidFill>
              </a:rPr>
              <a:t>증가한다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2" y="3794465"/>
            <a:ext cx="5557121" cy="1274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2" y="5068952"/>
            <a:ext cx="6133591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2047460" y="4631630"/>
            <a:ext cx="13914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9" name="그룹 7168"/>
          <p:cNvGrpSpPr/>
          <p:nvPr/>
        </p:nvGrpSpPr>
        <p:grpSpPr>
          <a:xfrm>
            <a:off x="4209599" y="3573649"/>
            <a:ext cx="7221595" cy="2593278"/>
            <a:chOff x="4209599" y="3573649"/>
            <a:chExt cx="7221595" cy="259327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66C84D-599C-4DF8-AF73-3E2037C174C1}"/>
                </a:ext>
              </a:extLst>
            </p:cNvPr>
            <p:cNvGrpSpPr/>
            <p:nvPr/>
          </p:nvGrpSpPr>
          <p:grpSpPr>
            <a:xfrm>
              <a:off x="7888110" y="5015534"/>
              <a:ext cx="2926488" cy="1151393"/>
              <a:chOff x="907579" y="4347411"/>
              <a:chExt cx="2926488" cy="115139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2454444" cy="770021"/>
                <a:chOff x="1588169" y="5149516"/>
                <a:chExt cx="2454444" cy="77002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(22)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(31)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F77B51D-0B57-4B70-A33D-0C00B396980B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(20)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2808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색인 </a:t>
                </a:r>
                <a:r>
                  <a:rPr lang="en-US" altLang="ko-KR" dirty="0"/>
                  <a:t>: [0]       [1]       [2]</a:t>
                </a:r>
                <a:endParaRPr lang="ko-KR" altLang="en-US" dirty="0"/>
              </a:p>
            </p:txBody>
          </p:sp>
        </p:grpSp>
        <p:cxnSp>
          <p:nvCxnSpPr>
            <p:cNvPr id="10" name="꺾인 연결선 9"/>
            <p:cNvCxnSpPr>
              <a:stCxn id="14" idx="0"/>
              <a:endCxn id="15" idx="0"/>
            </p:cNvCxnSpPr>
            <p:nvPr/>
          </p:nvCxnSpPr>
          <p:spPr>
            <a:xfrm rot="5400000" flipH="1" flipV="1">
              <a:off x="9178302" y="4606460"/>
              <a:ext cx="12700" cy="818148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02132" y="4151833"/>
              <a:ext cx="1914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&lt;=</a:t>
              </a:r>
              <a:r>
                <a:rPr lang="en-US" altLang="ko-KR" dirty="0"/>
                <a:t> </a:t>
              </a:r>
              <a:r>
                <a:rPr lang="en-US" altLang="ko-KR" dirty="0" err="1"/>
                <a:t>readlines</a:t>
              </a:r>
              <a:r>
                <a:rPr lang="en-US" altLang="ko-KR" dirty="0"/>
                <a:t>(54)</a:t>
              </a:r>
              <a:endParaRPr lang="ko-KR" altLang="en-US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9178302" y="4542183"/>
              <a:ext cx="0" cy="256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10383504" y="3967167"/>
              <a:ext cx="0" cy="1042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507334" y="3573649"/>
              <a:ext cx="192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&gt;=</a:t>
              </a:r>
              <a:r>
                <a:rPr lang="en-US" altLang="ko-KR" dirty="0"/>
                <a:t> </a:t>
              </a:r>
              <a:r>
                <a:rPr lang="en-US" altLang="ko-KR" dirty="0" err="1"/>
                <a:t>readlines</a:t>
              </a:r>
              <a:r>
                <a:rPr lang="en-US" altLang="ko-KR" dirty="0"/>
                <a:t>(55)</a:t>
              </a:r>
              <a:endParaRPr lang="ko-KR" altLang="en-US" dirty="0"/>
            </a:p>
          </p:txBody>
        </p:sp>
        <p:cxnSp>
          <p:nvCxnSpPr>
            <p:cNvPr id="28" name="꺾인 연결선 27"/>
            <p:cNvCxnSpPr/>
            <p:nvPr/>
          </p:nvCxnSpPr>
          <p:spPr>
            <a:xfrm rot="10800000" flipV="1">
              <a:off x="6102626" y="5589386"/>
              <a:ext cx="2257528" cy="385010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09599" y="5787006"/>
              <a:ext cx="2022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&lt;=</a:t>
              </a:r>
              <a:r>
                <a:rPr lang="en-US" altLang="ko-KR" dirty="0"/>
                <a:t> 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readlines</a:t>
              </a:r>
              <a:r>
                <a:rPr lang="en-US" altLang="ko-KR" b="1" dirty="0">
                  <a:solidFill>
                    <a:srgbClr val="FF0000"/>
                  </a:solidFill>
                </a:rPr>
                <a:t>(22)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86480" y="342513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 및 결과</a:t>
            </a:r>
          </a:p>
        </p:txBody>
      </p:sp>
    </p:spTree>
    <p:extLst>
      <p:ext uri="{BB962C8B-B14F-4D97-AF65-F5344CB8AC3E}">
        <p14:creationId xmlns:p14="http://schemas.microsoft.com/office/powerpoint/2010/main" val="402506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읽기 </a:t>
            </a:r>
            <a:r>
              <a:rPr lang="en-US" altLang="ko-KR" sz="2000" b="1" dirty="0"/>
              <a:t>: .</a:t>
            </a:r>
            <a:r>
              <a:rPr lang="en-US" altLang="ko-KR" sz="2000" b="1" dirty="0" err="1"/>
              <a:t>readlines</a:t>
            </a:r>
            <a:r>
              <a:rPr lang="en-US" altLang="ko-KR" sz="2000" b="1" dirty="0"/>
              <a:t>() </a:t>
            </a:r>
            <a:r>
              <a:rPr lang="ko-KR" altLang="en-US" sz="2000" b="1" dirty="0" err="1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.</a:t>
            </a:r>
            <a:r>
              <a:rPr lang="en-US" altLang="ko-KR" dirty="0" err="1"/>
              <a:t>readlines</a:t>
            </a:r>
            <a:r>
              <a:rPr lang="en-US" altLang="ko-KR" dirty="0"/>
              <a:t>() : </a:t>
            </a:r>
            <a:r>
              <a:rPr lang="ko-KR" altLang="en-US" dirty="0"/>
              <a:t>파일에서 읽어온 내용을 모두 </a:t>
            </a:r>
            <a:r>
              <a:rPr lang="ko-KR" altLang="en-US" b="1" dirty="0">
                <a:solidFill>
                  <a:srgbClr val="FF0000"/>
                </a:solidFill>
              </a:rPr>
              <a:t>리스트</a:t>
            </a:r>
            <a:r>
              <a:rPr lang="ko-KR" altLang="en-US" dirty="0"/>
              <a:t>형태로 저장한다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err="1"/>
              <a:t>파라미터</a:t>
            </a:r>
            <a:r>
              <a:rPr lang="ko-KR" altLang="en-US" sz="1200" dirty="0"/>
              <a:t> 값을 지정하지 않으면 전부 읽는다</a:t>
            </a:r>
            <a:r>
              <a:rPr lang="en-US" altLang="ko-KR" sz="1200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</a:t>
            </a:r>
            <a:r>
              <a:rPr lang="en-US" altLang="ko-KR" sz="1200" dirty="0" err="1"/>
              <a:t>readlines</a:t>
            </a:r>
            <a:r>
              <a:rPr lang="en-US" altLang="ko-KR" sz="1200" dirty="0"/>
              <a:t>(</a:t>
            </a:r>
            <a:r>
              <a:rPr lang="ko-KR" altLang="en-US" sz="1200" dirty="0"/>
              <a:t>포인터 위치</a:t>
            </a:r>
            <a:r>
              <a:rPr lang="en-US" altLang="ko-KR" sz="1200" dirty="0"/>
              <a:t>) -&gt; </a:t>
            </a:r>
            <a:r>
              <a:rPr lang="ko-KR" altLang="en-US" sz="1200" dirty="0"/>
              <a:t>한 요소의 포인터 위치 값을 초과하면 다음 요소를 읽고 출력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b="1" dirty="0">
                <a:solidFill>
                  <a:srgbClr val="FF0000"/>
                </a:solidFill>
              </a:rPr>
              <a:t>줄 바꿈을 하면 포인터 위치 값이 </a:t>
            </a:r>
            <a:r>
              <a:rPr lang="en-US" altLang="ko-KR" sz="1200" b="1" dirty="0">
                <a:solidFill>
                  <a:srgbClr val="FF0000"/>
                </a:solidFill>
              </a:rPr>
              <a:t>1 </a:t>
            </a:r>
            <a:r>
              <a:rPr lang="ko-KR" altLang="en-US" sz="1200" b="1" dirty="0">
                <a:solidFill>
                  <a:srgbClr val="FF0000"/>
                </a:solidFill>
              </a:rPr>
              <a:t>증가한다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1" y="3774588"/>
            <a:ext cx="5469296" cy="1125399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1" y="4899987"/>
            <a:ext cx="6924675" cy="504825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5992" y="340525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 및 결과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209599" y="3573649"/>
            <a:ext cx="7221595" cy="2593278"/>
            <a:chOff x="4209599" y="3573649"/>
            <a:chExt cx="7221595" cy="25932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166C84D-599C-4DF8-AF73-3E2037C174C1}"/>
                </a:ext>
              </a:extLst>
            </p:cNvPr>
            <p:cNvGrpSpPr/>
            <p:nvPr/>
          </p:nvGrpSpPr>
          <p:grpSpPr>
            <a:xfrm>
              <a:off x="7888110" y="5015534"/>
              <a:ext cx="2926488" cy="1151393"/>
              <a:chOff x="907579" y="4347411"/>
              <a:chExt cx="2926488" cy="1151393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2454444" cy="770021"/>
                <a:chOff x="1588169" y="5149516"/>
                <a:chExt cx="2454444" cy="770021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(22)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(31)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F77B51D-0B57-4B70-A33D-0C00B396980B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(20)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2808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색인 </a:t>
                </a:r>
                <a:r>
                  <a:rPr lang="en-US" altLang="ko-KR" dirty="0"/>
                  <a:t>: [0]       [1]       [2]</a:t>
                </a:r>
                <a:endParaRPr lang="ko-KR" altLang="en-US" dirty="0"/>
              </a:p>
            </p:txBody>
          </p:sp>
        </p:grpSp>
        <p:cxnSp>
          <p:nvCxnSpPr>
            <p:cNvPr id="10" name="꺾인 연결선 9"/>
            <p:cNvCxnSpPr>
              <a:stCxn id="19" idx="0"/>
              <a:endCxn id="20" idx="0"/>
            </p:cNvCxnSpPr>
            <p:nvPr/>
          </p:nvCxnSpPr>
          <p:spPr>
            <a:xfrm rot="5400000" flipH="1" flipV="1">
              <a:off x="9178302" y="4606460"/>
              <a:ext cx="12700" cy="818148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302132" y="4151833"/>
              <a:ext cx="2022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&lt;=</a:t>
              </a:r>
              <a:r>
                <a:rPr lang="en-US" altLang="ko-KR" dirty="0"/>
                <a:t> 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readlines</a:t>
              </a:r>
              <a:r>
                <a:rPr lang="en-US" altLang="ko-KR" b="1" dirty="0">
                  <a:solidFill>
                    <a:srgbClr val="FF0000"/>
                  </a:solidFill>
                </a:rPr>
                <a:t>(54)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flipV="1">
              <a:off x="9178302" y="4542183"/>
              <a:ext cx="0" cy="256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383504" y="3967167"/>
              <a:ext cx="0" cy="1042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507334" y="3573649"/>
              <a:ext cx="192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&gt;=</a:t>
              </a:r>
              <a:r>
                <a:rPr lang="en-US" altLang="ko-KR" dirty="0"/>
                <a:t> </a:t>
              </a:r>
              <a:r>
                <a:rPr lang="en-US" altLang="ko-KR" dirty="0" err="1"/>
                <a:t>readlines</a:t>
              </a:r>
              <a:r>
                <a:rPr lang="en-US" altLang="ko-KR" dirty="0"/>
                <a:t>(55)</a:t>
              </a:r>
              <a:endParaRPr lang="ko-KR" altLang="en-US" dirty="0"/>
            </a:p>
          </p:txBody>
        </p:sp>
        <p:cxnSp>
          <p:nvCxnSpPr>
            <p:cNvPr id="15" name="꺾인 연결선 14"/>
            <p:cNvCxnSpPr/>
            <p:nvPr/>
          </p:nvCxnSpPr>
          <p:spPr>
            <a:xfrm rot="10800000" flipV="1">
              <a:off x="6102626" y="5589386"/>
              <a:ext cx="2257528" cy="385010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09599" y="5787006"/>
              <a:ext cx="192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&lt;=</a:t>
              </a:r>
              <a:r>
                <a:rPr lang="en-US" altLang="ko-KR" dirty="0"/>
                <a:t> </a:t>
              </a:r>
              <a:r>
                <a:rPr lang="en-US" altLang="ko-KR" dirty="0" err="1"/>
                <a:t>readlines</a:t>
              </a:r>
              <a:r>
                <a:rPr lang="en-US" altLang="ko-KR" dirty="0"/>
                <a:t>(22)</a:t>
              </a:r>
              <a:endParaRPr lang="ko-KR" altLang="en-US" dirty="0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2136912" y="4491343"/>
            <a:ext cx="13914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7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27" name="슬라이드 번호 개체 틀 2"/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읽기 </a:t>
            </a:r>
            <a:r>
              <a:rPr lang="en-US" altLang="ko-KR" sz="2000" b="1" dirty="0"/>
              <a:t>: .</a:t>
            </a:r>
            <a:r>
              <a:rPr lang="en-US" altLang="ko-KR" sz="2000" b="1" dirty="0" err="1"/>
              <a:t>readlines</a:t>
            </a:r>
            <a:r>
              <a:rPr lang="en-US" altLang="ko-KR" sz="2000" b="1" dirty="0"/>
              <a:t>() </a:t>
            </a:r>
            <a:r>
              <a:rPr lang="ko-KR" altLang="en-US" sz="2000" b="1" dirty="0" err="1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.</a:t>
            </a:r>
            <a:r>
              <a:rPr lang="en-US" altLang="ko-KR" dirty="0" err="1"/>
              <a:t>readlines</a:t>
            </a:r>
            <a:r>
              <a:rPr lang="en-US" altLang="ko-KR" dirty="0"/>
              <a:t>() : </a:t>
            </a:r>
            <a:r>
              <a:rPr lang="ko-KR" altLang="en-US" dirty="0"/>
              <a:t>파일에서 읽어온 내용을 모두 </a:t>
            </a:r>
            <a:r>
              <a:rPr lang="ko-KR" altLang="en-US" b="1" dirty="0">
                <a:solidFill>
                  <a:srgbClr val="FF0000"/>
                </a:solidFill>
              </a:rPr>
              <a:t>리스트</a:t>
            </a:r>
            <a:r>
              <a:rPr lang="ko-KR" altLang="en-US" dirty="0"/>
              <a:t>형태로 저장한다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err="1"/>
              <a:t>파라미터</a:t>
            </a:r>
            <a:r>
              <a:rPr lang="ko-KR" altLang="en-US" sz="1200" dirty="0"/>
              <a:t> 값을 지정하지 않으면 전부 읽는다</a:t>
            </a:r>
            <a:r>
              <a:rPr lang="en-US" altLang="ko-KR" sz="1200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</a:t>
            </a:r>
            <a:r>
              <a:rPr lang="en-US" altLang="ko-KR" sz="1200" dirty="0" err="1"/>
              <a:t>readlines</a:t>
            </a:r>
            <a:r>
              <a:rPr lang="en-US" altLang="ko-KR" sz="1200" dirty="0"/>
              <a:t>(</a:t>
            </a:r>
            <a:r>
              <a:rPr lang="ko-KR" altLang="en-US" sz="1200" dirty="0"/>
              <a:t>포인터 위치</a:t>
            </a:r>
            <a:r>
              <a:rPr lang="en-US" altLang="ko-KR" sz="1200" dirty="0"/>
              <a:t>) -&gt; </a:t>
            </a:r>
            <a:r>
              <a:rPr lang="ko-KR" altLang="en-US" sz="1200" dirty="0"/>
              <a:t>한 요소의 포인터 위치 값을 초과하면 다음 요소를 읽고 출력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b="1" dirty="0">
                <a:solidFill>
                  <a:srgbClr val="FF0000"/>
                </a:solidFill>
              </a:rPr>
              <a:t>줄 바꿈을 하면 포인터 위치 값이 </a:t>
            </a:r>
            <a:r>
              <a:rPr lang="en-US" altLang="ko-KR" sz="1200" b="1" dirty="0">
                <a:solidFill>
                  <a:srgbClr val="FF0000"/>
                </a:solidFill>
              </a:rPr>
              <a:t>1 </a:t>
            </a:r>
            <a:r>
              <a:rPr lang="ko-KR" altLang="en-US" sz="1200" b="1" dirty="0">
                <a:solidFill>
                  <a:srgbClr val="FF0000"/>
                </a:solidFill>
              </a:rPr>
              <a:t>증가한다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5992" y="340525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 및 결과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4209599" y="3573649"/>
            <a:ext cx="7319892" cy="2593278"/>
            <a:chOff x="4209599" y="3573649"/>
            <a:chExt cx="7319892" cy="259327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166C84D-599C-4DF8-AF73-3E2037C174C1}"/>
                </a:ext>
              </a:extLst>
            </p:cNvPr>
            <p:cNvGrpSpPr/>
            <p:nvPr/>
          </p:nvGrpSpPr>
          <p:grpSpPr>
            <a:xfrm>
              <a:off x="7888110" y="5015534"/>
              <a:ext cx="2926488" cy="1151393"/>
              <a:chOff x="907579" y="4347411"/>
              <a:chExt cx="2926488" cy="1151393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2454444" cy="770021"/>
                <a:chOff x="1588169" y="5149516"/>
                <a:chExt cx="2454444" cy="770021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(22)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(31)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8F77B51D-0B57-4B70-A33D-0C00B396980B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(20)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2808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색인 </a:t>
                </a:r>
                <a:r>
                  <a:rPr lang="en-US" altLang="ko-KR" dirty="0"/>
                  <a:t>: [0]       [1]       [2]</a:t>
                </a:r>
                <a:endParaRPr lang="ko-KR" altLang="en-US" dirty="0"/>
              </a:p>
            </p:txBody>
          </p:sp>
        </p:grpSp>
        <p:cxnSp>
          <p:nvCxnSpPr>
            <p:cNvPr id="34" name="꺾인 연결선 33"/>
            <p:cNvCxnSpPr>
              <a:stCxn id="43" idx="0"/>
              <a:endCxn id="44" idx="0"/>
            </p:cNvCxnSpPr>
            <p:nvPr/>
          </p:nvCxnSpPr>
          <p:spPr>
            <a:xfrm rot="5400000" flipH="1" flipV="1">
              <a:off x="9178302" y="4606460"/>
              <a:ext cx="12700" cy="818148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302132" y="4151833"/>
              <a:ext cx="192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&lt;=</a:t>
              </a:r>
              <a:r>
                <a:rPr lang="en-US" altLang="ko-KR" dirty="0"/>
                <a:t> </a:t>
              </a:r>
              <a:r>
                <a:rPr lang="en-US" altLang="ko-KR" dirty="0" err="1"/>
                <a:t>readlines</a:t>
              </a:r>
              <a:r>
                <a:rPr lang="en-US" altLang="ko-KR" dirty="0"/>
                <a:t>(54)</a:t>
              </a:r>
              <a:endParaRPr lang="ko-KR" altLang="en-US" dirty="0"/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9178302" y="4542183"/>
              <a:ext cx="0" cy="256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10383504" y="3967167"/>
              <a:ext cx="0" cy="1042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507334" y="3573649"/>
              <a:ext cx="2022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&gt;=</a:t>
              </a:r>
              <a:r>
                <a:rPr lang="en-US" altLang="ko-KR" dirty="0"/>
                <a:t> 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readlines</a:t>
              </a:r>
              <a:r>
                <a:rPr lang="en-US" altLang="ko-KR" b="1" dirty="0">
                  <a:solidFill>
                    <a:srgbClr val="FF0000"/>
                  </a:solidFill>
                </a:rPr>
                <a:t>(55)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꺾인 연결선 38"/>
            <p:cNvCxnSpPr/>
            <p:nvPr/>
          </p:nvCxnSpPr>
          <p:spPr>
            <a:xfrm rot="10800000" flipV="1">
              <a:off x="6102626" y="5589386"/>
              <a:ext cx="2257528" cy="385010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209599" y="5787006"/>
              <a:ext cx="192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&lt;=</a:t>
              </a:r>
              <a:r>
                <a:rPr lang="en-US" altLang="ko-KR" dirty="0"/>
                <a:t> </a:t>
              </a:r>
              <a:r>
                <a:rPr lang="en-US" altLang="ko-KR" dirty="0" err="1"/>
                <a:t>readlines</a:t>
              </a:r>
              <a:r>
                <a:rPr lang="en-US" altLang="ko-KR" dirty="0"/>
                <a:t>(22)</a:t>
              </a:r>
              <a:endParaRPr lang="ko-KR" altLang="en-US" dirty="0"/>
            </a:p>
          </p:txBody>
        </p:sp>
      </p:grpSp>
      <p:cxnSp>
        <p:nvCxnSpPr>
          <p:cNvPr id="46" name="직선 연결선 45"/>
          <p:cNvCxnSpPr/>
          <p:nvPr/>
        </p:nvCxnSpPr>
        <p:spPr>
          <a:xfrm>
            <a:off x="2136912" y="4491343"/>
            <a:ext cx="13914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60" y="3775912"/>
            <a:ext cx="5161140" cy="13003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60" y="5093193"/>
            <a:ext cx="5579599" cy="456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직선 연결선 48"/>
          <p:cNvCxnSpPr/>
          <p:nvPr/>
        </p:nvCxnSpPr>
        <p:spPr>
          <a:xfrm>
            <a:off x="2001077" y="4458359"/>
            <a:ext cx="13914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24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쓰기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파일에 텍스트 데이터를 쓸 수 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C:\Users\bee64\Desktop\keykeyk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16" y="4224128"/>
            <a:ext cx="1811234" cy="8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21635"/>
              </p:ext>
            </p:extLst>
          </p:nvPr>
        </p:nvGraphicFramePr>
        <p:xfrm>
          <a:off x="3120881" y="4260428"/>
          <a:ext cx="1870765" cy="732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41564"/>
              </p:ext>
            </p:extLst>
          </p:nvPr>
        </p:nvGraphicFramePr>
        <p:xfrm>
          <a:off x="7345013" y="4163008"/>
          <a:ext cx="1811125" cy="9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파일 출력</a:t>
                      </a:r>
                    </a:p>
                  </a:txBody>
                  <a:tcPr marL="63301" marR="63301" marT="31651" marB="316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write()</a:t>
                      </a:r>
                    </a:p>
                    <a:p>
                      <a:pPr algn="ctr" latinLnBrk="1"/>
                      <a:r>
                        <a:rPr lang="en-US" altLang="ko-KR" sz="1800" dirty="0" err="1"/>
                        <a:t>writelines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 marL="63301" marR="63301" marT="31651" marB="316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397791" y="3933099"/>
            <a:ext cx="9038468" cy="1851288"/>
            <a:chOff x="980353" y="3943038"/>
            <a:chExt cx="9038468" cy="1851288"/>
          </a:xfrm>
        </p:grpSpPr>
        <p:pic>
          <p:nvPicPr>
            <p:cNvPr id="11" name="Picture 7" descr="C:\Users\bee64\Desktop\32323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7105" y="3943038"/>
              <a:ext cx="1096273" cy="1096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80353" y="538700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표준입력장치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75082" y="537882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파일</a:t>
              </a:r>
            </a:p>
          </p:txBody>
        </p:sp>
        <p:sp>
          <p:nvSpPr>
            <p:cNvPr id="14" name="톱니 모양의 오른쪽 화살표 13"/>
            <p:cNvSpPr/>
            <p:nvPr/>
          </p:nvSpPr>
          <p:spPr>
            <a:xfrm>
              <a:off x="3226811" y="5441505"/>
              <a:ext cx="784399" cy="352821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톱니 모양의 오른쪽 화살표 14"/>
            <p:cNvSpPr/>
            <p:nvPr/>
          </p:nvSpPr>
          <p:spPr>
            <a:xfrm>
              <a:off x="7460881" y="5441505"/>
              <a:ext cx="784399" cy="352821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3835" y="527110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/>
                <a:t>파이썬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프로그램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6782" y="374128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그림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파일을 이용한 출력</a:t>
            </a:r>
          </a:p>
        </p:txBody>
      </p:sp>
      <p:pic>
        <p:nvPicPr>
          <p:cNvPr id="18" name="Picture 5" descr="C:\Users\bee64\Desktop\File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686" y="3933099"/>
            <a:ext cx="1189406" cy="119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51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3767D7-6FCE-4463-9B0E-8C4781BA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6D5366C-3A64-44C9-A9E8-85902088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B71C9B02-10EB-4A13-901B-A4A897A691D4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51C06-246B-4686-A6E6-4AA1E1B77A9D}"/>
              </a:ext>
            </a:extLst>
          </p:cNvPr>
          <p:cNvSpPr txBox="1"/>
          <p:nvPr/>
        </p:nvSpPr>
        <p:spPr>
          <a:xfrm>
            <a:off x="465992" y="1149562"/>
            <a:ext cx="10858500" cy="21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쓰기 </a:t>
            </a:r>
            <a:r>
              <a:rPr lang="en-US" altLang="ko-KR" sz="2000" b="1" dirty="0"/>
              <a:t>: .</a:t>
            </a:r>
            <a:r>
              <a:rPr lang="en-US" altLang="ko-KR" sz="2000" b="1" dirty="0" err="1"/>
              <a:t>writelines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파일에 리스트 문자열을 쓰는 것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</a:t>
            </a:r>
            <a:r>
              <a:rPr lang="en-US" altLang="ko-KR" sz="1200" dirty="0" err="1"/>
              <a:t>writelines</a:t>
            </a:r>
            <a:r>
              <a:rPr lang="en-US" altLang="ko-KR" sz="1200" dirty="0"/>
              <a:t>(</a:t>
            </a:r>
            <a:r>
              <a:rPr lang="ko-KR" altLang="en-US" sz="1200" dirty="0"/>
              <a:t>문자열리스트</a:t>
            </a:r>
            <a:r>
              <a:rPr lang="en-US" altLang="ko-KR" sz="1200" dirty="0"/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문자열 끝에 </a:t>
            </a:r>
            <a:r>
              <a:rPr lang="ko-KR" altLang="en-US" sz="1200" dirty="0" err="1"/>
              <a:t>개행</a:t>
            </a:r>
            <a:r>
              <a:rPr lang="ko-KR" altLang="en-US" sz="1200" dirty="0"/>
              <a:t> 문자 </a:t>
            </a:r>
            <a:r>
              <a:rPr lang="en-US" altLang="ko-KR" sz="1200" dirty="0"/>
              <a:t>‘\n’ </a:t>
            </a:r>
            <a:r>
              <a:rPr lang="ko-KR" altLang="en-US" sz="1200" dirty="0"/>
              <a:t>사용시 줄 바꿈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C8146-A095-466F-948D-0CC7B8FADAD5}"/>
              </a:ext>
            </a:extLst>
          </p:cNvPr>
          <p:cNvSpPr txBox="1"/>
          <p:nvPr/>
        </p:nvSpPr>
        <p:spPr>
          <a:xfrm>
            <a:off x="597970" y="33769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3AAC4B-32ED-4334-B461-6D4365445409}"/>
              </a:ext>
            </a:extLst>
          </p:cNvPr>
          <p:cNvCxnSpPr>
            <a:cxnSpLocks/>
          </p:cNvCxnSpPr>
          <p:nvPr/>
        </p:nvCxnSpPr>
        <p:spPr>
          <a:xfrm>
            <a:off x="4458878" y="4187072"/>
            <a:ext cx="1036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5B2AD-5D90-4018-80EF-41AB6AF0B856}"/>
              </a:ext>
            </a:extLst>
          </p:cNvPr>
          <p:cNvSpPr txBox="1"/>
          <p:nvPr/>
        </p:nvSpPr>
        <p:spPr>
          <a:xfrm>
            <a:off x="597970" y="48662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작성된 파일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4C316CB-7D4D-42E5-8F27-F6CC88C0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1" y="3740968"/>
            <a:ext cx="5572125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817E4D7-E010-4084-B9E0-1370176EE18D}"/>
              </a:ext>
            </a:extLst>
          </p:cNvPr>
          <p:cNvCxnSpPr/>
          <p:nvPr/>
        </p:nvCxnSpPr>
        <p:spPr>
          <a:xfrm>
            <a:off x="895546" y="4376576"/>
            <a:ext cx="6504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931D9F-DE3C-488D-A23B-45247F83AB98}"/>
              </a:ext>
            </a:extLst>
          </p:cNvPr>
          <p:cNvCxnSpPr>
            <a:cxnSpLocks/>
          </p:cNvCxnSpPr>
          <p:nvPr/>
        </p:nvCxnSpPr>
        <p:spPr>
          <a:xfrm>
            <a:off x="4804229" y="4131395"/>
            <a:ext cx="1225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94D7948F-2C1D-40A8-9BF7-F5A466B96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60" y="5276768"/>
            <a:ext cx="2733675" cy="7239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153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83199CB-DA25-45EB-9AAB-6E8C9619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BD398D51-AB4C-4B6F-8BA3-1D865855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CC0BA-8351-45F1-901B-F8472BD9E721}"/>
              </a:ext>
            </a:extLst>
          </p:cNvPr>
          <p:cNvSpPr txBox="1"/>
          <p:nvPr/>
        </p:nvSpPr>
        <p:spPr>
          <a:xfrm>
            <a:off x="465992" y="1149562"/>
            <a:ext cx="10858500" cy="21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쓰기 </a:t>
            </a:r>
            <a:r>
              <a:rPr lang="en-US" altLang="ko-KR" sz="2000" b="1" dirty="0"/>
              <a:t>: .</a:t>
            </a:r>
            <a:r>
              <a:rPr lang="en-US" altLang="ko-KR" sz="2000" b="1" dirty="0" err="1"/>
              <a:t>writelines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파일에 리스트 문자열을 쓰는 것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</a:t>
            </a:r>
            <a:r>
              <a:rPr lang="en-US" altLang="ko-KR" sz="1200" dirty="0" err="1"/>
              <a:t>writelines</a:t>
            </a:r>
            <a:r>
              <a:rPr lang="en-US" altLang="ko-KR" sz="1200" dirty="0"/>
              <a:t>(</a:t>
            </a:r>
            <a:r>
              <a:rPr lang="ko-KR" altLang="en-US" sz="1200" dirty="0"/>
              <a:t>문자열리스트</a:t>
            </a:r>
            <a:r>
              <a:rPr lang="en-US" altLang="ko-KR" sz="1200" dirty="0"/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문자열 끝에 </a:t>
            </a:r>
            <a:r>
              <a:rPr lang="ko-KR" altLang="en-US" sz="1200" dirty="0" err="1"/>
              <a:t>개행</a:t>
            </a:r>
            <a:r>
              <a:rPr lang="ko-KR" altLang="en-US" sz="1200" dirty="0"/>
              <a:t> 문자 </a:t>
            </a:r>
            <a:r>
              <a:rPr lang="en-US" altLang="ko-KR" sz="1200" dirty="0"/>
              <a:t>‘\n’ </a:t>
            </a:r>
            <a:r>
              <a:rPr lang="ko-KR" altLang="en-US" sz="1200" dirty="0"/>
              <a:t>사용시 줄 바꿈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D4F041-6FFB-4C22-B8FC-645C41D52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01" y="5285983"/>
            <a:ext cx="5343525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D00583-7F88-4451-8A48-E0F65AA04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01" y="3735489"/>
            <a:ext cx="4985805" cy="15410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1B29EA9-6A1E-48E3-B257-7201F7E87C6C}"/>
              </a:ext>
            </a:extLst>
          </p:cNvPr>
          <p:cNvSpPr txBox="1"/>
          <p:nvPr/>
        </p:nvSpPr>
        <p:spPr>
          <a:xfrm>
            <a:off x="597970" y="337697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 및 결과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9CACA7C-467F-40A2-8166-FE5D22C0580E}"/>
              </a:ext>
            </a:extLst>
          </p:cNvPr>
          <p:cNvCxnSpPr/>
          <p:nvPr/>
        </p:nvCxnSpPr>
        <p:spPr>
          <a:xfrm>
            <a:off x="1517715" y="4703975"/>
            <a:ext cx="6504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2110F32A-8EE3-43D4-88A8-65EE09DED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118" y="4733533"/>
            <a:ext cx="3495675" cy="11049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123C1A1-BC40-4C43-9504-8327757E4716}"/>
              </a:ext>
            </a:extLst>
          </p:cNvPr>
          <p:cNvSpPr txBox="1"/>
          <p:nvPr/>
        </p:nvSpPr>
        <p:spPr>
          <a:xfrm>
            <a:off x="7530683" y="43482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작성된 파일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1B66D3E-30EB-469A-886F-3FC252FB4275}"/>
              </a:ext>
            </a:extLst>
          </p:cNvPr>
          <p:cNvSpPr/>
          <p:nvPr/>
        </p:nvSpPr>
        <p:spPr>
          <a:xfrm>
            <a:off x="6363285" y="5420412"/>
            <a:ext cx="904973" cy="28802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E35EDE-20F4-4F65-827A-5F8D5F88C4DB}"/>
              </a:ext>
            </a:extLst>
          </p:cNvPr>
          <p:cNvSpPr txBox="1"/>
          <p:nvPr/>
        </p:nvSpPr>
        <p:spPr>
          <a:xfrm>
            <a:off x="6124996" y="3729727"/>
            <a:ext cx="12522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이어서 작성 </a:t>
            </a:r>
            <a:r>
              <a:rPr lang="en-US" altLang="ko-KR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: “a”</a:t>
            </a:r>
            <a:endParaRPr lang="ko-KR" altLang="en-US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DF7D3D7-9931-4EE8-95F5-C706D83AD0AE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>
            <a:off x="5679008" y="3333342"/>
            <a:ext cx="414127" cy="1730117"/>
          </a:xfrm>
          <a:prstGeom prst="bentConnector2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87E4ABE-3461-4BF1-972D-135CC2C1F8FD}"/>
              </a:ext>
            </a:extLst>
          </p:cNvPr>
          <p:cNvCxnSpPr>
            <a:cxnSpLocks/>
          </p:cNvCxnSpPr>
          <p:nvPr/>
        </p:nvCxnSpPr>
        <p:spPr>
          <a:xfrm rot="10800000">
            <a:off x="4505940" y="4227262"/>
            <a:ext cx="574072" cy="178203"/>
          </a:xfrm>
          <a:prstGeom prst="bentConnector3">
            <a:avLst>
              <a:gd name="adj1" fmla="val 9926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8E1962B-A214-488E-81AB-5F3DEAA74261}"/>
              </a:ext>
            </a:extLst>
          </p:cNvPr>
          <p:cNvCxnSpPr>
            <a:cxnSpLocks/>
          </p:cNvCxnSpPr>
          <p:nvPr/>
        </p:nvCxnSpPr>
        <p:spPr>
          <a:xfrm>
            <a:off x="4464792" y="4198400"/>
            <a:ext cx="9770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39D85C-9955-4AC3-80CC-9BD7B34CF290}"/>
              </a:ext>
            </a:extLst>
          </p:cNvPr>
          <p:cNvSpPr txBox="1"/>
          <p:nvPr/>
        </p:nvSpPr>
        <p:spPr>
          <a:xfrm>
            <a:off x="2817624" y="5564425"/>
            <a:ext cx="62228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ENTER</a:t>
            </a:r>
            <a:endParaRPr lang="ko-KR" altLang="en-US" sz="1100" b="1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E49DF2F-EC35-450C-B6AC-5AFF13684E38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1564850" y="5695230"/>
            <a:ext cx="1252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A4A6C7-6196-4DFF-A83D-B3247279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51F4511A-FC4F-4076-9E7B-B03E3C101AD4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98349C6-C4C1-4332-9424-46E7D138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04FC050C-1E77-4907-8681-07A40AC6D3EC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FE35A-35E9-4D27-9739-C31A1C611B4B}"/>
              </a:ext>
            </a:extLst>
          </p:cNvPr>
          <p:cNvSpPr txBox="1"/>
          <p:nvPr/>
        </p:nvSpPr>
        <p:spPr>
          <a:xfrm>
            <a:off x="465992" y="1149562"/>
            <a:ext cx="10858500" cy="151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쓰기 </a:t>
            </a:r>
            <a:r>
              <a:rPr lang="en-US" altLang="ko-KR" sz="2000" b="1" dirty="0"/>
              <a:t>: .write() </a:t>
            </a:r>
            <a:r>
              <a:rPr lang="ko-KR" altLang="en-US" sz="2000" b="1" dirty="0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파일에 문자열을 쓰는 것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.write(‘</a:t>
            </a:r>
            <a:r>
              <a:rPr lang="ko-KR" altLang="en-US" sz="1200" dirty="0"/>
              <a:t>문자열</a:t>
            </a:r>
            <a:r>
              <a:rPr lang="en-US" altLang="ko-KR" sz="1200" dirty="0"/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929EE-5814-4250-BFDE-9E4B5CD250B3}"/>
              </a:ext>
            </a:extLst>
          </p:cNvPr>
          <p:cNvSpPr txBox="1"/>
          <p:nvPr/>
        </p:nvSpPr>
        <p:spPr>
          <a:xfrm>
            <a:off x="597970" y="33769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E7CF6-C0BC-49A2-9A4C-C1E3CC0C15B4}"/>
              </a:ext>
            </a:extLst>
          </p:cNvPr>
          <p:cNvSpPr txBox="1"/>
          <p:nvPr/>
        </p:nvSpPr>
        <p:spPr>
          <a:xfrm>
            <a:off x="597970" y="48662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작성된 파일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7C463A6-25DE-4806-A91B-BE4B8335C8A7}"/>
              </a:ext>
            </a:extLst>
          </p:cNvPr>
          <p:cNvCxnSpPr>
            <a:cxnSpLocks/>
          </p:cNvCxnSpPr>
          <p:nvPr/>
        </p:nvCxnSpPr>
        <p:spPr>
          <a:xfrm>
            <a:off x="4747632" y="3925623"/>
            <a:ext cx="13545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745AB91A-5EFD-43E6-AE35-4E7A9E6D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89" y="3746307"/>
            <a:ext cx="5667375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B5F1C69-CB6F-4080-B7DA-22ACBE5773DE}"/>
              </a:ext>
            </a:extLst>
          </p:cNvPr>
          <p:cNvCxnSpPr>
            <a:cxnSpLocks/>
          </p:cNvCxnSpPr>
          <p:nvPr/>
        </p:nvCxnSpPr>
        <p:spPr>
          <a:xfrm>
            <a:off x="838948" y="4048669"/>
            <a:ext cx="31112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2BBF89E8-B7B8-4345-8E30-5B840B0E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0" y="5256629"/>
            <a:ext cx="2563298" cy="9821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163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8D033C-5E34-416C-98EC-D6F16BBD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D7ABCB0D-BC83-40AC-A3DB-73056C6372F1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D054B0D-1672-4CBD-AA69-EEFC2B0C0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44126"/>
              </p:ext>
            </p:extLst>
          </p:nvPr>
        </p:nvGraphicFramePr>
        <p:xfrm>
          <a:off x="3120881" y="3997148"/>
          <a:ext cx="1870765" cy="1281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read()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readline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readlines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E8AF1C8-AD40-4272-BCDA-9DFED63E4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79370"/>
              </p:ext>
            </p:extLst>
          </p:nvPr>
        </p:nvGraphicFramePr>
        <p:xfrm>
          <a:off x="7345013" y="4163008"/>
          <a:ext cx="1811125" cy="9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파일 출력</a:t>
                      </a:r>
                    </a:p>
                  </a:txBody>
                  <a:tcPr marL="63301" marR="63301" marT="31651" marB="316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write()</a:t>
                      </a:r>
                    </a:p>
                    <a:p>
                      <a:pPr algn="ctr" latinLnBrk="1"/>
                      <a:r>
                        <a:rPr lang="en-US" altLang="ko-KR" sz="1800" dirty="0" err="1"/>
                        <a:t>writelines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 marL="63301" marR="63301" marT="31651" marB="316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0845B9A8-9830-4478-B2AB-0DF1D7C639F5}"/>
              </a:ext>
            </a:extLst>
          </p:cNvPr>
          <p:cNvGrpSpPr/>
          <p:nvPr/>
        </p:nvGrpSpPr>
        <p:grpSpPr>
          <a:xfrm>
            <a:off x="1667885" y="3933099"/>
            <a:ext cx="8768374" cy="1851288"/>
            <a:chOff x="1250447" y="3943038"/>
            <a:chExt cx="8768374" cy="1851288"/>
          </a:xfrm>
        </p:grpSpPr>
        <p:pic>
          <p:nvPicPr>
            <p:cNvPr id="9" name="Picture 7" descr="C:\Users\bee64\Desktop\323232.png">
              <a:extLst>
                <a:ext uri="{FF2B5EF4-FFF2-40B4-BE49-F238E27FC236}">
                  <a16:creationId xmlns:a16="http://schemas.microsoft.com/office/drawing/2014/main" id="{47D809F2-C9B2-4A2D-81B9-376172063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7105" y="3943038"/>
              <a:ext cx="1096273" cy="1096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5ECC3C-11EA-4649-B26C-DB15E270AAF5}"/>
                </a:ext>
              </a:extLst>
            </p:cNvPr>
            <p:cNvSpPr txBox="1"/>
            <p:nvPr/>
          </p:nvSpPr>
          <p:spPr>
            <a:xfrm>
              <a:off x="9475082" y="537882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파일</a:t>
              </a:r>
            </a:p>
          </p:txBody>
        </p:sp>
        <p:sp>
          <p:nvSpPr>
            <p:cNvPr id="12" name="톱니 모양의 오른쪽 화살표 13">
              <a:extLst>
                <a:ext uri="{FF2B5EF4-FFF2-40B4-BE49-F238E27FC236}">
                  <a16:creationId xmlns:a16="http://schemas.microsoft.com/office/drawing/2014/main" id="{D8C84963-948F-4E98-8D5C-6BC01B5EE9B0}"/>
                </a:ext>
              </a:extLst>
            </p:cNvPr>
            <p:cNvSpPr/>
            <p:nvPr/>
          </p:nvSpPr>
          <p:spPr>
            <a:xfrm>
              <a:off x="3226811" y="5441505"/>
              <a:ext cx="784399" cy="352821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톱니 모양의 오른쪽 화살표 14">
              <a:extLst>
                <a:ext uri="{FF2B5EF4-FFF2-40B4-BE49-F238E27FC236}">
                  <a16:creationId xmlns:a16="http://schemas.microsoft.com/office/drawing/2014/main" id="{ED4D3842-178C-4190-A2C4-84B194B2E5B1}"/>
                </a:ext>
              </a:extLst>
            </p:cNvPr>
            <p:cNvSpPr/>
            <p:nvPr/>
          </p:nvSpPr>
          <p:spPr>
            <a:xfrm>
              <a:off x="7460881" y="5441505"/>
              <a:ext cx="784399" cy="352821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C80511-49EE-42DE-9B9E-816F3D368840}"/>
                </a:ext>
              </a:extLst>
            </p:cNvPr>
            <p:cNvSpPr txBox="1"/>
            <p:nvPr/>
          </p:nvSpPr>
          <p:spPr>
            <a:xfrm>
              <a:off x="5443835" y="527110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/>
                <a:t>파이썬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프로그램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65C7FA-57FA-4F41-99A1-899F150FD9D3}"/>
                </a:ext>
              </a:extLst>
            </p:cNvPr>
            <p:cNvSpPr txBox="1"/>
            <p:nvPr/>
          </p:nvSpPr>
          <p:spPr>
            <a:xfrm>
              <a:off x="1250447" y="537882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파일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304F993-ADE9-4D2D-AA2C-1B81C1971410}"/>
              </a:ext>
            </a:extLst>
          </p:cNvPr>
          <p:cNvSpPr txBox="1"/>
          <p:nvPr/>
        </p:nvSpPr>
        <p:spPr>
          <a:xfrm>
            <a:off x="657295" y="3524468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그림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파일 입출력</a:t>
            </a:r>
          </a:p>
        </p:txBody>
      </p:sp>
      <p:pic>
        <p:nvPicPr>
          <p:cNvPr id="16" name="Picture 5" descr="C:\Users\bee64\Desktop\Files-icon.png">
            <a:extLst>
              <a:ext uri="{FF2B5EF4-FFF2-40B4-BE49-F238E27FC236}">
                <a16:creationId xmlns:a16="http://schemas.microsoft.com/office/drawing/2014/main" id="{F163FFCF-67B3-44D0-A8D4-402B8268F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686" y="3933099"/>
            <a:ext cx="1189406" cy="119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슬라이드 번호 개체 틀 2">
            <a:extLst>
              <a:ext uri="{FF2B5EF4-FFF2-40B4-BE49-F238E27FC236}">
                <a16:creationId xmlns:a16="http://schemas.microsoft.com/office/drawing/2014/main" id="{711E4702-A551-4A50-A498-18087E5EA85E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079DDE5B-9D82-4AC4-BF46-49507C34EA95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13DBC8CA-BF12-4342-8FB6-66B5E18BBF11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890CED50-FFA0-49A9-8FD9-9635ED33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23" name="슬라이드 번호 개체 틀 2">
            <a:extLst>
              <a:ext uri="{FF2B5EF4-FFF2-40B4-BE49-F238E27FC236}">
                <a16:creationId xmlns:a16="http://schemas.microsoft.com/office/drawing/2014/main" id="{5613325C-6FE9-45DC-9C92-0ACF086B4457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9B2A3D-587E-4F3F-8BE1-D4AAFE5735A8}"/>
              </a:ext>
            </a:extLst>
          </p:cNvPr>
          <p:cNvSpPr txBox="1"/>
          <p:nvPr/>
        </p:nvSpPr>
        <p:spPr>
          <a:xfrm>
            <a:off x="465992" y="1149562"/>
            <a:ext cx="10858500" cy="122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쓰기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파일 복사하기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입력 파일의 내용을 읽어 변수에 저장하여 출력파일로 씀</a:t>
            </a:r>
            <a:endParaRPr lang="en-US" altLang="ko-KR" dirty="0"/>
          </a:p>
        </p:txBody>
      </p:sp>
      <p:pic>
        <p:nvPicPr>
          <p:cNvPr id="40" name="Picture 5" descr="C:\Users\bee64\Desktop\Files-icon.png">
            <a:extLst>
              <a:ext uri="{FF2B5EF4-FFF2-40B4-BE49-F238E27FC236}">
                <a16:creationId xmlns:a16="http://schemas.microsoft.com/office/drawing/2014/main" id="{B1DB188E-9070-47EF-9219-1D1977044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95" y="3933099"/>
            <a:ext cx="1189406" cy="119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0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0984A3-380E-40CA-8541-5A6B6413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2A1E80-DC67-4761-949A-23156090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439" y="3507062"/>
            <a:ext cx="3190875" cy="800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818ABA-9E3D-4C2D-8F58-FC982618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57" y="3465394"/>
            <a:ext cx="5206290" cy="13948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9E2FCFF0-BC76-4B98-9E6A-27B1ED487362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404AA34E-6197-4EEA-B012-9339E2CA7E8D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377CF84-C8D1-49A7-A521-960E6C2E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B898CA52-A482-40D0-961A-E31B6B865E45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4F293-8279-4C70-AA08-056BC8495882}"/>
              </a:ext>
            </a:extLst>
          </p:cNvPr>
          <p:cNvSpPr txBox="1"/>
          <p:nvPr/>
        </p:nvSpPr>
        <p:spPr>
          <a:xfrm>
            <a:off x="465992" y="1149562"/>
            <a:ext cx="10858500" cy="122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쓰기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파일 복사하기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입력 파일의 내용을 읽어 변수에 저장하여 출력파일로 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35FD1-1854-4CD6-B223-F3F41B97D30D}"/>
              </a:ext>
            </a:extLst>
          </p:cNvPr>
          <p:cNvSpPr txBox="1"/>
          <p:nvPr/>
        </p:nvSpPr>
        <p:spPr>
          <a:xfrm>
            <a:off x="694905" y="308554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 및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20962-EDAB-4083-BCA3-18C0BF73FE40}"/>
              </a:ext>
            </a:extLst>
          </p:cNvPr>
          <p:cNvSpPr txBox="1"/>
          <p:nvPr/>
        </p:nvSpPr>
        <p:spPr>
          <a:xfrm>
            <a:off x="7375439" y="31377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작성된 파일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C5A7086-7604-4A08-A623-D3B8FA3EDAA8}"/>
              </a:ext>
            </a:extLst>
          </p:cNvPr>
          <p:cNvCxnSpPr>
            <a:cxnSpLocks/>
          </p:cNvCxnSpPr>
          <p:nvPr/>
        </p:nvCxnSpPr>
        <p:spPr>
          <a:xfrm>
            <a:off x="4119513" y="4010464"/>
            <a:ext cx="23567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A303CD34-79F8-4A8F-B791-2D6068DD7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57" y="4870743"/>
            <a:ext cx="472440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0590BC1-6073-468D-91BA-1D4188893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439" y="5023143"/>
            <a:ext cx="2790825" cy="11144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34B8A8-6854-4E61-90C5-1FA7DA8DE4EF}"/>
              </a:ext>
            </a:extLst>
          </p:cNvPr>
          <p:cNvSpPr txBox="1"/>
          <p:nvPr/>
        </p:nvSpPr>
        <p:spPr>
          <a:xfrm>
            <a:off x="7375439" y="462291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복사 성공 파일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B62629C-FDAE-4FA5-9544-EAD4F73BDE4F}"/>
              </a:ext>
            </a:extLst>
          </p:cNvPr>
          <p:cNvCxnSpPr>
            <a:cxnSpLocks/>
          </p:cNvCxnSpPr>
          <p:nvPr/>
        </p:nvCxnSpPr>
        <p:spPr>
          <a:xfrm>
            <a:off x="1602556" y="4222322"/>
            <a:ext cx="59468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2762322-546E-45C4-823F-C4665161A28A}"/>
              </a:ext>
            </a:extLst>
          </p:cNvPr>
          <p:cNvCxnSpPr/>
          <p:nvPr/>
        </p:nvCxnSpPr>
        <p:spPr>
          <a:xfrm>
            <a:off x="2000053" y="4421855"/>
            <a:ext cx="1036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B72AB5D-1D1F-4B36-8579-3E40D73073BC}"/>
              </a:ext>
            </a:extLst>
          </p:cNvPr>
          <p:cNvCxnSpPr>
            <a:cxnSpLocks/>
          </p:cNvCxnSpPr>
          <p:nvPr/>
        </p:nvCxnSpPr>
        <p:spPr>
          <a:xfrm>
            <a:off x="1405370" y="4421855"/>
            <a:ext cx="59468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B62629C-FDAE-4FA5-9544-EAD4F73BDE4F}"/>
              </a:ext>
            </a:extLst>
          </p:cNvPr>
          <p:cNvCxnSpPr>
            <a:cxnSpLocks/>
          </p:cNvCxnSpPr>
          <p:nvPr/>
        </p:nvCxnSpPr>
        <p:spPr>
          <a:xfrm>
            <a:off x="8158117" y="3705488"/>
            <a:ext cx="29734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B62629C-FDAE-4FA5-9544-EAD4F73BDE4F}"/>
              </a:ext>
            </a:extLst>
          </p:cNvPr>
          <p:cNvCxnSpPr>
            <a:cxnSpLocks/>
          </p:cNvCxnSpPr>
          <p:nvPr/>
        </p:nvCxnSpPr>
        <p:spPr>
          <a:xfrm>
            <a:off x="8158117" y="5243309"/>
            <a:ext cx="29734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34A55-DAA0-4024-AAE0-95D9712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B29231-25E3-4EB9-9976-E87591A6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15419-81C1-412E-9272-4F71339202BC}"/>
              </a:ext>
            </a:extLst>
          </p:cNvPr>
          <p:cNvSpPr txBox="1"/>
          <p:nvPr/>
        </p:nvSpPr>
        <p:spPr>
          <a:xfrm>
            <a:off x="513708" y="1140606"/>
            <a:ext cx="1007408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/>
              <a:t>파일 입출력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파일 입출력 개념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파일 </a:t>
            </a:r>
            <a:r>
              <a:rPr lang="ko-KR" altLang="en-US" dirty="0"/>
              <a:t>읽기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파일 쓰기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/>
              <a:t>객체지향 프로그래밍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절차지향 객체지향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객체와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객체지향 장점과 특징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738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절차지향</a:t>
            </a:r>
            <a:r>
              <a:rPr lang="ko-KR" altLang="en-US" dirty="0" smtClean="0"/>
              <a:t> 객체지향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18BE9-C6E7-49E8-AA95-75E5FC9F598B}"/>
              </a:ext>
            </a:extLst>
          </p:cNvPr>
          <p:cNvSpPr txBox="1"/>
          <p:nvPr/>
        </p:nvSpPr>
        <p:spPr>
          <a:xfrm>
            <a:off x="465992" y="1149562"/>
            <a:ext cx="1085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 smtClean="0"/>
              <a:t>절차지향</a:t>
            </a:r>
            <a:r>
              <a:rPr lang="ko-KR" altLang="en-US" sz="2000" b="1" dirty="0" smtClean="0"/>
              <a:t> 프로그래밍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66916" y="2262151"/>
            <a:ext cx="97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위에서 아래로 </a:t>
            </a:r>
            <a:r>
              <a:rPr lang="ko-KR" altLang="en-US" b="1" dirty="0" smtClean="0"/>
              <a:t>순차적인 처리</a:t>
            </a:r>
            <a:r>
              <a:rPr lang="ko-KR" altLang="en-US" dirty="0" smtClean="0"/>
              <a:t>가 중요시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전체가 </a:t>
            </a:r>
            <a:r>
              <a:rPr lang="ko-KR" altLang="en-US" b="1" dirty="0" smtClean="0"/>
              <a:t>유기적</a:t>
            </a:r>
            <a:r>
              <a:rPr lang="ko-KR" altLang="en-US" dirty="0" smtClean="0"/>
              <a:t>으로 연결되도록 만드는 프로그래밍 기법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6916" y="3405164"/>
            <a:ext cx="747251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Ex)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자동차를 만든다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 =&gt;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 순서대로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(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엔진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-&gt;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차체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-&gt;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핸들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-&gt;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의자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-&gt;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바퀴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)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 순으로 만들어가며 이들은 서로 분리되면 안되고 순서가 틀려서도 안되며 하나가 고장 나면 전체 기능이 마비되도록 설계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529" y="3159297"/>
            <a:ext cx="2298028" cy="21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절차지향</a:t>
            </a:r>
            <a:r>
              <a:rPr lang="ko-KR" altLang="en-US" dirty="0" smtClean="0"/>
              <a:t> 객체지향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18BE9-C6E7-49E8-AA95-75E5FC9F598B}"/>
              </a:ext>
            </a:extLst>
          </p:cNvPr>
          <p:cNvSpPr txBox="1"/>
          <p:nvPr/>
        </p:nvSpPr>
        <p:spPr>
          <a:xfrm>
            <a:off x="465992" y="1149562"/>
            <a:ext cx="10858500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객체지향 프로그래밍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6916" y="2262151"/>
            <a:ext cx="97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프로그래밍에서 필요한 데이터를 </a:t>
            </a:r>
            <a:r>
              <a:rPr lang="ko-KR" altLang="en-US" dirty="0" err="1"/>
              <a:t>추상화시켜</a:t>
            </a:r>
            <a:r>
              <a:rPr lang="ko-KR" altLang="en-US" dirty="0"/>
              <a:t> </a:t>
            </a:r>
            <a:r>
              <a:rPr lang="ko-KR" altLang="en-US" b="1" dirty="0"/>
              <a:t>상태와 행위를 가진 객체</a:t>
            </a:r>
            <a:r>
              <a:rPr lang="ko-KR" altLang="en-US" dirty="0"/>
              <a:t>를 만들고</a:t>
            </a:r>
            <a:r>
              <a:rPr lang="en-US" altLang="ko-KR" dirty="0"/>
              <a:t>, </a:t>
            </a:r>
            <a:r>
              <a:rPr lang="ko-KR" altLang="en-US" b="1" dirty="0"/>
              <a:t>그 객체들 간 유기적인 상호작용</a:t>
            </a:r>
            <a:r>
              <a:rPr lang="ko-KR" altLang="en-US" dirty="0"/>
              <a:t>을 통해 </a:t>
            </a:r>
            <a:r>
              <a:rPr lang="ko-KR" altLang="en-US" dirty="0" err="1"/>
              <a:t>로직을</a:t>
            </a:r>
            <a:r>
              <a:rPr lang="ko-KR" altLang="en-US" dirty="0"/>
              <a:t> 구성하는 프로그래밍 방법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16" y="3332628"/>
            <a:ext cx="1035109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객체지향 프로그램은 </a:t>
            </a:r>
            <a:r>
              <a:rPr lang="en-US" altLang="ko-KR" dirty="0"/>
              <a:t>“</a:t>
            </a:r>
            <a:r>
              <a:rPr lang="ko-KR" altLang="en-US" dirty="0"/>
              <a:t>어떤 객체가 동작하는가</a:t>
            </a:r>
            <a:r>
              <a:rPr lang="en-US" altLang="ko-KR" dirty="0"/>
              <a:t>” </a:t>
            </a:r>
            <a:r>
              <a:rPr lang="ko-KR" altLang="en-US" dirty="0"/>
              <a:t>에 중점을 </a:t>
            </a:r>
            <a:r>
              <a:rPr lang="ko-KR" altLang="en-US" dirty="0"/>
              <a:t>두고있다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Ex)</a:t>
            </a:r>
            <a:r>
              <a:rPr lang="ko-KR" altLang="en-US" dirty="0"/>
              <a:t>자동차를 만든다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부품</a:t>
            </a:r>
            <a:r>
              <a:rPr lang="en-US" altLang="ko-KR" dirty="0"/>
              <a:t>=&gt;</a:t>
            </a:r>
            <a:r>
              <a:rPr lang="ko-KR" altLang="en-US" dirty="0"/>
              <a:t> 독립적으로 개발 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순서 중요 </a:t>
            </a:r>
            <a:r>
              <a:rPr lang="en-US" altLang="ko-KR" dirty="0"/>
              <a:t>(x). </a:t>
            </a:r>
            <a:br>
              <a:rPr lang="en-US" altLang="ko-KR" dirty="0"/>
            </a:br>
            <a:r>
              <a:rPr lang="ko-KR" altLang="en-US" dirty="0"/>
              <a:t>부품 </a:t>
            </a:r>
            <a:r>
              <a:rPr lang="ko-KR" altLang="en-US" dirty="0" err="1"/>
              <a:t>고장나도</a:t>
            </a:r>
            <a:r>
              <a:rPr lang="ko-KR" altLang="en-US" dirty="0"/>
              <a:t> 전체 부품들에 영향을 미치지는 않음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부품을 다른 것으로 교체할 수 있고 더 좋은 것으로 </a:t>
            </a:r>
            <a:r>
              <a:rPr lang="ko-KR" altLang="en-US" dirty="0" err="1"/>
              <a:t>바꿀수도</a:t>
            </a:r>
            <a:r>
              <a:rPr lang="ko-KR" altLang="en-US" dirty="0"/>
              <a:t> 있음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933" y="4167365"/>
            <a:ext cx="1311245" cy="12553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411" y="4437175"/>
            <a:ext cx="1904128" cy="7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클래스란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1607" y="1224225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클래스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(Class)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924" y="2983250"/>
            <a:ext cx="60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클래스는 복잡한 문제를 다루기 쉽도록 만듭니다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839924" y="1851466"/>
            <a:ext cx="571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클래스는 객체가 가진 공통된 특성을 기술하는 것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묶어주는 역할</a:t>
            </a:r>
            <a:r>
              <a:rPr lang="en-US" altLang="ko-KR" dirty="0"/>
              <a:t> </a:t>
            </a:r>
            <a:r>
              <a:rPr lang="ko-KR" altLang="en-US" dirty="0" smtClean="0"/>
              <a:t>일종의 데이터 형 역할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정의 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2" y="1224225"/>
            <a:ext cx="3632777" cy="321273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709" y="4783712"/>
            <a:ext cx="3655210" cy="533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9923" y="3889478"/>
            <a:ext cx="60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설계도 역할을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06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객체와 인스턴스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4873" y="1742516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클래스 형에 의해서 생성되는 변수 역할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873" y="240956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구체적인 값을 갖는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실체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946" y="120226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객체</a:t>
            </a:r>
            <a:r>
              <a:rPr lang="en-US" altLang="ko-KR" sz="2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dirty="0" smtClean="0"/>
              <a:t>Object</a:t>
            </a:r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ea typeface="나눔고딕" pitchFamily="50" charset="-127"/>
              </a:rPr>
              <a:t>)</a:t>
            </a:r>
            <a:endParaRPr lang="en-US" altLang="ko-K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14873" y="3076610"/>
            <a:ext cx="684076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프로그램에서 구현할 대상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42" y="1463932"/>
            <a:ext cx="2786172" cy="44069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4873" y="4318128"/>
            <a:ext cx="684076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클래스에 의해서 만들어진 객체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4873" y="5586239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Ex)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트럭은 객체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트럭은 자동차의 인스턴스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7509" y="381483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인스턴스</a:t>
            </a:r>
            <a:r>
              <a:rPr lang="en-US" altLang="ko-KR" sz="2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dirty="0" smtClean="0"/>
              <a:t>Instance</a:t>
            </a:r>
            <a:r>
              <a:rPr lang="en-US" altLang="ko-KR" sz="2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ea typeface="나눔고딕" pitchFamily="50" charset="-127"/>
              </a:rPr>
              <a:t>)</a:t>
            </a:r>
            <a:endParaRPr lang="en-US" altLang="ko-K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14873" y="4983782"/>
            <a:ext cx="684076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객체를 프로그램에서 실체화 하면 인스턴스라고 불리운다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4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메서드란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2195" y="1974768"/>
            <a:ext cx="684076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클래스의 행위를 표현하는 단위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195" y="2549485"/>
            <a:ext cx="684076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함수와 같지만 클래스 안에 정의된다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540" y="1261799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메서드</a:t>
            </a:r>
            <a:r>
              <a:rPr lang="en-US" altLang="ko-KR" sz="2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(Method)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4219" y="3324009"/>
            <a:ext cx="684076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생성자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3880" y="4605492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Self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메소드의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첫 번째 인자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자기 자신을 의미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인스턴스의 매개변수를 전달 할 때는 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self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매개변수는 생략하고 전달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308" y="1062224"/>
            <a:ext cx="4029075" cy="2933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96" y="4276972"/>
            <a:ext cx="3163564" cy="20214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23731" y="3290075"/>
            <a:ext cx="714724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__</a:t>
            </a:r>
            <a:r>
              <a:rPr lang="en-US" altLang="ko-KR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init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__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메서드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초기화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객체를 생성 시 자동으로 실행되는 메서드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7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장점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6825" y="1458109"/>
            <a:ext cx="6840760" cy="78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부품별로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 분업할 수 있는 것처럼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객체를 만들 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때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도 자신의 객체에 대해서만 노력을 집중할 수 있다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+mj-lt"/>
              <a:ea typeface="나눔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097" y="1623289"/>
            <a:ext cx="2592288" cy="20255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6825" y="2875194"/>
            <a:ext cx="6840760" cy="78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완제품에 문제가 생기면 해당부품만 교체하면 되듯이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객체에 문제가 있는 경우 해당 객체만 고치면 된다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.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 </a:t>
            </a:r>
            <a:endParaRPr lang="en-US" altLang="ko-KR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+mj-lt"/>
              <a:ea typeface="나눔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83" y="3821170"/>
            <a:ext cx="2846455" cy="20374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83070" y="4239736"/>
            <a:ext cx="3315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lt"/>
                <a:ea typeface="나눔고딕" pitchFamily="50" charset="-127"/>
              </a:rPr>
              <a:t>=&gt;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B20000"/>
                </a:solidFill>
                <a:latin typeface="+mj-lt"/>
                <a:ea typeface="나눔고딕" pitchFamily="50" charset="-127"/>
              </a:rPr>
              <a:t>모듈간의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lt"/>
                <a:ea typeface="나눔고딕" pitchFamily="50" charset="-127"/>
              </a:rPr>
              <a:t> 독립성이 증대된다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lt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lt"/>
                <a:ea typeface="나눔고딕" pitchFamily="50" charset="-127"/>
              </a:rPr>
              <a:t>특정객체에서 문제가 발생하면 해당 객체의 구현만 수정하면 된다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j-lt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3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장점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6825" y="1458109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하나의 부품을 여러 제품에 사용할 수 있는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것처럼</a:t>
            </a:r>
            <a:r>
              <a:rPr lang="en-US" altLang="ko-KR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잘 만들어 놓은 객체는 다음 번 프로젝트에도  재사용 할 수 있다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901" y="1705025"/>
            <a:ext cx="3553473" cy="1943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9285" y="2490964"/>
            <a:ext cx="3315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=&gt; </a:t>
            </a:r>
            <a:r>
              <a:rPr lang="ko-KR" altLang="en-US" sz="1600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재사용성이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증대된다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클래스 라이브러리가 제공된다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6825" y="3632909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부품들의 구격이 정해져 있어야 조립이 가능한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것처럼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객체간의 연결부분도 잘 약속되어 있어야 한다 </a:t>
            </a:r>
            <a:endParaRPr lang="en-US" altLang="ko-KR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52" y="4419390"/>
            <a:ext cx="3960268" cy="16239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88717" y="4717467"/>
            <a:ext cx="3407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=&gt;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객체의 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구현이 변경되더라도 객체의 사용방법</a:t>
            </a:r>
            <a:r>
              <a:rPr lang="en-US" altLang="ko-KR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객체의 인터페이스는 변경되어서는 </a:t>
            </a:r>
            <a:r>
              <a:rPr lang="ko-KR" altLang="en-US" sz="16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안된다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2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특징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200" y="6583620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9144" y="4310054"/>
            <a:ext cx="63314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*</a:t>
            </a:r>
            <a:r>
              <a:rPr lang="ko-KR" altLang="en-US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정보 은닉</a:t>
            </a:r>
            <a:r>
              <a:rPr lang="en-US" altLang="ko-KR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객체를 사용하기 위한 약속된 부분만 공개하고 객체의 내부 구현을 숨기는 것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=&gt; </a:t>
            </a:r>
            <a:r>
              <a:rPr lang="ko-KR" altLang="en-US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객체를 잘못된 변경으로부터 보호할 수 있다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144" y="1313752"/>
            <a:ext cx="66148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캡슐화</a:t>
            </a:r>
            <a:r>
              <a:rPr lang="en-US" altLang="ko-KR" sz="2000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000" b="1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encapculation</a:t>
            </a:r>
            <a:r>
              <a:rPr lang="en-US" altLang="ko-KR" sz="20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2000" b="1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클래스를 정의할 때 내부의 속성과 메서드를 묶어서 하나의 단위로 만드는 것을 뜻한다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B2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Mangling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을 이용하여 정보 은닉이 가능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97" y="1147663"/>
            <a:ext cx="4649562" cy="48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특징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200" y="6583620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8515" y="2078862"/>
            <a:ext cx="6984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상속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기존의 클래스가 가진 기능을 이어 받아서 새로운 클래스를 정의하는 것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부모 클래스 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상속하는 클래스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자식 클래스 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상속받는 클래스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자식 클래스가 부모 클래스의 내용을 가져다 쓴다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746" y="1567543"/>
            <a:ext cx="4239006" cy="41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특징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200" y="6583620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6546" y="2164624"/>
            <a:ext cx="6984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메서드 </a:t>
            </a:r>
            <a:r>
              <a:rPr lang="ko-KR" altLang="en-US" sz="2000" b="1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오버라이딩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기존의 클래스가 가진 기능을 이어 받아서 새로운 클래스를 정의하는 것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545" y="1567543"/>
            <a:ext cx="6984595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상속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0" y="1017038"/>
            <a:ext cx="4276631" cy="526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32ABF6E8-14B0-40B6-B9A0-A5689EBA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19" name="슬라이드 번호 개체 틀 2">
            <a:extLst>
              <a:ext uri="{FF2B5EF4-FFF2-40B4-BE49-F238E27FC236}">
                <a16:creationId xmlns:a16="http://schemas.microsoft.com/office/drawing/2014/main" id="{E9A0F3C3-82A3-45EC-8A3B-80CBDF6F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입출력 개념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</a:rPr>
              <a:t>표준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입출력</a:t>
            </a:r>
            <a:r>
              <a:rPr lang="ko-KR" altLang="en-US" dirty="0"/>
              <a:t>은 콘솔 화면 위에서 입출력을 하는 것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b="1" dirty="0"/>
              <a:t>파일 입출력</a:t>
            </a:r>
            <a:r>
              <a:rPr lang="ko-KR" altLang="en-US" dirty="0"/>
              <a:t>은 콘솔 창에 보이기 전에</a:t>
            </a:r>
            <a:r>
              <a:rPr lang="en-US" altLang="ko-KR" dirty="0"/>
              <a:t>, </a:t>
            </a:r>
            <a:r>
              <a:rPr lang="ko-KR" altLang="en-US" dirty="0"/>
              <a:t>파일을 읽는 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0462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특징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200" y="6583620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6546" y="2164624"/>
            <a:ext cx="69845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부모 메서드 호출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자식 클래스에서 부모클래스의 내용을 사용하고 싶은 경우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Super().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부모클래스내용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545" y="1567543"/>
            <a:ext cx="6984595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상속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317" y="2164624"/>
            <a:ext cx="5600646" cy="30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특징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200" y="6583620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6546" y="2164624"/>
            <a:ext cx="69845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다중상속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여러 클래스를 상속받아 기능을 불러와 사용할 수 있다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개수에는 제한이 없다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C#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Java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ko-KR" altLang="en-US" sz="1600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다중상속이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불가능 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545" y="1567543"/>
            <a:ext cx="6984595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상속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190" y="1712459"/>
            <a:ext cx="59626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특징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200" y="6583620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6194" y="1212949"/>
            <a:ext cx="6858926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추상클래스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259" y="2024744"/>
            <a:ext cx="53308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같은 방법으로 객체의 서비스를 요청해도 어떤 객체가 사용되는지에 따라 다르게 동작하는 것</a:t>
            </a:r>
            <a:r>
              <a:rPr lang="en-US" altLang="ko-KR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객체의 인터페이스가 같아도 내부적인 구현은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다르다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반드시 </a:t>
            </a:r>
            <a:r>
              <a:rPr lang="ko-KR" altLang="en-US" sz="1600" b="1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상속관계에</a:t>
            </a:r>
            <a:r>
              <a:rPr lang="ko-KR" altLang="en-US" sz="16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있는 객체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에서만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사용가능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정의되어 있는 </a:t>
            </a:r>
            <a:r>
              <a:rPr lang="ko-KR" altLang="en-US" sz="1600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메소드는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반드시 다 구현을 해야한다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420" y="1525554"/>
            <a:ext cx="5346927" cy="38747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84" y="1191192"/>
            <a:ext cx="28289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7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특징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200" y="6583620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6194" y="1212949"/>
            <a:ext cx="6858926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다형성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90" y="4079858"/>
            <a:ext cx="5639251" cy="2337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6194" y="1695069"/>
            <a:ext cx="6908214" cy="2209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같은 방법으로 객체의 서비스를 요청해도 어떤 객체가 </a:t>
            </a:r>
            <a:r>
              <a:rPr lang="ko-KR" altLang="en-US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사용되는</a:t>
            </a:r>
            <a:endParaRPr lang="en-US" altLang="ko-KR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지에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따라 다르게 동작하는 것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객체의 인터페이스가 같아도 내부적인 구현은 다르다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반드시 </a:t>
            </a:r>
            <a:r>
              <a:rPr lang="ko-KR" altLang="en-US" b="1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상속관계에</a:t>
            </a: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있는 객체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에서만 </a:t>
            </a:r>
            <a:r>
              <a:rPr lang="ko-KR" altLang="en-US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사용가능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823" y="1930561"/>
            <a:ext cx="35909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A916B-0040-4E90-949E-539CE3B6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918C37-0CF0-4867-A99A-275847C6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Picture 2" descr="C:\Users\bee64\Downloads\folder-29454\Folder.png">
            <a:extLst>
              <a:ext uri="{FF2B5EF4-FFF2-40B4-BE49-F238E27FC236}">
                <a16:creationId xmlns:a16="http://schemas.microsoft.com/office/drawing/2014/main" id="{2EE06D82-9115-41AF-8201-9089822B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87" y="4107543"/>
            <a:ext cx="1268300" cy="12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ee64\Downloads\free-icon-document-2145409.png">
            <a:extLst>
              <a:ext uri="{FF2B5EF4-FFF2-40B4-BE49-F238E27FC236}">
                <a16:creationId xmlns:a16="http://schemas.microsoft.com/office/drawing/2014/main" id="{5CBFF800-179F-46C6-9C55-D29A9DCBA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38" y="4177903"/>
            <a:ext cx="1312408" cy="131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bee64\Downloads\folder-29454\Folder.png">
            <a:extLst>
              <a:ext uri="{FF2B5EF4-FFF2-40B4-BE49-F238E27FC236}">
                <a16:creationId xmlns:a16="http://schemas.microsoft.com/office/drawing/2014/main" id="{996D06FD-C3CC-44D3-A33D-5410D963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7" y="4107543"/>
            <a:ext cx="1268300" cy="12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73D4D-AAD4-4C9C-B141-EAAB091D26FB}"/>
              </a:ext>
            </a:extLst>
          </p:cNvPr>
          <p:cNvSpPr txBox="1"/>
          <p:nvPr/>
        </p:nvSpPr>
        <p:spPr>
          <a:xfrm>
            <a:off x="2602862" y="54903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열기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7AE05-180C-47E6-9616-EBF6B2FB4015}"/>
              </a:ext>
            </a:extLst>
          </p:cNvPr>
          <p:cNvSpPr txBox="1"/>
          <p:nvPr/>
        </p:nvSpPr>
        <p:spPr>
          <a:xfrm>
            <a:off x="4872365" y="549031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읽기 및 쓰기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5488B-9EEE-462A-BF5E-E1631ACA5122}"/>
              </a:ext>
            </a:extLst>
          </p:cNvPr>
          <p:cNvSpPr txBox="1"/>
          <p:nvPr/>
        </p:nvSpPr>
        <p:spPr>
          <a:xfrm>
            <a:off x="8242838" y="54903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닫기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F0C33-9406-4C93-84D0-467F862C90CD}"/>
              </a:ext>
            </a:extLst>
          </p:cNvPr>
          <p:cNvSpPr txBox="1"/>
          <p:nvPr/>
        </p:nvSpPr>
        <p:spPr>
          <a:xfrm rot="20873420">
            <a:off x="2525780" y="4572497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OPEN</a:t>
            </a:r>
            <a:endParaRPr lang="ko-KR" altLang="en-US" sz="2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D1BB8-43B4-4CA2-9CB4-FADB45450292}"/>
              </a:ext>
            </a:extLst>
          </p:cNvPr>
          <p:cNvSpPr txBox="1"/>
          <p:nvPr/>
        </p:nvSpPr>
        <p:spPr>
          <a:xfrm rot="20873420">
            <a:off x="8189330" y="4572497"/>
            <a:ext cx="129676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CLOSE</a:t>
            </a:r>
            <a:endParaRPr lang="ko-KR" altLang="en-US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톱니 모양의 오른쪽 화살표 28">
            <a:extLst>
              <a:ext uri="{FF2B5EF4-FFF2-40B4-BE49-F238E27FC236}">
                <a16:creationId xmlns:a16="http://schemas.microsoft.com/office/drawing/2014/main" id="{5EAE75A9-E9C0-48EA-BA8D-0CC8EFE989B8}"/>
              </a:ext>
            </a:extLst>
          </p:cNvPr>
          <p:cNvSpPr/>
          <p:nvPr/>
        </p:nvSpPr>
        <p:spPr>
          <a:xfrm>
            <a:off x="4071637" y="4741692"/>
            <a:ext cx="784399" cy="352821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톱니 모양의 오른쪽 화살표 29">
            <a:extLst>
              <a:ext uri="{FF2B5EF4-FFF2-40B4-BE49-F238E27FC236}">
                <a16:creationId xmlns:a16="http://schemas.microsoft.com/office/drawing/2014/main" id="{BBCD8134-815A-4737-81F6-B2F2CD619F01}"/>
              </a:ext>
            </a:extLst>
          </p:cNvPr>
          <p:cNvSpPr/>
          <p:nvPr/>
        </p:nvSpPr>
        <p:spPr>
          <a:xfrm>
            <a:off x="6875268" y="4741692"/>
            <a:ext cx="784399" cy="352821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F7EEB-7F26-44AD-B743-17EBE0E02AC5}"/>
              </a:ext>
            </a:extLst>
          </p:cNvPr>
          <p:cNvSpPr txBox="1"/>
          <p:nvPr/>
        </p:nvSpPr>
        <p:spPr>
          <a:xfrm>
            <a:off x="1747137" y="3764313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</a:t>
            </a:r>
            <a:r>
              <a:rPr lang="en-US" altLang="ko-KR" sz="1400" dirty="0"/>
              <a:t>) </a:t>
            </a:r>
            <a:r>
              <a:rPr lang="ko-KR" altLang="en-US" sz="1400" dirty="0"/>
              <a:t>파일 처리의 </a:t>
            </a:r>
            <a:r>
              <a:rPr lang="en-US" altLang="ko-KR" sz="1400" dirty="0"/>
              <a:t>3</a:t>
            </a:r>
            <a:r>
              <a:rPr lang="ko-KR" altLang="en-US" sz="1400" dirty="0"/>
              <a:t>단계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C014A-C332-40F9-AAB0-AEFB5EF56BDE}"/>
              </a:ext>
            </a:extLst>
          </p:cNvPr>
          <p:cNvSpPr txBox="1"/>
          <p:nvPr/>
        </p:nvSpPr>
        <p:spPr>
          <a:xfrm rot="21186717">
            <a:off x="5297779" y="4277543"/>
            <a:ext cx="1326004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Righ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800" b="1" spc="50" dirty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READ</a:t>
            </a:r>
          </a:p>
          <a:p>
            <a:pPr algn="ctr"/>
            <a:r>
              <a:rPr lang="en-US" altLang="ko-KR" sz="2800" b="1" spc="50" dirty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WRITE</a:t>
            </a:r>
            <a:endParaRPr lang="ko-KR" altLang="en-US" sz="2800" b="1" spc="50" dirty="0">
              <a:ln w="11430">
                <a:solidFill>
                  <a:schemeClr val="tx1">
                    <a:lumMod val="95000"/>
                    <a:lumOff val="5000"/>
                  </a:schemeClr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08FFF-6953-413D-A506-ED98765BA404}"/>
              </a:ext>
            </a:extLst>
          </p:cNvPr>
          <p:cNvSpPr txBox="1"/>
          <p:nvPr/>
        </p:nvSpPr>
        <p:spPr>
          <a:xfrm>
            <a:off x="465992" y="1149562"/>
            <a:ext cx="10858500" cy="21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입출력 개념</a:t>
            </a:r>
            <a:endParaRPr lang="en-US" altLang="ko-KR" sz="2000" b="1" dirty="0"/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/>
              <a:t>파일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데이터를 저장하려면 디스크에 파일 형태로 저장해야 한다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디스크의 데이터는 영구보존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275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BF6E8-14B0-40B6-B9A0-A5689EBA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A0F3C3-82A3-45EC-8A3B-80CBDF6F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608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입출력 개념</a:t>
            </a:r>
            <a:endParaRPr lang="en-US" altLang="ko-KR" sz="2000" b="1" dirty="0"/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/>
              <a:t>파일 열기 및 닫기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open() </a:t>
            </a:r>
            <a:r>
              <a:rPr lang="ko-KR" altLang="en-US" dirty="0"/>
              <a:t>함수에서 파일명을 입력 </a:t>
            </a:r>
            <a:r>
              <a:rPr lang="en-US" altLang="ko-KR" dirty="0"/>
              <a:t>-&gt; </a:t>
            </a:r>
            <a:r>
              <a:rPr lang="ko-KR" altLang="en-US" dirty="0"/>
              <a:t>읽기 </a:t>
            </a:r>
            <a:r>
              <a:rPr lang="en-US" altLang="ko-KR" dirty="0"/>
              <a:t>or </a:t>
            </a:r>
            <a:r>
              <a:rPr lang="ko-KR" altLang="en-US" dirty="0"/>
              <a:t>쓰기 지정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open()</a:t>
            </a:r>
            <a:r>
              <a:rPr lang="ko-KR" altLang="en-US" dirty="0"/>
              <a:t>은 파일 이름을 받아서 파일 객체를 생성 후</a:t>
            </a:r>
            <a:r>
              <a:rPr lang="en-US" altLang="ko-KR" dirty="0"/>
              <a:t>,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파일을 닫는 데 사용하는 변수는 </a:t>
            </a:r>
            <a:r>
              <a:rPr lang="en-US" altLang="ko-KR" dirty="0"/>
              <a:t>open() </a:t>
            </a:r>
            <a:r>
              <a:rPr lang="ko-KR" altLang="en-US" dirty="0"/>
              <a:t>함수로 열었던 </a:t>
            </a:r>
            <a:r>
              <a:rPr lang="ko-KR" altLang="en-US" dirty="0" err="1"/>
              <a:t>변수명</a:t>
            </a:r>
            <a:r>
              <a:rPr lang="en-US" altLang="ko-KR" dirty="0"/>
              <a:t>(</a:t>
            </a:r>
            <a:r>
              <a:rPr lang="ko-KR" altLang="en-US" dirty="0"/>
              <a:t>파일객체</a:t>
            </a:r>
            <a:r>
              <a:rPr lang="en-US" altLang="ko-KR" dirty="0"/>
              <a:t>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91069"/>
              </p:ext>
            </p:extLst>
          </p:nvPr>
        </p:nvGraphicFramePr>
        <p:xfrm>
          <a:off x="761967" y="4256693"/>
          <a:ext cx="5707697" cy="213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4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파일 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생략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r</a:t>
                      </a:r>
                      <a:r>
                        <a:rPr lang="ko-KR" altLang="en-US" sz="1050" dirty="0"/>
                        <a:t>과 동일하다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r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읽기 모드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파일명에 해당하는 파일을 읽기 모드로 연다</a:t>
                      </a:r>
                      <a:r>
                        <a:rPr lang="en-US" altLang="ko-KR" sz="1050" dirty="0"/>
                        <a:t>.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기본값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w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쓰기 모드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파일명에 해당하는 파일을 생성한다</a:t>
                      </a:r>
                      <a:r>
                        <a:rPr lang="en-US" altLang="ko-KR" sz="1050" dirty="0"/>
                        <a:t>.</a:t>
                      </a:r>
                      <a:br>
                        <a:rPr lang="en-US" altLang="ko-KR" sz="1050" dirty="0"/>
                      </a:br>
                      <a:r>
                        <a:rPr lang="ko-KR" altLang="en-US" sz="1050" dirty="0"/>
                        <a:t>만약 기존에 파일이 있다면 기존파일을 </a:t>
                      </a:r>
                      <a:r>
                        <a:rPr lang="ko-KR" altLang="en-US" sz="1050" b="1" dirty="0"/>
                        <a:t>삭제</a:t>
                      </a:r>
                      <a:r>
                        <a:rPr lang="ko-KR" altLang="en-US" sz="1050" dirty="0"/>
                        <a:t>하고 새로 만든다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a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쓰기 모드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파일명에 해당하는 파일을 생성한다</a:t>
                      </a:r>
                      <a:r>
                        <a:rPr lang="en-US" altLang="ko-KR" sz="1050" dirty="0"/>
                        <a:t>. (append</a:t>
                      </a:r>
                      <a:r>
                        <a:rPr lang="ko-KR" altLang="en-US" sz="1050" dirty="0"/>
                        <a:t>의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약어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latinLnBrk="1"/>
                      <a:r>
                        <a:rPr lang="ko-KR" altLang="en-US" sz="1050" dirty="0"/>
                        <a:t>만약 기존에 파일이 있다면 마지막부터 데이터를 추가한다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텍스트 모드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텍스트 파일을 처리한다</a:t>
                      </a:r>
                      <a:r>
                        <a:rPr lang="en-US" altLang="ko-KR" sz="1050" dirty="0"/>
                        <a:t>. (</a:t>
                      </a:r>
                      <a:r>
                        <a:rPr lang="ko-KR" altLang="en-US" sz="1050" dirty="0"/>
                        <a:t>기본값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r+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읽기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쓰기 모드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19031" y="3984638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파일 모드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790" y="5000702"/>
            <a:ext cx="3381480" cy="3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594145" y="463665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ex)</a:t>
            </a:r>
            <a:endParaRPr lang="ko-KR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790" y="5378169"/>
            <a:ext cx="240982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42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729" y="3841443"/>
            <a:ext cx="5962650" cy="114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2ABF6E8-14B0-40B6-B9A0-A5689EBA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E9A0F3C3-82A3-45EC-8A3B-80CBDF6F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1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입출력 개념</a:t>
            </a:r>
            <a:endParaRPr lang="en-US" altLang="ko-KR" sz="2000" b="1" dirty="0"/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/>
              <a:t>파일 열기 및 닫기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파일명은 경로를 포함할 수 있다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파일명만 입력한 경우에는 실행 파일이 동작하는 디렉터리에 생성된다</a:t>
            </a:r>
            <a:r>
              <a:rPr lang="en-US" altLang="ko-KR" dirty="0"/>
              <a:t>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13" y="4131159"/>
            <a:ext cx="3509660" cy="5644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톱니 모양의 오른쪽 화살표 18"/>
          <p:cNvSpPr/>
          <p:nvPr/>
        </p:nvSpPr>
        <p:spPr>
          <a:xfrm>
            <a:off x="4648106" y="4236957"/>
            <a:ext cx="784399" cy="352821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54728" y="4663068"/>
            <a:ext cx="1184001" cy="2683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95242" y="49836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생성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091575" y="4675700"/>
            <a:ext cx="498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rot="16200000" flipH="1">
            <a:off x="1303748" y="4712869"/>
            <a:ext cx="820639" cy="746299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3099" y="5530334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사용이 끝난 파일을 닫는다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자원 누수 방지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9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읽기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파일명은 경로를 포함할 수 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파일명만 입력한 경우에는 실행 파일이 동작하는 디렉터리에 생성된다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17410"/>
              </p:ext>
            </p:extLst>
          </p:nvPr>
        </p:nvGraphicFramePr>
        <p:xfrm>
          <a:off x="2703443" y="3757408"/>
          <a:ext cx="1870765" cy="1467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read()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readline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readlines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79021"/>
              </p:ext>
            </p:extLst>
          </p:nvPr>
        </p:nvGraphicFramePr>
        <p:xfrm>
          <a:off x="6927575" y="4163008"/>
          <a:ext cx="1811125" cy="67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출력</a:t>
                      </a:r>
                    </a:p>
                  </a:txBody>
                  <a:tcPr marL="63301" marR="63301" marT="31651" marB="316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print()</a:t>
                      </a:r>
                      <a:endParaRPr lang="ko-KR" altLang="en-US" sz="1800" dirty="0"/>
                    </a:p>
                  </a:txBody>
                  <a:tcPr marL="63301" marR="63301" marT="31651" marB="316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877542" y="3831877"/>
            <a:ext cx="10297974" cy="1952510"/>
            <a:chOff x="877542" y="3841816"/>
            <a:chExt cx="10297974" cy="1952510"/>
          </a:xfrm>
        </p:grpSpPr>
        <p:pic>
          <p:nvPicPr>
            <p:cNvPr id="3077" name="Picture 5" descr="C:\Users\bee64\Desktop\Files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42" y="3841816"/>
              <a:ext cx="1298713" cy="1298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bee64\Desktop\pngwing.com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6532" y="3841817"/>
              <a:ext cx="2138984" cy="1298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C:\Users\bee64\Desktop\32323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7105" y="3943038"/>
              <a:ext cx="1096273" cy="1096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255028" y="528761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파일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75082" y="528761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표준출력장치</a:t>
              </a:r>
            </a:p>
          </p:txBody>
        </p:sp>
        <p:sp>
          <p:nvSpPr>
            <p:cNvPr id="33" name="톱니 모양의 오른쪽 화살표 32"/>
            <p:cNvSpPr/>
            <p:nvPr/>
          </p:nvSpPr>
          <p:spPr>
            <a:xfrm>
              <a:off x="3226811" y="5441505"/>
              <a:ext cx="784399" cy="352821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톱니 모양의 오른쪽 화살표 33"/>
            <p:cNvSpPr/>
            <p:nvPr/>
          </p:nvSpPr>
          <p:spPr>
            <a:xfrm>
              <a:off x="7460881" y="5441505"/>
              <a:ext cx="784399" cy="352821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43835" y="527110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/>
                <a:t>파이썬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프로그램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87697" y="3363603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그림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파일을 이용한 입력</a:t>
            </a:r>
          </a:p>
        </p:txBody>
      </p:sp>
    </p:spTree>
    <p:extLst>
      <p:ext uri="{BB962C8B-B14F-4D97-AF65-F5344CB8AC3E}">
        <p14:creationId xmlns:p14="http://schemas.microsoft.com/office/powerpoint/2010/main" val="239569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51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읽기 </a:t>
            </a:r>
            <a:r>
              <a:rPr lang="en-US" altLang="ko-KR" sz="2000" b="1" dirty="0"/>
              <a:t>: .</a:t>
            </a:r>
            <a:r>
              <a:rPr lang="en-US" altLang="ko-KR" sz="2000" b="1" dirty="0" err="1"/>
              <a:t>readline</a:t>
            </a:r>
            <a:r>
              <a:rPr lang="en-US" altLang="ko-KR" sz="2000" b="1" dirty="0"/>
              <a:t>() </a:t>
            </a:r>
            <a:r>
              <a:rPr lang="ko-KR" altLang="en-US" sz="2000" b="1" dirty="0" err="1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.</a:t>
            </a:r>
            <a:r>
              <a:rPr lang="en-US" altLang="ko-KR" dirty="0" err="1"/>
              <a:t>readline</a:t>
            </a:r>
            <a:r>
              <a:rPr lang="en-US" altLang="ko-KR" dirty="0"/>
              <a:t>() : </a:t>
            </a:r>
            <a:r>
              <a:rPr lang="ko-KR" altLang="en-US" dirty="0"/>
              <a:t>파일에서 한 라인을 읽는다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</a:t>
            </a:r>
            <a:r>
              <a:rPr lang="en-US" altLang="ko-KR" sz="1200" dirty="0" err="1"/>
              <a:t>readline</a:t>
            </a:r>
            <a:r>
              <a:rPr lang="en-US" altLang="ko-KR" sz="1200" dirty="0"/>
              <a:t>(</a:t>
            </a:r>
            <a:r>
              <a:rPr lang="ko-KR" altLang="en-US" sz="1200" dirty="0"/>
              <a:t>포인터 위치</a:t>
            </a:r>
            <a:r>
              <a:rPr lang="en-US" altLang="ko-KR" sz="1200" dirty="0"/>
              <a:t>) -&gt; </a:t>
            </a:r>
            <a:r>
              <a:rPr lang="ko-KR" altLang="en-US" sz="1200" dirty="0"/>
              <a:t>한 라인의 글자 길이를 초과해도 한 라인을 읽는다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6" y="3806687"/>
            <a:ext cx="3523420" cy="12788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6" y="5120399"/>
            <a:ext cx="6076536" cy="54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6" y="5670777"/>
            <a:ext cx="5479563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12646" y="3430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파일 작성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47044" y="52213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소스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54543" y="564539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</a:t>
            </a:r>
          </a:p>
        </p:txBody>
      </p:sp>
      <p:cxnSp>
        <p:nvCxnSpPr>
          <p:cNvPr id="11" name="직선 화살표 연결선 10"/>
          <p:cNvCxnSpPr>
            <a:stCxn id="9" idx="1"/>
            <a:endCxn id="6" idx="3"/>
          </p:cNvCxnSpPr>
          <p:nvPr/>
        </p:nvCxnSpPr>
        <p:spPr>
          <a:xfrm flipH="1">
            <a:off x="7089182" y="5390608"/>
            <a:ext cx="1557862" cy="1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1"/>
            <a:endCxn id="7" idx="3"/>
          </p:cNvCxnSpPr>
          <p:nvPr/>
        </p:nvCxnSpPr>
        <p:spPr>
          <a:xfrm flipH="1">
            <a:off x="6492209" y="5814673"/>
            <a:ext cx="2562334" cy="37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659837" y="5471374"/>
            <a:ext cx="765313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4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27" y="3670955"/>
            <a:ext cx="6173347" cy="1677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읽기 </a:t>
            </a:r>
            <a:r>
              <a:rPr lang="en-US" altLang="ko-KR" sz="2000" b="1" dirty="0"/>
              <a:t>: .</a:t>
            </a:r>
            <a:r>
              <a:rPr lang="en-US" altLang="ko-KR" sz="2000" b="1" dirty="0" err="1"/>
              <a:t>readline</a:t>
            </a:r>
            <a:r>
              <a:rPr lang="en-US" altLang="ko-KR" sz="2000" b="1" dirty="0"/>
              <a:t>() </a:t>
            </a:r>
            <a:r>
              <a:rPr lang="ko-KR" altLang="en-US" sz="2000" b="1" dirty="0" err="1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한 라인이 아닌 모든 라인 읽기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59474" y="32980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파일 작성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22" y="3686439"/>
            <a:ext cx="3810000" cy="154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27" y="5348757"/>
            <a:ext cx="6173347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49927" y="329805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소스 및 결과</a:t>
            </a:r>
          </a:p>
        </p:txBody>
      </p:sp>
    </p:spTree>
    <p:extLst>
      <p:ext uri="{BB962C8B-B14F-4D97-AF65-F5344CB8AC3E}">
        <p14:creationId xmlns:p14="http://schemas.microsoft.com/office/powerpoint/2010/main" val="262988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1357</Words>
  <Application>Microsoft Office PowerPoint</Application>
  <PresentationFormat>와이드스크린</PresentationFormat>
  <Paragraphs>328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HY견고딕</vt:lpstr>
      <vt:lpstr>나눔고딕</vt:lpstr>
      <vt:lpstr>맑은 고딕</vt:lpstr>
      <vt:lpstr>Arial</vt:lpstr>
      <vt:lpstr>Wingdings</vt:lpstr>
      <vt:lpstr>Office 테마</vt:lpstr>
      <vt:lpstr>PowerPoint 프레젠테이션</vt:lpstr>
      <vt:lpstr>목차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절차지향 객체지향?</vt:lpstr>
      <vt:lpstr>절차지향 객체지향?</vt:lpstr>
      <vt:lpstr>클래스란?</vt:lpstr>
      <vt:lpstr>객체와 인스턴스?</vt:lpstr>
      <vt:lpstr>메서드란?</vt:lpstr>
      <vt:lpstr>객체지향 장점</vt:lpstr>
      <vt:lpstr>객체지향 장점</vt:lpstr>
      <vt:lpstr>객체지향 특징</vt:lpstr>
      <vt:lpstr>객체지향 특징</vt:lpstr>
      <vt:lpstr>객체지향 특징</vt:lpstr>
      <vt:lpstr>객체지향 특징</vt:lpstr>
      <vt:lpstr>객체지향 특징</vt:lpstr>
      <vt:lpstr>객체지향 특징</vt:lpstr>
      <vt:lpstr>객체지향 특징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wku</cp:lastModifiedBy>
  <cp:revision>673</cp:revision>
  <dcterms:created xsi:type="dcterms:W3CDTF">2021-01-11T01:20:31Z</dcterms:created>
  <dcterms:modified xsi:type="dcterms:W3CDTF">2021-02-03T05:36:48Z</dcterms:modified>
</cp:coreProperties>
</file>