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293" r:id="rId32"/>
    <p:sldId id="294" r:id="rId33"/>
    <p:sldId id="296" r:id="rId34"/>
    <p:sldId id="297" r:id="rId35"/>
    <p:sldId id="308" r:id="rId36"/>
    <p:sldId id="311" r:id="rId37"/>
    <p:sldId id="309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283" r:id="rId49"/>
    <p:sldId id="287" r:id="rId50"/>
    <p:sldId id="286" r:id="rId51"/>
    <p:sldId id="284" r:id="rId52"/>
    <p:sldId id="288" r:id="rId53"/>
    <p:sldId id="289" r:id="rId54"/>
    <p:sldId id="310" r:id="rId55"/>
    <p:sldId id="285" r:id="rId56"/>
    <p:sldId id="290" r:id="rId57"/>
    <p:sldId id="292" r:id="rId58"/>
    <p:sldId id="295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2AB1301-9ED2-4CF0-BECC-494F55DD3882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293"/>
            <p14:sldId id="294"/>
            <p14:sldId id="296"/>
            <p14:sldId id="297"/>
            <p14:sldId id="308"/>
            <p14:sldId id="311"/>
            <p14:sldId id="309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283"/>
            <p14:sldId id="287"/>
            <p14:sldId id="286"/>
            <p14:sldId id="284"/>
            <p14:sldId id="288"/>
            <p14:sldId id="289"/>
            <p14:sldId id="310"/>
            <p14:sldId id="285"/>
            <p14:sldId id="290"/>
            <p14:sldId id="292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2EE"/>
    <a:srgbClr val="22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86527" autoAdjust="0"/>
  </p:normalViewPr>
  <p:slideViewPr>
    <p:cSldViewPr snapToGrid="0">
      <p:cViewPr varScale="1">
        <p:scale>
          <a:sx n="100" d="100"/>
          <a:sy n="100" d="100"/>
        </p:scale>
        <p:origin x="13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96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불필요한 탐색을 하지 않기 때문에 탐색 시간이 훨씬 빠르다</a:t>
            </a:r>
            <a:endParaRPr lang="en-US" altLang="ko-KR" dirty="0" smtClean="0"/>
          </a:p>
          <a:p>
            <a:r>
              <a:rPr lang="ko-KR" altLang="en-US" dirty="0" smtClean="0"/>
              <a:t>이것은 데이터의 양이 늘어날 수록 엄청난 차이가 난다는 것을 보실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61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6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7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89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1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7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세 가지를 다 읽는다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딕셔너리</a:t>
            </a:r>
            <a:r>
              <a:rPr lang="ko-KR" altLang="en-US" dirty="0" smtClean="0"/>
              <a:t> 구조에 대해서 설명한다</a:t>
            </a:r>
            <a:endParaRPr lang="en-US" altLang="ko-KR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baseline="0" dirty="0" smtClean="0"/>
              <a:t>배열과 </a:t>
            </a:r>
            <a:r>
              <a:rPr lang="ko-KR" altLang="en-US" baseline="0" dirty="0" err="1" smtClean="0"/>
              <a:t>비교설명</a:t>
            </a:r>
            <a:endParaRPr lang="en-US" altLang="ko-KR" baseline="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baseline="0" dirty="0" smtClean="0"/>
              <a:t>배열은 </a:t>
            </a:r>
            <a:r>
              <a:rPr lang="en-US" altLang="ko-KR" baseline="0" dirty="0" smtClean="0"/>
              <a:t>index</a:t>
            </a:r>
            <a:r>
              <a:rPr lang="ko-KR" altLang="en-US" baseline="0" dirty="0" smtClean="0"/>
              <a:t>로 값을 찾지만 </a:t>
            </a:r>
            <a:r>
              <a:rPr lang="ko-KR" altLang="en-US" baseline="0" dirty="0" err="1" smtClean="0"/>
              <a:t>딕셔너리는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key</a:t>
            </a:r>
            <a:r>
              <a:rPr lang="ko-KR" altLang="en-US" baseline="0" dirty="0" smtClean="0"/>
              <a:t>값으로 </a:t>
            </a:r>
            <a:r>
              <a:rPr lang="en-US" altLang="ko-KR" baseline="0" dirty="0" smtClean="0"/>
              <a:t>value</a:t>
            </a:r>
            <a:r>
              <a:rPr lang="ko-KR" altLang="en-US" baseline="0" dirty="0" smtClean="0"/>
              <a:t>값을 찾는다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애니메이션 존재</a:t>
            </a:r>
            <a:r>
              <a:rPr lang="en-US" altLang="ko-KR" baseline="0" dirty="0" smtClean="0"/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4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구조를 설명한다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애니메이션을 활용한다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유의할 점을 설명한다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652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구조를 설명한다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애니메이션을 활용한다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유의할 점을 설명한다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7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8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9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14694" y="2325165"/>
            <a:ext cx="8726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 err="1"/>
              <a:t>파이썬</a:t>
            </a:r>
            <a:r>
              <a:rPr lang="en-US" altLang="ko-KR" sz="2400" b="1" dirty="0"/>
              <a:t>&gt;</a:t>
            </a:r>
            <a:endParaRPr lang="en-US" altLang="ko-KR" sz="15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4000" b="1" dirty="0"/>
              <a:t>리스트</a:t>
            </a:r>
            <a:r>
              <a:rPr lang="en-US" altLang="ko-KR" sz="4000" b="1" dirty="0"/>
              <a:t>, </a:t>
            </a:r>
            <a:r>
              <a:rPr lang="ko-KR" altLang="en-US" sz="4000" b="1" dirty="0" err="1"/>
              <a:t>튜플</a:t>
            </a:r>
            <a:r>
              <a:rPr lang="en-US" altLang="ko-KR" sz="4000" b="1" dirty="0"/>
              <a:t>, </a:t>
            </a:r>
            <a:r>
              <a:rPr lang="ko-KR" altLang="en-US" sz="4000" b="1" dirty="0" err="1"/>
              <a:t>딕셔너리</a:t>
            </a:r>
            <a:r>
              <a:rPr lang="en-US" altLang="ko-KR" sz="4000" b="1" dirty="0"/>
              <a:t>, </a:t>
            </a:r>
            <a:r>
              <a:rPr lang="ko-KR" altLang="en-US" sz="4000" b="1" dirty="0"/>
              <a:t>세트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17332" y="5685905"/>
            <a:ext cx="19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20162889 </a:t>
            </a:r>
            <a:r>
              <a:rPr lang="ko-KR" altLang="en-US" dirty="0" err="1"/>
              <a:t>박도훈</a:t>
            </a:r>
            <a:endParaRPr lang="en-US" altLang="ko-KR" dirty="0"/>
          </a:p>
          <a:p>
            <a:r>
              <a:rPr lang="en-US" altLang="ko-KR" dirty="0"/>
              <a:t>20162897 </a:t>
            </a:r>
            <a:r>
              <a:rPr lang="ko-KR" altLang="en-US" dirty="0" err="1"/>
              <a:t>박종두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4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E36C2-D65B-455A-91F8-98BDE4AB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40071C-1548-42C8-85DC-BCAEEBD9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443FB-27BC-4F06-8562-ED110060E145}"/>
              </a:ext>
            </a:extLst>
          </p:cNvPr>
          <p:cNvSpPr txBox="1"/>
          <p:nvPr/>
        </p:nvSpPr>
        <p:spPr>
          <a:xfrm>
            <a:off x="465992" y="1149562"/>
            <a:ext cx="1085850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값 삭제 메소드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.remove() : </a:t>
            </a:r>
            <a:r>
              <a:rPr lang="ko-KR" altLang="en-US" dirty="0"/>
              <a:t>리스트의 특정 요소 삭제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.remove(</a:t>
            </a:r>
            <a:r>
              <a:rPr lang="ko-KR" altLang="en-US" sz="1400" dirty="0"/>
              <a:t>값</a:t>
            </a:r>
            <a:r>
              <a:rPr lang="en-US" altLang="ko-K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1">
              <a:lnSpc>
                <a:spcPct val="250000"/>
              </a:lnSpc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.pop() : </a:t>
            </a:r>
            <a:r>
              <a:rPr lang="ko-KR" altLang="en-US" dirty="0"/>
              <a:t>리스트의 </a:t>
            </a:r>
            <a:r>
              <a:rPr lang="ko-KR" altLang="en-US" dirty="0" smtClean="0"/>
              <a:t>마지막 또는 특정 </a:t>
            </a:r>
            <a:r>
              <a:rPr lang="ko-KR" altLang="en-US" dirty="0"/>
              <a:t>요소 출력 후 삭제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.pop</a:t>
            </a:r>
            <a:r>
              <a:rPr lang="en-US" altLang="ko-KR" sz="1400" dirty="0" smtClean="0"/>
              <a:t>()</a:t>
            </a:r>
            <a:br>
              <a:rPr lang="en-US" altLang="ko-KR" sz="1400" dirty="0" smtClean="0"/>
            </a:br>
            <a:r>
              <a:rPr lang="en-US" altLang="ko-KR" sz="1400" dirty="0" smtClean="0"/>
              <a:t>	     </a:t>
            </a:r>
            <a:r>
              <a:rPr lang="ko-KR" altLang="en-US" sz="1400" dirty="0" err="1" smtClean="0"/>
              <a:t>변수명</a:t>
            </a:r>
            <a:r>
              <a:rPr lang="en-US" altLang="ko-KR" sz="1400" dirty="0" smtClean="0"/>
              <a:t>.pop(</a:t>
            </a:r>
            <a:r>
              <a:rPr lang="ko-KR" altLang="en-US" sz="1400" dirty="0" smtClean="0"/>
              <a:t>색인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95F852-3494-4580-8D0A-87329CE5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852" y="2753898"/>
            <a:ext cx="2627342" cy="1069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16E574-992B-4CC9-8BF5-084922530A48}"/>
              </a:ext>
            </a:extLst>
          </p:cNvPr>
          <p:cNvSpPr txBox="1"/>
          <p:nvPr/>
        </p:nvSpPr>
        <p:spPr>
          <a:xfrm>
            <a:off x="6626244" y="2360248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remove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104FC6-F8D0-46F1-9CC1-F966C390D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366" y="4867227"/>
            <a:ext cx="2885794" cy="1297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0D5A50-5967-404B-B3A5-2F65A5BE02C1}"/>
              </a:ext>
            </a:extLst>
          </p:cNvPr>
          <p:cNvSpPr txBox="1"/>
          <p:nvPr/>
        </p:nvSpPr>
        <p:spPr>
          <a:xfrm>
            <a:off x="7331758" y="441541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5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AA642-408F-4D43-8902-DAD2E7F4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E8729D0-1CFF-479B-A716-F0C5E696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5AAAE-5267-46DD-88A2-3DFF80A74750}"/>
              </a:ext>
            </a:extLst>
          </p:cNvPr>
          <p:cNvSpPr txBox="1"/>
          <p:nvPr/>
        </p:nvSpPr>
        <p:spPr>
          <a:xfrm>
            <a:off x="465992" y="1149562"/>
            <a:ext cx="1085850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내 개수 확인 메소드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.count() : </a:t>
            </a:r>
            <a:r>
              <a:rPr lang="ko-KR" altLang="en-US" dirty="0"/>
              <a:t>리스트 내 특정 요소의 개수 확인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.count(</a:t>
            </a:r>
            <a:r>
              <a:rPr lang="ko-KR" altLang="en-US" sz="1400" dirty="0"/>
              <a:t>값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25849F-5421-41D4-8916-67F0857C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89" y="3010838"/>
            <a:ext cx="3415928" cy="967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3B6F5B-6518-4EFC-B75F-DF533B8BA4EC}"/>
              </a:ext>
            </a:extLst>
          </p:cNvPr>
          <p:cNvSpPr txBox="1"/>
          <p:nvPr/>
        </p:nvSpPr>
        <p:spPr>
          <a:xfrm>
            <a:off x="6626244" y="263296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count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166C84D-599C-4DF8-AF73-3E2037C174C1}"/>
              </a:ext>
            </a:extLst>
          </p:cNvPr>
          <p:cNvGrpSpPr/>
          <p:nvPr/>
        </p:nvGrpSpPr>
        <p:grpSpPr>
          <a:xfrm>
            <a:off x="536473" y="5234006"/>
            <a:ext cx="4304572" cy="933401"/>
            <a:chOff x="907579" y="4347411"/>
            <a:chExt cx="5380932" cy="1166798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4908888" cy="770021"/>
              <a:chOff x="1588169" y="5149516"/>
              <a:chExt cx="4908888" cy="770021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4860761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5678909" y="5149516"/>
                <a:ext cx="818148" cy="77002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5342624" cy="384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[0]       [1]        [2]       [3]       [4]	  [5]</a:t>
              </a:r>
              <a:endParaRPr lang="ko-KR" altLang="en-US" sz="14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36473" y="4839732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my_list_num.count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0" name="직선 연결선 39"/>
          <p:cNvCxnSpPr>
            <a:cxnSpLocks/>
          </p:cNvCxnSpPr>
          <p:nvPr/>
        </p:nvCxnSpPr>
        <p:spPr>
          <a:xfrm>
            <a:off x="8216900" y="3403600"/>
            <a:ext cx="8864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36274" y="5357336"/>
            <a:ext cx="28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요소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dirty="0"/>
              <a:t>의 개수는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dirty="0"/>
              <a:t>개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6626244" y="3606800"/>
            <a:ext cx="1195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DA6934-CCFC-49D7-9CF2-F3935DB40DEE}"/>
              </a:ext>
            </a:extLst>
          </p:cNvPr>
          <p:cNvSpPr txBox="1"/>
          <p:nvPr/>
        </p:nvSpPr>
        <p:spPr>
          <a:xfrm>
            <a:off x="465992" y="1165604"/>
            <a:ext cx="1085850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역순 변환 메소드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.reverse() : </a:t>
            </a:r>
            <a:r>
              <a:rPr lang="ko-KR" altLang="en-US" dirty="0"/>
              <a:t>리스트를 역순으로 변환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.reverse</a:t>
            </a:r>
            <a:r>
              <a:rPr lang="en-US" altLang="ko-KR" sz="1400" dirty="0" smtClean="0"/>
              <a:t>()</a:t>
            </a:r>
            <a:endParaRPr lang="en-US" altLang="ko-KR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893767-500A-4B46-99DA-0A8B5E43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711CBA-E643-48EB-8EF4-DCE230DC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5D3564-E95C-4C00-82C2-87EBE5AF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46782"/>
            <a:ext cx="4066905" cy="834237"/>
          </a:xfrm>
          <a:prstGeom prst="rect">
            <a:avLst/>
          </a:prstGeom>
          <a:ln>
            <a:solidFill>
              <a:srgbClr val="222936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2D40B-F901-44BC-AA3E-8D99B1CAABB6}"/>
              </a:ext>
            </a:extLst>
          </p:cNvPr>
          <p:cNvSpPr txBox="1"/>
          <p:nvPr/>
        </p:nvSpPr>
        <p:spPr>
          <a:xfrm>
            <a:off x="6096000" y="2577450"/>
            <a:ext cx="92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reverse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66C84D-599C-4DF8-AF73-3E2037C174C1}"/>
              </a:ext>
            </a:extLst>
          </p:cNvPr>
          <p:cNvGrpSpPr/>
          <p:nvPr/>
        </p:nvGrpSpPr>
        <p:grpSpPr>
          <a:xfrm>
            <a:off x="593562" y="4824924"/>
            <a:ext cx="4562784" cy="1151393"/>
            <a:chOff x="907579" y="4347411"/>
            <a:chExt cx="4562784" cy="115139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4090740" cy="770021"/>
              <a:chOff x="1588169" y="5149516"/>
              <a:chExt cx="4090740" cy="7700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F77B51D-0B57-4B70-A33D-0C00B396980B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7109630-5EC3-4382-9E13-3CA382C12CBA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DA2F5A2-8F14-4ECE-9C0B-D8289B9A8AC8}"/>
                  </a:ext>
                </a:extLst>
              </p:cNvPr>
              <p:cNvSpPr/>
              <p:nvPr/>
            </p:nvSpPr>
            <p:spPr>
              <a:xfrm>
                <a:off x="4860761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4488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[0]       [1]       [2]       [3]      [4]</a:t>
              </a:r>
              <a:endParaRPr lang="ko-KR" altLang="en-US" dirty="0"/>
            </a:p>
          </p:txBody>
        </p:sp>
      </p:grpSp>
      <p:sp>
        <p:nvSpPr>
          <p:cNvPr id="16" name="갈매기형 수장 15"/>
          <p:cNvSpPr/>
          <p:nvPr/>
        </p:nvSpPr>
        <p:spPr>
          <a:xfrm>
            <a:off x="5839362" y="4971174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166C84D-599C-4DF8-AF73-3E2037C174C1}"/>
              </a:ext>
            </a:extLst>
          </p:cNvPr>
          <p:cNvGrpSpPr/>
          <p:nvPr/>
        </p:nvGrpSpPr>
        <p:grpSpPr>
          <a:xfrm>
            <a:off x="6559492" y="4824924"/>
            <a:ext cx="4562784" cy="1151393"/>
            <a:chOff x="907579" y="4347411"/>
            <a:chExt cx="4562784" cy="115139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4090740" cy="770021"/>
              <a:chOff x="1588169" y="5149516"/>
              <a:chExt cx="4090740" cy="77002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F77B51D-0B57-4B70-A33D-0C00B396980B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7109630-5EC3-4382-9E13-3CA382C12CBA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DA2F5A2-8F14-4ECE-9C0B-D8289B9A8AC8}"/>
                  </a:ext>
                </a:extLst>
              </p:cNvPr>
              <p:cNvSpPr/>
              <p:nvPr/>
            </p:nvSpPr>
            <p:spPr>
              <a:xfrm>
                <a:off x="4860761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4488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[0]       [1]       [2]       [3]      [4]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1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137D80-1A46-4F83-8C94-EBFFB72A7D80}"/>
              </a:ext>
            </a:extLst>
          </p:cNvPr>
          <p:cNvSpPr txBox="1"/>
          <p:nvPr/>
        </p:nvSpPr>
        <p:spPr>
          <a:xfrm>
            <a:off x="465992" y="1160389"/>
            <a:ext cx="7996579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병합 메소드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.extend() : </a:t>
            </a:r>
            <a:r>
              <a:rPr lang="ko-KR" altLang="en-US" dirty="0" smtClean="0"/>
              <a:t>리스트에 같은 요소로 추가 </a:t>
            </a:r>
            <a:r>
              <a:rPr lang="en-US" altLang="ko-KR" dirty="0"/>
              <a:t>(+</a:t>
            </a:r>
            <a:r>
              <a:rPr lang="ko-KR" altLang="en-US" dirty="0"/>
              <a:t>연산과 같은 효과</a:t>
            </a:r>
            <a:r>
              <a:rPr lang="en-US" altLang="ko-KR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</a:t>
            </a:r>
            <a:r>
              <a:rPr lang="en-US" altLang="ko-KR" sz="1400" dirty="0" smtClean="0"/>
              <a:t>extend(</a:t>
            </a:r>
            <a:r>
              <a:rPr lang="ko-KR" altLang="en-US" sz="1400" dirty="0" smtClean="0"/>
              <a:t>리스트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152972-563B-470C-AE08-BBB755F1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844" y="2887693"/>
            <a:ext cx="4112569" cy="2197654"/>
          </a:xfrm>
          <a:prstGeom prst="rect">
            <a:avLst/>
          </a:prstGeom>
          <a:ln>
            <a:solidFill>
              <a:srgbClr val="222936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0F5DFA-4055-4B86-BFBA-4A7A182F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02D897-9BF0-4926-8E9E-22E64B29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2AD866-C306-43A7-A5C3-1D0295E5062D}"/>
              </a:ext>
            </a:extLst>
          </p:cNvPr>
          <p:cNvCxnSpPr>
            <a:cxnSpLocks/>
          </p:cNvCxnSpPr>
          <p:nvPr/>
        </p:nvCxnSpPr>
        <p:spPr>
          <a:xfrm>
            <a:off x="7066628" y="4761018"/>
            <a:ext cx="5293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1B8521-26C2-4235-8F7F-4900E2AF6C1F}"/>
              </a:ext>
            </a:extLst>
          </p:cNvPr>
          <p:cNvSpPr txBox="1"/>
          <p:nvPr/>
        </p:nvSpPr>
        <p:spPr>
          <a:xfrm>
            <a:off x="6497803" y="2482358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extend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66C84D-599C-4DF8-AF73-3E2037C174C1}"/>
              </a:ext>
            </a:extLst>
          </p:cNvPr>
          <p:cNvGrpSpPr/>
          <p:nvPr/>
        </p:nvGrpSpPr>
        <p:grpSpPr>
          <a:xfrm>
            <a:off x="532102" y="5355737"/>
            <a:ext cx="1686604" cy="871835"/>
            <a:chOff x="907579" y="4347411"/>
            <a:chExt cx="2108340" cy="108983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1636296" cy="770021"/>
              <a:chOff x="1588169" y="5149516"/>
              <a:chExt cx="1636296" cy="77002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1563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[0]       [1]</a:t>
              </a:r>
              <a:endParaRPr lang="ko-KR" altLang="en-US" sz="14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166C84D-599C-4DF8-AF73-3E2037C174C1}"/>
              </a:ext>
            </a:extLst>
          </p:cNvPr>
          <p:cNvGrpSpPr/>
          <p:nvPr/>
        </p:nvGrpSpPr>
        <p:grpSpPr>
          <a:xfrm>
            <a:off x="3072602" y="5355737"/>
            <a:ext cx="1686604" cy="871835"/>
            <a:chOff x="907579" y="4347411"/>
            <a:chExt cx="2108340" cy="108983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1636296" cy="770021"/>
              <a:chOff x="1588169" y="5149516"/>
              <a:chExt cx="1636296" cy="770021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4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1563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[0]       [1]</a:t>
              </a:r>
              <a:endParaRPr lang="ko-KR" altLang="en-US" sz="1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72602" y="532667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2102" y="532667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1" name="갈매기형 수장 30"/>
          <p:cNvSpPr/>
          <p:nvPr/>
        </p:nvSpPr>
        <p:spPr>
          <a:xfrm>
            <a:off x="5402482" y="5424973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166C84D-599C-4DF8-AF73-3E2037C174C1}"/>
              </a:ext>
            </a:extLst>
          </p:cNvPr>
          <p:cNvGrpSpPr/>
          <p:nvPr/>
        </p:nvGrpSpPr>
        <p:grpSpPr>
          <a:xfrm>
            <a:off x="5943719" y="5291940"/>
            <a:ext cx="2995588" cy="933401"/>
            <a:chOff x="907579" y="4347411"/>
            <a:chExt cx="3744636" cy="116679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3272592" cy="770021"/>
              <a:chOff x="1588169" y="5149516"/>
              <a:chExt cx="3272592" cy="77002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4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3647380" cy="384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[0]       [1]        [2]       [3]</a:t>
              </a:r>
              <a:endParaRPr lang="ko-KR" altLang="en-US" sz="14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943719" y="532667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더하기 기호 4">
            <a:extLst>
              <a:ext uri="{FF2B5EF4-FFF2-40B4-BE49-F238E27FC236}">
                <a16:creationId xmlns:a16="http://schemas.microsoft.com/office/drawing/2014/main" id="{B500CB80-C5EA-4ACF-A883-0ED240E8C13D}"/>
              </a:ext>
            </a:extLst>
          </p:cNvPr>
          <p:cNvSpPr/>
          <p:nvPr/>
        </p:nvSpPr>
        <p:spPr>
          <a:xfrm>
            <a:off x="2532688" y="5475041"/>
            <a:ext cx="387186" cy="377383"/>
          </a:xfrm>
          <a:prstGeom prst="mathPlus">
            <a:avLst>
              <a:gd name="adj1" fmla="val 10311"/>
            </a:avLst>
          </a:prstGeom>
          <a:solidFill>
            <a:srgbClr val="2229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B2D35-5867-4D97-8552-7A205EFA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52075F-3F92-4BE5-B950-402DED96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A5C67-9A63-45C7-B269-308E30786FC2}"/>
              </a:ext>
            </a:extLst>
          </p:cNvPr>
          <p:cNvSpPr txBox="1"/>
          <p:nvPr/>
        </p:nvSpPr>
        <p:spPr>
          <a:xfrm>
            <a:off x="465992" y="1165604"/>
            <a:ext cx="108585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자르기</a:t>
            </a:r>
            <a:r>
              <a:rPr lang="en-US" altLang="ko-KR" sz="2000" b="1" dirty="0"/>
              <a:t>(1)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색인을 넣었던 </a:t>
            </a:r>
            <a:r>
              <a:rPr lang="en-US" altLang="ko-KR" b="1" dirty="0"/>
              <a:t>[ ]</a:t>
            </a:r>
            <a:r>
              <a:rPr lang="en-US" altLang="ko-KR" dirty="0"/>
              <a:t>(</a:t>
            </a:r>
            <a:r>
              <a:rPr lang="ko-KR" altLang="en-US" dirty="0"/>
              <a:t>대괄호</a:t>
            </a:r>
            <a:r>
              <a:rPr lang="en-US" altLang="ko-KR" dirty="0"/>
              <a:t>)</a:t>
            </a:r>
            <a:r>
              <a:rPr lang="ko-KR" altLang="en-US" dirty="0"/>
              <a:t>안에 숫자와 </a:t>
            </a:r>
            <a:r>
              <a:rPr lang="en-US" altLang="ko-KR" b="1" dirty="0"/>
              <a:t>:</a:t>
            </a:r>
            <a:r>
              <a:rPr lang="en-US" altLang="ko-KR" dirty="0"/>
              <a:t> (</a:t>
            </a:r>
            <a:r>
              <a:rPr lang="ko-KR" altLang="en-US" dirty="0"/>
              <a:t>콜론</a:t>
            </a:r>
            <a:r>
              <a:rPr lang="en-US" altLang="ko-KR" dirty="0">
                <a:sym typeface="Wingdings" pitchFamily="2" charset="2"/>
              </a:rPr>
              <a:t>)</a:t>
            </a:r>
            <a:r>
              <a:rPr lang="ko-KR" altLang="en-US" dirty="0">
                <a:sym typeface="Wingdings" pitchFamily="2" charset="2"/>
              </a:rPr>
              <a:t>의 조합을 활용</a:t>
            </a:r>
            <a:endParaRPr lang="en-US" altLang="ko-KR" dirty="0">
              <a:sym typeface="Wingdings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[ start : end ]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ko-KR" altLang="en-US" sz="1400" dirty="0"/>
              <a:t>리스트 타입 변수의 </a:t>
            </a:r>
            <a:r>
              <a:rPr lang="en-US" altLang="ko-KR" sz="1400" b="1" dirty="0"/>
              <a:t>start</a:t>
            </a:r>
            <a:r>
              <a:rPr lang="en-US" altLang="ko-KR" sz="1400" dirty="0"/>
              <a:t> </a:t>
            </a:r>
            <a:r>
              <a:rPr lang="ko-KR" altLang="en-US" sz="1400" dirty="0"/>
              <a:t>색인부터 </a:t>
            </a:r>
            <a:r>
              <a:rPr lang="en-US" altLang="ko-KR" sz="1400" b="1" dirty="0"/>
              <a:t>end-1</a:t>
            </a:r>
            <a:r>
              <a:rPr lang="en-US" altLang="ko-KR" sz="1400" dirty="0"/>
              <a:t> </a:t>
            </a:r>
            <a:r>
              <a:rPr lang="ko-KR" altLang="en-US" sz="1400" dirty="0"/>
              <a:t>색인까지 자른다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>
                <a:sym typeface="Wingdings" pitchFamily="2" charset="2"/>
              </a:rPr>
              <a:t>리스트를 자르면 </a:t>
            </a:r>
            <a:r>
              <a:rPr lang="ko-KR" altLang="en-US" b="1" dirty="0">
                <a:sym typeface="Wingdings" pitchFamily="2" charset="2"/>
              </a:rPr>
              <a:t>새로운 리스트</a:t>
            </a:r>
            <a:r>
              <a:rPr lang="ko-KR" altLang="en-US" dirty="0">
                <a:sym typeface="Wingdings" pitchFamily="2" charset="2"/>
              </a:rPr>
              <a:t>가 </a:t>
            </a:r>
            <a:r>
              <a:rPr lang="ko-KR" altLang="en-US" b="1" dirty="0">
                <a:solidFill>
                  <a:srgbClr val="FF0000"/>
                </a:solidFill>
                <a:sym typeface="Wingdings" pitchFamily="2" charset="2"/>
              </a:rPr>
              <a:t>생성</a:t>
            </a:r>
            <a:r>
              <a:rPr lang="ko-KR" altLang="en-US" dirty="0">
                <a:sym typeface="Wingdings" pitchFamily="2" charset="2"/>
              </a:rPr>
              <a:t>된다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66" y="4102858"/>
            <a:ext cx="5019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166C84D-599C-4DF8-AF73-3E2037C174C1}"/>
              </a:ext>
            </a:extLst>
          </p:cNvPr>
          <p:cNvGrpSpPr/>
          <p:nvPr/>
        </p:nvGrpSpPr>
        <p:grpSpPr>
          <a:xfrm>
            <a:off x="1238658" y="5019248"/>
            <a:ext cx="3744636" cy="1151393"/>
            <a:chOff x="907579" y="4347411"/>
            <a:chExt cx="3744636" cy="11513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3272592" cy="770021"/>
              <a:chOff x="1588169" y="5149516"/>
              <a:chExt cx="3272592" cy="770021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7109630-5EC3-4382-9E13-3CA382C12CBA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F77B51D-0B57-4B70-A33D-0C00B396980B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3648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[0]       [1]       [2]       [3]</a:t>
              </a:r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5992" y="5219592"/>
            <a:ext cx="117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cards[1:3]</a:t>
            </a:r>
            <a:endParaRPr lang="ko-KR" altLang="en-US" dirty="0"/>
          </a:p>
        </p:txBody>
      </p:sp>
      <p:sp>
        <p:nvSpPr>
          <p:cNvPr id="15" name="갈매기형 수장 14"/>
          <p:cNvSpPr/>
          <p:nvPr/>
        </p:nvSpPr>
        <p:spPr>
          <a:xfrm>
            <a:off x="5600602" y="5165498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166C84D-599C-4DF8-AF73-3E2037C174C1}"/>
              </a:ext>
            </a:extLst>
          </p:cNvPr>
          <p:cNvGrpSpPr/>
          <p:nvPr/>
        </p:nvGrpSpPr>
        <p:grpSpPr>
          <a:xfrm>
            <a:off x="6069470" y="5013227"/>
            <a:ext cx="2108340" cy="1151393"/>
            <a:chOff x="907579" y="4347411"/>
            <a:chExt cx="2108340" cy="115139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1636296" cy="770021"/>
              <a:chOff x="1588169" y="5149516"/>
              <a:chExt cx="1636296" cy="770021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1968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</a:t>
              </a:r>
              <a:r>
                <a:rPr lang="en-US" altLang="ko-KR" dirty="0">
                  <a:solidFill>
                    <a:srgbClr val="FF0000"/>
                  </a:solidFill>
                </a:rPr>
                <a:t>[0]       [1]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8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A5C67-9A63-45C7-B269-308E30786FC2}"/>
              </a:ext>
            </a:extLst>
          </p:cNvPr>
          <p:cNvSpPr txBox="1"/>
          <p:nvPr/>
        </p:nvSpPr>
        <p:spPr>
          <a:xfrm>
            <a:off x="465992" y="1165604"/>
            <a:ext cx="108585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자르기</a:t>
            </a:r>
            <a:r>
              <a:rPr lang="en-US" altLang="ko-KR" sz="2000" b="1" dirty="0"/>
              <a:t>(2)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ym typeface="Wingdings" pitchFamily="2" charset="2"/>
              </a:rPr>
              <a:t>:</a:t>
            </a:r>
            <a:r>
              <a:rPr lang="en-US" altLang="ko-KR" dirty="0">
                <a:sym typeface="Wingdings" pitchFamily="2" charset="2"/>
              </a:rPr>
              <a:t> (</a:t>
            </a:r>
            <a:r>
              <a:rPr lang="ko-KR" altLang="en-US" dirty="0">
                <a:sym typeface="Wingdings" pitchFamily="2" charset="2"/>
              </a:rPr>
              <a:t>콜론</a:t>
            </a:r>
            <a:r>
              <a:rPr lang="en-US" altLang="ko-KR" dirty="0">
                <a:sym typeface="Wingdings" pitchFamily="2" charset="2"/>
              </a:rPr>
              <a:t>) </a:t>
            </a:r>
            <a:r>
              <a:rPr lang="ko-KR" altLang="en-US" dirty="0">
                <a:sym typeface="Wingdings" pitchFamily="2" charset="2"/>
              </a:rPr>
              <a:t>양쪽에는 숫자를 쓰지 않을 수도 있다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[ start : ] or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[ : end ] or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[ : ] 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/>
              <a:t>좌측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숫자를 </a:t>
            </a:r>
            <a:r>
              <a:rPr lang="ko-KR" altLang="en-US" sz="1400" dirty="0"/>
              <a:t>쓰지 않으면 리스트의 시작부터 자르라는 의미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/>
              <a:t>우측</a:t>
            </a:r>
            <a:r>
              <a:rPr lang="ko-KR" altLang="en-US" sz="1400" dirty="0" smtClean="0"/>
              <a:t>에 숫자를 </a:t>
            </a:r>
            <a:r>
              <a:rPr lang="ko-KR" altLang="en-US" sz="1400" dirty="0"/>
              <a:t>쓰지 않으면 리스트의 끝까지 자르라는 의미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/>
              <a:t>양측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숫자를 </a:t>
            </a:r>
            <a:r>
              <a:rPr lang="ko-KR" altLang="en-US" sz="1400" dirty="0"/>
              <a:t>쓰지 않으면 자르지 않는다는 의미</a:t>
            </a:r>
            <a:endParaRPr lang="en-US" altLang="ko-KR" sz="1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569016" y="3750432"/>
            <a:ext cx="3648860" cy="933401"/>
            <a:chOff x="465992" y="5002214"/>
            <a:chExt cx="3648860" cy="93340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166C84D-599C-4DF8-AF73-3E2037C174C1}"/>
                </a:ext>
              </a:extLst>
            </p:cNvPr>
            <p:cNvGrpSpPr/>
            <p:nvPr/>
          </p:nvGrpSpPr>
          <p:grpSpPr>
            <a:xfrm>
              <a:off x="1128158" y="5002214"/>
              <a:ext cx="2986694" cy="933401"/>
              <a:chOff x="907579" y="4347411"/>
              <a:chExt cx="3733518" cy="1166798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3261474" cy="770021"/>
                <a:chOff x="1588169" y="5149516"/>
                <a:chExt cx="3261474" cy="770021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321334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403149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3725529" cy="384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색인 </a:t>
                </a:r>
                <a:r>
                  <a:rPr lang="en-US" altLang="ko-KR" sz="1400" dirty="0"/>
                  <a:t>: [0]       [1]        [2]       [3]</a:t>
                </a:r>
                <a:endParaRPr lang="ko-KR" altLang="en-US" sz="14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65992" y="5068798"/>
              <a:ext cx="105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cards[:2]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166C84D-599C-4DF8-AF73-3E2037C174C1}"/>
              </a:ext>
            </a:extLst>
          </p:cNvPr>
          <p:cNvGrpSpPr/>
          <p:nvPr/>
        </p:nvGrpSpPr>
        <p:grpSpPr>
          <a:xfrm>
            <a:off x="8073732" y="3750432"/>
            <a:ext cx="1686604" cy="933401"/>
            <a:chOff x="907579" y="4347411"/>
            <a:chExt cx="2108340" cy="116679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1636296" cy="770021"/>
              <a:chOff x="1588169" y="5149516"/>
              <a:chExt cx="1636296" cy="770021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1954139" cy="384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</a:t>
              </a:r>
              <a:r>
                <a:rPr lang="en-US" altLang="ko-KR" sz="1400" dirty="0">
                  <a:solidFill>
                    <a:srgbClr val="FF0000"/>
                  </a:solidFill>
                </a:rPr>
                <a:t>[0]       [1]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갈매기형 수장 22"/>
          <p:cNvSpPr/>
          <p:nvPr/>
        </p:nvSpPr>
        <p:spPr>
          <a:xfrm>
            <a:off x="7762610" y="3819666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20" y="3819666"/>
            <a:ext cx="1333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3569016" y="5081392"/>
            <a:ext cx="3648860" cy="933401"/>
            <a:chOff x="465992" y="5002214"/>
            <a:chExt cx="3648860" cy="93340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166C84D-599C-4DF8-AF73-3E2037C174C1}"/>
                </a:ext>
              </a:extLst>
            </p:cNvPr>
            <p:cNvGrpSpPr/>
            <p:nvPr/>
          </p:nvGrpSpPr>
          <p:grpSpPr>
            <a:xfrm>
              <a:off x="1128158" y="5002214"/>
              <a:ext cx="2986694" cy="933401"/>
              <a:chOff x="907579" y="4347411"/>
              <a:chExt cx="3733518" cy="1166798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3261474" cy="770021"/>
                <a:chOff x="1588169" y="5149516"/>
                <a:chExt cx="3261474" cy="770021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3213347" y="5149516"/>
                  <a:ext cx="818148" cy="770021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4031495" y="5149516"/>
                  <a:ext cx="818148" cy="770021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3725529" cy="384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색인 </a:t>
                </a:r>
                <a:r>
                  <a:rPr lang="en-US" altLang="ko-KR" sz="1400" dirty="0"/>
                  <a:t>: [0]       [1]        [2]       [3]</a:t>
                </a:r>
                <a:endParaRPr lang="ko-KR" altLang="en-US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65992" y="5068798"/>
              <a:ext cx="105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cards[1:]</a:t>
              </a:r>
              <a:endParaRPr lang="ko-KR" altLang="en-US" dirty="0"/>
            </a:p>
          </p:txBody>
        </p:sp>
      </p:grpSp>
      <p:sp>
        <p:nvSpPr>
          <p:cNvPr id="34" name="갈매기형 수장 33"/>
          <p:cNvSpPr/>
          <p:nvPr/>
        </p:nvSpPr>
        <p:spPr>
          <a:xfrm>
            <a:off x="7762610" y="5150628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166C84D-599C-4DF8-AF73-3E2037C174C1}"/>
              </a:ext>
            </a:extLst>
          </p:cNvPr>
          <p:cNvGrpSpPr/>
          <p:nvPr/>
        </p:nvGrpSpPr>
        <p:grpSpPr>
          <a:xfrm>
            <a:off x="8073732" y="5081392"/>
            <a:ext cx="2341096" cy="933401"/>
            <a:chOff x="907579" y="4347411"/>
            <a:chExt cx="2926488" cy="116679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2454444" cy="770021"/>
              <a:chOff x="1588169" y="5149516"/>
              <a:chExt cx="2454444" cy="77002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5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2839835" cy="384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</a:t>
              </a:r>
              <a:r>
                <a:rPr lang="en-US" altLang="ko-KR" sz="1400" dirty="0">
                  <a:solidFill>
                    <a:srgbClr val="FF0000"/>
                  </a:solidFill>
                </a:rPr>
                <a:t>[0]       [1]       [2]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20" y="51988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5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A5C67-9A63-45C7-B269-308E30786FC2}"/>
              </a:ext>
            </a:extLst>
          </p:cNvPr>
          <p:cNvSpPr txBox="1"/>
          <p:nvPr/>
        </p:nvSpPr>
        <p:spPr>
          <a:xfrm>
            <a:off x="465992" y="1165604"/>
            <a:ext cx="108585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자르기</a:t>
            </a:r>
            <a:r>
              <a:rPr lang="en-US" altLang="ko-KR" sz="2000" b="1" dirty="0"/>
              <a:t>(3)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ym typeface="Wingdings" pitchFamily="2" charset="2"/>
              </a:rPr>
              <a:t>리스트를 자르면 </a:t>
            </a:r>
            <a:r>
              <a:rPr lang="ko-KR" altLang="en-US" b="1" dirty="0">
                <a:sym typeface="Wingdings" pitchFamily="2" charset="2"/>
              </a:rPr>
              <a:t>새로운 리스트</a:t>
            </a:r>
            <a:r>
              <a:rPr lang="ko-KR" altLang="en-US" dirty="0">
                <a:sym typeface="Wingdings" pitchFamily="2" charset="2"/>
              </a:rPr>
              <a:t>를 </a:t>
            </a:r>
            <a:r>
              <a:rPr lang="ko-KR" altLang="en-US" b="1" dirty="0">
                <a:solidFill>
                  <a:srgbClr val="FF0000"/>
                </a:solidFill>
                <a:sym typeface="Wingdings" pitchFamily="2" charset="2"/>
              </a:rPr>
              <a:t>생성</a:t>
            </a:r>
            <a:r>
              <a:rPr lang="ko-KR" altLang="en-US" dirty="0">
                <a:sym typeface="Wingdings" pitchFamily="2" charset="2"/>
              </a:rPr>
              <a:t>하여 반환</a:t>
            </a:r>
            <a:endParaRPr lang="en-US" altLang="ko-KR" dirty="0">
              <a:sym typeface="Wingdings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dirty="0">
                <a:sym typeface="Wingdings" pitchFamily="2" charset="2"/>
              </a:rPr>
              <a:t>즉</a:t>
            </a:r>
            <a:r>
              <a:rPr lang="en-US" altLang="ko-KR" sz="1400" dirty="0">
                <a:sym typeface="Wingdings" pitchFamily="2" charset="2"/>
              </a:rPr>
              <a:t>, </a:t>
            </a:r>
            <a:r>
              <a:rPr lang="ko-KR" altLang="en-US" sz="1400" dirty="0">
                <a:sym typeface="Wingdings" pitchFamily="2" charset="2"/>
              </a:rPr>
              <a:t>기존 리스트의 값은 변하지 않는다</a:t>
            </a:r>
            <a:r>
              <a:rPr lang="en-US" altLang="ko-KR" sz="1400" dirty="0">
                <a:sym typeface="Wingdings" pitchFamily="2" charset="2"/>
              </a:rPr>
              <a:t>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sym typeface="Wingdings" pitchFamily="2" charset="2"/>
              </a:rPr>
              <a:t>자른 리스트를 다른 변수에 저장해서 사용</a:t>
            </a:r>
            <a:endParaRPr lang="en-US" altLang="ko-KR" dirty="0">
              <a:sym typeface="Wingdings" pitchFamily="2" charset="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39" y="3476330"/>
            <a:ext cx="2314575" cy="155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504076" y="5197499"/>
            <a:ext cx="4882464" cy="933401"/>
            <a:chOff x="1673025" y="4090059"/>
            <a:chExt cx="4882464" cy="93340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166C84D-599C-4DF8-AF73-3E2037C174C1}"/>
                </a:ext>
              </a:extLst>
            </p:cNvPr>
            <p:cNvGrpSpPr/>
            <p:nvPr/>
          </p:nvGrpSpPr>
          <p:grpSpPr>
            <a:xfrm>
              <a:off x="4214393" y="4090059"/>
              <a:ext cx="2341096" cy="933401"/>
              <a:chOff x="907579" y="4347411"/>
              <a:chExt cx="2926488" cy="116679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2454444" cy="770021"/>
                <a:chOff x="1588169" y="5149516"/>
                <a:chExt cx="2454444" cy="770021"/>
              </a:xfrm>
            </p:grpSpPr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2839834" cy="384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색인 </a:t>
                </a:r>
                <a:r>
                  <a:rPr lang="en-US" altLang="ko-KR" sz="1400" dirty="0"/>
                  <a:t>: [0]       [1]        [2]</a:t>
                </a:r>
                <a:endParaRPr lang="ko-KR" altLang="en-US" sz="1400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535680" y="4213389"/>
              <a:ext cx="105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cards[1:]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73025" y="4213389"/>
              <a:ext cx="1771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save_cards</a:t>
              </a:r>
              <a:r>
                <a:rPr lang="en-US" altLang="ko-KR" dirty="0"/>
                <a:t>    =</a:t>
              </a:r>
              <a:endParaRPr lang="ko-KR" altLang="en-US" dirty="0"/>
            </a:p>
          </p:txBody>
        </p:sp>
      </p:grpSp>
      <p:sp>
        <p:nvSpPr>
          <p:cNvPr id="19" name="갈매기형 수장 18"/>
          <p:cNvSpPr/>
          <p:nvPr/>
        </p:nvSpPr>
        <p:spPr>
          <a:xfrm>
            <a:off x="5968718" y="5266735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626954" y="5197499"/>
            <a:ext cx="3263649" cy="933401"/>
            <a:chOff x="3291840" y="4090059"/>
            <a:chExt cx="3263649" cy="93340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166C84D-599C-4DF8-AF73-3E2037C174C1}"/>
                </a:ext>
              </a:extLst>
            </p:cNvPr>
            <p:cNvGrpSpPr/>
            <p:nvPr/>
          </p:nvGrpSpPr>
          <p:grpSpPr>
            <a:xfrm>
              <a:off x="4214393" y="4090059"/>
              <a:ext cx="2341096" cy="933401"/>
              <a:chOff x="907579" y="4347411"/>
              <a:chExt cx="2926488" cy="1166798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2454444" cy="770021"/>
                <a:chOff x="1588169" y="5149516"/>
                <a:chExt cx="2454444" cy="770021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2839834" cy="384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색인 </a:t>
                </a:r>
                <a:r>
                  <a:rPr lang="en-US" altLang="ko-KR" sz="1400" dirty="0"/>
                  <a:t>: [0]       [1]        [2]</a:t>
                </a:r>
                <a:endParaRPr lang="ko-KR" altLang="en-US" sz="14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91840" y="4213389"/>
              <a:ext cx="1282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save_cards</a:t>
              </a:r>
              <a:endParaRPr lang="ko-KR" altLang="en-US" dirty="0"/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1232452" y="4358640"/>
            <a:ext cx="4671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37D80-1A46-4F83-8C94-EBFFB72A7D80}"/>
              </a:ext>
            </a:extLst>
          </p:cNvPr>
          <p:cNvSpPr txBox="1"/>
          <p:nvPr/>
        </p:nvSpPr>
        <p:spPr>
          <a:xfrm>
            <a:off x="465992" y="1160389"/>
            <a:ext cx="799657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복제</a:t>
            </a:r>
            <a:r>
              <a:rPr lang="en-US" altLang="ko-KR" sz="2000" b="1" dirty="0"/>
              <a:t>(1)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리스트 변수를 신규 변수에 저장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 = </a:t>
            </a:r>
            <a:r>
              <a:rPr lang="ko-KR" altLang="en-US" sz="1400" dirty="0" err="1"/>
              <a:t>변수명</a:t>
            </a:r>
            <a:endParaRPr lang="en-US" altLang="ko-KR" sz="1400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8" y="3340735"/>
            <a:ext cx="4695825" cy="1314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504076" y="5197499"/>
            <a:ext cx="5272796" cy="933401"/>
            <a:chOff x="1673025" y="4090059"/>
            <a:chExt cx="5272796" cy="93340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166C84D-599C-4DF8-AF73-3E2037C174C1}"/>
                </a:ext>
              </a:extLst>
            </p:cNvPr>
            <p:cNvGrpSpPr/>
            <p:nvPr/>
          </p:nvGrpSpPr>
          <p:grpSpPr>
            <a:xfrm>
              <a:off x="3950233" y="4090059"/>
              <a:ext cx="2995588" cy="933401"/>
              <a:chOff x="577353" y="4347411"/>
              <a:chExt cx="3744636" cy="1166798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049397" y="4347411"/>
                <a:ext cx="3272592" cy="770021"/>
                <a:chOff x="1257943" y="5149516"/>
                <a:chExt cx="3272592" cy="770021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257943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076091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89423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371238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577353" y="5129472"/>
                <a:ext cx="3647380" cy="384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색인 </a:t>
                </a:r>
                <a:r>
                  <a:rPr lang="en-US" altLang="ko-KR" sz="1400" dirty="0"/>
                  <a:t>: [0]       [1]        [2]       [3]</a:t>
                </a:r>
                <a:endParaRPr lang="ko-KR" altLang="en-US" sz="14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535680" y="4213389"/>
              <a:ext cx="731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cards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3025" y="4213389"/>
              <a:ext cx="1744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new_cards</a:t>
              </a:r>
              <a:r>
                <a:rPr lang="en-US" altLang="ko-KR" dirty="0"/>
                <a:t>    =</a:t>
              </a:r>
              <a:endParaRPr lang="ko-KR" altLang="en-US" dirty="0"/>
            </a:p>
          </p:txBody>
        </p:sp>
      </p:grpSp>
      <p:sp>
        <p:nvSpPr>
          <p:cNvPr id="15" name="갈매기형 수장 14"/>
          <p:cNvSpPr/>
          <p:nvPr/>
        </p:nvSpPr>
        <p:spPr>
          <a:xfrm>
            <a:off x="6330768" y="5266735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898994" y="5197499"/>
            <a:ext cx="4572633" cy="933401"/>
            <a:chOff x="3291840" y="4090059"/>
            <a:chExt cx="4572633" cy="93340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166C84D-599C-4DF8-AF73-3E2037C174C1}"/>
                </a:ext>
              </a:extLst>
            </p:cNvPr>
            <p:cNvGrpSpPr/>
            <p:nvPr/>
          </p:nvGrpSpPr>
          <p:grpSpPr>
            <a:xfrm>
              <a:off x="4214393" y="4090059"/>
              <a:ext cx="3650080" cy="933401"/>
              <a:chOff x="907579" y="4347411"/>
              <a:chExt cx="4562784" cy="1166798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4090740" cy="770021"/>
                <a:chOff x="1588169" y="5149516"/>
                <a:chExt cx="4090740" cy="770021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4042613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4860761" y="5149516"/>
                  <a:ext cx="818148" cy="770021"/>
                </a:xfrm>
                <a:prstGeom prst="rect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4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4454925" cy="384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색인 </a:t>
                </a:r>
                <a:r>
                  <a:rPr lang="en-US" altLang="ko-KR" sz="1400" dirty="0"/>
                  <a:t>: [0]       [1]        [2]       [3]      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[4]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291840" y="4213389"/>
              <a:ext cx="1255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new_cards</a:t>
              </a:r>
              <a:endParaRPr lang="ko-KR" altLang="en-US" dirty="0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1188720" y="4490720"/>
            <a:ext cx="4267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6106" y="483033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append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7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37D80-1A46-4F83-8C94-EBFFB72A7D80}"/>
              </a:ext>
            </a:extLst>
          </p:cNvPr>
          <p:cNvSpPr txBox="1"/>
          <p:nvPr/>
        </p:nvSpPr>
        <p:spPr>
          <a:xfrm>
            <a:off x="465992" y="1160389"/>
            <a:ext cx="799657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복제</a:t>
            </a:r>
            <a:r>
              <a:rPr lang="en-US" altLang="ko-KR" sz="2000" b="1" dirty="0"/>
              <a:t>(2)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cards</a:t>
            </a:r>
            <a:r>
              <a:rPr lang="ko-KR" altLang="en-US" dirty="0"/>
              <a:t>변수의 메모리 주소를 </a:t>
            </a:r>
            <a:r>
              <a:rPr lang="en-US" altLang="ko-KR" dirty="0" err="1"/>
              <a:t>new_cards</a:t>
            </a:r>
            <a:r>
              <a:rPr lang="ko-KR" altLang="en-US" dirty="0"/>
              <a:t>에 넘겨준 것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200" dirty="0" err="1"/>
              <a:t>new_cards</a:t>
            </a:r>
            <a:r>
              <a:rPr lang="ko-KR" altLang="en-US" sz="1200" dirty="0"/>
              <a:t>의 변수 값을 바꾸어도 메모리 주소가 같아 </a:t>
            </a:r>
            <a:r>
              <a:rPr lang="en-US" altLang="ko-KR" sz="1200" dirty="0"/>
              <a:t>cards</a:t>
            </a:r>
            <a:r>
              <a:rPr lang="ko-KR" altLang="en-US" sz="1200" dirty="0"/>
              <a:t>도 </a:t>
            </a:r>
            <a:r>
              <a:rPr lang="ko-KR" altLang="en-US" sz="1200" b="1" dirty="0">
                <a:solidFill>
                  <a:srgbClr val="FF0000"/>
                </a:solidFill>
              </a:rPr>
              <a:t>동일한 값</a:t>
            </a:r>
            <a:r>
              <a:rPr lang="ko-KR" altLang="en-US" sz="1200" dirty="0"/>
              <a:t>을 가진다</a:t>
            </a:r>
            <a:r>
              <a:rPr lang="en-US" altLang="ko-KR" sz="1200" dirty="0"/>
              <a:t>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7372216" y="3772217"/>
            <a:ext cx="2448560" cy="2046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101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102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103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104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7715" y="3402885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저장 공간</a:t>
            </a:r>
            <a:r>
              <a:rPr lang="en-US" altLang="ko-KR" dirty="0"/>
              <a:t>(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35518" y="3833177"/>
            <a:ext cx="73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cards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1336" y="4671659"/>
            <a:ext cx="12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new_cards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3"/>
          </p:cNvCxnSpPr>
          <p:nvPr/>
        </p:nvCxnSpPr>
        <p:spPr>
          <a:xfrm>
            <a:off x="6666744" y="4017843"/>
            <a:ext cx="1710603" cy="593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3"/>
          </p:cNvCxnSpPr>
          <p:nvPr/>
        </p:nvCxnSpPr>
        <p:spPr>
          <a:xfrm flipV="1">
            <a:off x="6666744" y="4720220"/>
            <a:ext cx="1710603" cy="1361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929914" y="4668810"/>
            <a:ext cx="116518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258581" y="4504026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[3, 1, 5, 2, 4]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765656" y="40704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8" y="3340735"/>
            <a:ext cx="4695825" cy="1314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직선 연결선 25"/>
          <p:cNvCxnSpPr/>
          <p:nvPr/>
        </p:nvCxnSpPr>
        <p:spPr>
          <a:xfrm>
            <a:off x="1188720" y="4490720"/>
            <a:ext cx="4267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37D80-1A46-4F83-8C94-EBFFB72A7D80}"/>
              </a:ext>
            </a:extLst>
          </p:cNvPr>
          <p:cNvSpPr txBox="1"/>
          <p:nvPr/>
        </p:nvSpPr>
        <p:spPr>
          <a:xfrm>
            <a:off x="465992" y="1160389"/>
            <a:ext cx="799657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복제</a:t>
            </a:r>
            <a:r>
              <a:rPr lang="en-US" altLang="ko-KR" sz="2000" b="1" dirty="0"/>
              <a:t>(3)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기존 리스트를 복제한 새로운 리스트는 </a:t>
            </a:r>
            <a:r>
              <a:rPr lang="en-US" altLang="ko-KR" dirty="0"/>
              <a:t>‘</a:t>
            </a:r>
            <a:r>
              <a:rPr lang="ko-KR" altLang="en-US" dirty="0"/>
              <a:t>리스트 자르기</a:t>
            </a:r>
            <a:r>
              <a:rPr lang="en-US" altLang="ko-KR" dirty="0"/>
              <a:t>’ </a:t>
            </a:r>
            <a:r>
              <a:rPr lang="ko-KR" altLang="en-US" dirty="0"/>
              <a:t>활용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/>
              <a:t>새로운 리스트이므로 기존 리스트와는 다른 메모리 주소를 가지므로 </a:t>
            </a:r>
            <a:r>
              <a:rPr lang="ko-KR" altLang="en-US" sz="1200" b="1" dirty="0"/>
              <a:t>다른 값</a:t>
            </a:r>
            <a:r>
              <a:rPr lang="ko-KR" altLang="en-US" sz="1200" dirty="0"/>
              <a:t>을 </a:t>
            </a:r>
            <a:r>
              <a:rPr lang="ko-KR" altLang="en-US" sz="1200" dirty="0" smtClean="0"/>
              <a:t>가질 수 있다</a:t>
            </a:r>
            <a:r>
              <a:rPr lang="en-US" altLang="ko-KR" sz="1200" dirty="0"/>
              <a:t>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2" y="2970501"/>
            <a:ext cx="4838700" cy="153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7498080" y="3789680"/>
            <a:ext cx="711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372216" y="3772217"/>
            <a:ext cx="2448560" cy="2046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101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102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103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104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7715" y="3402885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저장 공간</a:t>
            </a:r>
            <a:r>
              <a:rPr lang="en-US" altLang="ko-KR" dirty="0"/>
              <a:t>(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5518" y="3833177"/>
            <a:ext cx="73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cards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47006" y="4671659"/>
            <a:ext cx="231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new_cards</a:t>
            </a:r>
            <a:r>
              <a:rPr lang="en-US" altLang="ko-KR" dirty="0"/>
              <a:t> = cards[:]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>
            <a:off x="6666744" y="4017843"/>
            <a:ext cx="1710603" cy="593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1" idx="3"/>
          </p:cNvCxnSpPr>
          <p:nvPr/>
        </p:nvCxnSpPr>
        <p:spPr>
          <a:xfrm>
            <a:off x="6666744" y="4856325"/>
            <a:ext cx="1710603" cy="1017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41" idx="1"/>
          </p:cNvCxnSpPr>
          <p:nvPr/>
        </p:nvCxnSpPr>
        <p:spPr>
          <a:xfrm>
            <a:off x="8929914" y="4958081"/>
            <a:ext cx="1328667" cy="1645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380501" y="430082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[3, 1, 5, 2]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65656" y="3867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258581" y="4937964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[3, 1, 5, 2, 4]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endCxn id="15" idx="1"/>
          </p:cNvCxnSpPr>
          <p:nvPr/>
        </p:nvCxnSpPr>
        <p:spPr>
          <a:xfrm flipV="1">
            <a:off x="9051834" y="4485492"/>
            <a:ext cx="1328667" cy="1861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34A55-DAA0-4024-AAE0-95D9712E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B29231-25E3-4EB9-9976-E87591A6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15419-81C1-412E-9272-4F71339202BC}"/>
              </a:ext>
            </a:extLst>
          </p:cNvPr>
          <p:cNvSpPr txBox="1"/>
          <p:nvPr/>
        </p:nvSpPr>
        <p:spPr>
          <a:xfrm>
            <a:off x="513708" y="1140606"/>
            <a:ext cx="10074081" cy="273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/>
              <a:t>리스트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 err="1"/>
              <a:t>튜플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 err="1"/>
              <a:t>딕셔너리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/>
              <a:t>세트</a:t>
            </a:r>
          </a:p>
        </p:txBody>
      </p:sp>
    </p:spTree>
    <p:extLst>
      <p:ext uri="{BB962C8B-B14F-4D97-AF65-F5344CB8AC3E}">
        <p14:creationId xmlns:p14="http://schemas.microsoft.com/office/powerpoint/2010/main" val="10510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37D80-1A46-4F83-8C94-EBFFB72A7D80}"/>
              </a:ext>
            </a:extLst>
          </p:cNvPr>
          <p:cNvSpPr txBox="1"/>
          <p:nvPr/>
        </p:nvSpPr>
        <p:spPr>
          <a:xfrm>
            <a:off x="465992" y="1160389"/>
            <a:ext cx="799657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중첩 리스트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리스트가 리스트 자체를 항목으로 가지는 것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선언 형식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변수명</a:t>
            </a:r>
            <a:r>
              <a:rPr lang="ko-KR" altLang="en-US" sz="1200" dirty="0"/>
              <a:t> </a:t>
            </a:r>
            <a:r>
              <a:rPr lang="en-US" altLang="ko-KR" sz="1200" dirty="0"/>
              <a:t>= [[value, value, ...], [value, value, …]]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71" y="3111377"/>
            <a:ext cx="5676900" cy="181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462571" y="3980373"/>
          <a:ext cx="2154174" cy="2037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96285" y="361997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48125" y="362354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08525" y="362354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10203" y="41614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10203" y="482898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10203" y="548282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41200" y="3067165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차원 행렬 예시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924800" y="4236720"/>
            <a:ext cx="0" cy="16154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462571" y="3619976"/>
            <a:ext cx="204484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17051" y="59263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73611" y="34503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</a:t>
            </a:r>
          </a:p>
        </p:txBody>
      </p:sp>
      <p:cxnSp>
        <p:nvCxnSpPr>
          <p:cNvPr id="21" name="직선 화살표 연결선 20"/>
          <p:cNvCxnSpPr>
            <a:endCxn id="25" idx="0"/>
          </p:cNvCxnSpPr>
          <p:nvPr/>
        </p:nvCxnSpPr>
        <p:spPr>
          <a:xfrm flipH="1">
            <a:off x="1432560" y="4734560"/>
            <a:ext cx="518160" cy="8224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6" idx="0"/>
          </p:cNvCxnSpPr>
          <p:nvPr/>
        </p:nvCxnSpPr>
        <p:spPr>
          <a:xfrm>
            <a:off x="2174240" y="4734560"/>
            <a:ext cx="568960" cy="8224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24811" y="5557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35451" y="5557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</a:t>
            </a:r>
          </a:p>
        </p:txBody>
      </p:sp>
    </p:spTree>
    <p:extLst>
      <p:ext uri="{BB962C8B-B14F-4D97-AF65-F5344CB8AC3E}">
        <p14:creationId xmlns:p14="http://schemas.microsoft.com/office/powerpoint/2010/main" val="21560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튜플의</a:t>
            </a:r>
            <a:r>
              <a:rPr lang="ko-KR" altLang="en-US" sz="2000" b="1" dirty="0"/>
              <a:t> 개념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변경할 수 없는 불변적</a:t>
            </a:r>
            <a:r>
              <a:rPr lang="en-US" altLang="ko-KR" dirty="0"/>
              <a:t>(immutable, </a:t>
            </a:r>
            <a:r>
              <a:rPr lang="ko-KR" altLang="en-US" dirty="0"/>
              <a:t>변경 불가</a:t>
            </a:r>
            <a:r>
              <a:rPr lang="en-US" altLang="ko-KR" dirty="0"/>
              <a:t>) </a:t>
            </a:r>
            <a:r>
              <a:rPr lang="ko-KR" altLang="en-US" dirty="0"/>
              <a:t>열거 데이터의 집합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리스트처럼 요소를 일렬로 저장하지만</a:t>
            </a:r>
            <a:r>
              <a:rPr lang="en-US" altLang="ko-KR" dirty="0"/>
              <a:t>, </a:t>
            </a:r>
            <a:r>
              <a:rPr lang="ko-KR" altLang="en-US" dirty="0"/>
              <a:t>저장된 요소를 변경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 불가능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내부 요소의 수를 정확히 알고 있을 경우에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84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튜플의</a:t>
            </a:r>
            <a:r>
              <a:rPr lang="ko-KR" altLang="en-US" sz="2000" b="1" dirty="0"/>
              <a:t> 특징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빈 </a:t>
            </a:r>
            <a:r>
              <a:rPr lang="ko-KR" altLang="en-US" dirty="0" err="1"/>
              <a:t>튜플을</a:t>
            </a:r>
            <a:r>
              <a:rPr lang="ko-KR" altLang="en-US" dirty="0"/>
              <a:t> 만들 수 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요소를 추가하거나 삭제</a:t>
            </a:r>
            <a:r>
              <a:rPr lang="en-US" altLang="ko-KR" dirty="0"/>
              <a:t>, </a:t>
            </a:r>
            <a:r>
              <a:rPr lang="ko-KR" altLang="en-US" dirty="0"/>
              <a:t>변경이 </a:t>
            </a:r>
            <a:r>
              <a:rPr lang="ko-KR" altLang="en-US" b="1" dirty="0">
                <a:solidFill>
                  <a:srgbClr val="FF0000"/>
                </a:solidFill>
              </a:rPr>
              <a:t>불가능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42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선언 방법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 err="1"/>
              <a:t>자료형을</a:t>
            </a:r>
            <a:r>
              <a:rPr lang="ko-KR" altLang="en-US" dirty="0"/>
              <a:t> 선언할 때 </a:t>
            </a:r>
            <a:r>
              <a:rPr lang="en-US" altLang="ko-KR" b="1" dirty="0">
                <a:solidFill>
                  <a:srgbClr val="7030A0"/>
                </a:solidFill>
              </a:rPr>
              <a:t>( ) </a:t>
            </a:r>
            <a:r>
              <a:rPr lang="en-US" altLang="ko-KR" dirty="0"/>
              <a:t>(</a:t>
            </a:r>
            <a:r>
              <a:rPr lang="ko-KR" altLang="en-US" dirty="0"/>
              <a:t>소괄호</a:t>
            </a:r>
            <a:r>
              <a:rPr lang="en-US" altLang="ko-KR" dirty="0"/>
              <a:t>)</a:t>
            </a:r>
            <a:r>
              <a:rPr lang="ko-KR" altLang="en-US" dirty="0"/>
              <a:t>를 사이에 </a:t>
            </a:r>
            <a:r>
              <a:rPr lang="en-US" altLang="ko-KR" dirty="0">
                <a:solidFill>
                  <a:srgbClr val="7030A0"/>
                </a:solidFill>
              </a:rPr>
              <a:t>,</a:t>
            </a:r>
            <a:r>
              <a:rPr lang="en-US" altLang="ko-KR" dirty="0"/>
              <a:t>(</a:t>
            </a:r>
            <a:r>
              <a:rPr lang="ko-KR" altLang="en-US" dirty="0"/>
              <a:t>쉼표</a:t>
            </a:r>
            <a:r>
              <a:rPr lang="en-US" altLang="ko-KR" dirty="0"/>
              <a:t>)</a:t>
            </a:r>
            <a:r>
              <a:rPr lang="ko-KR" altLang="en-US" dirty="0"/>
              <a:t>로 구분하여 요소를 나열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>
                <a:solidFill>
                  <a:srgbClr val="7030A0"/>
                </a:solidFill>
              </a:rPr>
              <a:t>( ) </a:t>
            </a:r>
            <a:r>
              <a:rPr lang="en-US" altLang="ko-KR" sz="1400" dirty="0"/>
              <a:t>(</a:t>
            </a:r>
            <a:r>
              <a:rPr lang="ko-KR" altLang="en-US" sz="1400" dirty="0"/>
              <a:t>소괄호</a:t>
            </a:r>
            <a:r>
              <a:rPr lang="en-US" altLang="ko-KR" sz="1400" dirty="0"/>
              <a:t>)</a:t>
            </a:r>
            <a:r>
              <a:rPr lang="ko-KR" altLang="en-US" sz="1400" dirty="0"/>
              <a:t>를 사용하지 않는 방법도 존재</a:t>
            </a:r>
            <a:endParaRPr lang="en-US" altLang="ko-KR" sz="1400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소괄호를 사용하지 않을 경우 </a:t>
            </a:r>
            <a:r>
              <a:rPr lang="en-US" altLang="ko-KR" dirty="0">
                <a:solidFill>
                  <a:srgbClr val="7030A0"/>
                </a:solidFill>
              </a:rPr>
              <a:t>,</a:t>
            </a:r>
            <a:r>
              <a:rPr lang="en-US" altLang="ko-KR" dirty="0"/>
              <a:t>(</a:t>
            </a:r>
            <a:r>
              <a:rPr lang="ko-KR" altLang="en-US" dirty="0"/>
              <a:t>쉼표</a:t>
            </a:r>
            <a:r>
              <a:rPr lang="en-US" altLang="ko-KR" dirty="0"/>
              <a:t>)</a:t>
            </a:r>
            <a:r>
              <a:rPr lang="ko-KR" altLang="en-US" dirty="0"/>
              <a:t>를 사용해야 </a:t>
            </a:r>
            <a:r>
              <a:rPr lang="ko-KR" altLang="en-US" dirty="0" err="1"/>
              <a:t>튜플로</a:t>
            </a:r>
            <a:r>
              <a:rPr lang="ko-KR" altLang="en-US" dirty="0"/>
              <a:t> 선언 가능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/>
              <a:t>자주 사용되진 않는다</a:t>
            </a:r>
            <a:r>
              <a:rPr lang="en-US" altLang="ko-KR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B5CB7-7E18-40ED-A337-37567C2C94B5}"/>
              </a:ext>
            </a:extLst>
          </p:cNvPr>
          <p:cNvSpPr txBox="1"/>
          <p:nvPr/>
        </p:nvSpPr>
        <p:spPr>
          <a:xfrm>
            <a:off x="1127240" y="5199187"/>
            <a:ext cx="451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선언 형식 </a:t>
            </a:r>
            <a:r>
              <a:rPr lang="en-US" altLang="ko-KR" dirty="0"/>
              <a:t>: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(value, value, value)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00" y="4835162"/>
            <a:ext cx="3711685" cy="20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5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09FE7-B578-450B-B4C6-9AF0F8A2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226F40-9830-463E-BF48-9413972D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6B6BE-60BB-4451-A473-5F5CCA78AEFB}"/>
              </a:ext>
            </a:extLst>
          </p:cNvPr>
          <p:cNvSpPr txBox="1"/>
          <p:nvPr/>
        </p:nvSpPr>
        <p:spPr>
          <a:xfrm>
            <a:off x="465992" y="1149562"/>
            <a:ext cx="10858500" cy="402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내장함수</a:t>
            </a:r>
            <a:endParaRPr lang="en-US" altLang="ko-KR" sz="2000" b="1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 err="1"/>
              <a:t>len</a:t>
            </a:r>
            <a:r>
              <a:rPr lang="en-US" altLang="ko-KR" dirty="0"/>
              <a:t> : </a:t>
            </a:r>
            <a:r>
              <a:rPr lang="ko-KR" altLang="en-US" dirty="0"/>
              <a:t>요소의 개수를 구하는 함수</a:t>
            </a:r>
            <a:endParaRPr lang="en-US" altLang="ko-KR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max</a:t>
            </a:r>
            <a:r>
              <a:rPr lang="en-US" altLang="ko-KR" dirty="0"/>
              <a:t> : </a:t>
            </a:r>
            <a:r>
              <a:rPr lang="ko-KR" altLang="en-US" dirty="0"/>
              <a:t>최댓값을 구하는 함수</a:t>
            </a:r>
            <a:endParaRPr lang="en-US" altLang="ko-KR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min</a:t>
            </a:r>
            <a:r>
              <a:rPr lang="en-US" altLang="ko-KR" dirty="0"/>
              <a:t> : </a:t>
            </a:r>
            <a:r>
              <a:rPr lang="ko-KR" altLang="en-US" dirty="0"/>
              <a:t>최솟값을 구하는 함수</a:t>
            </a:r>
            <a:endParaRPr lang="en-US" altLang="ko-KR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tuple</a:t>
            </a:r>
            <a:r>
              <a:rPr lang="en-US" altLang="ko-KR" dirty="0"/>
              <a:t> : </a:t>
            </a:r>
            <a:r>
              <a:rPr lang="ko-KR" altLang="en-US" dirty="0" err="1"/>
              <a:t>튜플을</a:t>
            </a:r>
            <a:r>
              <a:rPr lang="ko-KR" altLang="en-US" dirty="0"/>
              <a:t> 선언하는 함수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D11AF6-A013-454D-B8FF-A9CFE4B7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61111"/>
            <a:ext cx="3474804" cy="455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1A25CF-9B75-4E82-8EB9-441652B34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12" y="3379457"/>
            <a:ext cx="3231608" cy="4569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0C64CF-F7D1-4096-91EC-1E1E614EF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61" y="4193559"/>
            <a:ext cx="3359001" cy="457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0F8E99-98B9-4CA8-8F56-9C7DF0C57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172" y="5058456"/>
            <a:ext cx="4029864" cy="64997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9A8B56C-4292-440E-8B15-8921D9F8C6FD}"/>
              </a:ext>
            </a:extLst>
          </p:cNvPr>
          <p:cNvCxnSpPr/>
          <p:nvPr/>
        </p:nvCxnSpPr>
        <p:spPr>
          <a:xfrm>
            <a:off x="4127744" y="2598990"/>
            <a:ext cx="19594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B150A3-A044-4329-846D-0AB5E662F31B}"/>
              </a:ext>
            </a:extLst>
          </p:cNvPr>
          <p:cNvCxnSpPr>
            <a:cxnSpLocks/>
          </p:cNvCxnSpPr>
          <p:nvPr/>
        </p:nvCxnSpPr>
        <p:spPr>
          <a:xfrm>
            <a:off x="3657599" y="3429000"/>
            <a:ext cx="2877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75A963-8F9C-427A-9843-6B969A5B13D8}"/>
              </a:ext>
            </a:extLst>
          </p:cNvPr>
          <p:cNvCxnSpPr>
            <a:cxnSpLocks/>
          </p:cNvCxnSpPr>
          <p:nvPr/>
        </p:nvCxnSpPr>
        <p:spPr>
          <a:xfrm>
            <a:off x="3657599" y="4237847"/>
            <a:ext cx="39290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CC06D1-7D5F-4C72-B791-1DC956CAA336}"/>
              </a:ext>
            </a:extLst>
          </p:cNvPr>
          <p:cNvCxnSpPr/>
          <p:nvPr/>
        </p:nvCxnSpPr>
        <p:spPr>
          <a:xfrm>
            <a:off x="3802743" y="5111678"/>
            <a:ext cx="19594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5209E03-5531-4CF3-9707-800BF414BC11}"/>
              </a:ext>
            </a:extLst>
          </p:cNvPr>
          <p:cNvCxnSpPr/>
          <p:nvPr/>
        </p:nvCxnSpPr>
        <p:spPr>
          <a:xfrm>
            <a:off x="8639175" y="2859881"/>
            <a:ext cx="7786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B36CDB-27A1-4B77-84C9-A3114AFFCB4D}"/>
              </a:ext>
            </a:extLst>
          </p:cNvPr>
          <p:cNvCxnSpPr>
            <a:cxnSpLocks/>
          </p:cNvCxnSpPr>
          <p:nvPr/>
        </p:nvCxnSpPr>
        <p:spPr>
          <a:xfrm>
            <a:off x="7197326" y="5359241"/>
            <a:ext cx="9865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B17484-1791-4375-9086-49C8EBC57093}"/>
              </a:ext>
            </a:extLst>
          </p:cNvPr>
          <p:cNvCxnSpPr/>
          <p:nvPr/>
        </p:nvCxnSpPr>
        <p:spPr>
          <a:xfrm>
            <a:off x="9941229" y="4475321"/>
            <a:ext cx="7786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FBDD85-A846-44AC-82E4-62B830A830F3}"/>
              </a:ext>
            </a:extLst>
          </p:cNvPr>
          <p:cNvCxnSpPr/>
          <p:nvPr/>
        </p:nvCxnSpPr>
        <p:spPr>
          <a:xfrm>
            <a:off x="8752509" y="3675221"/>
            <a:ext cx="7786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만들기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66" y="2266045"/>
            <a:ext cx="4747233" cy="1261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766" y="3618603"/>
            <a:ext cx="4368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타입에러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 err="1">
                <a:solidFill>
                  <a:srgbClr val="FF0000"/>
                </a:solidFill>
              </a:rPr>
              <a:t>튜플</a:t>
            </a:r>
            <a:r>
              <a:rPr lang="ko-KR" altLang="en-US" sz="1400" b="1" dirty="0">
                <a:solidFill>
                  <a:srgbClr val="FF0000"/>
                </a:solidFill>
              </a:rPr>
              <a:t> 객체는 항목 값을 바꿀 수 없습니다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520734" y="2896649"/>
            <a:ext cx="4898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46814" y="2896649"/>
            <a:ext cx="62302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66" y="4218940"/>
            <a:ext cx="466725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6766" y="5498203"/>
            <a:ext cx="4998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,(comma ,</a:t>
            </a:r>
            <a:r>
              <a:rPr lang="ko-KR" altLang="en-US" sz="1400" b="1" dirty="0"/>
              <a:t>쉼표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를 사용하지 않으면 </a:t>
            </a:r>
            <a:r>
              <a:rPr lang="ko-KR" altLang="en-US" sz="1400" b="1" dirty="0" err="1"/>
              <a:t>튜플로</a:t>
            </a:r>
            <a:r>
              <a:rPr lang="ko-KR" altLang="en-US" sz="1400" b="1" dirty="0"/>
              <a:t> 선언되지 않는다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693" y="2266045"/>
            <a:ext cx="3034347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375248" y="3621733"/>
            <a:ext cx="4038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,(comma ,</a:t>
            </a:r>
            <a:r>
              <a:rPr lang="ko-KR" altLang="en-US" sz="1400" b="1" dirty="0"/>
              <a:t>쉼표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를 사용하지 않아 문자열로 표시</a:t>
            </a:r>
          </a:p>
        </p:txBody>
      </p:sp>
    </p:spTree>
    <p:extLst>
      <p:ext uri="{BB962C8B-B14F-4D97-AF65-F5344CB8AC3E}">
        <p14:creationId xmlns:p14="http://schemas.microsoft.com/office/powerpoint/2010/main" val="39261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자르기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리스트에서 사용한 방법과 동일하다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b="1" dirty="0"/>
              <a:t>[ ]</a:t>
            </a:r>
            <a:r>
              <a:rPr lang="en-US" altLang="ko-KR" dirty="0"/>
              <a:t>(</a:t>
            </a:r>
            <a:r>
              <a:rPr lang="ko-KR" altLang="en-US" dirty="0"/>
              <a:t>대괄호</a:t>
            </a:r>
            <a:r>
              <a:rPr lang="en-US" altLang="ko-KR" dirty="0"/>
              <a:t>) </a:t>
            </a:r>
            <a:r>
              <a:rPr lang="ko-KR" altLang="en-US" dirty="0"/>
              <a:t>안에 숫자와 </a:t>
            </a:r>
            <a:r>
              <a:rPr lang="en-US" altLang="ko-KR" b="1" dirty="0"/>
              <a:t>:</a:t>
            </a:r>
            <a:r>
              <a:rPr lang="en-US" altLang="ko-KR" dirty="0"/>
              <a:t> (</a:t>
            </a:r>
            <a:r>
              <a:rPr lang="ko-KR" altLang="en-US" dirty="0"/>
              <a:t>콜론</a:t>
            </a:r>
            <a:r>
              <a:rPr lang="en-US" altLang="ko-KR" dirty="0"/>
              <a:t>)</a:t>
            </a:r>
            <a:r>
              <a:rPr lang="ko-KR" altLang="en-US" dirty="0"/>
              <a:t>을 조합하여 넣고 자른다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/>
              <a:t>기존 </a:t>
            </a:r>
            <a:r>
              <a:rPr lang="ko-KR" altLang="en-US" sz="1400" dirty="0" err="1"/>
              <a:t>튜플을</a:t>
            </a:r>
            <a:r>
              <a:rPr lang="ko-KR" altLang="en-US" sz="1400" dirty="0"/>
              <a:t> 자르는 것이 아닌 새 </a:t>
            </a:r>
            <a:r>
              <a:rPr lang="ko-KR" altLang="en-US" sz="1400" dirty="0" err="1"/>
              <a:t>튜플을</a:t>
            </a:r>
            <a:r>
              <a:rPr lang="ko-KR" altLang="en-US" sz="1400" dirty="0"/>
              <a:t> 생성하여 반환</a:t>
            </a:r>
            <a:endParaRPr lang="en-US" altLang="ko-KR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" y="4012248"/>
            <a:ext cx="5467350" cy="149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8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빈 </a:t>
            </a:r>
            <a:r>
              <a:rPr lang="ko-KR" altLang="en-US" sz="2000" b="1" dirty="0" err="1"/>
              <a:t>튜플</a:t>
            </a:r>
            <a:r>
              <a:rPr lang="ko-KR" altLang="en-US" sz="2000" b="1" dirty="0"/>
              <a:t> 만들기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b="1" dirty="0"/>
              <a:t>( ) </a:t>
            </a:r>
            <a:r>
              <a:rPr lang="en-US" altLang="ko-KR" dirty="0"/>
              <a:t>(</a:t>
            </a:r>
            <a:r>
              <a:rPr lang="ko-KR" altLang="en-US" dirty="0"/>
              <a:t>소괄호</a:t>
            </a:r>
            <a:r>
              <a:rPr lang="en-US" altLang="ko-KR" dirty="0"/>
              <a:t>)</a:t>
            </a:r>
            <a:r>
              <a:rPr lang="ko-KR" altLang="en-US" dirty="0"/>
              <a:t>를 사용하거나 </a:t>
            </a:r>
            <a:r>
              <a:rPr lang="en-US" altLang="ko-KR" u="sng" dirty="0"/>
              <a:t>tuple()</a:t>
            </a:r>
            <a:r>
              <a:rPr lang="en-US" altLang="ko-KR" dirty="0"/>
              <a:t> </a:t>
            </a:r>
            <a:r>
              <a:rPr lang="ko-KR" altLang="en-US" dirty="0"/>
              <a:t>함수를 사용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30" y="3164840"/>
            <a:ext cx="5372100" cy="96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54430" y="4482514"/>
            <a:ext cx="757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를 사용하다 보면 값이 아닌 </a:t>
            </a:r>
            <a:r>
              <a:rPr lang="ko-KR" altLang="en-US" dirty="0" err="1"/>
              <a:t>튜플을</a:t>
            </a:r>
            <a:r>
              <a:rPr lang="ko-KR" altLang="en-US" dirty="0"/>
              <a:t> 넣어야 할 경우 사용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넣을 값은 없지만 </a:t>
            </a:r>
            <a:r>
              <a:rPr lang="ko-KR" altLang="en-US" dirty="0" err="1"/>
              <a:t>튜플을</a:t>
            </a:r>
            <a:r>
              <a:rPr lang="ko-KR" altLang="en-US" dirty="0"/>
              <a:t> 넣어야 할 때 </a:t>
            </a:r>
            <a:r>
              <a:rPr lang="en-US" altLang="ko-KR" dirty="0"/>
              <a:t>()</a:t>
            </a:r>
            <a:r>
              <a:rPr lang="ko-KR" altLang="en-US" dirty="0"/>
              <a:t>와 같이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5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2985452"/>
            <a:ext cx="4276725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143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연산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각 </a:t>
            </a:r>
            <a:r>
              <a:rPr lang="ko-KR" altLang="en-US" dirty="0" err="1"/>
              <a:t>튜플</a:t>
            </a:r>
            <a:r>
              <a:rPr lang="ko-KR" altLang="en-US" dirty="0"/>
              <a:t> 요소끼리 연산이 가능하다</a:t>
            </a:r>
            <a:r>
              <a:rPr lang="en-US" altLang="ko-KR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66C84D-599C-4DF8-AF73-3E2037C174C1}"/>
              </a:ext>
            </a:extLst>
          </p:cNvPr>
          <p:cNvGrpSpPr/>
          <p:nvPr/>
        </p:nvGrpSpPr>
        <p:grpSpPr>
          <a:xfrm>
            <a:off x="532102" y="5355739"/>
            <a:ext cx="2341096" cy="933401"/>
            <a:chOff x="907579" y="4347411"/>
            <a:chExt cx="2926488" cy="116679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1917B4B-FA9A-46B3-839E-2E64E356D5EC}"/>
                </a:ext>
              </a:extLst>
            </p:cNvPr>
            <p:cNvGrpSpPr/>
            <p:nvPr/>
          </p:nvGrpSpPr>
          <p:grpSpPr>
            <a:xfrm>
              <a:off x="1378036" y="4347411"/>
              <a:ext cx="2456031" cy="770021"/>
              <a:chOff x="1586582" y="5149516"/>
              <a:chExt cx="2456031" cy="770021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1059032-E837-4D1C-B2B4-3DBEB9AEA386}"/>
                  </a:ext>
                </a:extLst>
              </p:cNvPr>
              <p:cNvSpPr/>
              <p:nvPr/>
            </p:nvSpPr>
            <p:spPr>
              <a:xfrm>
                <a:off x="1586582" y="5149516"/>
                <a:ext cx="818148" cy="77002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2761685" cy="384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[0]       [1]       [2]</a:t>
              </a:r>
              <a:endParaRPr lang="ko-KR" altLang="en-US" sz="14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66C84D-599C-4DF8-AF73-3E2037C174C1}"/>
              </a:ext>
            </a:extLst>
          </p:cNvPr>
          <p:cNvGrpSpPr/>
          <p:nvPr/>
        </p:nvGrpSpPr>
        <p:grpSpPr>
          <a:xfrm>
            <a:off x="3663268" y="5367316"/>
            <a:ext cx="2341096" cy="933401"/>
            <a:chOff x="907579" y="4347411"/>
            <a:chExt cx="2926488" cy="116679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1917B4B-FA9A-46B3-839E-2E64E356D5EC}"/>
                </a:ext>
              </a:extLst>
            </p:cNvPr>
            <p:cNvGrpSpPr/>
            <p:nvPr/>
          </p:nvGrpSpPr>
          <p:grpSpPr>
            <a:xfrm>
              <a:off x="1378036" y="4347411"/>
              <a:ext cx="2456031" cy="770021"/>
              <a:chOff x="1586582" y="5149516"/>
              <a:chExt cx="2456031" cy="770021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10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10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1059032-E837-4D1C-B2B4-3DBEB9AEA386}"/>
                  </a:ext>
                </a:extLst>
              </p:cNvPr>
              <p:cNvSpPr/>
              <p:nvPr/>
            </p:nvSpPr>
            <p:spPr>
              <a:xfrm>
                <a:off x="1586582" y="5149516"/>
                <a:ext cx="818148" cy="77002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10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2761685" cy="384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[0]       [1]       [2]</a:t>
              </a:r>
              <a:endParaRPr lang="ko-KR" altLang="en-US" sz="1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649434" y="53266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2102" y="53266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25" name="더하기 기호 24">
            <a:extLst>
              <a:ext uri="{FF2B5EF4-FFF2-40B4-BE49-F238E27FC236}">
                <a16:creationId xmlns:a16="http://schemas.microsoft.com/office/drawing/2014/main" id="{03730C41-167F-4646-B59E-049EF149E651}"/>
              </a:ext>
            </a:extLst>
          </p:cNvPr>
          <p:cNvSpPr/>
          <p:nvPr/>
        </p:nvSpPr>
        <p:spPr>
          <a:xfrm>
            <a:off x="3121479" y="5486620"/>
            <a:ext cx="387186" cy="377383"/>
          </a:xfrm>
          <a:prstGeom prst="mathPlus">
            <a:avLst>
              <a:gd name="adj1" fmla="val 10311"/>
            </a:avLst>
          </a:prstGeom>
          <a:solidFill>
            <a:srgbClr val="2229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3132F59-9790-4935-92BD-D9F28C15503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489302" y="4004109"/>
            <a:ext cx="1877562" cy="1363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B8E96D-6E4B-4B25-BB4F-3B69212E295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35698" y="4004109"/>
            <a:ext cx="543706" cy="1351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39C3B2B-A95A-4341-B2A7-95C95C85032A}"/>
              </a:ext>
            </a:extLst>
          </p:cNvPr>
          <p:cNvCxnSpPr/>
          <p:nvPr/>
        </p:nvCxnSpPr>
        <p:spPr>
          <a:xfrm>
            <a:off x="1564214" y="3978882"/>
            <a:ext cx="4089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6788005-5765-4D0B-9B85-8B9A01AF1F3F}"/>
              </a:ext>
            </a:extLst>
          </p:cNvPr>
          <p:cNvCxnSpPr/>
          <p:nvPr/>
        </p:nvCxnSpPr>
        <p:spPr>
          <a:xfrm>
            <a:off x="2218706" y="3978882"/>
            <a:ext cx="4089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7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27463-14C6-4CC2-9AE1-08910D6F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6917C8-BC30-4964-B01B-4D6E1D44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A2F3D-8CE0-40FC-B8D0-E14D2000D4EC}"/>
              </a:ext>
            </a:extLst>
          </p:cNvPr>
          <p:cNvSpPr txBox="1"/>
          <p:nvPr/>
        </p:nvSpPr>
        <p:spPr>
          <a:xfrm>
            <a:off x="465992" y="1149562"/>
            <a:ext cx="1085850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내 요소의 개수를 세는 메소드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.count() : </a:t>
            </a:r>
            <a:r>
              <a:rPr lang="ko-KR" altLang="en-US" dirty="0" err="1"/>
              <a:t>튜플</a:t>
            </a:r>
            <a:r>
              <a:rPr lang="ko-KR" altLang="en-US" dirty="0"/>
              <a:t> 내 요소의 개수를 카운트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.count(</a:t>
            </a:r>
            <a:r>
              <a:rPr lang="ko-KR" altLang="en-US" sz="1400" dirty="0"/>
              <a:t>요소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096C2D-1A50-4CA1-AA6D-4709EA2E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242" y="2276676"/>
            <a:ext cx="3810000" cy="555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A664F-2226-424F-8975-3807FE7AD108}"/>
              </a:ext>
            </a:extLst>
          </p:cNvPr>
          <p:cNvSpPr txBox="1"/>
          <p:nvPr/>
        </p:nvSpPr>
        <p:spPr>
          <a:xfrm>
            <a:off x="465992" y="3350732"/>
            <a:ext cx="10858500" cy="2339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내 요소가 있는 위치 색인</a:t>
            </a:r>
            <a:r>
              <a:rPr lang="en-US" altLang="ko-KR" sz="2000" b="1" dirty="0"/>
              <a:t>(index)</a:t>
            </a:r>
            <a:r>
              <a:rPr lang="ko-KR" altLang="en-US" sz="2000" b="1" dirty="0"/>
              <a:t>을 반환하는 메소드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.index() : </a:t>
            </a:r>
            <a:r>
              <a:rPr lang="ko-KR" altLang="en-US" dirty="0" err="1"/>
              <a:t>튜플</a:t>
            </a:r>
            <a:r>
              <a:rPr lang="ko-KR" altLang="en-US" dirty="0"/>
              <a:t> 내 요소가 저장된 위치 색인 반환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.index(</a:t>
            </a:r>
            <a:r>
              <a:rPr lang="ko-KR" altLang="en-US" sz="1400" dirty="0"/>
              <a:t>요소</a:t>
            </a:r>
            <a:r>
              <a:rPr lang="en-US" altLang="ko-KR" sz="1400" dirty="0"/>
              <a:t>)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동일한 요소가 존재하면 처음 요소 값이 나타나는 위치를 반환</a:t>
            </a:r>
            <a:endParaRPr lang="en-US" altLang="ko-KR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68501A-DF63-4F8A-97B1-0F362438A369}"/>
              </a:ext>
            </a:extLst>
          </p:cNvPr>
          <p:cNvCxnSpPr/>
          <p:nvPr/>
        </p:nvCxnSpPr>
        <p:spPr>
          <a:xfrm>
            <a:off x="6450806" y="2624931"/>
            <a:ext cx="5095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FF56BB0-B5FA-4DE3-ADD0-0561DBD07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784" y="2903313"/>
            <a:ext cx="2848708" cy="5407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8252D03-36A3-4A5B-8930-3C52304D11F2}"/>
              </a:ext>
            </a:extLst>
          </p:cNvPr>
          <p:cNvCxnSpPr>
            <a:cxnSpLocks/>
          </p:cNvCxnSpPr>
          <p:nvPr/>
        </p:nvCxnSpPr>
        <p:spPr>
          <a:xfrm>
            <a:off x="9237565" y="3263143"/>
            <a:ext cx="8991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5095DD8-1AEF-4D1B-9160-3CF032668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571" y="4520443"/>
            <a:ext cx="2860888" cy="5224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3A7C59-8476-442F-8CE1-611402F61DB7}"/>
              </a:ext>
            </a:extLst>
          </p:cNvPr>
          <p:cNvCxnSpPr>
            <a:cxnSpLocks/>
          </p:cNvCxnSpPr>
          <p:nvPr/>
        </p:nvCxnSpPr>
        <p:spPr>
          <a:xfrm>
            <a:off x="8311356" y="4863410"/>
            <a:ext cx="68060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BFD101D-6FCC-4CC5-893A-B0F4996FB0BB}"/>
              </a:ext>
            </a:extLst>
          </p:cNvPr>
          <p:cNvSpPr txBox="1"/>
          <p:nvPr/>
        </p:nvSpPr>
        <p:spPr>
          <a:xfrm>
            <a:off x="5895242" y="190734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64AC3F-490E-4D34-A9DB-6171CE136231}"/>
              </a:ext>
            </a:extLst>
          </p:cNvPr>
          <p:cNvSpPr txBox="1"/>
          <p:nvPr/>
        </p:nvSpPr>
        <p:spPr>
          <a:xfrm>
            <a:off x="7517597" y="415111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2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BF6E8-14B0-40B6-B9A0-A5689EBA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A0F3C3-82A3-45EC-8A3B-80CBDF6F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리스트의 개념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파이썬 언어의 자료구조 형태 중 하나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값이 변할 수 있는 가변적</a:t>
            </a:r>
            <a:r>
              <a:rPr lang="en-US" altLang="ko-KR" dirty="0"/>
              <a:t>(mutable, </a:t>
            </a:r>
            <a:r>
              <a:rPr lang="ko-KR" altLang="en-US" dirty="0"/>
              <a:t>변경 가능</a:t>
            </a:r>
            <a:r>
              <a:rPr lang="en-US" altLang="ko-KR" dirty="0"/>
              <a:t>) </a:t>
            </a:r>
            <a:r>
              <a:rPr lang="ko-KR" altLang="en-US" dirty="0"/>
              <a:t>타입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시퀀스 자료형</a:t>
            </a:r>
            <a:r>
              <a:rPr lang="en-US" altLang="ko-KR" dirty="0"/>
              <a:t>, </a:t>
            </a:r>
            <a:r>
              <a:rPr lang="ko-KR" altLang="en-US" dirty="0"/>
              <a:t>시퀀스는 요소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, Data)</a:t>
            </a:r>
            <a:r>
              <a:rPr lang="ko-KR" altLang="en-US" dirty="0"/>
              <a:t>의 순서를 정의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요소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, Data)</a:t>
            </a:r>
            <a:r>
              <a:rPr lang="ko-KR" altLang="en-US" dirty="0"/>
              <a:t>를 순서대로 나열한 것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리스트와 배열은 같은 개념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73BEE-FBDA-4033-9F3A-DD42C2E7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2C5B8F-EFB2-4066-8DE3-2F5230ED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01244-FECE-41DF-85C5-B901BDADC56F}"/>
              </a:ext>
            </a:extLst>
          </p:cNvPr>
          <p:cNvSpPr txBox="1"/>
          <p:nvPr/>
        </p:nvSpPr>
        <p:spPr>
          <a:xfrm>
            <a:off x="465992" y="1149562"/>
            <a:ext cx="10858500" cy="253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패킹</a:t>
            </a:r>
            <a:r>
              <a:rPr lang="en-US" altLang="ko-KR" sz="2000" b="1" dirty="0"/>
              <a:t>(Packing)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변수에 여러 개의 데이터가</a:t>
            </a:r>
            <a:r>
              <a:rPr lang="en-US" altLang="ko-KR" dirty="0"/>
              <a:t> </a:t>
            </a:r>
            <a:r>
              <a:rPr lang="ko-KR" altLang="en-US" dirty="0"/>
              <a:t>하나의 </a:t>
            </a:r>
            <a:r>
              <a:rPr lang="ko-KR" altLang="en-US" dirty="0" err="1"/>
              <a:t>튜플로</a:t>
            </a:r>
            <a:r>
              <a:rPr lang="ko-KR" altLang="en-US" dirty="0"/>
              <a:t> 포장된 것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B70E3-97F1-4611-A805-A92354F3487F}"/>
              </a:ext>
            </a:extLst>
          </p:cNvPr>
          <p:cNvSpPr txBox="1"/>
          <p:nvPr/>
        </p:nvSpPr>
        <p:spPr>
          <a:xfrm>
            <a:off x="481492" y="3422862"/>
            <a:ext cx="10858500" cy="253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언패킹</a:t>
            </a:r>
            <a:r>
              <a:rPr lang="en-US" altLang="ko-KR" sz="2000" b="1" dirty="0"/>
              <a:t>(Unpacking)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튜플을</a:t>
            </a:r>
            <a:r>
              <a:rPr lang="ko-KR" altLang="en-US" dirty="0"/>
              <a:t> 항목별로 각각 풀어서 변수에 저장하는 것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DEF40E-0B2F-433C-9084-546417BE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89" y="2579516"/>
            <a:ext cx="4541253" cy="5026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438076-00D6-4F59-B400-956E93156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88" y="4750226"/>
            <a:ext cx="4541254" cy="152069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C073DC3-4C6F-4B3C-A59C-C99A4220888B}"/>
              </a:ext>
            </a:extLst>
          </p:cNvPr>
          <p:cNvGrpSpPr/>
          <p:nvPr/>
        </p:nvGrpSpPr>
        <p:grpSpPr>
          <a:xfrm>
            <a:off x="7188200" y="2095501"/>
            <a:ext cx="3649811" cy="1593540"/>
            <a:chOff x="1099989" y="2053016"/>
            <a:chExt cx="3649811" cy="159354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5B5E8A8-5A96-479D-9A37-0CBD135A1033}"/>
                </a:ext>
              </a:extLst>
            </p:cNvPr>
            <p:cNvGrpSpPr/>
            <p:nvPr/>
          </p:nvGrpSpPr>
          <p:grpSpPr>
            <a:xfrm>
              <a:off x="1744674" y="2770997"/>
              <a:ext cx="2496873" cy="798467"/>
              <a:chOff x="907579" y="4347411"/>
              <a:chExt cx="3744636" cy="119748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E54F9294-4DE5-470D-8563-3D464A62DBA8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3272592" cy="770021"/>
                <a:chOff x="1588169" y="5149516"/>
                <a:chExt cx="3272592" cy="770021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8C16A9FC-C780-435C-81E7-D2C80C5F35A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‘red’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6E0A083D-1DE1-4706-87A7-41EE01D04003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00264E8F-A158-452C-916E-36C9DCC5EF1B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‘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루비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’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E58B6E08-4FCA-45EC-AB99-BA90605EFE5D}"/>
                    </a:ext>
                  </a:extLst>
                </p:cNvPr>
                <p:cNvSpPr/>
                <p:nvPr/>
              </p:nvSpPr>
              <p:spPr>
                <a:xfrm>
                  <a:off x="4042613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True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C27030-AB9B-4B72-B929-1BA682A811BD}"/>
                  </a:ext>
                </a:extLst>
              </p:cNvPr>
              <p:cNvSpPr txBox="1"/>
              <p:nvPr/>
            </p:nvSpPr>
            <p:spPr>
              <a:xfrm>
                <a:off x="907579" y="5129473"/>
                <a:ext cx="3572932" cy="41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색인 </a:t>
                </a:r>
                <a:r>
                  <a:rPr lang="en-US" altLang="ko-KR" sz="1200" dirty="0"/>
                  <a:t>: [0]      [1]      [2]      [3]</a:t>
                </a:r>
                <a:endParaRPr lang="ko-KR" altLang="en-US" sz="1200" dirty="0"/>
              </a:p>
            </p:txBody>
          </p:sp>
        </p:grpSp>
        <p:sp>
          <p:nvSpPr>
            <p:cNvPr id="18" name="정육면체 17">
              <a:extLst>
                <a:ext uri="{FF2B5EF4-FFF2-40B4-BE49-F238E27FC236}">
                  <a16:creationId xmlns:a16="http://schemas.microsoft.com/office/drawing/2014/main" id="{50EFB8ED-8F51-45B7-AF7F-3BA7FD70DEC3}"/>
                </a:ext>
              </a:extLst>
            </p:cNvPr>
            <p:cNvSpPr/>
            <p:nvPr/>
          </p:nvSpPr>
          <p:spPr>
            <a:xfrm>
              <a:off x="1099989" y="2053016"/>
              <a:ext cx="3649811" cy="1593540"/>
            </a:xfrm>
            <a:prstGeom prst="cube">
              <a:avLst>
                <a:gd name="adj" fmla="val 2400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6735A39-0E35-4EE7-BB79-C75D76357BE0}"/>
              </a:ext>
            </a:extLst>
          </p:cNvPr>
          <p:cNvSpPr txBox="1"/>
          <p:nvPr/>
        </p:nvSpPr>
        <p:spPr>
          <a:xfrm>
            <a:off x="7231735" y="2536482"/>
            <a:ext cx="882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card(</a:t>
            </a:r>
            <a:r>
              <a:rPr lang="ko-KR" altLang="en-US" sz="1200" dirty="0" err="1"/>
              <a:t>튜플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C9B6A6-AB0F-448F-9F4A-0E8D6296B362}"/>
              </a:ext>
            </a:extLst>
          </p:cNvPr>
          <p:cNvSpPr txBox="1"/>
          <p:nvPr/>
        </p:nvSpPr>
        <p:spPr>
          <a:xfrm>
            <a:off x="9011519" y="1535676"/>
            <a:ext cx="2056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‘red’     4     ‘</a:t>
            </a:r>
            <a:r>
              <a:rPr lang="ko-KR" altLang="en-US" sz="1200" dirty="0"/>
              <a:t>루비</a:t>
            </a:r>
            <a:r>
              <a:rPr lang="en-US" altLang="ko-KR" sz="1200" dirty="0"/>
              <a:t>’    True</a:t>
            </a:r>
            <a:endParaRPr lang="ko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5D5FD60-EF10-4BB5-9B9E-1650A2462041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420403" y="1804646"/>
            <a:ext cx="846182" cy="1008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562722B-47E5-4DD4-89F7-78DD4AFEC86D}"/>
              </a:ext>
            </a:extLst>
          </p:cNvPr>
          <p:cNvGrpSpPr/>
          <p:nvPr/>
        </p:nvGrpSpPr>
        <p:grpSpPr>
          <a:xfrm>
            <a:off x="7188201" y="4750226"/>
            <a:ext cx="3265110" cy="1425576"/>
            <a:chOff x="1099989" y="2053016"/>
            <a:chExt cx="3649811" cy="159354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AB6FB00-DB77-4B69-BBDA-EBE1EB70916F}"/>
                </a:ext>
              </a:extLst>
            </p:cNvPr>
            <p:cNvGrpSpPr/>
            <p:nvPr/>
          </p:nvGrpSpPr>
          <p:grpSpPr>
            <a:xfrm>
              <a:off x="1744674" y="2770997"/>
              <a:ext cx="2496873" cy="798467"/>
              <a:chOff x="907579" y="4347411"/>
              <a:chExt cx="3744636" cy="1197486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F9A9C63D-3D0F-4F63-BDF5-2620D6E4F46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3272592" cy="770021"/>
                <a:chOff x="1588169" y="5149516"/>
                <a:chExt cx="3272592" cy="770021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4CA524B9-8D70-4BBA-84EC-00CAE9E8EF79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‘red’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D200833D-23E4-4F80-939A-DA9DDD88F264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745B45D5-DCA8-4DE2-BDFF-0F3ED6D3F898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‘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루비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’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BFD7EBA7-F4F9-4C62-876C-C80C4199832A}"/>
                    </a:ext>
                  </a:extLst>
                </p:cNvPr>
                <p:cNvSpPr/>
                <p:nvPr/>
              </p:nvSpPr>
              <p:spPr>
                <a:xfrm>
                  <a:off x="4042613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True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C01F47-F5B2-4053-9E5C-54D2C9B05C95}"/>
                  </a:ext>
                </a:extLst>
              </p:cNvPr>
              <p:cNvSpPr txBox="1"/>
              <p:nvPr/>
            </p:nvSpPr>
            <p:spPr>
              <a:xfrm>
                <a:off x="907579" y="5129473"/>
                <a:ext cx="3572932" cy="41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색인 </a:t>
                </a:r>
                <a:r>
                  <a:rPr lang="en-US" altLang="ko-KR" sz="1200" dirty="0"/>
                  <a:t>: [0]      [1]      [2]      [3]</a:t>
                </a:r>
                <a:endParaRPr lang="ko-KR" altLang="en-US" sz="1200" dirty="0"/>
              </a:p>
            </p:txBody>
          </p:sp>
        </p:grpSp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18C17D1C-30E3-45DB-B07F-F4AAD8688EE5}"/>
                </a:ext>
              </a:extLst>
            </p:cNvPr>
            <p:cNvSpPr/>
            <p:nvPr/>
          </p:nvSpPr>
          <p:spPr>
            <a:xfrm>
              <a:off x="1099989" y="2053016"/>
              <a:ext cx="3649811" cy="1593540"/>
            </a:xfrm>
            <a:prstGeom prst="cube">
              <a:avLst>
                <a:gd name="adj" fmla="val 2400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377B219-32F6-46B1-82DA-B9CE4FF4F6F7}"/>
              </a:ext>
            </a:extLst>
          </p:cNvPr>
          <p:cNvSpPr txBox="1"/>
          <p:nvPr/>
        </p:nvSpPr>
        <p:spPr>
          <a:xfrm>
            <a:off x="7231735" y="5099443"/>
            <a:ext cx="882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card(</a:t>
            </a:r>
            <a:r>
              <a:rPr lang="ko-KR" altLang="en-US" sz="1200" dirty="0" err="1"/>
              <a:t>튜플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276010-4BFC-4051-A44E-556F8B0668CD}"/>
              </a:ext>
            </a:extLst>
          </p:cNvPr>
          <p:cNvSpPr txBox="1"/>
          <p:nvPr/>
        </p:nvSpPr>
        <p:spPr>
          <a:xfrm>
            <a:off x="8025416" y="4324676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</a:t>
            </a:r>
            <a:r>
              <a:rPr lang="ko-KR" altLang="en-US" sz="1100" dirty="0"/>
              <a:t>변수   </a:t>
            </a:r>
            <a:r>
              <a:rPr lang="en-US" altLang="ko-KR" sz="1100" dirty="0"/>
              <a:t>b</a:t>
            </a:r>
            <a:r>
              <a:rPr lang="ko-KR" altLang="en-US" sz="1100" dirty="0"/>
              <a:t>변수   </a:t>
            </a:r>
            <a:r>
              <a:rPr lang="en-US" altLang="ko-KR" sz="1100" dirty="0"/>
              <a:t>c</a:t>
            </a:r>
            <a:r>
              <a:rPr lang="ko-KR" altLang="en-US" sz="1100" dirty="0"/>
              <a:t>변수   </a:t>
            </a:r>
            <a:r>
              <a:rPr lang="en-US" altLang="ko-KR" sz="1100" dirty="0"/>
              <a:t>d</a:t>
            </a:r>
            <a:r>
              <a:rPr lang="ko-KR" altLang="en-US" sz="1100" dirty="0"/>
              <a:t>변수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E8C3416-6E45-44EF-9686-2C421B32901D}"/>
              </a:ext>
            </a:extLst>
          </p:cNvPr>
          <p:cNvCxnSpPr/>
          <p:nvPr/>
        </p:nvCxnSpPr>
        <p:spPr>
          <a:xfrm flipV="1">
            <a:off x="8299380" y="4634979"/>
            <a:ext cx="0" cy="7503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9EE0A79-064F-424D-9210-BF9436C2D3BA}"/>
              </a:ext>
            </a:extLst>
          </p:cNvPr>
          <p:cNvCxnSpPr/>
          <p:nvPr/>
        </p:nvCxnSpPr>
        <p:spPr>
          <a:xfrm flipV="1">
            <a:off x="8784836" y="4634979"/>
            <a:ext cx="0" cy="7503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B982447-BFD1-4581-9986-1485E324E23B}"/>
              </a:ext>
            </a:extLst>
          </p:cNvPr>
          <p:cNvCxnSpPr/>
          <p:nvPr/>
        </p:nvCxnSpPr>
        <p:spPr>
          <a:xfrm flipV="1">
            <a:off x="9275721" y="4634979"/>
            <a:ext cx="0" cy="7503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0421652-53EF-478B-AD3C-F91C5655252E}"/>
              </a:ext>
            </a:extLst>
          </p:cNvPr>
          <p:cNvCxnSpPr/>
          <p:nvPr/>
        </p:nvCxnSpPr>
        <p:spPr>
          <a:xfrm flipV="1">
            <a:off x="9788949" y="4634979"/>
            <a:ext cx="0" cy="7503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315F74F-F3D2-437D-B30A-444FB1FB2966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965933" y="1804646"/>
            <a:ext cx="734946" cy="1008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BF3BE7B-7EE3-4334-AB2A-9276D149AE07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9511463" y="1804646"/>
            <a:ext cx="666156" cy="1008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2EB7866-835E-4E4F-86D5-29989126904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056993" y="1838849"/>
            <a:ext cx="651458" cy="9746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47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 smtClean="0"/>
              <a:t>리스트와 함께 가장 많이 쓰이는 </a:t>
            </a:r>
            <a:r>
              <a:rPr lang="en-US" altLang="ko-KR" dirty="0" smtClean="0"/>
              <a:t>Data Structure </a:t>
            </a:r>
            <a:r>
              <a:rPr lang="ko-KR" altLang="en-US" dirty="0" smtClean="0"/>
              <a:t>중 하나이다</a:t>
            </a:r>
            <a:endParaRPr lang="en-US" altLang="ko-KR" dirty="0" smtClean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 err="1" smtClean="0"/>
              <a:t>딕셔너리는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key, value </a:t>
            </a:r>
            <a:r>
              <a:rPr lang="ko-KR" altLang="en-US" dirty="0" smtClean="0"/>
              <a:t>매핑을 사용하여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저장한다</a:t>
            </a:r>
            <a:endParaRPr lang="en-US" altLang="ko-KR" dirty="0" smtClean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 err="1" smtClean="0"/>
              <a:t>딕셔너리는</a:t>
            </a:r>
            <a:r>
              <a:rPr lang="ko-KR" altLang="en-US" dirty="0" smtClean="0"/>
              <a:t> 순서가 없는 데이터 타입이다</a:t>
            </a:r>
            <a:r>
              <a:rPr lang="en-US" altLang="ko-KR" dirty="0" smtClean="0"/>
              <a:t>. ( 3.7 </a:t>
            </a:r>
            <a:r>
              <a:rPr lang="ko-KR" altLang="en-US" dirty="0" smtClean="0"/>
              <a:t>이후에는 순서가 생겼다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성능 개선</a:t>
            </a:r>
            <a:r>
              <a:rPr lang="en-US" altLang="ko-KR" dirty="0" smtClean="0"/>
              <a:t>)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034" y="3673094"/>
            <a:ext cx="6367186" cy="2213355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8460712" y="3979147"/>
            <a:ext cx="1899139" cy="150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41459" y="3698986"/>
            <a:ext cx="653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/>
              <a:t>Key</a:t>
            </a:r>
            <a:endParaRPr lang="ko-KR" altLang="en-US" sz="22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8267650" y="4583275"/>
            <a:ext cx="1899139" cy="150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59851" y="4348884"/>
            <a:ext cx="1076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rgbClr val="FF0000"/>
                </a:solidFill>
              </a:rPr>
              <a:t>Value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03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정의 방법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4811491"/>
            <a:ext cx="9934575" cy="904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992" y="1149562"/>
            <a:ext cx="10858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/>
              <a:t>딕셔너리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정의하는 방법은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가지가 있다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★ </a:t>
            </a:r>
            <a:r>
              <a:rPr lang="en-US" altLang="ko-KR" dirty="0" smtClean="0"/>
              <a:t>curly brace - {}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	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* key</a:t>
            </a:r>
            <a:r>
              <a:rPr lang="ko-KR" altLang="en-US" dirty="0" smtClean="0"/>
              <a:t>값에 문자가 올 경우 </a:t>
            </a:r>
            <a:r>
              <a:rPr lang="en-US" altLang="ko-KR" dirty="0" smtClean="0"/>
              <a:t>‘’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* </a:t>
            </a:r>
            <a:r>
              <a:rPr lang="ko-KR" altLang="en-US" dirty="0" smtClean="0"/>
              <a:t>선언 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= {key1 : value1, key2 : value2}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610100" y="3905250"/>
            <a:ext cx="2324100" cy="7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410325" y="3904809"/>
            <a:ext cx="1514475" cy="819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8172450" y="3904809"/>
            <a:ext cx="762733" cy="805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9886950" y="3804113"/>
            <a:ext cx="66675" cy="86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474" y="1793042"/>
            <a:ext cx="5556228" cy="20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0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정의 방법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5992" y="1149562"/>
            <a:ext cx="10858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/>
              <a:t>딕셔너리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정의하는 방법은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가지가 있다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★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() </a:t>
            </a:r>
            <a:r>
              <a:rPr lang="en-US" altLang="ko-KR" dirty="0"/>
              <a:t>constructor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	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* </a:t>
            </a:r>
            <a:r>
              <a:rPr lang="ko-KR" altLang="en-US" dirty="0" smtClean="0"/>
              <a:t>선언 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{key1= value1, key2= value2}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* key</a:t>
            </a:r>
            <a:r>
              <a:rPr lang="ko-KR" altLang="en-US" dirty="0" smtClean="0"/>
              <a:t>를 변수처럼 사용하기 때문에 </a:t>
            </a:r>
            <a:r>
              <a:rPr lang="en-US" altLang="ko-KR" dirty="0" smtClean="0"/>
              <a:t>‘’</a:t>
            </a:r>
            <a:r>
              <a:rPr lang="ko-KR" altLang="en-US" dirty="0" smtClean="0"/>
              <a:t>를 사용 </a:t>
            </a:r>
            <a:r>
              <a:rPr lang="en-US" altLang="ko-KR" dirty="0" smtClean="0"/>
              <a:t>X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070153" y="3693646"/>
            <a:ext cx="2006922" cy="986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811317" y="3734549"/>
            <a:ext cx="1427808" cy="1018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8421853" y="3819525"/>
            <a:ext cx="830742" cy="898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9886950" y="3819525"/>
            <a:ext cx="447675" cy="847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728018" y="5018094"/>
            <a:ext cx="10675466" cy="906043"/>
            <a:chOff x="1345084" y="2475816"/>
            <a:chExt cx="10675466" cy="906043"/>
          </a:xfrm>
        </p:grpSpPr>
        <p:grpSp>
          <p:nvGrpSpPr>
            <p:cNvPr id="9" name="그룹 8"/>
            <p:cNvGrpSpPr/>
            <p:nvPr/>
          </p:nvGrpSpPr>
          <p:grpSpPr>
            <a:xfrm>
              <a:off x="1345084" y="2475816"/>
              <a:ext cx="10675466" cy="906043"/>
              <a:chOff x="1345084" y="2475816"/>
              <a:chExt cx="10675466" cy="906043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0100" y="2476984"/>
                <a:ext cx="7410450" cy="904875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5084" y="2475816"/>
                <a:ext cx="2562225" cy="904875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7309" y="2475817"/>
                <a:ext cx="702791" cy="904875"/>
              </a:xfrm>
              <a:prstGeom prst="rect">
                <a:avLst/>
              </a:prstGeom>
            </p:spPr>
          </p:pic>
        </p:grpSp>
        <p:sp>
          <p:nvSpPr>
            <p:cNvPr id="18" name="직사각형 17"/>
            <p:cNvSpPr/>
            <p:nvPr/>
          </p:nvSpPr>
          <p:spPr>
            <a:xfrm>
              <a:off x="3751176" y="2566666"/>
              <a:ext cx="1015058" cy="622020"/>
            </a:xfrm>
            <a:prstGeom prst="rect">
              <a:avLst/>
            </a:prstGeom>
            <a:solidFill>
              <a:srgbClr val="222936"/>
            </a:solidFill>
            <a:ln>
              <a:solidFill>
                <a:srgbClr val="2229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err="1" smtClean="0"/>
                <a:t>dict</a:t>
              </a:r>
              <a:endParaRPr lang="ko-KR" altLang="en-US" sz="3500" dirty="0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325" y="1933023"/>
            <a:ext cx="5548522" cy="181394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078759" y="5064103"/>
            <a:ext cx="340841" cy="622020"/>
          </a:xfrm>
          <a:prstGeom prst="rect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dirty="0" smtClean="0"/>
              <a:t>(</a:t>
            </a:r>
            <a:endParaRPr lang="ko-KR" altLang="en-US" sz="4500" dirty="0"/>
          </a:p>
        </p:txBody>
      </p:sp>
      <p:sp>
        <p:nvSpPr>
          <p:cNvPr id="25" name="직사각형 24"/>
          <p:cNvSpPr/>
          <p:nvPr/>
        </p:nvSpPr>
        <p:spPr>
          <a:xfrm>
            <a:off x="10918005" y="5064103"/>
            <a:ext cx="340841" cy="622020"/>
          </a:xfrm>
          <a:prstGeom prst="rect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dirty="0"/>
              <a:t>)</a:t>
            </a:r>
            <a:endParaRPr lang="ko-KR" altLang="en-US" sz="45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785" y="1933023"/>
            <a:ext cx="5667997" cy="247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3708" y="1140606"/>
            <a:ext cx="10858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Key</a:t>
            </a:r>
            <a:r>
              <a:rPr lang="ko-KR" altLang="en-US" dirty="0" smtClean="0"/>
              <a:t>로 사용 가능한 데이터 타입은 </a:t>
            </a:r>
            <a:r>
              <a:rPr lang="en-US" altLang="ko-KR" dirty="0" smtClean="0"/>
              <a:t>immutable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Value</a:t>
            </a:r>
            <a:r>
              <a:rPr lang="ko-KR" altLang="en-US" dirty="0" smtClean="0"/>
              <a:t>에는 모든 데이터 타입을 저장할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해쉬</a:t>
            </a:r>
            <a:r>
              <a:rPr lang="ko-KR" altLang="en-US" dirty="0" smtClean="0"/>
              <a:t> 함수를 사용해서 자료를 저장한다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Key</a:t>
            </a:r>
            <a:r>
              <a:rPr lang="ko-KR" altLang="en-US" dirty="0"/>
              <a:t>의 값은 중복될 수 없다</a:t>
            </a:r>
            <a:r>
              <a:rPr lang="en-US" altLang="ko-KR" dirty="0"/>
              <a:t>. </a:t>
            </a:r>
            <a:r>
              <a:rPr lang="ko-KR" altLang="en-US" dirty="0"/>
              <a:t>만일 중복된 </a:t>
            </a:r>
            <a:r>
              <a:rPr lang="en-US" altLang="ko-KR" dirty="0"/>
              <a:t>key</a:t>
            </a:r>
            <a:r>
              <a:rPr lang="ko-KR" altLang="en-US" dirty="0"/>
              <a:t>가 있으면 먼저 있던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ko-KR" altLang="en-US" dirty="0" smtClean="0"/>
              <a:t>대체한다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리스트보다 검색 속도가 </a:t>
            </a:r>
            <a:r>
              <a:rPr lang="ko-KR" altLang="en-US" dirty="0" smtClean="0"/>
              <a:t>빠르다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250000"/>
              </a:lnSpc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0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3708" y="1140606"/>
            <a:ext cx="1085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Key</a:t>
            </a:r>
            <a:r>
              <a:rPr lang="ko-KR" altLang="en-US" dirty="0" smtClean="0"/>
              <a:t>로 사용 가능한 데이터 타입은 </a:t>
            </a:r>
            <a:r>
              <a:rPr lang="en-US" altLang="ko-KR" dirty="0" smtClean="0"/>
              <a:t>immutable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Value</a:t>
            </a:r>
            <a:r>
              <a:rPr lang="ko-KR" altLang="en-US" dirty="0" smtClean="0"/>
              <a:t>에는 모든 데이터 타입을 저장할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236" y="3110406"/>
            <a:ext cx="6069846" cy="29871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502" y="3239428"/>
            <a:ext cx="2139872" cy="27185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436" y="3239428"/>
            <a:ext cx="2135010" cy="271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135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해쉬</a:t>
            </a:r>
            <a:r>
              <a:rPr lang="ko-KR" altLang="en-US" dirty="0"/>
              <a:t> 함수를 사용해서 자료를 </a:t>
            </a:r>
            <a:r>
              <a:rPr lang="ko-KR" altLang="en-US" dirty="0" smtClean="0"/>
              <a:t>저장한다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Key</a:t>
            </a:r>
            <a:r>
              <a:rPr lang="ko-KR" altLang="en-US" dirty="0"/>
              <a:t>의 값은 중복될 수 없다</a:t>
            </a:r>
            <a:r>
              <a:rPr lang="en-US" altLang="ko-KR" dirty="0"/>
              <a:t>. </a:t>
            </a:r>
            <a:r>
              <a:rPr lang="ko-KR" altLang="en-US" dirty="0"/>
              <a:t>만일 중복된 </a:t>
            </a:r>
            <a:r>
              <a:rPr lang="en-US" altLang="ko-KR" dirty="0"/>
              <a:t>key</a:t>
            </a:r>
            <a:r>
              <a:rPr lang="ko-KR" altLang="en-US" dirty="0"/>
              <a:t>가 있으면 먼저 있던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ko-KR" altLang="en-US" dirty="0" smtClean="0"/>
              <a:t>대체한다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특징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02" y="2835371"/>
            <a:ext cx="7572870" cy="331298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248150" y="3405703"/>
            <a:ext cx="200025" cy="2567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0974" y="2935555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2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3708" y="1140606"/>
            <a:ext cx="108585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리스트보다 검색 속도가 </a:t>
            </a:r>
            <a:r>
              <a:rPr lang="ko-KR" altLang="en-US" dirty="0" smtClean="0"/>
              <a:t>빠르다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테이블을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958" y="2371583"/>
            <a:ext cx="5958866" cy="33005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24" y="2055027"/>
            <a:ext cx="5062834" cy="393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3708" y="1140606"/>
            <a:ext cx="10858500" cy="408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출력</a:t>
            </a:r>
            <a:endParaRPr lang="en-US" altLang="ko-KR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변경</a:t>
            </a:r>
            <a:endParaRPr lang="en-US" altLang="ko-KR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추가</a:t>
            </a:r>
            <a:endParaRPr lang="en-US" altLang="ko-KR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삭제</a:t>
            </a:r>
            <a:endParaRPr lang="en-US" altLang="ko-KR" dirty="0" smtClean="0"/>
          </a:p>
          <a:p>
            <a:pPr>
              <a:lnSpc>
                <a:spcPct val="300000"/>
              </a:lnSpc>
            </a:pPr>
            <a:r>
              <a:rPr lang="en-US" altLang="ko-KR" dirty="0" smtClean="0"/>
              <a:t>* </a:t>
            </a:r>
            <a:r>
              <a:rPr lang="ko-KR" altLang="en-US" dirty="0" smtClean="0"/>
              <a:t>없는 데이터를 불러들이면 </a:t>
            </a:r>
            <a:r>
              <a:rPr lang="en-US" altLang="ko-KR" dirty="0" smtClean="0"/>
              <a:t>error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912" y="1308817"/>
            <a:ext cx="61436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3708" y="1140606"/>
            <a:ext cx="10858500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참조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" y="2329020"/>
            <a:ext cx="3754502" cy="29932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537" y="2639591"/>
            <a:ext cx="3762643" cy="237210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543937" y="3404812"/>
            <a:ext cx="798041" cy="838200"/>
          </a:xfrm>
          <a:prstGeom prst="rightArrow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536" y="2190011"/>
            <a:ext cx="3762643" cy="31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5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18BE9-C6E7-49E8-AA95-75E5FC9F598B}"/>
              </a:ext>
            </a:extLst>
          </p:cNvPr>
          <p:cNvSpPr txBox="1"/>
          <p:nvPr/>
        </p:nvSpPr>
        <p:spPr>
          <a:xfrm>
            <a:off x="465992" y="1149562"/>
            <a:ext cx="10858500" cy="3508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리스트의 특징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리스트의 요소들을 변수에 할당할 수 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위치가 정해져 있고 색인</a:t>
            </a:r>
            <a:r>
              <a:rPr lang="en-US" altLang="ko-KR" dirty="0"/>
              <a:t>(</a:t>
            </a:r>
            <a:r>
              <a:rPr lang="ko-KR" altLang="en-US" dirty="0"/>
              <a:t>인덱스</a:t>
            </a:r>
            <a:r>
              <a:rPr lang="en-US" altLang="ko-KR" dirty="0"/>
              <a:t>, index)</a:t>
            </a:r>
            <a:r>
              <a:rPr lang="ko-KR" altLang="en-US" dirty="0"/>
              <a:t>을 가진다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리스트의 요소는 색인을 통해 접근할 수 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 타입은 요소를 변경할 수 있다</a:t>
            </a:r>
            <a:r>
              <a:rPr lang="en-US" altLang="ko-KR" dirty="0"/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166C84D-599C-4DF8-AF73-3E2037C174C1}"/>
              </a:ext>
            </a:extLst>
          </p:cNvPr>
          <p:cNvGrpSpPr/>
          <p:nvPr/>
        </p:nvGrpSpPr>
        <p:grpSpPr>
          <a:xfrm>
            <a:off x="6361896" y="4764502"/>
            <a:ext cx="4562784" cy="1151393"/>
            <a:chOff x="907579" y="4347411"/>
            <a:chExt cx="4562784" cy="115139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4090740" cy="770021"/>
              <a:chOff x="1588169" y="5149516"/>
              <a:chExt cx="4090740" cy="77002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F77B51D-0B57-4B70-A33D-0C00B396980B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7109630-5EC3-4382-9E13-3CA382C12CBA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DA2F5A2-8F14-4ECE-9C0B-D8289B9A8AC8}"/>
                  </a:ext>
                </a:extLst>
              </p:cNvPr>
              <p:cNvSpPr/>
              <p:nvPr/>
            </p:nvSpPr>
            <p:spPr>
              <a:xfrm>
                <a:off x="4860761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4488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[0]       [1]       [2]       [3]      [4]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88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dirty="0" smtClean="0"/>
              <a:t>* clear() - </a:t>
            </a:r>
            <a:r>
              <a:rPr lang="ko-KR" altLang="en-US" sz="2500" dirty="0" smtClean="0"/>
              <a:t>초기화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2605409"/>
            <a:ext cx="4470967" cy="25666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421" y="2805112"/>
            <a:ext cx="3190875" cy="1919149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810637" y="3395985"/>
            <a:ext cx="798041" cy="838200"/>
          </a:xfrm>
          <a:prstGeom prst="rightArrow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dirty="0" smtClean="0"/>
              <a:t>* get() – key</a:t>
            </a:r>
            <a:r>
              <a:rPr lang="ko-KR" altLang="en-US" sz="2500" dirty="0" smtClean="0"/>
              <a:t>에 해당하는 </a:t>
            </a:r>
            <a:r>
              <a:rPr lang="en-US" altLang="ko-KR" sz="2500" dirty="0" smtClean="0"/>
              <a:t>value </a:t>
            </a:r>
            <a:r>
              <a:rPr lang="ko-KR" altLang="en-US" sz="2500" dirty="0" smtClean="0"/>
              <a:t>리턴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2605409"/>
            <a:ext cx="4470967" cy="256666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810637" y="3395985"/>
            <a:ext cx="798041" cy="838200"/>
          </a:xfrm>
          <a:prstGeom prst="rightArrow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837" y="2021679"/>
            <a:ext cx="2878043" cy="20834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549" y="4476750"/>
            <a:ext cx="3854617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dirty="0" smtClean="0"/>
              <a:t>* items() – key, value </a:t>
            </a:r>
            <a:r>
              <a:rPr lang="ko-KR" altLang="en-US" sz="2500" dirty="0" smtClean="0"/>
              <a:t>값 리턴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2605409"/>
            <a:ext cx="4470967" cy="256666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810637" y="3395985"/>
            <a:ext cx="798041" cy="838200"/>
          </a:xfrm>
          <a:prstGeom prst="rightArrow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24" y="2855441"/>
            <a:ext cx="5211725" cy="19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dirty="0" smtClean="0"/>
              <a:t>* keys() – key </a:t>
            </a:r>
            <a:r>
              <a:rPr lang="ko-KR" altLang="en-US" sz="2500" dirty="0" smtClean="0"/>
              <a:t>값만 리턴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5810637" y="3395985"/>
            <a:ext cx="798041" cy="838200"/>
          </a:xfrm>
          <a:prstGeom prst="rightArrow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4" y="2505075"/>
            <a:ext cx="3756025" cy="2600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416" y="3124701"/>
            <a:ext cx="4231159" cy="143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dirty="0" smtClean="0"/>
              <a:t>* values() – value </a:t>
            </a:r>
            <a:r>
              <a:rPr lang="ko-KR" altLang="en-US" sz="2500" dirty="0" smtClean="0"/>
              <a:t>값만 리턴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5810637" y="3395985"/>
            <a:ext cx="798041" cy="838200"/>
          </a:xfrm>
          <a:prstGeom prst="rightArrow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4" y="2505075"/>
            <a:ext cx="3756025" cy="26003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4" y="2853060"/>
            <a:ext cx="3855415" cy="177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dirty="0" smtClean="0"/>
              <a:t>* </a:t>
            </a:r>
            <a:r>
              <a:rPr lang="en-US" altLang="ko-KR" sz="2500" dirty="0" err="1" smtClean="0"/>
              <a:t>updata</a:t>
            </a:r>
            <a:r>
              <a:rPr lang="en-US" altLang="ko-KR" sz="2500" dirty="0" smtClean="0"/>
              <a:t>() – </a:t>
            </a:r>
            <a:r>
              <a:rPr lang="ko-KR" altLang="en-US" sz="2500" dirty="0" err="1" smtClean="0"/>
              <a:t>딕셔너리를</a:t>
            </a:r>
            <a:r>
              <a:rPr lang="ko-KR" altLang="en-US" sz="2500" dirty="0" smtClean="0"/>
              <a:t> 하나로 </a:t>
            </a:r>
            <a:r>
              <a:rPr lang="en-US" altLang="ko-KR" sz="2500" dirty="0" smtClean="0"/>
              <a:t>join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5810637" y="3395985"/>
            <a:ext cx="798041" cy="838200"/>
          </a:xfrm>
          <a:prstGeom prst="rightArrow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15" y="3271098"/>
            <a:ext cx="4831110" cy="13620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493" y="3060228"/>
            <a:ext cx="5053566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500" dirty="0" err="1" smtClean="0"/>
              <a:t>반복문을</a:t>
            </a:r>
            <a:r>
              <a:rPr lang="ko-KR" altLang="en-US" sz="2500" dirty="0" smtClean="0"/>
              <a:t> 사용하여 </a:t>
            </a:r>
            <a:r>
              <a:rPr lang="ko-KR" altLang="en-US" sz="2500" dirty="0" err="1" smtClean="0"/>
              <a:t>딕셔너리</a:t>
            </a:r>
            <a:r>
              <a:rPr lang="ko-KR" altLang="en-US" sz="2500" dirty="0" smtClean="0"/>
              <a:t> 출력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활용예제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686" y="2171334"/>
            <a:ext cx="4125111" cy="391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500" dirty="0" smtClean="0"/>
              <a:t>음식 궁합 알아보기 예제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활용예제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279" y="1888867"/>
            <a:ext cx="62579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데이터 중복을 허용하지 않고 순서가 없는 데이터 집합을 위한 데이터 타입이다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수학에서의 집합과 비슷한 개념이다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에서는 집합과 같은 </a:t>
            </a:r>
            <a:r>
              <a:rPr lang="en-US" altLang="ko-KR" dirty="0" smtClean="0"/>
              <a:t>Data Structure </a:t>
            </a:r>
            <a:r>
              <a:rPr lang="ko-KR" altLang="en-US" dirty="0" smtClean="0"/>
              <a:t>세트를 제공하고 있다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세트란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001" y="3013386"/>
            <a:ext cx="5015300" cy="317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7459" y="5215086"/>
            <a:ext cx="9965802" cy="947738"/>
          </a:xfrm>
          <a:prstGeom prst="rect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 smtClean="0"/>
              <a:t>my_set</a:t>
            </a:r>
            <a:r>
              <a:rPr lang="en-US" altLang="ko-KR" sz="4000" dirty="0" smtClean="0"/>
              <a:t> = {</a:t>
            </a:r>
            <a:r>
              <a:rPr lang="en-US" altLang="ko-KR" sz="4000" dirty="0" smtClean="0">
                <a:solidFill>
                  <a:srgbClr val="9AC2EE"/>
                </a:solidFill>
              </a:rPr>
              <a:t>value1</a:t>
            </a:r>
            <a:r>
              <a:rPr lang="en-US" altLang="ko-KR" sz="4000" dirty="0" smtClean="0">
                <a:solidFill>
                  <a:srgbClr val="FFFF00"/>
                </a:solidFill>
              </a:rPr>
              <a:t>,</a:t>
            </a:r>
            <a:r>
              <a:rPr lang="en-US" altLang="ko-KR" sz="4000" dirty="0" smtClean="0"/>
              <a:t> </a:t>
            </a:r>
            <a:r>
              <a:rPr lang="en-US" altLang="ko-KR" sz="4000" dirty="0" smtClean="0">
                <a:solidFill>
                  <a:srgbClr val="9AC2EE"/>
                </a:solidFill>
              </a:rPr>
              <a:t>value2</a:t>
            </a:r>
            <a:r>
              <a:rPr lang="en-US" altLang="ko-KR" sz="4000" dirty="0" smtClean="0">
                <a:solidFill>
                  <a:srgbClr val="FFFF00"/>
                </a:solidFill>
              </a:rPr>
              <a:t>,</a:t>
            </a:r>
            <a:r>
              <a:rPr lang="en-US" altLang="ko-KR" sz="4000" dirty="0" smtClean="0"/>
              <a:t> </a:t>
            </a:r>
            <a:r>
              <a:rPr lang="en-US" altLang="ko-KR" sz="4000" dirty="0" smtClean="0">
                <a:solidFill>
                  <a:srgbClr val="9AC2EE"/>
                </a:solidFill>
              </a:rPr>
              <a:t>value3</a:t>
            </a:r>
            <a:r>
              <a:rPr lang="en-US" altLang="ko-KR" sz="4000" dirty="0" smtClean="0"/>
              <a:t>}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세트를 정의하는 방법은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★ </a:t>
            </a:r>
            <a:r>
              <a:rPr lang="en-US" altLang="ko-KR" dirty="0" smtClean="0"/>
              <a:t>curly brace - {}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	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* </a:t>
            </a:r>
            <a:r>
              <a:rPr lang="ko-KR" altLang="en-US" dirty="0" smtClean="0"/>
              <a:t>여러 개의 인자를 받을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* </a:t>
            </a:r>
            <a:r>
              <a:rPr lang="ko-KR" altLang="en-US" dirty="0"/>
              <a:t>주의 </a:t>
            </a:r>
            <a:r>
              <a:rPr lang="en-US" altLang="ko-KR" dirty="0"/>
              <a:t>: </a:t>
            </a:r>
            <a:r>
              <a:rPr lang="ko-KR" altLang="en-US" dirty="0"/>
              <a:t>빈 </a:t>
            </a:r>
            <a:r>
              <a:rPr lang="en-US" altLang="ko-KR" dirty="0"/>
              <a:t>curly brace</a:t>
            </a:r>
            <a:r>
              <a:rPr lang="ko-KR" altLang="en-US" dirty="0"/>
              <a:t>를 사용하면</a:t>
            </a:r>
            <a:r>
              <a:rPr lang="en-US" altLang="ko-KR" dirty="0"/>
              <a:t> Dictionary</a:t>
            </a:r>
            <a:r>
              <a:rPr lang="ko-KR" altLang="en-US" dirty="0"/>
              <a:t>가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* Immutable </a:t>
            </a:r>
            <a:r>
              <a:rPr lang="ko-KR" altLang="en-US" dirty="0" smtClean="0"/>
              <a:t>타입의 값만 받을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* </a:t>
            </a:r>
            <a:r>
              <a:rPr lang="ko-KR" altLang="en-US" dirty="0" smtClean="0"/>
              <a:t>선언 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= {value}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세트 선언 및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77" y="1403930"/>
            <a:ext cx="3474056" cy="37412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360" y="1086491"/>
            <a:ext cx="5938998" cy="251471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513" y="3561652"/>
            <a:ext cx="5285546" cy="26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14B01-C59B-4F05-8250-7CDC1807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C7730A-F9B4-4DFC-8140-66A46884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5CF79-ADB7-447A-A0AF-BA5C251A2B44}"/>
              </a:ext>
            </a:extLst>
          </p:cNvPr>
          <p:cNvSpPr txBox="1"/>
          <p:nvPr/>
        </p:nvSpPr>
        <p:spPr>
          <a:xfrm>
            <a:off x="465992" y="1149562"/>
            <a:ext cx="1085850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선언 방법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리스트의 </a:t>
            </a:r>
            <a:r>
              <a:rPr lang="ko-KR" altLang="en-US" dirty="0" smtClean="0"/>
              <a:t>요소들은 </a:t>
            </a:r>
            <a:r>
              <a:rPr lang="en-US" altLang="ko-KR" dirty="0">
                <a:solidFill>
                  <a:srgbClr val="7030A0"/>
                </a:solidFill>
              </a:rPr>
              <a:t>,</a:t>
            </a:r>
            <a:r>
              <a:rPr lang="en-US" altLang="ko-KR" dirty="0"/>
              <a:t>(</a:t>
            </a:r>
            <a:r>
              <a:rPr lang="ko-KR" altLang="en-US" dirty="0"/>
              <a:t>쉼표</a:t>
            </a:r>
            <a:r>
              <a:rPr lang="en-US" altLang="ko-KR" dirty="0"/>
              <a:t>)</a:t>
            </a:r>
            <a:r>
              <a:rPr lang="ko-KR" altLang="en-US" dirty="0"/>
              <a:t>로 구분하며 </a:t>
            </a:r>
            <a:r>
              <a:rPr lang="en-US" altLang="ko-KR" b="1" dirty="0">
                <a:solidFill>
                  <a:srgbClr val="7030A0"/>
                </a:solidFill>
              </a:rPr>
              <a:t>[ ]</a:t>
            </a:r>
            <a:r>
              <a:rPr lang="en-US" altLang="ko-KR" dirty="0"/>
              <a:t>(</a:t>
            </a:r>
            <a:r>
              <a:rPr lang="ko-KR" altLang="en-US" dirty="0"/>
              <a:t>대괄호</a:t>
            </a:r>
            <a:r>
              <a:rPr lang="en-US" altLang="ko-KR" dirty="0"/>
              <a:t>)</a:t>
            </a:r>
            <a:r>
              <a:rPr lang="ko-KR" altLang="en-US" dirty="0"/>
              <a:t>연산자로 감싸는 구조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빈 대괄호</a:t>
            </a:r>
            <a:r>
              <a:rPr lang="en-US" altLang="ko-KR" dirty="0"/>
              <a:t>([ ])</a:t>
            </a:r>
            <a:r>
              <a:rPr lang="ko-KR" altLang="en-US" dirty="0"/>
              <a:t>로 빈 리스트를 생성</a:t>
            </a:r>
            <a:endParaRPr lang="en-US" altLang="ko-KR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ko-KR" altLang="en-US" sz="1200" dirty="0"/>
              <a:t>빈 리스트를 만든 후 새 값을 추가하는 방식으로 사용</a:t>
            </a:r>
            <a:endParaRPr lang="en-US" altLang="ko-KR" sz="1200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E8BBABF-FD76-4F1B-A7A6-CDBEFB97D211}"/>
              </a:ext>
            </a:extLst>
          </p:cNvPr>
          <p:cNvGrpSpPr/>
          <p:nvPr/>
        </p:nvGrpSpPr>
        <p:grpSpPr>
          <a:xfrm>
            <a:off x="756905" y="3831563"/>
            <a:ext cx="10736607" cy="690494"/>
            <a:chOff x="420023" y="3943857"/>
            <a:chExt cx="10736607" cy="6904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DB5CB7-7E18-40ED-A337-37567C2C94B5}"/>
                </a:ext>
              </a:extLst>
            </p:cNvPr>
            <p:cNvSpPr txBox="1"/>
            <p:nvPr/>
          </p:nvSpPr>
          <p:spPr>
            <a:xfrm>
              <a:off x="6031829" y="4263716"/>
              <a:ext cx="51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선언 형식 </a:t>
              </a:r>
              <a:r>
                <a:rPr lang="en-US" altLang="ko-KR" dirty="0"/>
                <a:t>: </a:t>
              </a:r>
              <a:r>
                <a:rPr lang="ko-KR" altLang="en-US" dirty="0" err="1"/>
                <a:t>변수명</a:t>
              </a:r>
              <a:r>
                <a:rPr lang="ko-KR" altLang="en-US" dirty="0"/>
                <a:t> </a:t>
              </a:r>
              <a:r>
                <a:rPr lang="en-US" altLang="ko-KR" dirty="0"/>
                <a:t>= [value, value, value, value]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F10D6D4-612C-448F-961E-30EF12ECD0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565" b="66179"/>
            <a:stretch/>
          </p:blipFill>
          <p:spPr>
            <a:xfrm>
              <a:off x="6721638" y="3943857"/>
              <a:ext cx="3522118" cy="2743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DB5CB7-7E18-40ED-A337-37567C2C94B5}"/>
                </a:ext>
              </a:extLst>
            </p:cNvPr>
            <p:cNvSpPr txBox="1"/>
            <p:nvPr/>
          </p:nvSpPr>
          <p:spPr>
            <a:xfrm>
              <a:off x="420023" y="4265019"/>
              <a:ext cx="4151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선언 형식 </a:t>
              </a:r>
              <a:r>
                <a:rPr lang="en-US" altLang="ko-KR" dirty="0"/>
                <a:t>: </a:t>
              </a:r>
              <a:r>
                <a:rPr lang="ko-KR" altLang="en-US" dirty="0" err="1"/>
                <a:t>변수명</a:t>
              </a:r>
              <a:r>
                <a:rPr lang="ko-KR" altLang="en-US" dirty="0"/>
                <a:t> </a:t>
              </a:r>
              <a:r>
                <a:rPr lang="en-US" altLang="ko-KR" dirty="0"/>
                <a:t>= </a:t>
              </a:r>
              <a:r>
                <a:rPr lang="en-US" altLang="ko-KR" dirty="0">
                  <a:solidFill>
                    <a:srgbClr val="7030A0"/>
                  </a:solidFill>
                </a:rPr>
                <a:t>list</a:t>
              </a:r>
              <a:r>
                <a:rPr lang="en-US" altLang="ko-KR" dirty="0"/>
                <a:t>(value, value)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04C3570-FA2B-4828-B376-00747D80B500}"/>
              </a:ext>
            </a:extLst>
          </p:cNvPr>
          <p:cNvGrpSpPr/>
          <p:nvPr/>
        </p:nvGrpSpPr>
        <p:grpSpPr>
          <a:xfrm>
            <a:off x="5759117" y="4796586"/>
            <a:ext cx="4448284" cy="1502901"/>
            <a:chOff x="5759117" y="4844712"/>
            <a:chExt cx="4448284" cy="150290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785BB3D-0344-43EC-B182-4F4F5C93F66E}"/>
                </a:ext>
              </a:extLst>
            </p:cNvPr>
            <p:cNvGrpSpPr/>
            <p:nvPr/>
          </p:nvGrpSpPr>
          <p:grpSpPr>
            <a:xfrm>
              <a:off x="5800425" y="4844712"/>
              <a:ext cx="4406976" cy="1502901"/>
              <a:chOff x="346108" y="4347411"/>
              <a:chExt cx="4406976" cy="1502901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06D0FAD2-9F51-4C1A-8806-5E70D0B4778E}"/>
                  </a:ext>
                </a:extLst>
              </p:cNvPr>
              <p:cNvGrpSpPr/>
              <p:nvPr/>
            </p:nvGrpSpPr>
            <p:grpSpPr>
              <a:xfrm>
                <a:off x="1427751" y="4347411"/>
                <a:ext cx="3272592" cy="770021"/>
                <a:chOff x="1636297" y="5149516"/>
                <a:chExt cx="3272592" cy="770021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8967A507-7648-4033-8FF0-9DF8D2340EAC}"/>
                    </a:ext>
                  </a:extLst>
                </p:cNvPr>
                <p:cNvSpPr/>
                <p:nvPr/>
              </p:nvSpPr>
              <p:spPr>
                <a:xfrm>
                  <a:off x="163629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BC021FDF-0A1B-42CD-80F5-99CA4D40369B}"/>
                    </a:ext>
                  </a:extLst>
                </p:cNvPr>
                <p:cNvSpPr/>
                <p:nvPr/>
              </p:nvSpPr>
              <p:spPr>
                <a:xfrm>
                  <a:off x="245444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B486A11-FB03-46D5-BFA0-036D605CE084}"/>
                    </a:ext>
                  </a:extLst>
                </p:cNvPr>
                <p:cNvSpPr/>
                <p:nvPr/>
              </p:nvSpPr>
              <p:spPr>
                <a:xfrm>
                  <a:off x="3272593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CA5CBEA5-3CCC-43E5-AE9B-7E41FBE35B3A}"/>
                    </a:ext>
                  </a:extLst>
                </p:cNvPr>
                <p:cNvSpPr/>
                <p:nvPr/>
              </p:nvSpPr>
              <p:spPr>
                <a:xfrm>
                  <a:off x="4090741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10D1B9-397F-43C7-AF18-4F62959D689D}"/>
                  </a:ext>
                </a:extLst>
              </p:cNvPr>
              <p:cNvSpPr txBox="1"/>
              <p:nvPr/>
            </p:nvSpPr>
            <p:spPr>
              <a:xfrm>
                <a:off x="346109" y="5129472"/>
                <a:ext cx="4192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양수 색인 </a:t>
                </a:r>
                <a:r>
                  <a:rPr lang="en-US" altLang="ko-KR" dirty="0"/>
                  <a:t>: [0]       [1]       [2]       [3]</a:t>
                </a:r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24834A-FC50-4F1D-AE33-C133425980B2}"/>
                  </a:ext>
                </a:extLst>
              </p:cNvPr>
              <p:cNvSpPr txBox="1"/>
              <p:nvPr/>
            </p:nvSpPr>
            <p:spPr>
              <a:xfrm>
                <a:off x="346108" y="5480980"/>
                <a:ext cx="4406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음수 색인 </a:t>
                </a:r>
                <a:r>
                  <a:rPr lang="en-US" altLang="ko-KR" dirty="0"/>
                  <a:t>: [-4]      [-3]      [-2]      [-1]</a:t>
                </a:r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C3017D-FA8A-42DB-900A-D2CA60382CD6}"/>
                </a:ext>
              </a:extLst>
            </p:cNvPr>
            <p:cNvSpPr txBox="1"/>
            <p:nvPr/>
          </p:nvSpPr>
          <p:spPr>
            <a:xfrm>
              <a:off x="5759117" y="5037222"/>
              <a:ext cx="974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cards =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52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17459" y="5215086"/>
            <a:ext cx="9965802" cy="947738"/>
          </a:xfrm>
          <a:prstGeom prst="rect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 smtClean="0"/>
              <a:t>my_set</a:t>
            </a:r>
            <a:r>
              <a:rPr lang="en-US" altLang="ko-KR" sz="4000" dirty="0" smtClean="0"/>
              <a:t> = set(</a:t>
            </a:r>
            <a:r>
              <a:rPr lang="en-US" altLang="ko-KR" sz="4000" dirty="0" err="1" smtClean="0">
                <a:solidFill>
                  <a:srgbClr val="9AC2EE"/>
                </a:solidFill>
              </a:rPr>
              <a:t>iterable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세트를 정의하는 방법은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★ </a:t>
            </a:r>
            <a:r>
              <a:rPr lang="en-US" altLang="ko-KR" dirty="0" smtClean="0"/>
              <a:t>set(</a:t>
            </a:r>
            <a:r>
              <a:rPr lang="en-US" altLang="ko-KR" dirty="0" err="1" smtClean="0"/>
              <a:t>iterable</a:t>
            </a:r>
            <a:r>
              <a:rPr lang="en-US" altLang="ko-KR" dirty="0"/>
              <a:t>) constructor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	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반복 가능한 객체</a:t>
            </a:r>
            <a:r>
              <a:rPr lang="en-US" altLang="ko-KR" dirty="0"/>
              <a:t>( Ex) list, </a:t>
            </a:r>
            <a:r>
              <a:rPr lang="en-US" altLang="ko-KR" dirty="0" err="1"/>
              <a:t>dict</a:t>
            </a:r>
            <a:r>
              <a:rPr lang="en-US" altLang="ko-KR" dirty="0"/>
              <a:t>, </a:t>
            </a:r>
            <a:r>
              <a:rPr lang="en-US" altLang="ko-KR" dirty="0" err="1"/>
              <a:t>str</a:t>
            </a:r>
            <a:r>
              <a:rPr lang="en-US" altLang="ko-KR" dirty="0"/>
              <a:t>, </a:t>
            </a:r>
            <a:r>
              <a:rPr lang="en-US" altLang="ko-KR" sz="2000" dirty="0"/>
              <a:t>r</a:t>
            </a:r>
            <a:r>
              <a:rPr lang="en-US" altLang="ko-KR" dirty="0"/>
              <a:t>ange, tuple	</a:t>
            </a:r>
            <a:r>
              <a:rPr lang="en-US" altLang="ko-KR" dirty="0" smtClean="0"/>
              <a:t>		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* </a:t>
            </a:r>
            <a:r>
              <a:rPr lang="ko-KR" altLang="en-US" dirty="0"/>
              <a:t>만약 인자를 받지 않으면 빈 세트 오브젝트를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* </a:t>
            </a:r>
            <a:r>
              <a:rPr lang="ko-KR" altLang="en-US" dirty="0" smtClean="0"/>
              <a:t>세트 </a:t>
            </a:r>
            <a:r>
              <a:rPr lang="en-US" altLang="ko-KR" dirty="0"/>
              <a:t>constructor</a:t>
            </a:r>
            <a:r>
              <a:rPr lang="ko-KR" altLang="en-US" dirty="0" smtClean="0"/>
              <a:t> 하나의 시퀀스 타입의 오브젝트</a:t>
            </a:r>
            <a:r>
              <a:rPr lang="ko-KR" altLang="en-US" dirty="0"/>
              <a:t>를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   인자로 받습니다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한 개만 받는다</a:t>
            </a:r>
            <a:r>
              <a:rPr lang="en-US" altLang="ko-KR" dirty="0" smtClean="0"/>
              <a:t>)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세트 선언 및 사용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360" y="1293355"/>
            <a:ext cx="4012166" cy="48119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280" y="1320014"/>
            <a:ext cx="3950614" cy="3823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65" y="1730147"/>
            <a:ext cx="5795188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세트의 특징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3708" y="1140606"/>
            <a:ext cx="10858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순서가 없는 데이터 타입이다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순서가 없는 타입이기 때문에 인덱스를 사용할 수 없다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같은 값을 가진 아이템을 하나만 허용한다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해쉬</a:t>
            </a:r>
            <a:r>
              <a:rPr lang="ko-KR" altLang="en-US" dirty="0"/>
              <a:t> 함수를 사용해서 자료를 </a:t>
            </a:r>
            <a:r>
              <a:rPr lang="ko-KR" altLang="en-US" dirty="0" smtClean="0"/>
              <a:t>저장한다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20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세트의 특징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3708" y="1140606"/>
            <a:ext cx="108585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순서가 없는 데이터 타입이다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순서가 없는 타입이기 때문에 인덱스를 사용할 수 </a:t>
            </a:r>
            <a:r>
              <a:rPr lang="ko-KR" altLang="en-US" dirty="0" smtClean="0"/>
              <a:t>없다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506460"/>
            <a:ext cx="4253237" cy="2762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62" y="2487410"/>
            <a:ext cx="4148139" cy="19898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462" y="4581645"/>
            <a:ext cx="6013384" cy="16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2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세트의 특징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3708" y="1140606"/>
            <a:ext cx="108585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같은 값을 가진 아이템을 하나만 </a:t>
            </a:r>
            <a:r>
              <a:rPr lang="ko-KR" altLang="en-US" dirty="0" smtClean="0"/>
              <a:t>허용한다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즉 중복이 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2358736"/>
            <a:ext cx="3757613" cy="359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해쉬</a:t>
            </a:r>
            <a:r>
              <a:rPr lang="ko-KR" altLang="en-US" dirty="0"/>
              <a:t> 함수를 사용해서 자료를 저장한다</a:t>
            </a:r>
            <a:endParaRPr lang="en-US" altLang="ko-KR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세트의 특징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2903888"/>
            <a:ext cx="77533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7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dirty="0" smtClean="0"/>
              <a:t>* </a:t>
            </a:r>
            <a:r>
              <a:rPr lang="en-US" altLang="ko-KR" sz="2500" dirty="0"/>
              <a:t>u</a:t>
            </a:r>
            <a:r>
              <a:rPr lang="en-US" altLang="ko-KR" sz="2500" dirty="0" smtClean="0"/>
              <a:t>nion - </a:t>
            </a:r>
            <a:r>
              <a:rPr lang="ko-KR" altLang="en-US" sz="2500" dirty="0" smtClean="0"/>
              <a:t>합집합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세트 </a:t>
            </a:r>
            <a:r>
              <a:rPr lang="ko-KR" altLang="en-US" dirty="0" err="1" smtClean="0"/>
              <a:t>연산메소드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59" y="2320322"/>
            <a:ext cx="5160491" cy="37071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4" y="2557462"/>
            <a:ext cx="3908707" cy="25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dirty="0" smtClean="0"/>
              <a:t>* intersection - </a:t>
            </a:r>
            <a:r>
              <a:rPr lang="ko-KR" altLang="en-US" sz="2500" dirty="0" smtClean="0"/>
              <a:t>교집합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세트 </a:t>
            </a:r>
            <a:r>
              <a:rPr lang="ko-KR" altLang="en-US" dirty="0" err="1" smtClean="0"/>
              <a:t>연산메소드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62" y="2320322"/>
            <a:ext cx="5193088" cy="3707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87" y="3233737"/>
            <a:ext cx="4859252" cy="16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3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dirty="0" smtClean="0"/>
              <a:t>* difference - </a:t>
            </a:r>
            <a:r>
              <a:rPr lang="ko-KR" altLang="en-US" sz="2500" dirty="0" err="1" smtClean="0"/>
              <a:t>차집합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세트 </a:t>
            </a:r>
            <a:r>
              <a:rPr lang="ko-KR" altLang="en-US" dirty="0" err="1" smtClean="0"/>
              <a:t>연산메소드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941" y="3167062"/>
            <a:ext cx="4693551" cy="16906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62" y="2320323"/>
            <a:ext cx="5193088" cy="38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세트 </a:t>
            </a:r>
            <a:r>
              <a:rPr lang="ko-KR" altLang="en-US" dirty="0" err="1" smtClean="0"/>
              <a:t>활용예제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1452562"/>
            <a:ext cx="8115941" cy="13096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55" y="3131498"/>
            <a:ext cx="4204968" cy="25934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525" y="3213345"/>
            <a:ext cx="4110307" cy="26146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544" y="3131498"/>
            <a:ext cx="6048375" cy="2438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478" y="2861344"/>
            <a:ext cx="4238625" cy="3133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65431" y="3131498"/>
            <a:ext cx="52753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9729" y="2868106"/>
            <a:ext cx="2743200" cy="33051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8256" y="610544"/>
            <a:ext cx="68389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8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B891A-75FB-4511-9D0F-4E1C5F9A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48590-FD1C-40EA-BC49-CFE5CB60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653CB-EAA5-4AE3-9146-74353B9A3E22}"/>
              </a:ext>
            </a:extLst>
          </p:cNvPr>
          <p:cNvSpPr txBox="1"/>
          <p:nvPr/>
        </p:nvSpPr>
        <p:spPr>
          <a:xfrm>
            <a:off x="465992" y="1149562"/>
            <a:ext cx="10858500" cy="4859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내장함수</a:t>
            </a:r>
            <a:endParaRPr lang="en-US" altLang="ko-KR" sz="2000" b="1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del</a:t>
            </a:r>
            <a:r>
              <a:rPr lang="en-US" altLang="ko-KR" dirty="0"/>
              <a:t> : </a:t>
            </a:r>
            <a:r>
              <a:rPr lang="ko-KR" altLang="en-US" dirty="0"/>
              <a:t>리스트의 특정 위치 요소 삭제</a:t>
            </a:r>
            <a:endParaRPr lang="en-US" altLang="ko-KR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 err="1"/>
              <a:t>len</a:t>
            </a:r>
            <a:r>
              <a:rPr lang="en-US" altLang="ko-KR" dirty="0"/>
              <a:t> : </a:t>
            </a:r>
            <a:r>
              <a:rPr lang="ko-KR" altLang="en-US" dirty="0"/>
              <a:t>리스트 요소 수 확인</a:t>
            </a:r>
            <a:endParaRPr lang="en-US" altLang="ko-KR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리스트 내의 최대값 반환</a:t>
            </a:r>
            <a:endParaRPr lang="en-US" altLang="ko-KR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min</a:t>
            </a:r>
            <a:r>
              <a:rPr lang="en-US" altLang="ko-KR" dirty="0"/>
              <a:t> : </a:t>
            </a:r>
            <a:r>
              <a:rPr lang="ko-KR" altLang="en-US" dirty="0"/>
              <a:t>리스트 내의 최소값 반환</a:t>
            </a:r>
            <a:endParaRPr lang="en-US" altLang="ko-KR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sorted</a:t>
            </a:r>
            <a:r>
              <a:rPr lang="en-US" altLang="ko-KR" dirty="0"/>
              <a:t> : </a:t>
            </a:r>
            <a:r>
              <a:rPr lang="ko-KR" altLang="en-US" dirty="0"/>
              <a:t>리스트 정렬 후 복사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FB24BB-498E-4F65-B748-325EBDF5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873" y="2342397"/>
            <a:ext cx="2454443" cy="561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104BCC-1999-45B9-8461-BBF2D7A9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32" y="3228975"/>
            <a:ext cx="2117810" cy="4756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DDDEC6-50C6-41A4-8122-44E4E8FAE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093" y="4132077"/>
            <a:ext cx="2204269" cy="4756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7BD2C9-532E-44C2-A7BB-B145A6071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058" y="4911780"/>
            <a:ext cx="2219733" cy="475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BAE3C1-E109-4B8E-9CD0-7F7958E67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917" y="5666758"/>
            <a:ext cx="239077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FE89C0-A796-412C-8461-2F22AF536AE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59705" y="2623009"/>
            <a:ext cx="15881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1C4983-B7D5-42E6-B65F-5B3C748C2F08}"/>
              </a:ext>
            </a:extLst>
          </p:cNvPr>
          <p:cNvCxnSpPr>
            <a:cxnSpLocks/>
          </p:cNvCxnSpPr>
          <p:nvPr/>
        </p:nvCxnSpPr>
        <p:spPr>
          <a:xfrm>
            <a:off x="3497179" y="3429000"/>
            <a:ext cx="29354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93E79F-AD43-4504-997E-5191FB417E2F}"/>
              </a:ext>
            </a:extLst>
          </p:cNvPr>
          <p:cNvCxnSpPr>
            <a:cxnSpLocks/>
          </p:cNvCxnSpPr>
          <p:nvPr/>
        </p:nvCxnSpPr>
        <p:spPr>
          <a:xfrm>
            <a:off x="4026568" y="4289696"/>
            <a:ext cx="3248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878C865-F37B-4740-98DC-F907552850EF}"/>
              </a:ext>
            </a:extLst>
          </p:cNvPr>
          <p:cNvCxnSpPr>
            <a:cxnSpLocks/>
          </p:cNvCxnSpPr>
          <p:nvPr/>
        </p:nvCxnSpPr>
        <p:spPr>
          <a:xfrm>
            <a:off x="4026568" y="5078653"/>
            <a:ext cx="43506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1FC5B9D-DAB5-4068-AF5F-FE100F10639D}"/>
              </a:ext>
            </a:extLst>
          </p:cNvPr>
          <p:cNvCxnSpPr>
            <a:cxnSpLocks/>
          </p:cNvCxnSpPr>
          <p:nvPr/>
        </p:nvCxnSpPr>
        <p:spPr>
          <a:xfrm>
            <a:off x="3818021" y="5912654"/>
            <a:ext cx="15798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626ECC3-EC3B-4284-BD32-C0D9CBF9C29E}"/>
              </a:ext>
            </a:extLst>
          </p:cNvPr>
          <p:cNvCxnSpPr>
            <a:cxnSpLocks/>
          </p:cNvCxnSpPr>
          <p:nvPr/>
        </p:nvCxnSpPr>
        <p:spPr>
          <a:xfrm>
            <a:off x="9221001" y="4289696"/>
            <a:ext cx="866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2D07C53-ED6B-4A63-9895-9F6D8A1D6360}"/>
              </a:ext>
            </a:extLst>
          </p:cNvPr>
          <p:cNvCxnSpPr>
            <a:cxnSpLocks/>
          </p:cNvCxnSpPr>
          <p:nvPr/>
        </p:nvCxnSpPr>
        <p:spPr>
          <a:xfrm>
            <a:off x="9518924" y="5049778"/>
            <a:ext cx="866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7C720A-AF99-49D7-B5B1-557C1B42478A}"/>
              </a:ext>
            </a:extLst>
          </p:cNvPr>
          <p:cNvCxnSpPr>
            <a:cxnSpLocks/>
          </p:cNvCxnSpPr>
          <p:nvPr/>
        </p:nvCxnSpPr>
        <p:spPr>
          <a:xfrm>
            <a:off x="8027470" y="2470375"/>
            <a:ext cx="8662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2B792-4CC8-491B-8DA3-D27A35D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7DEA1F-7FEF-4BE7-8D9F-266AB938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7FE4A-090C-4FAE-9399-01804AE16D2E}"/>
              </a:ext>
            </a:extLst>
          </p:cNvPr>
          <p:cNvSpPr txBox="1"/>
          <p:nvPr/>
        </p:nvSpPr>
        <p:spPr>
          <a:xfrm>
            <a:off x="465992" y="1149562"/>
            <a:ext cx="10858500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리스트의 특정 값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E89654-52EE-42D9-800D-B272230F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40" y="2839906"/>
            <a:ext cx="4312407" cy="250880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9837177A-6E22-48D9-95A4-0263F3EBF6FD}"/>
              </a:ext>
            </a:extLst>
          </p:cNvPr>
          <p:cNvGrpSpPr/>
          <p:nvPr/>
        </p:nvGrpSpPr>
        <p:grpSpPr>
          <a:xfrm>
            <a:off x="6384759" y="3312247"/>
            <a:ext cx="5213697" cy="1502901"/>
            <a:chOff x="5759117" y="4844712"/>
            <a:chExt cx="5213697" cy="1502901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8E3915C-FC88-4CD3-B8FF-E13EB5B4F0C3}"/>
                </a:ext>
              </a:extLst>
            </p:cNvPr>
            <p:cNvGrpSpPr/>
            <p:nvPr/>
          </p:nvGrpSpPr>
          <p:grpSpPr>
            <a:xfrm>
              <a:off x="5800425" y="4844712"/>
              <a:ext cx="5172389" cy="1502901"/>
              <a:chOff x="346108" y="4347411"/>
              <a:chExt cx="5172389" cy="1502901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9A83B46-C271-4230-9EA3-A2DD82C56D79}"/>
                  </a:ext>
                </a:extLst>
              </p:cNvPr>
              <p:cNvGrpSpPr/>
              <p:nvPr/>
            </p:nvGrpSpPr>
            <p:grpSpPr>
              <a:xfrm>
                <a:off x="1427751" y="4347411"/>
                <a:ext cx="4090746" cy="770021"/>
                <a:chOff x="1636297" y="5149516"/>
                <a:chExt cx="4090746" cy="770021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F53154E-EDA4-4F32-9A2A-EDCB66168925}"/>
                    </a:ext>
                  </a:extLst>
                </p:cNvPr>
                <p:cNvSpPr/>
                <p:nvPr/>
              </p:nvSpPr>
              <p:spPr>
                <a:xfrm>
                  <a:off x="163629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872653EA-74C8-45E9-8D93-916F1F8627CC}"/>
                    </a:ext>
                  </a:extLst>
                </p:cNvPr>
                <p:cNvSpPr/>
                <p:nvPr/>
              </p:nvSpPr>
              <p:spPr>
                <a:xfrm>
                  <a:off x="245444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FAD61C88-2D8A-4D11-B8C6-9FDBF4447EC7}"/>
                    </a:ext>
                  </a:extLst>
                </p:cNvPr>
                <p:cNvSpPr/>
                <p:nvPr/>
              </p:nvSpPr>
              <p:spPr>
                <a:xfrm>
                  <a:off x="3272593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A35B3336-3140-409A-8AA6-850F854E382F}"/>
                    </a:ext>
                  </a:extLst>
                </p:cNvPr>
                <p:cNvSpPr/>
                <p:nvPr/>
              </p:nvSpPr>
              <p:spPr>
                <a:xfrm>
                  <a:off x="4090741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11E3C8A-D709-451F-857F-3B50BA5F175F}"/>
                    </a:ext>
                  </a:extLst>
                </p:cNvPr>
                <p:cNvSpPr/>
                <p:nvPr/>
              </p:nvSpPr>
              <p:spPr>
                <a:xfrm>
                  <a:off x="490889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2BABA93-EF84-42C1-A7D6-5ADB2B04F61C}"/>
                  </a:ext>
                </a:extLst>
              </p:cNvPr>
              <p:cNvSpPr txBox="1"/>
              <p:nvPr/>
            </p:nvSpPr>
            <p:spPr>
              <a:xfrm>
                <a:off x="346109" y="5129472"/>
                <a:ext cx="4192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양수 색인 </a:t>
                </a:r>
                <a:r>
                  <a:rPr lang="en-US" altLang="ko-KR" dirty="0"/>
                  <a:t>: [0]       [1]       [2]       [3]</a:t>
                </a:r>
                <a:endParaRPr lang="ko-KR" alt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C720A0-3D09-4C8F-B7CF-CB5800DE3F5C}"/>
                  </a:ext>
                </a:extLst>
              </p:cNvPr>
              <p:cNvSpPr txBox="1"/>
              <p:nvPr/>
            </p:nvSpPr>
            <p:spPr>
              <a:xfrm>
                <a:off x="346108" y="5480980"/>
                <a:ext cx="4406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음수 색인 </a:t>
                </a:r>
                <a:r>
                  <a:rPr lang="en-US" altLang="ko-KR" dirty="0"/>
                  <a:t>: [-4]      [-3]      [-2]      [-1]</a:t>
                </a:r>
                <a:endParaRPr lang="ko-KR" altLang="en-US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213FC8-63FA-4B8B-B954-BF06C568D350}"/>
                </a:ext>
              </a:extLst>
            </p:cNvPr>
            <p:cNvSpPr txBox="1"/>
            <p:nvPr/>
          </p:nvSpPr>
          <p:spPr>
            <a:xfrm>
              <a:off x="5759117" y="5037222"/>
              <a:ext cx="974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cards =</a:t>
              </a:r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EF1A4ED-8DAB-456B-AE9E-9E3C1894A85A}"/>
              </a:ext>
            </a:extLst>
          </p:cNvPr>
          <p:cNvSpPr txBox="1"/>
          <p:nvPr/>
        </p:nvSpPr>
        <p:spPr>
          <a:xfrm>
            <a:off x="7669871" y="5140776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[4]</a:t>
            </a:r>
            <a:r>
              <a:rPr lang="ko-KR" altLang="en-US" b="1" dirty="0">
                <a:solidFill>
                  <a:srgbClr val="FF0000"/>
                </a:solidFill>
              </a:rPr>
              <a:t>색인이 존재하지 않는다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B3777E-2B98-4DF8-BCB0-A697BC842577}"/>
              </a:ext>
            </a:extLst>
          </p:cNvPr>
          <p:cNvSpPr txBox="1"/>
          <p:nvPr/>
        </p:nvSpPr>
        <p:spPr>
          <a:xfrm>
            <a:off x="586767" y="5426406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색인 에러 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7030A0"/>
                </a:solidFill>
                <a:effectLst/>
                <a:latin typeface="Noto Sans KR"/>
              </a:rPr>
              <a:t>리스트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색인이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7030A0"/>
                </a:solidFill>
                <a:effectLst/>
                <a:latin typeface="Noto Sans KR"/>
              </a:rPr>
              <a:t>범위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를 벗어났습니다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EEA1D9-56B9-421F-A4DA-41EE42197D95}"/>
              </a:ext>
            </a:extLst>
          </p:cNvPr>
          <p:cNvSpPr txBox="1"/>
          <p:nvPr/>
        </p:nvSpPr>
        <p:spPr>
          <a:xfrm>
            <a:off x="10668014" y="2015851"/>
            <a:ext cx="106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cards[4]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3881212-7187-48A1-8A28-AD02CBA703CF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1199795" y="2385183"/>
            <a:ext cx="0" cy="775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FF29487-B212-4520-AEA7-D7C35C550724}"/>
              </a:ext>
            </a:extLst>
          </p:cNvPr>
          <p:cNvSpPr txBox="1"/>
          <p:nvPr/>
        </p:nvSpPr>
        <p:spPr>
          <a:xfrm>
            <a:off x="586767" y="2287669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요소 접근 형식 </a:t>
            </a:r>
            <a:r>
              <a:rPr lang="en-US" altLang="ko-KR" dirty="0"/>
              <a:t>: </a:t>
            </a:r>
            <a:r>
              <a:rPr lang="ko-KR" altLang="en-US" dirty="0" err="1"/>
              <a:t>변수명</a:t>
            </a:r>
            <a:r>
              <a:rPr lang="en-US" altLang="ko-KR" dirty="0"/>
              <a:t>[</a:t>
            </a:r>
            <a:r>
              <a:rPr lang="ko-KR" altLang="en-US" dirty="0"/>
              <a:t>색인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85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B56F6-8BFE-44CC-ADFC-316668A5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72CB70-0447-440A-A5AB-F3645368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55F4D-571E-4CD5-B55B-036C49AA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58" y="2454823"/>
            <a:ext cx="4312819" cy="1822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DE9E53-2FCD-430E-8F68-9A1BAE54978A}"/>
              </a:ext>
            </a:extLst>
          </p:cNvPr>
          <p:cNvSpPr txBox="1"/>
          <p:nvPr/>
        </p:nvSpPr>
        <p:spPr>
          <a:xfrm>
            <a:off x="465992" y="1149562"/>
            <a:ext cx="1085850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값 변경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리스트는 선언되는 동시에 초기화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[</a:t>
            </a:r>
            <a:r>
              <a:rPr lang="ko-KR" altLang="en-US" sz="1400" dirty="0"/>
              <a:t>변경할 색인</a:t>
            </a:r>
            <a:r>
              <a:rPr lang="en-US" altLang="ko-KR" sz="1400" dirty="0"/>
              <a:t>] = </a:t>
            </a:r>
            <a:r>
              <a:rPr lang="ko-KR" altLang="en-US" sz="1400" dirty="0"/>
              <a:t>변경 값</a:t>
            </a:r>
            <a:endParaRPr lang="en-US" altLang="ko-KR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166C84D-599C-4DF8-AF73-3E2037C174C1}"/>
              </a:ext>
            </a:extLst>
          </p:cNvPr>
          <p:cNvGrpSpPr/>
          <p:nvPr/>
        </p:nvGrpSpPr>
        <p:grpSpPr>
          <a:xfrm>
            <a:off x="630590" y="4824924"/>
            <a:ext cx="4562784" cy="1151393"/>
            <a:chOff x="907579" y="4347411"/>
            <a:chExt cx="4562784" cy="11513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4090740" cy="770021"/>
              <a:chOff x="1588169" y="5149516"/>
              <a:chExt cx="4090740" cy="770021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‘test’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F77B51D-0B57-4B70-A33D-0C00B396980B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‘TEST’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7109630-5EC3-4382-9E13-3CA382C12CBA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1234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DA2F5A2-8F14-4ECE-9C0B-D8289B9A8AC8}"/>
                  </a:ext>
                </a:extLst>
              </p:cNvPr>
              <p:cNvSpPr/>
              <p:nvPr/>
            </p:nvSpPr>
            <p:spPr>
              <a:xfrm>
                <a:off x="4860761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True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4488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[0]       [1]       [2]       [3]      [4]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166C84D-599C-4DF8-AF73-3E2037C174C1}"/>
              </a:ext>
            </a:extLst>
          </p:cNvPr>
          <p:cNvGrpSpPr/>
          <p:nvPr/>
        </p:nvGrpSpPr>
        <p:grpSpPr>
          <a:xfrm>
            <a:off x="6384758" y="4824924"/>
            <a:ext cx="4562784" cy="1151393"/>
            <a:chOff x="907579" y="4347411"/>
            <a:chExt cx="4562784" cy="115139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4090740" cy="770021"/>
              <a:chOff x="1588169" y="5149516"/>
              <a:chExt cx="4090740" cy="770021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‘fix’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‘test’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F77B51D-0B57-4B70-A33D-0C00B396980B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7109630-5EC3-4382-9E13-3CA382C12CBA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1234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DA2F5A2-8F14-4ECE-9C0B-D8289B9A8AC8}"/>
                  </a:ext>
                </a:extLst>
              </p:cNvPr>
              <p:cNvSpPr/>
              <p:nvPr/>
            </p:nvSpPr>
            <p:spPr>
              <a:xfrm>
                <a:off x="4860761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True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4488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[0]       [1]       [2]       [3]      [4]</a:t>
              </a:r>
              <a:endParaRPr lang="ko-KR" altLang="en-US" dirty="0"/>
            </a:p>
          </p:txBody>
        </p:sp>
      </p:grpSp>
      <p:sp>
        <p:nvSpPr>
          <p:cNvPr id="4" name="갈매기형 수장 3"/>
          <p:cNvSpPr/>
          <p:nvPr/>
        </p:nvSpPr>
        <p:spPr>
          <a:xfrm>
            <a:off x="5839362" y="4971174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405ED-3A9A-43BC-8572-E1E19F1C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20FEAB-1216-45F6-8779-A71837D6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737D0-E413-48EA-9FC7-DCF0B1893081}"/>
              </a:ext>
            </a:extLst>
          </p:cNvPr>
          <p:cNvSpPr txBox="1"/>
          <p:nvPr/>
        </p:nvSpPr>
        <p:spPr>
          <a:xfrm>
            <a:off x="465992" y="1149562"/>
            <a:ext cx="108585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값 추가 메소드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.append() : </a:t>
            </a:r>
            <a:r>
              <a:rPr lang="ko-KR" altLang="en-US" dirty="0"/>
              <a:t>리스트 끝에 값 추가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append(</a:t>
            </a:r>
            <a:r>
              <a:rPr lang="ko-KR" altLang="en-US" sz="1400" dirty="0"/>
              <a:t>덧붙이다</a:t>
            </a:r>
            <a:r>
              <a:rPr lang="en-US" altLang="ko-K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.append(</a:t>
            </a:r>
            <a:r>
              <a:rPr lang="ko-KR" altLang="en-US" sz="1400" dirty="0"/>
              <a:t>값</a:t>
            </a:r>
            <a:r>
              <a:rPr lang="en-US" altLang="ko-KR" sz="1400" dirty="0"/>
              <a:t>)</a:t>
            </a:r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.insert() : </a:t>
            </a:r>
            <a:r>
              <a:rPr lang="ko-KR" altLang="en-US" dirty="0"/>
              <a:t>특정 색인에 값 추가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Insert(</a:t>
            </a:r>
            <a:r>
              <a:rPr lang="ko-KR" altLang="en-US" sz="1400" dirty="0"/>
              <a:t>삽입하다</a:t>
            </a:r>
            <a:r>
              <a:rPr lang="en-US" altLang="ko-K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.insert(</a:t>
            </a:r>
            <a:r>
              <a:rPr lang="ko-KR" altLang="en-US" sz="1400" dirty="0"/>
              <a:t>색인</a:t>
            </a:r>
            <a:r>
              <a:rPr lang="en-US" altLang="ko-KR" sz="1400" dirty="0"/>
              <a:t>, </a:t>
            </a:r>
            <a:r>
              <a:rPr lang="ko-KR" altLang="en-US" sz="1400" dirty="0"/>
              <a:t>값</a:t>
            </a:r>
            <a:r>
              <a:rPr lang="en-US" altLang="ko-KR" sz="1400" dirty="0"/>
              <a:t>)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A908D7-3F03-4915-A73B-3E3ABB7C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721" y="2735676"/>
            <a:ext cx="3036307" cy="1318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97680C-A237-4307-AD0F-42F3710CF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285" y="4973160"/>
            <a:ext cx="3036306" cy="993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1A9276-ED01-41B1-B1B4-EAB6A83531B4}"/>
              </a:ext>
            </a:extLst>
          </p:cNvPr>
          <p:cNvSpPr txBox="1"/>
          <p:nvPr/>
        </p:nvSpPr>
        <p:spPr>
          <a:xfrm>
            <a:off x="7347285" y="4603828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FA937-86E4-4837-8E97-F2DC2F66D58F}"/>
              </a:ext>
            </a:extLst>
          </p:cNvPr>
          <p:cNvSpPr txBox="1"/>
          <p:nvPr/>
        </p:nvSpPr>
        <p:spPr>
          <a:xfrm>
            <a:off x="6841721" y="237261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3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2175</Words>
  <Application>Microsoft Office PowerPoint</Application>
  <PresentationFormat>와이드스크린</PresentationFormat>
  <Paragraphs>564</Paragraphs>
  <Slides>58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4" baseType="lpstr">
      <vt:lpstr>HY견고딕</vt:lpstr>
      <vt:lpstr>Noto Sans KR</vt:lpstr>
      <vt:lpstr>맑은 고딕</vt:lpstr>
      <vt:lpstr>Arial</vt:lpstr>
      <vt:lpstr>Wingdings</vt:lpstr>
      <vt:lpstr>Office 테마</vt:lpstr>
      <vt:lpstr>PowerPoint 프레젠테이션</vt:lpstr>
      <vt:lpstr>목차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튜플</vt:lpstr>
      <vt:lpstr>튜플</vt:lpstr>
      <vt:lpstr>튜플</vt:lpstr>
      <vt:lpstr>튜플</vt:lpstr>
      <vt:lpstr>튜플</vt:lpstr>
      <vt:lpstr>튜플</vt:lpstr>
      <vt:lpstr>튜플</vt:lpstr>
      <vt:lpstr>튜플</vt:lpstr>
      <vt:lpstr>튜플</vt:lpstr>
      <vt:lpstr>튜플</vt:lpstr>
      <vt:lpstr>딕셔너리란?</vt:lpstr>
      <vt:lpstr>딕셔너리 정의 방법</vt:lpstr>
      <vt:lpstr>딕셔너리 정의 방법</vt:lpstr>
      <vt:lpstr>딕셔너리 특징</vt:lpstr>
      <vt:lpstr>딕셔너리 특징</vt:lpstr>
      <vt:lpstr>딕셔너리 특징</vt:lpstr>
      <vt:lpstr>딕셔너리 특징</vt:lpstr>
      <vt:lpstr>딕셔너리 활용</vt:lpstr>
      <vt:lpstr>딕셔너리 활용</vt:lpstr>
      <vt:lpstr>딕셔너리 메소드</vt:lpstr>
      <vt:lpstr>딕셔너리 메소드</vt:lpstr>
      <vt:lpstr>딕셔너리 메소드</vt:lpstr>
      <vt:lpstr>딕셔너리 메소드</vt:lpstr>
      <vt:lpstr>딕셔너리 메소드</vt:lpstr>
      <vt:lpstr>딕셔너리 메소드</vt:lpstr>
      <vt:lpstr>딕셔너리 활용예제</vt:lpstr>
      <vt:lpstr>딕셔너리 활용예제</vt:lpstr>
      <vt:lpstr>세트란?</vt:lpstr>
      <vt:lpstr>세트 선언 및 사용</vt:lpstr>
      <vt:lpstr>세트 선언 및 사용</vt:lpstr>
      <vt:lpstr>세트의 특징</vt:lpstr>
      <vt:lpstr>세트의 특징</vt:lpstr>
      <vt:lpstr>세트의 특징</vt:lpstr>
      <vt:lpstr>세트의 특징</vt:lpstr>
      <vt:lpstr>세트 연산메소드</vt:lpstr>
      <vt:lpstr>세트 연산메소드</vt:lpstr>
      <vt:lpstr>세트 연산메소드</vt:lpstr>
      <vt:lpstr>세트 활용예제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wku</cp:lastModifiedBy>
  <cp:revision>137</cp:revision>
  <dcterms:created xsi:type="dcterms:W3CDTF">2021-01-11T01:20:31Z</dcterms:created>
  <dcterms:modified xsi:type="dcterms:W3CDTF">2021-01-20T05:36:49Z</dcterms:modified>
</cp:coreProperties>
</file>