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3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5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3527" y="2826325"/>
            <a:ext cx="5719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err="1" smtClean="0"/>
              <a:t>파이썬</a:t>
            </a:r>
            <a:r>
              <a:rPr lang="en-US" altLang="ko-KR" sz="2400" b="1" dirty="0" smtClean="0"/>
              <a:t>&gt;</a:t>
            </a:r>
          </a:p>
          <a:p>
            <a:pPr algn="ctr"/>
            <a:r>
              <a:rPr lang="ko-KR" altLang="en-US" sz="4000" b="1" dirty="0" smtClean="0"/>
              <a:t>문자열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함수와 모듈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20162872 </a:t>
            </a:r>
            <a:r>
              <a:rPr lang="ko-KR" altLang="en-US" dirty="0" smtClean="0"/>
              <a:t>김가람</a:t>
            </a:r>
            <a:endParaRPr lang="en-US" altLang="ko-KR" dirty="0" smtClean="0"/>
          </a:p>
          <a:p>
            <a:r>
              <a:rPr lang="en-US" altLang="ko-KR" dirty="0" smtClean="0"/>
              <a:t>20162874 </a:t>
            </a:r>
            <a:r>
              <a:rPr lang="ko-KR" altLang="en-US" dirty="0" smtClean="0"/>
              <a:t>김도현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 smtClean="0"/>
              <a:t>– format </a:t>
            </a:r>
            <a:r>
              <a:rPr lang="ko-KR" altLang="en-US" dirty="0" smtClean="0"/>
              <a:t>함수를 사용한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0344"/>
            <a:ext cx="10649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.format() </a:t>
            </a:r>
            <a:r>
              <a:rPr lang="ko-KR" altLang="en-US" dirty="0" smtClean="0"/>
              <a:t>함수를 사용하여 표현할 수 있음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61582"/>
              </p:ext>
            </p:extLst>
          </p:nvPr>
        </p:nvGraphicFramePr>
        <p:xfrm>
          <a:off x="6596291" y="1110344"/>
          <a:ext cx="532607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694">
                  <a:extLst>
                    <a:ext uri="{9D8B030D-6E8A-4147-A177-3AD203B41FA5}">
                      <a16:colId xmlns:a16="http://schemas.microsoft.com/office/drawing/2014/main" val="2687243605"/>
                    </a:ext>
                  </a:extLst>
                </a:gridCol>
                <a:gridCol w="511544">
                  <a:extLst>
                    <a:ext uri="{9D8B030D-6E8A-4147-A177-3AD203B41FA5}">
                      <a16:colId xmlns:a16="http://schemas.microsoft.com/office/drawing/2014/main" val="4130729043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312385171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en-US" altLang="ko-KR" sz="3600" dirty="0" smtClean="0"/>
                        <a:t>{ 0</a:t>
                      </a:r>
                      <a:r>
                        <a:rPr lang="en-US" altLang="ko-KR" sz="3600" baseline="0" dirty="0" smtClean="0"/>
                        <a:t>     </a:t>
                      </a:r>
                      <a:r>
                        <a:rPr lang="en-US" altLang="ko-KR" sz="3600" dirty="0" smtClean="0"/>
                        <a:t>:     =    &gt;  10}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Index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: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공백 채울 문자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14293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98" y="2801451"/>
            <a:ext cx="3778722" cy="31079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18" y="2113276"/>
            <a:ext cx="4959247" cy="4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 smtClean="0"/>
              <a:t>– format </a:t>
            </a:r>
            <a:r>
              <a:rPr lang="ko-KR" altLang="en-US" dirty="0" smtClean="0"/>
              <a:t>함수를 사용한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0344"/>
            <a:ext cx="10649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.format() </a:t>
            </a:r>
            <a:r>
              <a:rPr lang="ko-KR" altLang="en-US" dirty="0" smtClean="0"/>
              <a:t>함수를 사용하여 표현할 수 있음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74391"/>
              </p:ext>
            </p:extLst>
          </p:nvPr>
        </p:nvGraphicFramePr>
        <p:xfrm>
          <a:off x="6725245" y="1110344"/>
          <a:ext cx="532607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694">
                  <a:extLst>
                    <a:ext uri="{9D8B030D-6E8A-4147-A177-3AD203B41FA5}">
                      <a16:colId xmlns:a16="http://schemas.microsoft.com/office/drawing/2014/main" val="2687243605"/>
                    </a:ext>
                  </a:extLst>
                </a:gridCol>
                <a:gridCol w="511544">
                  <a:extLst>
                    <a:ext uri="{9D8B030D-6E8A-4147-A177-3AD203B41FA5}">
                      <a16:colId xmlns:a16="http://schemas.microsoft.com/office/drawing/2014/main" val="4130729043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312385171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en-US" altLang="ko-KR" sz="3600" dirty="0" smtClean="0"/>
                        <a:t>{ 0</a:t>
                      </a:r>
                      <a:r>
                        <a:rPr lang="en-US" altLang="ko-KR" sz="3600" baseline="0" dirty="0" smtClean="0"/>
                        <a:t>     </a:t>
                      </a:r>
                      <a:r>
                        <a:rPr lang="en-US" altLang="ko-KR" sz="3600" dirty="0" smtClean="0"/>
                        <a:t>:   0.4    f     }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Index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: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  </a:t>
                      </a:r>
                      <a:r>
                        <a:rPr lang="ko-KR" altLang="en-US" sz="1600" dirty="0" smtClean="0"/>
                        <a:t>자릿수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부동소수점 포맷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14293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68" y="3271837"/>
            <a:ext cx="5168330" cy="13939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81" y="3334849"/>
            <a:ext cx="3273383" cy="13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 smtClean="0"/>
              <a:t>– f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0344"/>
            <a:ext cx="10649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3.6 </a:t>
            </a:r>
            <a:r>
              <a:rPr lang="ko-KR" altLang="en-US" dirty="0" smtClean="0"/>
              <a:t>버전 부터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기능을 사용할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앞에 </a:t>
            </a:r>
            <a:r>
              <a:rPr lang="en-US" altLang="ko-KR" dirty="0" smtClean="0"/>
              <a:t>f </a:t>
            </a:r>
            <a:r>
              <a:rPr lang="ko-KR" altLang="en-US" dirty="0" smtClean="0"/>
              <a:t>접두사를 붙이면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기능을 사용할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값을 참조할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표현식을 지원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3256907"/>
            <a:ext cx="6359289" cy="26168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64" y="3635160"/>
            <a:ext cx="5001495" cy="19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– f </a:t>
            </a:r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99" y="2950550"/>
            <a:ext cx="3939686" cy="3266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40" y="1110344"/>
            <a:ext cx="10649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3.6 </a:t>
            </a:r>
            <a:r>
              <a:rPr lang="ko-KR" altLang="en-US" dirty="0" smtClean="0"/>
              <a:t>버전 부터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기능을 사용할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앞에 </a:t>
            </a:r>
            <a:r>
              <a:rPr lang="en-US" altLang="ko-KR" dirty="0" smtClean="0"/>
              <a:t>f </a:t>
            </a:r>
            <a:r>
              <a:rPr lang="ko-KR" altLang="en-US" dirty="0" smtClean="0"/>
              <a:t>접두사를 붙이면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기능을 사용할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값을 참조할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표현식을 지원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834" y="3089440"/>
            <a:ext cx="2324467" cy="26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– </a:t>
            </a:r>
            <a:r>
              <a:rPr lang="ko-KR" altLang="en-US" dirty="0" smtClean="0"/>
              <a:t>관련 함수들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 개수 세기 </a:t>
            </a:r>
            <a:r>
              <a:rPr lang="en-US" altLang="ko-KR" dirty="0" smtClean="0"/>
              <a:t>( count() ) : </a:t>
            </a:r>
            <a:r>
              <a:rPr lang="ko-KR" altLang="en-US" dirty="0" smtClean="0"/>
              <a:t>문자열 중에서 해당 문자의 개수를 돌려준다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939" y="2998394"/>
            <a:ext cx="115434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 알려주기 </a:t>
            </a:r>
            <a:r>
              <a:rPr lang="en-US" altLang="ko-KR" dirty="0" smtClean="0"/>
              <a:t>( find(), index() ) : </a:t>
            </a:r>
            <a:r>
              <a:rPr lang="ko-KR" altLang="en-US" dirty="0" smtClean="0"/>
              <a:t>해당 문자가 처음으로 나온 위치를 반환한다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		      </a:t>
            </a:r>
            <a:r>
              <a:rPr lang="ko-KR" altLang="en-US" dirty="0" smtClean="0"/>
              <a:t>두 함수의 차이점은 존재하지 않는 문자를 찾을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오류의 발생 유무이다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	      find </a:t>
            </a:r>
            <a:r>
              <a:rPr lang="ko-KR" altLang="en-US" dirty="0" smtClean="0"/>
              <a:t>함수는 문자를 찾지 못하면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35" y="4263715"/>
            <a:ext cx="3460480" cy="21643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55" y="4567415"/>
            <a:ext cx="2621118" cy="15393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534" y="1920036"/>
            <a:ext cx="3209228" cy="7229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963" y="1964076"/>
            <a:ext cx="1307102" cy="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– </a:t>
            </a:r>
            <a:r>
              <a:rPr lang="ko-KR" altLang="en-US" dirty="0" smtClean="0"/>
              <a:t>관련 함수들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삽입 </a:t>
            </a:r>
            <a:r>
              <a:rPr lang="en-US" altLang="ko-KR" dirty="0" smtClean="0"/>
              <a:t>( join() ) : </a:t>
            </a:r>
            <a:r>
              <a:rPr lang="ko-KR" altLang="en-US" dirty="0" smtClean="0"/>
              <a:t>문자열의 각 사이에 해당 문자를 삽입한다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939" y="2998394"/>
            <a:ext cx="11543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대소문자 변경 </a:t>
            </a:r>
            <a:r>
              <a:rPr lang="en-US" altLang="ko-KR" dirty="0" smtClean="0"/>
              <a:t>( upper(), lower() ) : </a:t>
            </a:r>
            <a:r>
              <a:rPr lang="ko-KR" altLang="en-US" dirty="0" smtClean="0"/>
              <a:t>문자열을 대문자 혹은 소문자로 모두 바꿔 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91" y="2010412"/>
            <a:ext cx="5269662" cy="515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962" y="2078727"/>
            <a:ext cx="5278299" cy="3792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771" y="4244815"/>
            <a:ext cx="2863340" cy="1123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740" y="4130346"/>
            <a:ext cx="1638442" cy="12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– </a:t>
            </a:r>
            <a:r>
              <a:rPr lang="ko-KR" altLang="en-US" dirty="0" smtClean="0"/>
              <a:t>관련 함수들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공백 지우기 </a:t>
            </a:r>
            <a:r>
              <a:rPr lang="en-US" altLang="ko-KR" dirty="0" smtClean="0"/>
              <a:t>( strip(), </a:t>
            </a:r>
            <a:r>
              <a:rPr lang="en-US" altLang="ko-KR" dirty="0" err="1" smtClean="0"/>
              <a:t>rstrip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lstrip</a:t>
            </a:r>
            <a:r>
              <a:rPr lang="en-US" altLang="ko-KR" dirty="0" smtClean="0"/>
              <a:t>() ) : </a:t>
            </a:r>
            <a:r>
              <a:rPr lang="ko-KR" altLang="en-US" dirty="0" smtClean="0"/>
              <a:t>문자열 양쪽 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공백을 제거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71533"/>
          <a:stretch/>
        </p:blipFill>
        <p:spPr>
          <a:xfrm>
            <a:off x="4407736" y="2696212"/>
            <a:ext cx="3054109" cy="20604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36299"/>
          <a:stretch/>
        </p:blipFill>
        <p:spPr>
          <a:xfrm>
            <a:off x="1029713" y="1860943"/>
            <a:ext cx="2777355" cy="4192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04" y="2010412"/>
            <a:ext cx="2913673" cy="36837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17786" y="5565531"/>
            <a:ext cx="1186962" cy="2225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17786" y="3185747"/>
            <a:ext cx="1186962" cy="2225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40924" y="4188070"/>
            <a:ext cx="1186962" cy="2225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– </a:t>
            </a:r>
            <a:r>
              <a:rPr lang="ko-KR" altLang="en-US" dirty="0"/>
              <a:t>관련 함수들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4" y="2010412"/>
            <a:ext cx="3925066" cy="1421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40" y="1110344"/>
            <a:ext cx="10649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바꾸기 </a:t>
            </a:r>
            <a:r>
              <a:rPr lang="en-US" altLang="ko-KR" dirty="0" smtClean="0"/>
              <a:t>( replace(a, b) ) </a:t>
            </a:r>
            <a:r>
              <a:rPr lang="en-US" altLang="ko-KR" dirty="0" smtClean="0"/>
              <a:t>: 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변환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64" y="2127207"/>
            <a:ext cx="2481514" cy="1071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940" y="3719108"/>
            <a:ext cx="10649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나누기 </a:t>
            </a:r>
            <a:r>
              <a:rPr lang="en-US" altLang="ko-KR" dirty="0" smtClean="0"/>
              <a:t>( split() ) :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아무 값도 넣어주지 않으면 공백을 기준으로 문자열을 나눈다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973" y="4375637"/>
            <a:ext cx="3147927" cy="1620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151" y="4806271"/>
            <a:ext cx="4812540" cy="7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</a:t>
            </a:r>
            <a:r>
              <a:rPr lang="en-US" altLang="ko-KR" smtClean="0"/>
              <a:t>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8940" y="1131683"/>
            <a:ext cx="11434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코드를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할 일이 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조금 더 </a:t>
            </a:r>
            <a:r>
              <a:rPr lang="ko-KR" altLang="en-US" dirty="0" smtClean="0">
                <a:solidFill>
                  <a:srgbClr val="FF0000"/>
                </a:solidFill>
              </a:rPr>
              <a:t>조직적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조금 더 </a:t>
            </a:r>
            <a:r>
              <a:rPr lang="ko-KR" altLang="en-US" dirty="0" smtClean="0">
                <a:solidFill>
                  <a:srgbClr val="FF0000"/>
                </a:solidFill>
              </a:rPr>
              <a:t>간단하게</a:t>
            </a:r>
            <a:r>
              <a:rPr lang="ko-KR" altLang="en-US" dirty="0" smtClean="0"/>
              <a:t> 만들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연산할 </a:t>
            </a:r>
            <a:r>
              <a:rPr lang="ko-KR" altLang="en-US" dirty="0" smtClean="0">
                <a:solidFill>
                  <a:srgbClr val="FF0000"/>
                </a:solidFill>
              </a:rPr>
              <a:t>값만 다르고 공통된 작업</a:t>
            </a:r>
            <a:r>
              <a:rPr lang="ko-KR" altLang="en-US" dirty="0" smtClean="0"/>
              <a:t>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하는 코드를 재사용한다면 더욱 효율적인 코드를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함수는 값을 반환하는 </a:t>
            </a:r>
            <a:r>
              <a:rPr lang="ko-KR" altLang="en-US" dirty="0" smtClean="0">
                <a:solidFill>
                  <a:srgbClr val="FF0000"/>
                </a:solidFill>
              </a:rPr>
              <a:t>값 반환 함수</a:t>
            </a:r>
            <a:r>
              <a:rPr lang="ko-KR" altLang="en-US" dirty="0" smtClean="0"/>
              <a:t>도 있고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연산만 하는 함수</a:t>
            </a:r>
            <a:r>
              <a:rPr lang="ko-KR" altLang="en-US" dirty="0" smtClean="0"/>
              <a:t>도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함수는 </a:t>
            </a:r>
            <a:r>
              <a:rPr lang="ko-KR" altLang="en-US" dirty="0" smtClean="0">
                <a:solidFill>
                  <a:srgbClr val="FF0000"/>
                </a:solidFill>
              </a:rPr>
              <a:t>헤더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0000"/>
                </a:solidFill>
              </a:rPr>
              <a:t>바디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헤더는 </a:t>
            </a:r>
            <a:r>
              <a:rPr lang="en-US" altLang="ko-KR" dirty="0" err="1" smtClean="0">
                <a:solidFill>
                  <a:srgbClr val="FF0000"/>
                </a:solidFill>
              </a:rPr>
              <a:t>def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키워드로 시작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함수의 이름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매개변수</a:t>
            </a:r>
            <a:r>
              <a:rPr lang="ko-KR" altLang="en-US" dirty="0" smtClean="0"/>
              <a:t>를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0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정의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163771"/>
            <a:ext cx="4666396" cy="4419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4734" y="1163771"/>
            <a:ext cx="5873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</a:t>
            </a:r>
            <a:r>
              <a:rPr lang="ko-KR" altLang="en-US" dirty="0" err="1"/>
              <a:t>함</a:t>
            </a:r>
            <a:r>
              <a:rPr lang="ko-KR" altLang="en-US" dirty="0" err="1" smtClean="0"/>
              <a:t>수명을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반환값이</a:t>
            </a:r>
            <a:r>
              <a:rPr lang="ko-KR" altLang="en-US" dirty="0" smtClean="0"/>
              <a:t> 필요한 경우</a:t>
            </a:r>
            <a:r>
              <a:rPr lang="en-US" altLang="ko-KR" dirty="0" smtClean="0"/>
              <a:t>, () </a:t>
            </a:r>
            <a:r>
              <a:rPr lang="ko-KR" altLang="en-US" dirty="0" smtClean="0"/>
              <a:t>안에 매개변수를 지정해주고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필요없는</a:t>
            </a:r>
            <a:r>
              <a:rPr lang="ko-KR" altLang="en-US" dirty="0" smtClean="0"/>
              <a:t> 경우 빈 칸으로 남겨둔다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:(</a:t>
            </a:r>
            <a:r>
              <a:rPr lang="ko-KR" altLang="en-US" dirty="0" smtClean="0"/>
              <a:t>콜론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쓴 다음 줄에 들여쓰기를 하여 </a:t>
            </a:r>
            <a:r>
              <a:rPr lang="ko-KR" altLang="en-US" dirty="0" err="1" smtClean="0"/>
              <a:t>바디부분에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필요한 동작을 코딩하여 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):</a:t>
            </a:r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바디부분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코딩내용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동작이 끝난 후 값 반환이 필요한 경우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명령어를 삽입하여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8938" y="1230606"/>
            <a:ext cx="5719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문자열</a:t>
            </a:r>
            <a:endParaRPr lang="en-US" altLang="ko-KR" sz="3200" b="1" dirty="0" smtClean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함수</a:t>
            </a:r>
            <a:endParaRPr lang="en-US" altLang="ko-KR" sz="3200" b="1" dirty="0" smtClean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모듈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24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호출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4564773"/>
            <a:ext cx="7979752" cy="1749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40" y="1129553"/>
            <a:ext cx="9991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정의해 놓은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매개변수가 필요한 경우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매개변수가 필요치 않은 경우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으로 선언해주면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2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9" y="1021976"/>
            <a:ext cx="4279121" cy="5292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5487" y="1097280"/>
            <a:ext cx="678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사용하지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 연산을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매번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선언하여 각각의 변수를 다르게 설정하여 입력을 해주어야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아래는 결과 값이다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87" y="4047976"/>
            <a:ext cx="6271708" cy="19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9" y="1021976"/>
            <a:ext cx="4106999" cy="519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518" y="1075765"/>
            <a:ext cx="673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 </a:t>
            </a:r>
            <a:r>
              <a:rPr lang="ko-KR" altLang="en-US" dirty="0" smtClean="0"/>
              <a:t>이라는 함수를 선언하여 덧셈 연산 함수를 만들고</a:t>
            </a:r>
            <a:r>
              <a:rPr lang="en-US" altLang="ko-KR" dirty="0" smtClean="0"/>
              <a:t>, prn</a:t>
            </a:r>
            <a:r>
              <a:rPr lang="ko-KR" altLang="en-US" dirty="0" smtClean="0"/>
              <a:t>이라는 함수를 통해 출력한 결과 값이다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9" y="1925618"/>
            <a:ext cx="5432610" cy="42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2568097"/>
            <a:ext cx="4935338" cy="360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40" y="1234150"/>
            <a:ext cx="577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또한 우리가 자주 사용하는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문도 함수이고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자신이 원하는 함수를 정의 내려서 여러가지 방법으로</a:t>
            </a:r>
            <a:endParaRPr lang="en-US" altLang="ko-KR" dirty="0" smtClean="0"/>
          </a:p>
          <a:p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48" y="2966129"/>
            <a:ext cx="5346551" cy="28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8940" y="1118795"/>
            <a:ext cx="11260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모듈이란 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작성된 프로그램을 보존하기 위해 프로그램 내용을 텍스트파일에 적어 보존 하는 방법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모아둔 파일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9" y="2596123"/>
            <a:ext cx="6150953" cy="37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177154"/>
            <a:ext cx="4365182" cy="4868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93" y="3958814"/>
            <a:ext cx="4012602" cy="2086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8974" y="1086522"/>
            <a:ext cx="5830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사용 방법은 함수와 비슷하나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조금 다르다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로 모듈을 포함시켜주고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이후에 모듈의 각 속성을 함수처럼 선언한다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선언은 </a:t>
            </a:r>
            <a:r>
              <a:rPr lang="ko-KR" altLang="en-US" dirty="0" err="1" smtClean="0"/>
              <a:t>모듈명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4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 </a:t>
            </a:r>
            <a:r>
              <a:rPr lang="ko-KR" altLang="en-US" dirty="0" err="1" smtClean="0"/>
              <a:t>호출방법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192091"/>
            <a:ext cx="11282349" cy="49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200631"/>
            <a:ext cx="6011102" cy="4896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6711" y="1200631"/>
            <a:ext cx="504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Mt</a:t>
            </a:r>
            <a:r>
              <a:rPr lang="ko-KR" altLang="en-US" dirty="0" smtClean="0"/>
              <a:t>라는 모듈 파일을 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coffee, coke, choice </a:t>
            </a:r>
            <a:r>
              <a:rPr lang="ko-KR" altLang="en-US" dirty="0" smtClean="0"/>
              <a:t>라는 함수를 정의함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8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" y="1275010"/>
            <a:ext cx="5172006" cy="4561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402" y="1366221"/>
            <a:ext cx="5475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Mt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음료를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입력받음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통해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값을 비교하며 </a:t>
            </a:r>
            <a:r>
              <a:rPr lang="en-US" altLang="ko-KR" dirty="0" err="1" smtClean="0"/>
              <a:t>mt</a:t>
            </a:r>
            <a:r>
              <a:rPr lang="ko-KR" altLang="en-US" dirty="0" smtClean="0"/>
              <a:t>의 속성들을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8940" y="1097280"/>
            <a:ext cx="11434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coffee</a:t>
            </a:r>
            <a:r>
              <a:rPr lang="ko-KR" altLang="en-US" dirty="0" smtClean="0"/>
              <a:t>를 입력한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coke</a:t>
            </a:r>
            <a:r>
              <a:rPr lang="ko-KR" altLang="en-US" dirty="0" smtClean="0"/>
              <a:t>를 입력한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rec</a:t>
            </a:r>
            <a:r>
              <a:rPr lang="ko-KR" altLang="en-US" dirty="0" smtClean="0"/>
              <a:t>을 입력한 경우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3151148"/>
            <a:ext cx="4332909" cy="96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4941997"/>
            <a:ext cx="4332909" cy="1486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530956"/>
            <a:ext cx="4332909" cy="1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39" y="1110344"/>
            <a:ext cx="11434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단어 등으로 구성된 문자들의 집합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큰 따옴표</a:t>
            </a:r>
            <a:r>
              <a:rPr lang="en-US" altLang="ko-KR" dirty="0"/>
              <a:t>( “ ) </a:t>
            </a:r>
            <a:r>
              <a:rPr lang="ko-KR" altLang="en-US" dirty="0"/>
              <a:t>또는 작은 따옴표</a:t>
            </a:r>
            <a:r>
              <a:rPr lang="en-US" altLang="ko-KR" dirty="0"/>
              <a:t>( ‘ )</a:t>
            </a:r>
            <a:r>
              <a:rPr lang="ko-KR" altLang="en-US" dirty="0"/>
              <a:t> 를 이용해서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=&gt; </a:t>
            </a:r>
            <a:r>
              <a:rPr lang="ko-KR" altLang="en-US" dirty="0"/>
              <a:t>문자열에 큰따옴표 또는 작은 따옴표를 포함해서 표현 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편함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48" y="3256907"/>
            <a:ext cx="3720969" cy="2519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300" y="3256907"/>
            <a:ext cx="2606454" cy="2556649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8484"/>
              </p:ext>
            </p:extLst>
          </p:nvPr>
        </p:nvGraphicFramePr>
        <p:xfrm>
          <a:off x="378939" y="3422710"/>
          <a:ext cx="413462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7313">
                  <a:extLst>
                    <a:ext uri="{9D8B030D-6E8A-4147-A177-3AD203B41FA5}">
                      <a16:colId xmlns:a16="http://schemas.microsoft.com/office/drawing/2014/main" val="4176842146"/>
                    </a:ext>
                  </a:extLst>
                </a:gridCol>
                <a:gridCol w="2067313">
                  <a:extLst>
                    <a:ext uri="{9D8B030D-6E8A-4147-A177-3AD203B41FA5}">
                      <a16:colId xmlns:a16="http://schemas.microsoft.com/office/drawing/2014/main" val="2132836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이스케이프 코드 </a:t>
                      </a:r>
                      <a:r>
                        <a:rPr lang="en-US" altLang="ko-KR" dirty="0" smtClean="0"/>
                        <a:t>(\)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2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줄 바꿈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93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탭 간격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8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(\)</a:t>
                      </a:r>
                      <a:r>
                        <a:rPr lang="ko-KR" altLang="en-US" dirty="0" smtClean="0"/>
                        <a:t> 표현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8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 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따옴표 표현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 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따옴표 표현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44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0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“””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 ‘ ‘ </a:t>
            </a:r>
            <a:r>
              <a:rPr lang="ko-KR" altLang="en-US" dirty="0" smtClean="0"/>
              <a:t>를 사용해서 </a:t>
            </a:r>
            <a:r>
              <a:rPr lang="ko-KR" altLang="en-US" dirty="0" err="1" smtClean="0"/>
              <a:t>여러줄을</a:t>
            </a:r>
            <a:r>
              <a:rPr lang="ko-KR" altLang="en-US" dirty="0" smtClean="0"/>
              <a:t> 입력할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백슬레시</a:t>
            </a:r>
            <a:r>
              <a:rPr lang="en-US" altLang="ko-KR" dirty="0" smtClean="0"/>
              <a:t>(\)</a:t>
            </a:r>
            <a:r>
              <a:rPr lang="ko-KR" altLang="en-US" dirty="0" smtClean="0"/>
              <a:t>를 이용한 이스케이프 코드를 사용하여 표현할 수도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위와 같은 방법을 사용하면 깔끔해진다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9" y="3399591"/>
            <a:ext cx="3654357" cy="22294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59" y="2977734"/>
            <a:ext cx="1429399" cy="307320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03293"/>
              </p:ext>
            </p:extLst>
          </p:nvPr>
        </p:nvGraphicFramePr>
        <p:xfrm>
          <a:off x="378939" y="3422710"/>
          <a:ext cx="413462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7313">
                  <a:extLst>
                    <a:ext uri="{9D8B030D-6E8A-4147-A177-3AD203B41FA5}">
                      <a16:colId xmlns:a16="http://schemas.microsoft.com/office/drawing/2014/main" val="4176842146"/>
                    </a:ext>
                  </a:extLst>
                </a:gridCol>
                <a:gridCol w="2067313">
                  <a:extLst>
                    <a:ext uri="{9D8B030D-6E8A-4147-A177-3AD203B41FA5}">
                      <a16:colId xmlns:a16="http://schemas.microsoft.com/office/drawing/2014/main" val="2132836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이스케이프 코드 </a:t>
                      </a:r>
                      <a:r>
                        <a:rPr lang="en-US" altLang="ko-KR" dirty="0" smtClean="0"/>
                        <a:t>(\)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2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줄 바꿈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93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탭 간격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8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(\)</a:t>
                      </a:r>
                      <a:r>
                        <a:rPr lang="ko-KR" altLang="en-US" dirty="0" smtClean="0"/>
                        <a:t> 표현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8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 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따옴표 표현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 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따옴표 표현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44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문자열을 더하거나 곱할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더하기 연산은 문자열을 이어주고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 연산은 문자열을 곱한 만큼 반복한다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63" y="2595106"/>
            <a:ext cx="2685780" cy="11251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63" y="4219053"/>
            <a:ext cx="4015896" cy="8982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55" y="2595106"/>
            <a:ext cx="3914120" cy="13784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954" y="4281100"/>
            <a:ext cx="5096602" cy="6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리스트에 접근하는 방법과 비슷하다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불가능한 </a:t>
            </a:r>
            <a:r>
              <a:rPr lang="ko-KR" altLang="en-US" dirty="0" err="1" smtClean="0"/>
              <a:t>자료형이기</a:t>
            </a:r>
            <a:r>
              <a:rPr lang="ko-KR" altLang="en-US" dirty="0" smtClean="0"/>
              <a:t>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처럼 직접 변경이 불가능 하다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/>
              <a:t>=&gt; </a:t>
            </a:r>
            <a:r>
              <a:rPr lang="ko-KR" altLang="en-US" b="1" dirty="0" err="1" smtClean="0"/>
              <a:t>슬라이싱</a:t>
            </a:r>
            <a:r>
              <a:rPr lang="ko-KR" altLang="en-US" b="1" dirty="0" smtClean="0"/>
              <a:t> 기법을 사용하여 변경 가능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57" y="2449171"/>
            <a:ext cx="3515121" cy="3922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95" y="3046735"/>
            <a:ext cx="3399058" cy="2727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12" y="3733287"/>
            <a:ext cx="3290647" cy="13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110344"/>
            <a:ext cx="106496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안의 특정한 값을 바꿔야할 경우가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가능하게 해주는 것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안에 어떤 값을 삽입 하는 방법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660" y="2079294"/>
            <a:ext cx="3322394" cy="4230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14" y="2217994"/>
            <a:ext cx="2886442" cy="3718729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07532"/>
              </p:ext>
            </p:extLst>
          </p:nvPr>
        </p:nvGraphicFramePr>
        <p:xfrm>
          <a:off x="619647" y="2593998"/>
          <a:ext cx="347795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977">
                  <a:extLst>
                    <a:ext uri="{9D8B030D-6E8A-4147-A177-3AD203B41FA5}">
                      <a16:colId xmlns:a16="http://schemas.microsoft.com/office/drawing/2014/main" val="4176842146"/>
                    </a:ext>
                  </a:extLst>
                </a:gridCol>
                <a:gridCol w="1738977">
                  <a:extLst>
                    <a:ext uri="{9D8B030D-6E8A-4147-A177-3AD203B41FA5}">
                      <a16:colId xmlns:a16="http://schemas.microsoft.com/office/drawing/2014/main" val="2132836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포맷 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2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93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8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8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부동 소수점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44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6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‘%’</a:t>
                      </a:r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1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6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-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0344"/>
            <a:ext cx="10649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포맷 코드와 숫자를 함께 사용하면 다르게 표현할 수 있음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2251563"/>
            <a:ext cx="5884585" cy="34810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91" y="2844678"/>
            <a:ext cx="4302735" cy="22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en-US" altLang="ko-KR" dirty="0" smtClean="0"/>
              <a:t>– format </a:t>
            </a:r>
            <a:r>
              <a:rPr lang="ko-KR" altLang="en-US" dirty="0" smtClean="0"/>
              <a:t>함수를 사용한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0344"/>
            <a:ext cx="10649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.format() </a:t>
            </a:r>
            <a:r>
              <a:rPr lang="ko-KR" altLang="en-US" dirty="0" smtClean="0"/>
              <a:t>함수를 사용하여 표현할 수 있음 </a:t>
            </a:r>
            <a:r>
              <a:rPr lang="en-US" altLang="ko-KR" b="1" dirty="0" smtClean="0"/>
              <a:t>(~~.format(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17" y="1670143"/>
            <a:ext cx="5542135" cy="4743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16" y="1511011"/>
            <a:ext cx="3251323" cy="48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880</Words>
  <Application>Microsoft Office PowerPoint</Application>
  <PresentationFormat>와이드스크린</PresentationFormat>
  <Paragraphs>212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HY견고딕</vt:lpstr>
      <vt:lpstr>맑은 고딕</vt:lpstr>
      <vt:lpstr>Arial</vt:lpstr>
      <vt:lpstr>Office 테마</vt:lpstr>
      <vt:lpstr>PowerPoint 프레젠테이션</vt:lpstr>
      <vt:lpstr>목차</vt:lpstr>
      <vt:lpstr>문자열</vt:lpstr>
      <vt:lpstr>문자열</vt:lpstr>
      <vt:lpstr>문자열 - 연산</vt:lpstr>
      <vt:lpstr>문자열 - 연산</vt:lpstr>
      <vt:lpstr>문자열 - 포맷팅</vt:lpstr>
      <vt:lpstr>문자열 - 포맷팅</vt:lpstr>
      <vt:lpstr>문자열 – format 함수를 사용한 포맷팅</vt:lpstr>
      <vt:lpstr>문자열 – format 함수를 사용한 포맷팅</vt:lpstr>
      <vt:lpstr>문자열 – format 함수를 사용한 포맷팅</vt:lpstr>
      <vt:lpstr>문자열 – f 문자열 포맷팅</vt:lpstr>
      <vt:lpstr>문자열 – f 문자열 포맷팅</vt:lpstr>
      <vt:lpstr>문자열 – 관련 함수들</vt:lpstr>
      <vt:lpstr>문자열 – 관련 함수들</vt:lpstr>
      <vt:lpstr>문자열 – 관련 함수들</vt:lpstr>
      <vt:lpstr>문자열 – 관련 함수들</vt:lpstr>
      <vt:lpstr>함수(Function)</vt:lpstr>
      <vt:lpstr>함수 정의 방법</vt:lpstr>
      <vt:lpstr>함수 호출 방법</vt:lpstr>
      <vt:lpstr>함수 예제</vt:lpstr>
      <vt:lpstr>함수 예제</vt:lpstr>
      <vt:lpstr>함수 예제</vt:lpstr>
      <vt:lpstr>모듈</vt:lpstr>
      <vt:lpstr>모듈 사용</vt:lpstr>
      <vt:lpstr>모듈 호출방법</vt:lpstr>
      <vt:lpstr>모듈 예제</vt:lpstr>
      <vt:lpstr>모듈 예제</vt:lpstr>
      <vt:lpstr>모듈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김가람</cp:lastModifiedBy>
  <cp:revision>72</cp:revision>
  <dcterms:created xsi:type="dcterms:W3CDTF">2021-01-11T01:20:31Z</dcterms:created>
  <dcterms:modified xsi:type="dcterms:W3CDTF">2021-01-27T06:00:15Z</dcterms:modified>
</cp:coreProperties>
</file>