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3" r:id="rId2"/>
    <p:sldId id="517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8" r:id="rId15"/>
    <p:sldId id="516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33"/>
      <p:bold r:id="rId34"/>
    </p:embeddedFont>
    <p:embeddedFont>
      <p:font typeface="나눔고딕 ExtraBold" panose="020D0904000000000000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바른고딕" panose="020B0603020101020101" pitchFamily="50" charset="-127"/>
      <p:regular r:id="rId38"/>
      <p:bold r:id="rId3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00"/>
    <a:srgbClr val="990033"/>
    <a:srgbClr val="0099CC"/>
    <a:srgbClr val="0000FF"/>
    <a:srgbClr val="33CCFF"/>
    <a:srgbClr val="33CCCC"/>
    <a:srgbClr val="3333CC"/>
    <a:srgbClr val="00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210" autoAdjust="0"/>
    <p:restoredTop sz="94616" autoAdjust="0"/>
  </p:normalViewPr>
  <p:slideViewPr>
    <p:cSldViewPr>
      <p:cViewPr varScale="1">
        <p:scale>
          <a:sx n="111" d="100"/>
          <a:sy n="111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6C2DE-04E7-4D32-BE63-80FBFA49233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52EA-DE65-4A58-8251-A4A4E6515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7D1D3-A45C-4B64-A546-FD482862989C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A329-9164-47B3-9683-BAB06159B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파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1090270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51816412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552" y="1772816"/>
            <a:ext cx="7920880" cy="1224136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ko-KR" altLang="en-US" dirty="0" smtClean="0"/>
              <a:t>마스터 제목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8830"/>
            <a:ext cx="2411761" cy="25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15077" y="6623774"/>
            <a:ext cx="23246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ko-KR" altLang="en-US" sz="10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문제해결력을</a:t>
            </a:r>
            <a:r>
              <a:rPr lang="ko-KR" altLang="en-US" sz="10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키우는 </a:t>
            </a:r>
            <a:r>
              <a:rPr lang="ko-KR" altLang="en-US" sz="11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이공계 글쓰기</a:t>
            </a:r>
            <a:endParaRPr lang="ko-KR" altLang="en-US" sz="11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4"/>
            <a:ext cx="5148064" cy="25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3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13" y="3717032"/>
            <a:ext cx="9144000" cy="11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11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4139952" y="6622992"/>
            <a:ext cx="876300" cy="2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179512" y="1556792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4"/>
            <a:ext cx="9144000" cy="76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4169230" y="6636823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67246"/>
            <a:ext cx="8784976" cy="5718300"/>
          </a:xfrm>
        </p:spPr>
        <p:txBody>
          <a:bodyPr/>
          <a:lstStyle>
            <a:lvl1pPr marL="180000" indent="-25200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  <a:defRPr sz="2000"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540000" indent="-21600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  <a:defRPr sz="18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20000" indent="-18000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나눔고딕" panose="020D0604000000000000" pitchFamily="50" charset="-127"/>
              <a:buChar char="-"/>
              <a:defRPr sz="16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4"/>
            <a:ext cx="9144000" cy="77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13696" y="56809"/>
            <a:ext cx="8640960" cy="666615"/>
          </a:xfrm>
        </p:spPr>
        <p:txBody>
          <a:bodyPr>
            <a:normAutofit/>
          </a:bodyPr>
          <a:lstStyle>
            <a:lvl1pPr algn="ctr"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2" r:id="rId2"/>
    <p:sldLayoutId id="2147483713" r:id="rId3"/>
    <p:sldLayoutId id="214748371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1706" y="2492896"/>
            <a:ext cx="756084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5000" b="1" smtClean="0">
                <a:latin typeface="+mj-ea"/>
                <a:ea typeface="+mj-ea"/>
              </a:rPr>
              <a:t>논문 작성법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23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논문의 </a:t>
            </a:r>
            <a:r>
              <a:rPr lang="ko-KR" altLang="en-US" dirty="0"/>
              <a:t>나머지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요약과 서론은 독자에게 수행한 연구의 특징을 파악할 수 있는 내용을 위주로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서론의 마지막 부분에 세부 설명을 위한 목차 구성과 각 목차에서 어떤 내용을 설명하는지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5904656" cy="2163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관련 연구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 연구와 유사한 기존 연구 사례를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필요에 따라 연구에서 주로 사용하거나 근간이 되는 연구 내용에 부가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연구 마지막 부분에서는 기존 연구의 문제점과 기존 연구의 문제점을 해결하기 위한 접근 방법이 무엇인지 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연구 동기 부분에 별도 기술하기도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페이지 제한이 있는 경우 관련 연구는 서론에 정리하여 기술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4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연구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연구 내용별로 각각 작성하되 각 연구가 수행된 필요성이나 목적을 먼저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연구에서 제시한 연구의 특징이나 차별성을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필요에 따라 기존 연구 기법에서 사용한 세부 수식이나 그림을 인용하기도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64904"/>
            <a:ext cx="5453852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16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연구 문제점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관련 연구 다음에 실제 수행한 연구 내용을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수행한 연구 동기나 차별성을 부각시키기 위해 기존 연구 문제점을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기존 기법을 설명하면서 문제점을 함께 설명하기도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연구 문제점을 정리한 후 기존 연구의 문제점을 해결하기 위해 필요한 요구 사항을 기술하는 경우도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부분은 연구 동기 부분에 별도 기술하기도 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24944"/>
            <a:ext cx="4896544" cy="3481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58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제안 기법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구조 및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세부 연구 내용별 세부 절을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 기법 작성시 유의 사항</a:t>
            </a:r>
            <a:endParaRPr lang="en-US" altLang="ko-KR" dirty="0" smtClean="0"/>
          </a:p>
          <a:p>
            <a:pPr lvl="2"/>
            <a:r>
              <a:rPr lang="ko-KR" altLang="en-US" dirty="0"/>
              <a:t>제안 기법 설명 전에 연구 동기를 별도로 작성하는 경우도 있음</a:t>
            </a:r>
            <a:endParaRPr lang="en-US" altLang="ko-KR" dirty="0"/>
          </a:p>
          <a:p>
            <a:pPr lvl="2"/>
            <a:r>
              <a:rPr lang="ko-KR" altLang="en-US" dirty="0" smtClean="0"/>
              <a:t>제안 기법의 설명은 두괄식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이공계의 경우 목적이나 정답이 정해져 있기 때문에 세부 목적이나 결과를 먼저 제시하고 세부 설명을 하는 형태로 기술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</p:spTree>
    <p:extLst>
      <p:ext uri="{BB962C8B-B14F-4D97-AF65-F5344CB8AC3E}">
        <p14:creationId xmlns:p14="http://schemas.microsoft.com/office/powerpoint/2010/main" val="213268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구조 및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(1/2)</a:t>
            </a:r>
            <a:endParaRPr lang="en-US" altLang="ko-KR" dirty="0"/>
          </a:p>
          <a:p>
            <a:pPr lvl="1"/>
            <a:r>
              <a:rPr lang="ko-KR" altLang="en-US" dirty="0" smtClean="0"/>
              <a:t>실제 수행한 세부 연구의 필요성을 부각하기 위해 연구 동기를 별도로 </a:t>
            </a:r>
            <a:r>
              <a:rPr lang="ko-KR" altLang="en-US" dirty="0" err="1" smtClean="0"/>
              <a:t>기술하기함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연구 동기를 별도로 작성하지 않는 경우 전체 구조를 설명하기 전에 연구 동기를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 연구의 목적과 특징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차별성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정리하여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처리 과정이나 수행 과정의 세부 특징을 정리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기법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2049"/>
            <a:ext cx="4320480" cy="3933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6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구조 및 특징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dirty="0" smtClean="0"/>
              <a:t>전체 처리 과정이나 구조를 그림을 통해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세부 구조에 대한 설명이 많을 경우 세부 과정의 간략한 목적만 설명하고 그림 다음에 부가 설명을 기술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14083"/>
            <a:ext cx="4358817" cy="4256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93" y="2274440"/>
            <a:ext cx="3778087" cy="43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제안 기법의 세부 내용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각 세부 처리 단위 또는 제안 기법의 특징을 설명할 내용을 위주로 </a:t>
            </a:r>
            <a:r>
              <a:rPr lang="ko-KR" altLang="en-US" dirty="0" err="1" smtClean="0"/>
              <a:t>세부절을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처리 순서가 중요하다면 세부 처리 순서대로 </a:t>
            </a:r>
            <a:r>
              <a:rPr lang="ko-KR" altLang="en-US" dirty="0" err="1" smtClean="0"/>
              <a:t>세부절을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 제안 기법에서 차별적인 내용을 </a:t>
            </a:r>
            <a:r>
              <a:rPr lang="ko-KR" altLang="en-US" dirty="0" err="1" smtClean="0"/>
              <a:t>세부절로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세부절의</a:t>
            </a:r>
            <a:r>
              <a:rPr lang="ko-KR" altLang="en-US" dirty="0" smtClean="0"/>
              <a:t> 제목은 전체 구조에서 언급된 용어를 활용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70560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4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기법의 세부 내용</a:t>
            </a:r>
            <a:r>
              <a:rPr lang="en-US" altLang="ko-KR" dirty="0"/>
              <a:t>(</a:t>
            </a:r>
            <a:r>
              <a:rPr lang="en-US" altLang="ko-KR" dirty="0" smtClean="0"/>
              <a:t>1/4)</a:t>
            </a:r>
            <a:endParaRPr lang="en-US" altLang="ko-KR" dirty="0"/>
          </a:p>
          <a:p>
            <a:pPr lvl="1"/>
            <a:r>
              <a:rPr lang="ko-KR" altLang="en-US" dirty="0" err="1" smtClean="0"/>
              <a:t>세부절은</a:t>
            </a:r>
            <a:r>
              <a:rPr lang="ko-KR" altLang="en-US" dirty="0" smtClean="0"/>
              <a:t> 각 절의 필요한 이유와 목적을 먼저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 err="1" smtClean="0"/>
              <a:t>세부절에서</a:t>
            </a:r>
            <a:r>
              <a:rPr lang="ko-KR" altLang="en-US" dirty="0" smtClean="0"/>
              <a:t> 설명하는 목표가 관련 분야 연구자들이 파악할 수 있는 내용이라면 필요성은 기술하지 않아도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세부절의</a:t>
            </a:r>
            <a:r>
              <a:rPr lang="ko-KR" altLang="en-US" dirty="0" smtClean="0"/>
              <a:t> 설명도 두괄식으로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목적과 특징을 먼저 설명하고 세부적인 처리 과정을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세부절에서</a:t>
            </a:r>
            <a:r>
              <a:rPr lang="ko-KR" altLang="en-US" dirty="0" smtClean="0"/>
              <a:t> 수행하는 과정이 말로 설명하기 어렵거나 복잡한 과정을 통해 수행된다면 처리 과정에 대한 그림을 제시하고 설명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4" y="3634371"/>
            <a:ext cx="4968552" cy="2405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18" y="4221088"/>
            <a:ext cx="3548408" cy="12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기법의 세부 내용</a:t>
            </a:r>
            <a:r>
              <a:rPr lang="en-US" altLang="ko-KR" dirty="0" smtClean="0"/>
              <a:t>(2/4)</a:t>
            </a:r>
          </a:p>
          <a:p>
            <a:pPr lvl="1"/>
            <a:r>
              <a:rPr lang="ko-KR" altLang="en-US" dirty="0" smtClean="0"/>
              <a:t>각 세부절에서는 구체적인 수행 방법이나 수식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그림을 함께 사용하여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수식이나 계산 과정을 설명을 한 후 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계산 방법이나 처리 과정이 활용되는 경우에는 해당 부분이 필요한 근거나 배경을 함께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부분에 대한 설명이 너무 길 경우 내용 전달이 잘 안될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절을 만들어 설명하거나 먼저 주요 특징을 설명하고 세부 내용을 다른 문단에서 수행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212976"/>
            <a:ext cx="3403551" cy="330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73016"/>
            <a:ext cx="4174359" cy="1978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26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</a:t>
            </a:r>
            <a:endParaRPr lang="en-US" altLang="ko-KR" dirty="0" smtClean="0"/>
          </a:p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필요성과 목적을 위주로 작성</a:t>
            </a:r>
            <a:endParaRPr lang="en-US" altLang="ko-KR" dirty="0" smtClean="0"/>
          </a:p>
          <a:p>
            <a:r>
              <a:rPr lang="ko-KR" altLang="en-US" dirty="0" smtClean="0"/>
              <a:t>관련 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연구와 관련된 기술이나 기존 연구 사례를 제시</a:t>
            </a:r>
            <a:endParaRPr lang="en-US" altLang="ko-KR" dirty="0" smtClean="0"/>
          </a:p>
          <a:p>
            <a:r>
              <a:rPr lang="ko-KR" altLang="en-US" dirty="0" smtClean="0"/>
              <a:t>제안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 기법 전체 구조 및 특징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 연구 내용</a:t>
            </a:r>
            <a:endParaRPr lang="en-US" altLang="ko-KR" dirty="0"/>
          </a:p>
          <a:p>
            <a:r>
              <a:rPr lang="ko-KR" altLang="en-US" dirty="0" smtClean="0"/>
              <a:t>성능 평가 또는 구현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제시한 연구의 우수성이나 결과를 기술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논문에서 수행한 연구 내용과 향후 연구 진행 방향</a:t>
            </a:r>
            <a:endParaRPr lang="en-US" altLang="ko-KR" dirty="0" smtClean="0"/>
          </a:p>
          <a:p>
            <a:r>
              <a:rPr lang="ko-KR" altLang="en-US" dirty="0" smtClean="0"/>
              <a:t>참고 문헌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본문 작성시 인용한 문헌 표기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0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기법의 세부 내용</a:t>
            </a:r>
            <a:r>
              <a:rPr lang="en-US" altLang="ko-KR" dirty="0" smtClean="0"/>
              <a:t>(3/4)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세부절의</a:t>
            </a:r>
            <a:r>
              <a:rPr lang="ko-KR" altLang="en-US" dirty="0" smtClean="0"/>
              <a:t> 설명 순서는 연구자들에게 쉽게 이해시킬 수 있도록 처리 순서대로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각 세부 설명의 내용이 많다면 다시 </a:t>
            </a:r>
            <a:r>
              <a:rPr lang="ko-KR" altLang="en-US" dirty="0" err="1" smtClean="0"/>
              <a:t>세세부절을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5760640" cy="3333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5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기법의 세부 내용</a:t>
            </a:r>
            <a:r>
              <a:rPr lang="en-US" altLang="ko-KR" dirty="0" smtClean="0"/>
              <a:t>(4/4)</a:t>
            </a:r>
          </a:p>
          <a:p>
            <a:pPr lvl="1"/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 사용시 주의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 전에 관련 설명이 먼저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 설명이 많을 경우 특징만 설명하고 세부 설명은 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 다음에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수식에 번호 부여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5087"/>
          <a:stretch/>
        </p:blipFill>
        <p:spPr>
          <a:xfrm>
            <a:off x="257961" y="2708920"/>
            <a:ext cx="4170023" cy="2978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6484"/>
          <a:stretch/>
        </p:blipFill>
        <p:spPr>
          <a:xfrm>
            <a:off x="4646573" y="2683542"/>
            <a:ext cx="4364666" cy="1609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99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평가 또는 구현 </a:t>
            </a:r>
            <a:r>
              <a:rPr lang="ko-KR" altLang="en-US" dirty="0" smtClean="0"/>
              <a:t>결과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실험의 목적과 방향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 환경 및 활용한 실험데이터의 특징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 평가 또는 구현 결과 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성능 평가 또는 구현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6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실험의 목적과 방향 </a:t>
            </a:r>
            <a:r>
              <a:rPr lang="ko-KR" altLang="en-US" dirty="0" smtClean="0"/>
              <a:t>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이공계 분야에서는 제시한 연구가 우수한지 또는 실제 활용 가능한지를 검증해야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평가 또는 구현 결과를 제시하기 전에 실험이나 구현이 어떤 목적으로 </a:t>
            </a:r>
            <a:r>
              <a:rPr lang="ko-KR" altLang="en-US" dirty="0" err="1" smtClean="0"/>
              <a:t>하는지와</a:t>
            </a:r>
            <a:r>
              <a:rPr lang="ko-KR" altLang="en-US" dirty="0" smtClean="0"/>
              <a:t> 실험 또는 구현의 과정을 간략하게 정리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 또는 구현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096300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67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환경 및 활용한 실험데이터의 특징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실험의 공정성 및 객관성을 보증하기 위해 실험 환경과 실험 데이터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세부 실험을 </a:t>
            </a:r>
            <a:r>
              <a:rPr lang="ko-KR" altLang="en-US" dirty="0" err="1" smtClean="0"/>
              <a:t>수행할때</a:t>
            </a:r>
            <a:r>
              <a:rPr lang="ko-KR" altLang="en-US" dirty="0" smtClean="0"/>
              <a:t> 마다 사용하는 실험 환경 및 데이터가 변경되는 경우 어떤 상황들이 있는지 간략하게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세부 성능 평가 환경은 각 실험 평가를 하면서 구체적으로 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 또는 구현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54932"/>
            <a:ext cx="4320480" cy="3930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379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평가 또는 구현 결과 </a:t>
            </a:r>
            <a:r>
              <a:rPr lang="ko-KR" altLang="en-US" dirty="0" smtClean="0"/>
              <a:t>제시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각 실험 또는 구현 결과물 별도 수행 내용을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실험 및 구현 결과가 연구자들이 파악하기 어려운 실험이라면 관련 설명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해당 실험 또는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수행 환경이 변경되는 경우 수행 환경을 구체적으로 제시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 또는 구현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4352884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36911"/>
            <a:ext cx="3922616" cy="2841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15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평가 또는 구현 결과 제시</a:t>
            </a:r>
            <a:r>
              <a:rPr lang="en-US" altLang="ko-KR" dirty="0"/>
              <a:t>(1/2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수행 결과에 대해서는 수치적 비교 또는 기능적 비교를 결과 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 평가를 통해 제안 기법이 우수한 이유 또는 차별성을 함께 설명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실험 결과에 대해서는 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그림을 통해 결과 값을 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 또는 구현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4818654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5" name="_x188162864" descr="EMB000080946b0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76872"/>
            <a:ext cx="3462834" cy="1627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5337496" descr="EMB000080946b0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88797"/>
            <a:ext cx="3528392" cy="233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0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 기법에 대한 설명 및 실험을 통한 결과 제시가 결론 전에 이미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제시된 내용에 대한 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제안 내용의 특징과 실험 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향후 연구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연구는 필요시 작성하며 현재 진행 연구를 향상시키기 위한 연구 방향 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319"/>
          <a:stretch/>
        </p:blipFill>
        <p:spPr>
          <a:xfrm>
            <a:off x="286302" y="2531830"/>
            <a:ext cx="4547209" cy="36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3681"/>
          <a:stretch/>
        </p:blipFill>
        <p:spPr>
          <a:xfrm>
            <a:off x="4940301" y="2539490"/>
            <a:ext cx="4203699" cy="1188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241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학술지마다</a:t>
            </a:r>
            <a:r>
              <a:rPr lang="ko-KR" altLang="en-US" dirty="0" smtClean="0"/>
              <a:t> 참고문헌 표기법이 상이하기 때문에 투고 학술지 표기법을 확인 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참고문헌에 부여된 번호는 본문에서 인용한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참고문헌 번호 부여 방법은 보통 인용된 순서대로 부여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4680520" cy="3821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170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분야에서 일반적인 참고 문헌 표기법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7056784" cy="5183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5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en-US" altLang="ko-KR" dirty="0" smtClean="0"/>
          </a:p>
          <a:p>
            <a:pPr lvl="1"/>
            <a:r>
              <a:rPr lang="ko-KR" altLang="en-US" dirty="0"/>
              <a:t>논문의 특성과 주제를 가장 잘 드러낼 수 있게 </a:t>
            </a:r>
            <a:r>
              <a:rPr lang="ko-KR" altLang="en-US" dirty="0" err="1" smtClean="0"/>
              <a:t>간략화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제목이 </a:t>
            </a:r>
            <a:r>
              <a:rPr lang="ko-KR" altLang="en-US" dirty="0"/>
              <a:t>긴 경우 주제와 부제를 쓰는 방법도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목적과 특징을 나타낼 수 있는 용어들을 결합하여 작성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62579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1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제안하는 연구의 목적과 특징을 위주로 하나의 문단으로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요약에 작성할 글자가 제한이 있는 경우도 있기 때문에 연구 내용을 간략하게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요약을 통해 연구의 내용을 파악하기 쉽게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필요성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성능 평가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중심어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제시하는 경우도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키워드는 논문의 특징을 표현할 수 있는 단어를 중심으로 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40968"/>
            <a:ext cx="7881819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89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서론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필요성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기존 연구 접근 방향 및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논문의 나머지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</a:t>
            </a:r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연구와 관련된 기술적 배경 또는 환경을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배경과 필요성을 함께 기술하는 경우도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배경에 연구 필요성과 관련된 기술을 간략하게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배경을 설명할 수 있는 문헌을 인용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50837"/>
            <a:ext cx="4464496" cy="393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31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 </a:t>
            </a:r>
            <a:r>
              <a:rPr lang="ko-KR" altLang="en-US" dirty="0"/>
              <a:t>필요성</a:t>
            </a:r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 배경을 기반으로 제안 연구가 필요한 이유를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필요성에 대한 타당한 근거를 제시하고 관련 문헌을 인용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08635"/>
            <a:ext cx="5400600" cy="4476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5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/>
              <a:t>연구 접근 방향 및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내용이 세계 최초인 경우는 관련 설명이 불필요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연구 방법이 어떤 형태로 진행되었는지 기존 사례 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 문헌 인용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제안 연구의 차별성을 부각시키기 위해 기존 연구 방법의 문제점을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제시된 문제점은 제안 기법에서 해결해야 할 세부 주제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76540"/>
            <a:ext cx="3622727" cy="3909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87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필요성 및 기존 연구에서 제시한 내용을 기반으로 연구의 최종 목표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수행한 연구의 특징이나 기존 연구와의 차별성을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연구의 문제점을 어떻게 해결하는지 함께 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20888"/>
            <a:ext cx="5274007" cy="3793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02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1176</Words>
  <Application>Microsoft Office PowerPoint</Application>
  <PresentationFormat>화면 슬라이드 쇼(4:3)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굴림</vt:lpstr>
      <vt:lpstr>나눔고딕 ExtraBold</vt:lpstr>
      <vt:lpstr>맑은 고딕</vt:lpstr>
      <vt:lpstr>나눔바른고딕</vt:lpstr>
      <vt:lpstr>Arial</vt:lpstr>
      <vt:lpstr>Wingdings</vt:lpstr>
      <vt:lpstr>Office 테마</vt:lpstr>
      <vt:lpstr>PowerPoint 프레젠테이션</vt:lpstr>
      <vt:lpstr>논문 구성</vt:lpstr>
      <vt:lpstr>표지</vt:lpstr>
      <vt:lpstr>표지</vt:lpstr>
      <vt:lpstr>서론</vt:lpstr>
      <vt:lpstr>서론</vt:lpstr>
      <vt:lpstr>서론</vt:lpstr>
      <vt:lpstr>서론</vt:lpstr>
      <vt:lpstr>서론</vt:lpstr>
      <vt:lpstr>서론</vt:lpstr>
      <vt:lpstr>관련 연구</vt:lpstr>
      <vt:lpstr>관련 연구</vt:lpstr>
      <vt:lpstr>관련 연구</vt:lpstr>
      <vt:lpstr>제안 기법</vt:lpstr>
      <vt:lpstr>제안 기법</vt:lpstr>
      <vt:lpstr>제안 기법</vt:lpstr>
      <vt:lpstr>제안 기법</vt:lpstr>
      <vt:lpstr>제안 기법</vt:lpstr>
      <vt:lpstr>제안 기법</vt:lpstr>
      <vt:lpstr>제안 기법</vt:lpstr>
      <vt:lpstr>제안 기법</vt:lpstr>
      <vt:lpstr>성능 평가 또는 구현 결과</vt:lpstr>
      <vt:lpstr>성능 평가 또는 구현 결과</vt:lpstr>
      <vt:lpstr>성능 평가 또는 구현 결과</vt:lpstr>
      <vt:lpstr>성능 평가 또는 구현 결과</vt:lpstr>
      <vt:lpstr>성능 평가 또는 구현 결과</vt:lpstr>
      <vt:lpstr>결론</vt:lpstr>
      <vt:lpstr>참고문헌</vt:lpstr>
      <vt:lpstr>참고문헌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공학수학의 기초 Foundation of Engineering Mathmatics</dc:title>
  <dc:creator>박현진</dc:creator>
  <cp:lastModifiedBy>Kyoungsoo Bok</cp:lastModifiedBy>
  <cp:revision>292</cp:revision>
  <dcterms:created xsi:type="dcterms:W3CDTF">2012-08-06T11:28:05Z</dcterms:created>
  <dcterms:modified xsi:type="dcterms:W3CDTF">2021-09-07T13:40:06Z</dcterms:modified>
</cp:coreProperties>
</file>