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72" r:id="rId2"/>
    <p:sldId id="274" r:id="rId3"/>
    <p:sldId id="275" r:id="rId4"/>
    <p:sldId id="276" r:id="rId5"/>
    <p:sldId id="277" r:id="rId6"/>
    <p:sldId id="297" r:id="rId7"/>
    <p:sldId id="298" r:id="rId8"/>
    <p:sldId id="299" r:id="rId9"/>
    <p:sldId id="278" r:id="rId10"/>
    <p:sldId id="280" r:id="rId11"/>
    <p:sldId id="300" r:id="rId12"/>
    <p:sldId id="301" r:id="rId13"/>
    <p:sldId id="284" r:id="rId14"/>
    <p:sldId id="285" r:id="rId15"/>
    <p:sldId id="286" r:id="rId16"/>
    <p:sldId id="287" r:id="rId17"/>
    <p:sldId id="302" r:id="rId18"/>
    <p:sldId id="303" r:id="rId19"/>
    <p:sldId id="288" r:id="rId20"/>
    <p:sldId id="289" r:id="rId21"/>
    <p:sldId id="291" r:id="rId22"/>
    <p:sldId id="292" r:id="rId23"/>
    <p:sldId id="304" r:id="rId24"/>
    <p:sldId id="305" r:id="rId25"/>
    <p:sldId id="295" r:id="rId26"/>
    <p:sldId id="306" r:id="rId27"/>
    <p:sldId id="307" r:id="rId28"/>
    <p:sldId id="308" r:id="rId29"/>
  </p:sldIdLst>
  <p:sldSz cx="9144000" cy="6858000" type="screen4x3"/>
  <p:notesSz cx="6883400" cy="990600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80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144">
          <p15:clr>
            <a:srgbClr val="A4A3A4"/>
          </p15:clr>
        </p15:guide>
        <p15:guide id="6" pos="5568">
          <p15:clr>
            <a:srgbClr val="A4A3A4"/>
          </p15:clr>
        </p15:guide>
        <p15:guide id="7" pos="4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7F00"/>
    <a:srgbClr val="FF0000"/>
    <a:srgbClr val="3B9AC5"/>
    <a:srgbClr val="8AB8EA"/>
    <a:srgbClr val="EBF3FB"/>
    <a:srgbClr val="FFFFCC"/>
    <a:srgbClr val="D3E4F7"/>
    <a:srgbClr val="FFD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9" autoAdjust="0"/>
    <p:restoredTop sz="78253" autoAdjust="0"/>
  </p:normalViewPr>
  <p:slideViewPr>
    <p:cSldViewPr>
      <p:cViewPr varScale="1">
        <p:scale>
          <a:sx n="68" d="100"/>
          <a:sy n="68" d="100"/>
        </p:scale>
        <p:origin x="444" y="60"/>
      </p:cViewPr>
      <p:guideLst>
        <p:guide orient="horz" pos="2160"/>
        <p:guide orient="horz" pos="4080"/>
        <p:guide orient="horz" pos="960"/>
        <p:guide orient="horz" pos="3840"/>
        <p:guide pos="144"/>
        <p:guide pos="5568"/>
        <p:guide pos="4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402CBEB-465D-E548-86CD-1AD53160AE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9290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05350"/>
            <a:ext cx="55054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847844-DD07-AC47-80F6-EE0D27F10E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9160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F06FEC8-2375-4643-BAB0-D7C64CEA19EC}" type="slidenum">
              <a:rPr lang="en-US" altLang="en-US" sz="1300"/>
              <a:pPr/>
              <a:t>1</a:t>
            </a:fld>
            <a:endParaRPr lang="en-US" altLang="en-US" sz="130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5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22980E-7393-4447-9C53-DC003E82A94F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2562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587A9-F249-4DF1-8DD1-3E9ABFDC72AA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4873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4105C59-1910-4D0C-B206-7EC14E91174E}" type="datetime4">
              <a:rPr lang="en-US" altLang="ko-KR"/>
              <a:pPr/>
              <a:t>September 3, 2019</a:t>
            </a:fld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366BC-21C4-4106-BBCF-7381FC1DA59B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02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94"/>
          <p:cNvSpPr>
            <a:spLocks noChangeShapeType="1"/>
          </p:cNvSpPr>
          <p:nvPr userDrawn="1"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4170" name="Rectangle 74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2511425"/>
            <a:ext cx="8534400" cy="9937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en-US" noProof="0" dirty="0"/>
              <a:t>Click to edit Master title style</a:t>
            </a:r>
          </a:p>
        </p:txBody>
      </p:sp>
      <p:sp>
        <p:nvSpPr>
          <p:cNvPr id="4171" name="Rectangle 7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533400"/>
            <a:ext cx="6477000" cy="45720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GB" altLang="en-US" noProof="0" dirty="0"/>
              <a:t>Click to edit Master subtitle style</a:t>
            </a:r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304800" y="4419600"/>
            <a:ext cx="8534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3600" kern="1200">
                <a:solidFill>
                  <a:schemeClr val="tx1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 dirty="0" err="1" smtClean="0"/>
              <a:t>Prof.</a:t>
            </a:r>
            <a:r>
              <a:rPr lang="en-GB" altLang="en-US" sz="2400" baseline="0" dirty="0" smtClean="0"/>
              <a:t> Jongmin Lee</a:t>
            </a:r>
          </a:p>
          <a:p>
            <a:pPr eaLnBrk="1" hangingPunct="1"/>
            <a:r>
              <a:rPr lang="en-GB" altLang="en-US" sz="2400" dirty="0" err="1" smtClean="0"/>
              <a:t>Wonkwang</a:t>
            </a:r>
            <a:r>
              <a:rPr lang="en-GB" altLang="en-US" sz="2400" baseline="0" dirty="0" smtClean="0"/>
              <a:t> University</a:t>
            </a:r>
          </a:p>
          <a:p>
            <a:pPr eaLnBrk="1" hangingPunct="1"/>
            <a:r>
              <a:rPr lang="en-GB" altLang="en-US" sz="2400" baseline="0" dirty="0" smtClean="0"/>
              <a:t>Fall 2019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134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11FCF-A536-F84E-898B-BB10AC9701B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502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685800"/>
            <a:ext cx="2152650" cy="5068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685800"/>
            <a:ext cx="6305550" cy="5068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F7B15-483E-D34E-A1FA-6ADEA96D3E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21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610600" cy="609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8610600" cy="4230688"/>
          </a:xfrm>
        </p:spPr>
        <p:txBody>
          <a:bodyPr/>
          <a:lstStyle>
            <a:lvl1pPr marL="228600" indent="-228600">
              <a:buClr>
                <a:schemeClr val="tx1"/>
              </a:buClr>
              <a:buSzPct val="120000"/>
              <a:buFont typeface="Wingdings" charset="2"/>
              <a:buChar char="§"/>
              <a:defRPr/>
            </a:lvl1pPr>
            <a:lvl2pPr marL="457200" indent="-227013">
              <a:buClr>
                <a:schemeClr val="tx1"/>
              </a:buClr>
              <a:buSzPct val="100000"/>
              <a:buFont typeface="Courier New" charset="0"/>
              <a:buChar char="o"/>
              <a:defRPr/>
            </a:lvl2pPr>
            <a:lvl3pPr marL="682625" indent="-223838">
              <a:buClr>
                <a:schemeClr val="tx1"/>
              </a:buClr>
              <a:buFont typeface="Arial" charset="0"/>
              <a:buChar char="•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7C58D-D633-0148-9592-59EC29FFD9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0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D5448-591D-3940-967A-F8DE4BFDDA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962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41475"/>
            <a:ext cx="42291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41475"/>
            <a:ext cx="42291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467E7-10F9-E942-96FA-AF5BA8B92C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96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65399-8DB2-3847-B0A6-253B38F6AAE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077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DB118-A9A6-B845-B1F7-ED34983FD2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957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B5998-41F6-F448-9210-55043855CA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403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8D953-B3C0-D345-90C9-095E0B1D49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61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C00-3A25-1741-8B28-D8A22EF0D6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183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6858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41475"/>
            <a:ext cx="861060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13" name="Rectangle 41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0" y="6553200"/>
            <a:ext cx="503238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Tx/>
              <a:buFontTx/>
              <a:buNone/>
              <a:defRPr sz="1000" b="1">
                <a:solidFill>
                  <a:srgbClr val="00569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801E3FE-5C82-594D-A90D-9E7EBB62C1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1" name="Line 63"/>
          <p:cNvSpPr>
            <a:spLocks noChangeShapeType="1"/>
          </p:cNvSpPr>
          <p:nvPr userDrawn="1"/>
        </p:nvSpPr>
        <p:spPr bwMode="auto">
          <a:xfrm>
            <a:off x="260350" y="533400"/>
            <a:ext cx="862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 kern="1200">
          <a:solidFill>
            <a:schemeClr val="accent1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rgbClr val="3B9AC5"/>
        </a:buClr>
        <a:buFont typeface="Wingdings" charset="2"/>
        <a:buChar char="Ø"/>
        <a:defRPr sz="2000" kern="1200">
          <a:solidFill>
            <a:schemeClr val="tx1"/>
          </a:solidFill>
          <a:latin typeface="+mn-lt"/>
          <a:ea typeface="Arial" charset="0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rgbClr val="3B9AC5"/>
        </a:buClr>
        <a:buFont typeface="Arial" charset="0"/>
        <a:buBlip>
          <a:blip r:embed="rId13"/>
        </a:buBlip>
        <a:defRPr kern="1200">
          <a:solidFill>
            <a:schemeClr val="tx1"/>
          </a:solidFill>
          <a:latin typeface="+mn-lt"/>
          <a:ea typeface="Arial" charset="0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3"/>
        </a:buBlip>
        <a:defRPr sz="1600" kern="1200">
          <a:solidFill>
            <a:schemeClr val="tx1"/>
          </a:solidFill>
          <a:latin typeface="+mn-lt"/>
          <a:ea typeface="Arial" charset="0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3"/>
        </a:buBlip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3"/>
        </a:buBlip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://www.extremetech.com/wp-content/uploads/2015/07/moore-2.jpg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jCr7zk0p7dAhVUZt4KHbulDnMQjRx6BAgBEAU&amp;url=https://betanews.com/2013/10/15/breaking-moores-law/&amp;psig=AOvVaw3rX8sFvHhZlX-Ir2649MAD&amp;ust=1536056813364666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컴퓨터 추상화 및 관련 기술</a:t>
            </a:r>
            <a:endParaRPr lang="en-GB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/>
              <a:t>Computer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323" dirty="0" smtClean="0">
                <a:solidFill>
                  <a:schemeClr val="tx1"/>
                </a:solidFill>
              </a:rPr>
              <a:t>프로세서와 </a:t>
            </a:r>
            <a:r>
              <a:rPr lang="ko-KR" altLang="en-US" sz="3323" dirty="0">
                <a:solidFill>
                  <a:schemeClr val="tx1"/>
                </a:solidFill>
              </a:rPr>
              <a:t>메모리 생산 기술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02619" y="3495469"/>
            <a:ext cx="8516815" cy="531751"/>
          </a:xfrm>
          <a:prstGeom prst="rect">
            <a:avLst/>
          </a:prstGeom>
        </p:spPr>
        <p:txBody>
          <a:bodyPr/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kumimoji="1" sz="2400" b="1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+mn-cs"/>
              </a:defRPr>
            </a:lvl1pPr>
            <a:lvl2pPr marL="717550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60000"/>
              <a:buFont typeface="Wingdings" pitchFamily="2" charset="2"/>
              <a:buChar char="v"/>
              <a:defRPr kumimoji="1" sz="20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marL="1163638" indent="-2635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50000"/>
              <a:buFont typeface="Wingdings" pitchFamily="2" charset="2"/>
              <a:buChar char="u"/>
              <a:defRPr kumimoji="1" sz="18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marL="1612900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•"/>
              <a:defRPr kumimoji="1" sz="16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marL="1974850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Pct val="150000"/>
              <a:buFont typeface="Tahoma" pitchFamily="34" charset="0"/>
              <a:buChar char="-"/>
              <a:defRPr kumimoji="1" sz="14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5pPr>
            <a:lvl6pPr marL="2432050" indent="-182563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Pct val="150000"/>
              <a:buFont typeface="Tahoma" pitchFamily="34" charset="0"/>
              <a:buChar char="-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889250" indent="-182563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Pct val="150000"/>
              <a:buFont typeface="Tahoma" pitchFamily="34" charset="0"/>
              <a:buChar char="-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46450" indent="-182563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Pct val="150000"/>
              <a:buFont typeface="Tahoma" pitchFamily="34" charset="0"/>
              <a:buChar char="-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03650" indent="-182563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Pct val="150000"/>
              <a:buFont typeface="Tahoma" pitchFamily="34" charset="0"/>
              <a:buChar char="-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215" kern="0" dirty="0"/>
              <a:t>무어의 법칙</a:t>
            </a:r>
          </a:p>
        </p:txBody>
      </p:sp>
      <p:graphicFrame>
        <p:nvGraphicFramePr>
          <p:cNvPr id="5" name="Group 45"/>
          <p:cNvGraphicFramePr>
            <a:graphicFrameLocks/>
          </p:cNvGraphicFramePr>
          <p:nvPr>
            <p:extLst/>
          </p:nvPr>
        </p:nvGraphicFramePr>
        <p:xfrm>
          <a:off x="669683" y="1301994"/>
          <a:ext cx="6428137" cy="2072880"/>
        </p:xfrm>
        <a:graphic>
          <a:graphicData uri="http://schemas.openxmlformats.org/drawingml/2006/table">
            <a:tbl>
              <a:tblPr/>
              <a:tblGrid>
                <a:gridCol w="9729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49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702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96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연도</a:t>
                      </a:r>
                      <a:endParaRPr kumimoji="1" lang="en-US" altLang="ko-KR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3077" marR="83077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기술</a:t>
                      </a:r>
                      <a:endParaRPr kumimoji="1" lang="en-US" altLang="ko-KR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단위 가격 대비 상대 성능</a:t>
                      </a:r>
                      <a:endParaRPr kumimoji="1" lang="en-US" altLang="ko-KR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96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1951</a:t>
                      </a:r>
                    </a:p>
                  </a:txBody>
                  <a:tcPr marL="83077" marR="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진공관</a:t>
                      </a:r>
                      <a:endParaRPr kumimoji="1" lang="en-US" altLang="ko-KR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3077" marR="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3077" marR="996923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96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1965</a:t>
                      </a:r>
                    </a:p>
                  </a:txBody>
                  <a:tcPr marL="83077" marR="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트랜지스터</a:t>
                      </a:r>
                      <a:endParaRPr kumimoji="1" lang="en-US" altLang="ko-KR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3077" marR="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83077" marR="996923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96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1975</a:t>
                      </a:r>
                    </a:p>
                  </a:txBody>
                  <a:tcPr marL="83077" marR="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IC</a:t>
                      </a:r>
                    </a:p>
                  </a:txBody>
                  <a:tcPr marL="83077" marR="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900</a:t>
                      </a:r>
                    </a:p>
                  </a:txBody>
                  <a:tcPr marL="83077" marR="996923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96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1995</a:t>
                      </a:r>
                    </a:p>
                  </a:txBody>
                  <a:tcPr marL="83077" marR="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VLSI</a:t>
                      </a:r>
                    </a:p>
                  </a:txBody>
                  <a:tcPr marL="83077" marR="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2,400,000</a:t>
                      </a:r>
                    </a:p>
                  </a:txBody>
                  <a:tcPr marL="83077" marR="996923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96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2013</a:t>
                      </a:r>
                    </a:p>
                  </a:txBody>
                  <a:tcPr marL="83077" marR="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ULSI</a:t>
                      </a:r>
                    </a:p>
                  </a:txBody>
                  <a:tcPr marL="83077" marR="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250,000,000,000</a:t>
                      </a:r>
                    </a:p>
                  </a:txBody>
                  <a:tcPr marL="83077" marR="996923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6" descr="f01-11-97801240772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1612" y="4010937"/>
            <a:ext cx="5706208" cy="222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411925" y="4911894"/>
            <a:ext cx="1123318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/>
          <a:lstStyle/>
          <a:p>
            <a:pPr marL="249122" indent="-249122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</a:rPr>
              <a:t> 1.11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9040" y="2111439"/>
            <a:ext cx="1289088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/>
          <a:lstStyle/>
          <a:p>
            <a:pPr marL="249122" indent="-249122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</a:rPr>
              <a:t> 1.10</a:t>
            </a:r>
          </a:p>
        </p:txBody>
      </p:sp>
    </p:spTree>
    <p:extLst>
      <p:ext uri="{BB962C8B-B14F-4D97-AF65-F5344CB8AC3E}">
        <p14:creationId xmlns:p14="http://schemas.microsoft.com/office/powerpoint/2010/main" val="373084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 smtClean="0">
                <a:solidFill>
                  <a:schemeClr val="tx1"/>
                </a:solidFill>
              </a:rPr>
              <a:t>Technology Trends</a:t>
            </a:r>
            <a:endParaRPr lang="ko-KR" altLang="en-US" sz="3323" dirty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8600" y="1524001"/>
            <a:ext cx="8610600" cy="423068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rgbClr val="3B9AC5"/>
              </a:buClr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Technology scaling: CMOS </a:t>
            </a:r>
            <a:r>
              <a:rPr lang="ko-KR" altLang="en-US" dirty="0" smtClean="0"/>
              <a:t>트랜지스터의 크기를 작게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작은 트랜지스터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=&gt; </a:t>
            </a:r>
            <a:r>
              <a:rPr lang="ko-KR" altLang="en-US" sz="1800" dirty="0" smtClean="0"/>
              <a:t>보다 많은 트랜지스터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빠른 트랜지스터 </a:t>
            </a:r>
            <a:r>
              <a:rPr lang="en-US" altLang="ko-KR" sz="1800" dirty="0" smtClean="0"/>
              <a:t>=&gt; </a:t>
            </a:r>
            <a:r>
              <a:rPr lang="ko-KR" altLang="en-US" sz="1800" dirty="0" smtClean="0"/>
              <a:t>성능 향상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저전력 트랜지스터 </a:t>
            </a:r>
            <a:r>
              <a:rPr lang="en-US" altLang="ko-KR" sz="1800" dirty="0" smtClean="0"/>
              <a:t>=&gt; </a:t>
            </a:r>
            <a:r>
              <a:rPr lang="ko-KR" altLang="en-US" sz="1800" dirty="0" smtClean="0"/>
              <a:t>전력소비 감소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511" y="3733800"/>
            <a:ext cx="5715000" cy="22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11" y="3884493"/>
            <a:ext cx="1945504" cy="165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42511" y="5554267"/>
            <a:ext cx="18500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sz="1600" b="1" dirty="0" smtClean="0">
                <a:sym typeface="Wingdings" panose="05000000000000000000" pitchFamily="2" charset="2"/>
              </a:rPr>
              <a:t>CMOS Transistor</a:t>
            </a:r>
            <a:endParaRPr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81600" y="3183817"/>
            <a:ext cx="381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*CMOS (Complementary metal-oxide-semiconductor)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96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 smtClean="0">
                <a:solidFill>
                  <a:schemeClr val="tx1"/>
                </a:solidFill>
              </a:rPr>
              <a:t>Technology Trends</a:t>
            </a:r>
            <a:endParaRPr lang="ko-KR" altLang="en-US" sz="3323" dirty="0">
              <a:solidFill>
                <a:schemeClr val="tx1"/>
              </a:solidFill>
            </a:endParaRPr>
          </a:p>
        </p:txBody>
      </p:sp>
      <p:pic>
        <p:nvPicPr>
          <p:cNvPr id="10" name="Picture 2" descr="http://www.is.umk.pl/~duch/Wyklady/komput/w03/Moores_La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0" y="2362200"/>
            <a:ext cx="4538934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285" y="3009900"/>
            <a:ext cx="437928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1006" y="2090350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Processor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2732901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DRAM Capacity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8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컴퓨터의 성능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92"/>
              </a:lnSpc>
              <a:spcBef>
                <a:spcPts val="0"/>
              </a:spcBef>
            </a:pPr>
            <a:r>
              <a:rPr lang="ko-KR" altLang="en-US" dirty="0" smtClean="0"/>
              <a:t>성능을 측정하기 위한 지표</a:t>
            </a:r>
            <a:endParaRPr lang="en-US" altLang="ko-KR" dirty="0" smtClean="0"/>
          </a:p>
          <a:p>
            <a:pPr lvl="1">
              <a:lnSpc>
                <a:spcPts val="3692"/>
              </a:lnSpc>
              <a:spcBef>
                <a:spcPts val="0"/>
              </a:spcBef>
            </a:pPr>
            <a:r>
              <a:rPr lang="ko-KR" altLang="en-US" dirty="0" smtClean="0"/>
              <a:t>응답시간</a:t>
            </a:r>
            <a:r>
              <a:rPr lang="en-US" altLang="ko-KR" dirty="0" smtClean="0"/>
              <a:t>(response time) = </a:t>
            </a:r>
            <a:r>
              <a:rPr lang="ko-KR" altLang="en-US" dirty="0" smtClean="0"/>
              <a:t>실행시간</a:t>
            </a:r>
            <a:r>
              <a:rPr lang="en-US" altLang="ko-KR" dirty="0" smtClean="0"/>
              <a:t>(execution </a:t>
            </a:r>
            <a:r>
              <a:rPr lang="en-US" altLang="ko-KR" dirty="0"/>
              <a:t>time </a:t>
            </a:r>
            <a:r>
              <a:rPr lang="en-US" altLang="ko-KR" dirty="0" smtClean="0"/>
              <a:t>)</a:t>
            </a:r>
          </a:p>
          <a:p>
            <a:pPr lvl="2">
              <a:lnSpc>
                <a:spcPts val="3692"/>
              </a:lnSpc>
              <a:spcBef>
                <a:spcPts val="0"/>
              </a:spcBef>
            </a:pPr>
            <a:r>
              <a:rPr lang="ko-KR" altLang="en-US" dirty="0"/>
              <a:t>작업 개시에서 종료까지의 시간</a:t>
            </a:r>
          </a:p>
          <a:p>
            <a:pPr marL="455859" lvl="1" indent="-227259">
              <a:lnSpc>
                <a:spcPts val="3692"/>
              </a:lnSpc>
              <a:spcBef>
                <a:spcPts val="0"/>
              </a:spcBef>
            </a:pPr>
            <a:r>
              <a:rPr lang="ko-KR" altLang="en-US" dirty="0" smtClean="0"/>
              <a:t>처리량</a:t>
            </a:r>
            <a:r>
              <a:rPr lang="en-US" altLang="ko-KR" dirty="0" smtClean="0"/>
              <a:t>(throughput) </a:t>
            </a:r>
            <a:r>
              <a:rPr lang="en-US" altLang="ko-KR" dirty="0"/>
              <a:t>(= bandwidth)</a:t>
            </a:r>
          </a:p>
          <a:p>
            <a:pPr lvl="2">
              <a:lnSpc>
                <a:spcPts val="3692"/>
              </a:lnSpc>
              <a:spcBef>
                <a:spcPts val="0"/>
              </a:spcBef>
            </a:pPr>
            <a:r>
              <a:rPr lang="ko-KR" altLang="en-US" dirty="0" smtClean="0"/>
              <a:t>일정한 </a:t>
            </a:r>
            <a:r>
              <a:rPr lang="ko-KR" altLang="en-US" dirty="0"/>
              <a:t>시간 동안 처리하는 작업의 </a:t>
            </a:r>
            <a:r>
              <a:rPr lang="ko-KR" altLang="en-US" dirty="0" smtClean="0"/>
              <a:t>양</a:t>
            </a:r>
            <a:endParaRPr lang="en-US" altLang="ko-KR" dirty="0"/>
          </a:p>
          <a:p>
            <a:pPr>
              <a:lnSpc>
                <a:spcPts val="3692"/>
              </a:lnSpc>
              <a:spcBef>
                <a:spcPts val="0"/>
              </a:spcBef>
            </a:pPr>
            <a:r>
              <a:rPr lang="ko-KR" altLang="en-US" dirty="0" smtClean="0"/>
              <a:t>성능과 실행시간</a:t>
            </a:r>
            <a:endParaRPr lang="en-US" altLang="ko-KR" dirty="0" smtClean="0"/>
          </a:p>
          <a:p>
            <a:pPr lvl="1">
              <a:lnSpc>
                <a:spcPts val="3692"/>
              </a:lnSpc>
              <a:spcBef>
                <a:spcPts val="0"/>
              </a:spcBef>
            </a:pPr>
            <a:r>
              <a:rPr lang="ko-KR" altLang="en-US" dirty="0" smtClean="0"/>
              <a:t>성능</a:t>
            </a:r>
            <a:r>
              <a:rPr lang="en-US" altLang="ko-KR" baseline="-25000" dirty="0" smtClean="0"/>
              <a:t>x</a:t>
            </a:r>
            <a:r>
              <a:rPr lang="en-US" altLang="ko-KR" dirty="0" smtClean="0"/>
              <a:t> = 1 / </a:t>
            </a:r>
            <a:r>
              <a:rPr lang="ko-KR" altLang="en-US" dirty="0" smtClean="0"/>
              <a:t>실행시간</a:t>
            </a:r>
            <a:r>
              <a:rPr lang="en-US" altLang="ko-KR" baseline="-25000" dirty="0" smtClean="0"/>
              <a:t>x</a:t>
            </a:r>
          </a:p>
          <a:p>
            <a:pPr>
              <a:lnSpc>
                <a:spcPts val="3692"/>
              </a:lnSpc>
              <a:spcBef>
                <a:spcPts val="0"/>
              </a:spcBef>
            </a:pP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보다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dirty="0" smtClean="0"/>
              <a:t>배 빠르다</a:t>
            </a:r>
            <a:endParaRPr lang="en-US" altLang="ko-KR" dirty="0" smtClean="0"/>
          </a:p>
          <a:p>
            <a:pPr lvl="1">
              <a:lnSpc>
                <a:spcPts val="3692"/>
              </a:lnSpc>
              <a:spcBef>
                <a:spcPts val="0"/>
              </a:spcBef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프로세서</a:t>
            </a:r>
            <a:r>
              <a:rPr lang="en-US" altLang="ko-KR" dirty="0" smtClean="0"/>
              <a:t>A: 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</a:t>
            </a:r>
            <a:r>
              <a:rPr lang="en-US" altLang="ko-KR" dirty="0" smtClean="0"/>
              <a:t>B: 15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pPr lvl="1">
              <a:lnSpc>
                <a:spcPts val="3692"/>
              </a:lnSpc>
              <a:spcBef>
                <a:spcPts val="0"/>
              </a:spcBef>
            </a:pPr>
            <a:r>
              <a:rPr lang="ko-KR" altLang="en-US" dirty="0" smtClean="0"/>
              <a:t>실행시간</a:t>
            </a:r>
            <a:r>
              <a:rPr lang="en-US" altLang="ko-KR" dirty="0" smtClean="0"/>
              <a:t>B/</a:t>
            </a:r>
            <a:r>
              <a:rPr lang="ko-KR" altLang="en-US" dirty="0" smtClean="0"/>
              <a:t>실행시간</a:t>
            </a:r>
            <a:r>
              <a:rPr lang="en-US" altLang="ko-KR" dirty="0" smtClean="0"/>
              <a:t>A = 15s/10s = 1.5,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1.5</a:t>
            </a:r>
            <a:r>
              <a:rPr lang="ko-KR" altLang="en-US" dirty="0" smtClean="0"/>
              <a:t>배 빠르다</a:t>
            </a:r>
            <a:endParaRPr lang="en-US" altLang="ko-KR" dirty="0" smtClean="0"/>
          </a:p>
          <a:p>
            <a:pPr>
              <a:lnSpc>
                <a:spcPts val="3692"/>
              </a:lnSpc>
              <a:spcBef>
                <a:spcPts val="0"/>
              </a:spcBef>
            </a:pPr>
            <a:endParaRPr lang="en-US" altLang="ko-KR" dirty="0" smtClean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877370"/>
              </p:ext>
            </p:extLst>
          </p:nvPr>
        </p:nvGraphicFramePr>
        <p:xfrm>
          <a:off x="4566033" y="4648200"/>
          <a:ext cx="2797419" cy="759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수식" r:id="rId3" imgW="1638000" imgH="444240" progId="Equation.3">
                  <p:embed/>
                </p:oleObj>
              </mc:Choice>
              <mc:Fallback>
                <p:oleObj name="수식" r:id="rId3" imgW="1638000" imgH="4442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033" y="4648200"/>
                        <a:ext cx="2797419" cy="759069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45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15" y="605994"/>
            <a:ext cx="7910371" cy="662804"/>
          </a:xfrm>
        </p:spPr>
        <p:txBody>
          <a:bodyPr/>
          <a:lstStyle/>
          <a:p>
            <a:pPr algn="ctr"/>
            <a:r>
              <a:rPr lang="ko-KR" altLang="en-US" dirty="0" smtClean="0"/>
              <a:t>성능의 측정</a:t>
            </a:r>
            <a:endParaRPr lang="en-US" altLang="ko-KR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645221" y="1527158"/>
            <a:ext cx="7982062" cy="4294705"/>
          </a:xfrm>
        </p:spPr>
        <p:txBody>
          <a:bodyPr/>
          <a:lstStyle/>
          <a:p>
            <a:pPr>
              <a:spcBef>
                <a:spcPts val="462"/>
              </a:spcBef>
            </a:pPr>
            <a:r>
              <a:rPr lang="ko-KR" altLang="en-US" dirty="0" smtClean="0"/>
              <a:t>시간의 정의</a:t>
            </a:r>
            <a:endParaRPr lang="en-US" altLang="ko-KR" dirty="0"/>
          </a:p>
          <a:p>
            <a:pPr lvl="1">
              <a:spcBef>
                <a:spcPts val="462"/>
              </a:spcBef>
            </a:pPr>
            <a:r>
              <a:rPr lang="ko-KR" altLang="en-US" dirty="0" smtClean="0"/>
              <a:t>응답시간</a:t>
            </a:r>
            <a:r>
              <a:rPr lang="en-US" altLang="ko-KR" dirty="0" smtClean="0"/>
              <a:t>=</a:t>
            </a:r>
            <a:r>
              <a:rPr lang="ko-KR" altLang="en-US" dirty="0" smtClean="0"/>
              <a:t>경과 </a:t>
            </a:r>
            <a:r>
              <a:rPr lang="ko-KR" altLang="en-US" dirty="0"/>
              <a:t>시간</a:t>
            </a:r>
            <a:r>
              <a:rPr lang="en-US" altLang="ko-KR" dirty="0"/>
              <a:t>(elapsed time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>
              <a:spcBef>
                <a:spcPts val="462"/>
              </a:spcBef>
            </a:pPr>
            <a:r>
              <a:rPr lang="ko-KR" altLang="en-US" dirty="0"/>
              <a:t>한 작업을 끝내는데 필요한 </a:t>
            </a:r>
            <a:r>
              <a:rPr lang="ko-KR" altLang="en-US" dirty="0" smtClean="0"/>
              <a:t>전체 시간</a:t>
            </a:r>
            <a:endParaRPr lang="ko-KR" altLang="en-US" dirty="0"/>
          </a:p>
          <a:p>
            <a:pPr lvl="2">
              <a:spcBef>
                <a:spcPts val="462"/>
              </a:spcBef>
            </a:pPr>
            <a:r>
              <a:rPr lang="ko-KR" altLang="en-US" dirty="0"/>
              <a:t>디스크 접근</a:t>
            </a:r>
            <a:r>
              <a:rPr lang="en-US" altLang="ko-KR" dirty="0"/>
              <a:t>, </a:t>
            </a:r>
            <a:r>
              <a:rPr lang="ko-KR" altLang="en-US" dirty="0"/>
              <a:t>메모리 접근</a:t>
            </a:r>
            <a:r>
              <a:rPr lang="en-US" altLang="ko-KR" dirty="0"/>
              <a:t>, </a:t>
            </a:r>
            <a:r>
              <a:rPr lang="ko-KR" altLang="en-US" dirty="0"/>
              <a:t>입출력 작업</a:t>
            </a:r>
            <a:r>
              <a:rPr lang="en-US" altLang="ko-KR" dirty="0"/>
              <a:t>, </a:t>
            </a:r>
            <a:r>
              <a:rPr lang="ko-KR" altLang="en-US" dirty="0"/>
              <a:t>운영체제 오버헤드 </a:t>
            </a:r>
            <a:r>
              <a:rPr lang="ko-KR" altLang="en-US" dirty="0" smtClean="0"/>
              <a:t>등 포함</a:t>
            </a:r>
            <a:endParaRPr lang="ko-KR" altLang="en-US" dirty="0"/>
          </a:p>
          <a:p>
            <a:pPr lvl="1" algn="just">
              <a:spcBef>
                <a:spcPts val="462"/>
              </a:spcBef>
            </a:pPr>
            <a:r>
              <a:rPr lang="en-US" altLang="ko-KR" dirty="0"/>
              <a:t>CPU </a:t>
            </a:r>
            <a:r>
              <a:rPr lang="ko-KR" altLang="en-US" dirty="0" smtClean="0"/>
              <a:t>실행시간</a:t>
            </a:r>
            <a:r>
              <a:rPr lang="en-US" altLang="ko-KR" dirty="0" smtClean="0"/>
              <a:t>(</a:t>
            </a:r>
            <a:r>
              <a:rPr lang="en-US" altLang="ko-KR" dirty="0"/>
              <a:t>CPU execution </a:t>
            </a:r>
            <a:r>
              <a:rPr lang="en-US" altLang="ko-KR" dirty="0" smtClean="0"/>
              <a:t>time)=CPU </a:t>
            </a:r>
            <a:r>
              <a:rPr lang="ko-KR" altLang="en-US" dirty="0"/>
              <a:t>시간</a:t>
            </a:r>
            <a:r>
              <a:rPr lang="en-US" altLang="ko-KR" dirty="0"/>
              <a:t>(CPU time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 algn="just">
              <a:spcBef>
                <a:spcPts val="462"/>
              </a:spcBef>
            </a:pPr>
            <a:r>
              <a:rPr lang="ko-KR" altLang="en-US" dirty="0"/>
              <a:t>프로세서가 순수하게 이 프로그램을 실행하기 위해 소비한 시간</a:t>
            </a:r>
          </a:p>
          <a:p>
            <a:pPr lvl="2" algn="just">
              <a:spcBef>
                <a:spcPts val="462"/>
              </a:spcBef>
            </a:pPr>
            <a:r>
              <a:rPr lang="ko-KR" altLang="en-US" dirty="0" smtClean="0"/>
              <a:t>입출력에 걸린 </a:t>
            </a:r>
            <a:r>
              <a:rPr lang="ko-KR" altLang="en-US" dirty="0"/>
              <a:t>시간이나 다른 </a:t>
            </a:r>
            <a:r>
              <a:rPr lang="ko-KR" altLang="en-US" dirty="0" smtClean="0"/>
              <a:t>프로그램 실행 </a:t>
            </a:r>
            <a:r>
              <a:rPr lang="ko-KR" altLang="en-US" dirty="0"/>
              <a:t>시간은 </a:t>
            </a:r>
            <a:r>
              <a:rPr lang="ko-KR" altLang="en-US" dirty="0" err="1" smtClean="0"/>
              <a:t>불포함</a:t>
            </a:r>
            <a:endParaRPr lang="ko-KR" altLang="en-US" dirty="0"/>
          </a:p>
          <a:p>
            <a:pPr lvl="2" algn="just">
              <a:spcBef>
                <a:spcPts val="462"/>
              </a:spcBef>
            </a:pPr>
            <a:r>
              <a:rPr lang="en-US" altLang="ko-KR" dirty="0" smtClean="0"/>
              <a:t>CPU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en-US" altLang="ko-KR" dirty="0"/>
              <a:t>CPU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 </a:t>
            </a:r>
            <a:r>
              <a:rPr lang="en-US" altLang="ko-KR" dirty="0"/>
              <a:t>+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en-US" altLang="ko-KR" dirty="0"/>
              <a:t>CPU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2" algn="just">
              <a:spcBef>
                <a:spcPts val="462"/>
              </a:spcBef>
            </a:pPr>
            <a:r>
              <a:rPr lang="en-US" altLang="ko-KR" dirty="0" smtClean="0">
                <a:ea typeface="굴림" charset="-127"/>
              </a:rPr>
              <a:t>Determines CPU performance</a:t>
            </a:r>
            <a:endParaRPr lang="en-US" altLang="ko-KR" dirty="0"/>
          </a:p>
          <a:p>
            <a:pPr>
              <a:spcBef>
                <a:spcPts val="462"/>
              </a:spcBef>
            </a:pPr>
            <a:r>
              <a:rPr lang="ko-KR" altLang="en-US" dirty="0" smtClean="0"/>
              <a:t>성능의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 algn="just">
              <a:spcBef>
                <a:spcPts val="462"/>
              </a:spcBef>
            </a:pPr>
            <a:r>
              <a:rPr lang="ko-KR" altLang="en-US" dirty="0" smtClean="0"/>
              <a:t>시스템 성능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경과시간 기준</a:t>
            </a:r>
            <a:endParaRPr lang="en-US" altLang="ko-KR" dirty="0"/>
          </a:p>
          <a:p>
            <a:pPr lvl="1" algn="just">
              <a:spcBef>
                <a:spcPts val="462"/>
              </a:spcBef>
            </a:pPr>
            <a:r>
              <a:rPr lang="en-US" altLang="ko-KR" dirty="0"/>
              <a:t>CPU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: CPU </a:t>
            </a:r>
            <a:r>
              <a:rPr lang="ko-KR" altLang="en-US" dirty="0" smtClean="0"/>
              <a:t>시간 기준</a:t>
            </a:r>
            <a:endParaRPr lang="en-US" altLang="ko-KR" dirty="0" smtClean="0"/>
          </a:p>
          <a:p>
            <a:pPr algn="just">
              <a:spcBef>
                <a:spcPts val="462"/>
              </a:spcBef>
            </a:pPr>
            <a:r>
              <a:rPr lang="ko-KR" altLang="en-US" dirty="0" smtClean="0"/>
              <a:t>여기에서는 </a:t>
            </a:r>
            <a:r>
              <a:rPr lang="en-US" altLang="ko-KR" dirty="0"/>
              <a:t>CPU </a:t>
            </a:r>
            <a:r>
              <a:rPr lang="ko-KR" altLang="en-US" dirty="0"/>
              <a:t>성능에 초점을 </a:t>
            </a:r>
            <a:r>
              <a:rPr lang="ko-KR" altLang="en-US" dirty="0" smtClean="0"/>
              <a:t>맞춘다</a:t>
            </a:r>
            <a:r>
              <a:rPr lang="en-US" altLang="ko-KR" dirty="0" smtClean="0"/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9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클럭</a:t>
            </a:r>
            <a:r>
              <a:rPr lang="en-US" altLang="ko-KR" dirty="0" smtClean="0"/>
              <a:t>(clock)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논리상태</a:t>
            </a:r>
            <a:r>
              <a:rPr lang="ko-KR" altLang="en-US" dirty="0" smtClean="0"/>
              <a:t> </a:t>
            </a:r>
            <a:r>
              <a:rPr lang="en-US" altLang="ko-KR" dirty="0"/>
              <a:t>H(high,</a:t>
            </a:r>
            <a:r>
              <a:rPr lang="ko-KR" altLang="en-US" dirty="0"/>
              <a:t>논리 </a:t>
            </a:r>
            <a:r>
              <a:rPr lang="en-US" altLang="ko-KR" dirty="0"/>
              <a:t>1)</a:t>
            </a:r>
            <a:r>
              <a:rPr lang="ko-KR" altLang="en-US" dirty="0"/>
              <a:t>와 </a:t>
            </a:r>
            <a:r>
              <a:rPr lang="en-US" altLang="ko-KR" dirty="0"/>
              <a:t>L(low,</a:t>
            </a:r>
            <a:r>
              <a:rPr lang="ko-KR" altLang="en-US" dirty="0"/>
              <a:t>논리 </a:t>
            </a:r>
            <a:r>
              <a:rPr lang="en-US" altLang="ko-KR" dirty="0"/>
              <a:t>0)</a:t>
            </a:r>
            <a:r>
              <a:rPr lang="ko-KR" altLang="en-US" dirty="0"/>
              <a:t>이 주기적으로 나타나는 </a:t>
            </a:r>
            <a:r>
              <a:rPr lang="ko-KR" altLang="en-US" dirty="0" err="1"/>
              <a:t>방형파</a:t>
            </a:r>
            <a:r>
              <a:rPr lang="ko-KR" altLang="en-US" dirty="0"/>
              <a:t> </a:t>
            </a:r>
            <a:r>
              <a:rPr lang="ko-KR" altLang="en-US" dirty="0" smtClean="0"/>
              <a:t>신호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출처</a:t>
            </a:r>
            <a:r>
              <a:rPr lang="en-US" altLang="ko-KR" dirty="0" smtClean="0"/>
              <a:t>)</a:t>
            </a:r>
            <a:r>
              <a:rPr lang="ko-KR" altLang="en-US" dirty="0" smtClean="0"/>
              <a:t>위키백과</a:t>
            </a:r>
            <a:endParaRPr lang="en-US" altLang="ko-KR" dirty="0" smtClean="0"/>
          </a:p>
          <a:p>
            <a:r>
              <a:rPr lang="ko-KR" altLang="en-US" dirty="0" smtClean="0"/>
              <a:t>클럭 주기</a:t>
            </a:r>
            <a:r>
              <a:rPr lang="en-US" altLang="ko-KR" dirty="0" smtClean="0"/>
              <a:t>(clock period)</a:t>
            </a:r>
          </a:p>
          <a:p>
            <a:pPr lvl="1"/>
            <a:r>
              <a:rPr lang="ko-KR" altLang="en-US" dirty="0" smtClean="0"/>
              <a:t>클럭 사이클 시간 </a:t>
            </a:r>
            <a:r>
              <a:rPr lang="en-US" altLang="ko-KR" dirty="0" smtClean="0"/>
              <a:t>(clock cycle time, CCT)</a:t>
            </a:r>
          </a:p>
          <a:p>
            <a:pPr lvl="1"/>
            <a:r>
              <a:rPr lang="ko-KR" altLang="en-US" dirty="0" smtClean="0"/>
              <a:t>예를 들면</a:t>
            </a:r>
            <a:r>
              <a:rPr lang="en-US" altLang="ko-KR" dirty="0" smtClean="0"/>
              <a:t>, </a:t>
            </a:r>
            <a:r>
              <a:rPr lang="en-US" altLang="ko-KR" dirty="0"/>
              <a:t>250ps = </a:t>
            </a:r>
            <a:r>
              <a:rPr lang="en-US" altLang="ko-KR" dirty="0" smtClean="0"/>
              <a:t>250×10</a:t>
            </a:r>
            <a:r>
              <a:rPr lang="en-US" altLang="ko-KR" baseline="30000" dirty="0" smtClean="0"/>
              <a:t>–12</a:t>
            </a:r>
            <a:r>
              <a:rPr lang="en-US" altLang="ko-KR" dirty="0" smtClean="0"/>
              <a:t>s = 0.25×10</a:t>
            </a:r>
            <a:r>
              <a:rPr lang="en-US" altLang="ko-KR" baseline="30000" dirty="0" smtClean="0"/>
              <a:t>–9</a:t>
            </a:r>
            <a:r>
              <a:rPr lang="en-US" altLang="ko-KR" dirty="0" smtClean="0"/>
              <a:t>s = </a:t>
            </a:r>
            <a:r>
              <a:rPr lang="en-US" altLang="ko-KR" dirty="0"/>
              <a:t>0.25ns </a:t>
            </a:r>
          </a:p>
          <a:p>
            <a:r>
              <a:rPr lang="ko-KR" altLang="en-US" dirty="0" smtClean="0"/>
              <a:t>클럭 주파수</a:t>
            </a:r>
            <a:r>
              <a:rPr lang="en-US" altLang="ko-KR" dirty="0" smtClean="0"/>
              <a:t>(clock frequency)=</a:t>
            </a:r>
            <a:r>
              <a:rPr lang="ko-KR" altLang="en-US" dirty="0" smtClean="0"/>
              <a:t>클럭 속도</a:t>
            </a:r>
            <a:r>
              <a:rPr lang="en-US" altLang="ko-KR" dirty="0" smtClean="0"/>
              <a:t>(clock rate)</a:t>
            </a:r>
          </a:p>
          <a:p>
            <a:pPr lvl="1"/>
            <a:r>
              <a:rPr lang="ko-KR" altLang="en-US" dirty="0" smtClean="0"/>
              <a:t>클럭 주기의 역수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맑은 고딕" panose="020B0503020000020004" pitchFamily="50" charset="-127"/>
              </a:rPr>
              <a:t>단위는</a:t>
            </a:r>
            <a:r>
              <a:rPr lang="ko-KR" altLang="en-US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Hz(Hertz)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en-US" altLang="ko-KR" dirty="0" smtClean="0">
                <a:ea typeface="굴림" charset="-127"/>
              </a:rPr>
              <a:t>1</a:t>
            </a:r>
            <a:r>
              <a:rPr lang="en-US" altLang="ko-KR" dirty="0">
                <a:ea typeface="굴림" charset="-127"/>
              </a:rPr>
              <a:t>/ (0.25×10</a:t>
            </a:r>
            <a:r>
              <a:rPr lang="en-US" altLang="ko-KR" baseline="30000" dirty="0">
                <a:ea typeface="굴림" charset="-127"/>
              </a:rPr>
              <a:t>–9</a:t>
            </a:r>
            <a:r>
              <a:rPr lang="en-US" altLang="ko-KR" dirty="0">
                <a:ea typeface="굴림" charset="-127"/>
              </a:rPr>
              <a:t>s)  = 4.0×10</a:t>
            </a:r>
            <a:r>
              <a:rPr lang="en-US" altLang="ko-KR" baseline="30000" dirty="0">
                <a:ea typeface="굴림" charset="-127"/>
              </a:rPr>
              <a:t>9</a:t>
            </a:r>
            <a:r>
              <a:rPr lang="en-US" altLang="ko-KR" dirty="0">
                <a:ea typeface="굴림" charset="-127"/>
              </a:rPr>
              <a:t>Hz = </a:t>
            </a:r>
            <a:r>
              <a:rPr lang="en-US" altLang="ko-KR" dirty="0" smtClean="0">
                <a:ea typeface="굴림" charset="-127"/>
              </a:rPr>
              <a:t>4.0GHz = 4000MHz</a:t>
            </a:r>
            <a:endParaRPr lang="en-AU" altLang="ko-KR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650" y="5405323"/>
            <a:ext cx="5366500" cy="142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CPU </a:t>
            </a:r>
            <a:r>
              <a:rPr lang="ko-KR" altLang="en-US" dirty="0" smtClean="0"/>
              <a:t>성능과 성능 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4917" y="2520159"/>
            <a:ext cx="7861789" cy="150848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성능을 향상시키려면</a:t>
            </a:r>
            <a:r>
              <a:rPr lang="en-US" altLang="ko-KR" dirty="0" smtClean="0"/>
              <a:t>..</a:t>
            </a:r>
          </a:p>
          <a:p>
            <a:pPr marL="573087" lvl="1" indent="-342900">
              <a:buFont typeface="+mj-lt"/>
              <a:buAutoNum type="arabicPeriod"/>
            </a:pPr>
            <a:r>
              <a:rPr lang="ko-KR" altLang="en-US" dirty="0" smtClean="0"/>
              <a:t>프로그램의 </a:t>
            </a:r>
            <a:r>
              <a:rPr lang="en-US" altLang="ko-KR" dirty="0" smtClean="0"/>
              <a:t>CPU </a:t>
            </a:r>
            <a:r>
              <a:rPr lang="ko-KR" altLang="en-US" dirty="0" err="1" smtClean="0"/>
              <a:t>클럭</a:t>
            </a:r>
            <a:r>
              <a:rPr lang="ko-KR" altLang="en-US" dirty="0" smtClean="0"/>
              <a:t> 사이클 수 를 줄인다</a:t>
            </a:r>
            <a:endParaRPr lang="en-US" altLang="ko-KR" dirty="0" smtClean="0"/>
          </a:p>
          <a:p>
            <a:pPr marL="573087" lvl="1" indent="-342900">
              <a:buFont typeface="+mj-lt"/>
              <a:buAutoNum type="arabicPeriod"/>
            </a:pPr>
            <a:r>
              <a:rPr lang="ko-KR" altLang="en-US" dirty="0" err="1" smtClean="0"/>
              <a:t>클럭</a:t>
            </a:r>
            <a:r>
              <a:rPr lang="ko-KR" altLang="en-US" dirty="0" smtClean="0"/>
              <a:t> 속도를 상승시킨다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549150" y="1263410"/>
          <a:ext cx="8117240" cy="1091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수식" r:id="rId3" imgW="4419360" imgH="660240" progId="Equation.3">
                  <p:embed/>
                </p:oleObj>
              </mc:Choice>
              <mc:Fallback>
                <p:oleObj name="수식" r:id="rId3" imgW="44193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50" y="1263410"/>
                        <a:ext cx="8117240" cy="1091611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23137"/>
                        </a:schemeClr>
                      </a:solidFill>
                      <a:ln w="1905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35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CPU </a:t>
            </a:r>
            <a:r>
              <a:rPr lang="ko-KR" altLang="en-US" dirty="0" smtClean="0"/>
              <a:t>성능과 성능 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4917" y="2520159"/>
            <a:ext cx="7861789" cy="1508482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성능 개선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</a:t>
            </a:r>
            <a:r>
              <a:rPr lang="en-US" altLang="ko-KR" dirty="0" smtClean="0"/>
              <a:t>A: 2 GHz, 10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</a:t>
            </a:r>
            <a:r>
              <a:rPr lang="en-US" altLang="ko-KR" dirty="0"/>
              <a:t> </a:t>
            </a:r>
            <a:r>
              <a:rPr lang="en-US" altLang="ko-KR" dirty="0" smtClean="0"/>
              <a:t>B: 6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클럭 사이클 수는</a:t>
            </a:r>
            <a:r>
              <a:rPr lang="en-US" altLang="ko-KR" dirty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1.2</a:t>
            </a:r>
            <a:r>
              <a:rPr lang="ko-KR" altLang="en-US" dirty="0" smtClean="0"/>
              <a:t>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클럭 속도</a:t>
            </a:r>
            <a:r>
              <a:rPr lang="en-US" altLang="ko-KR" dirty="0" smtClean="0"/>
              <a:t>?</a:t>
            </a:r>
          </a:p>
          <a:p>
            <a:r>
              <a:rPr lang="ko-KR" altLang="en-US" dirty="0"/>
              <a:t>답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1751874" y="4020429"/>
          <a:ext cx="5893777" cy="214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수식" r:id="rId3" imgW="3771720" imgH="1371600" progId="Equation.3">
                  <p:embed/>
                </p:oleObj>
              </mc:Choice>
              <mc:Fallback>
                <p:oleObj name="수식" r:id="rId3" imgW="377172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874" y="4020429"/>
                        <a:ext cx="5893777" cy="21438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549150" y="1263410"/>
          <a:ext cx="8117240" cy="1091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수식" r:id="rId5" imgW="4419360" imgH="660240" progId="Equation.3">
                  <p:embed/>
                </p:oleObj>
              </mc:Choice>
              <mc:Fallback>
                <p:oleObj name="수식" r:id="rId5" imgW="44193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50" y="1263410"/>
                        <a:ext cx="8117240" cy="1091611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23137"/>
                        </a:schemeClr>
                      </a:solidFill>
                      <a:ln w="1905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6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CPI (Clock cycles Per Instruction)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 </a:t>
            </a:r>
            <a:r>
              <a:rPr lang="ko-KR" altLang="en-US" dirty="0"/>
              <a:t>클럭 사이클 수</a:t>
            </a:r>
            <a:r>
              <a:rPr lang="en-US" altLang="ko-KR" dirty="0"/>
              <a:t>= </a:t>
            </a:r>
            <a:r>
              <a:rPr lang="en-US" altLang="ko-KR" dirty="0" smtClean="0"/>
              <a:t>IC </a:t>
            </a:r>
            <a:r>
              <a:rPr lang="en-US" altLang="ko-KR" dirty="0"/>
              <a:t>x </a:t>
            </a:r>
            <a:r>
              <a:rPr lang="ko-KR" altLang="en-US" dirty="0" smtClean="0"/>
              <a:t>평균 </a:t>
            </a:r>
            <a:r>
              <a:rPr lang="en-US" altLang="ko-KR" dirty="0" smtClean="0"/>
              <a:t>CPI</a:t>
            </a:r>
          </a:p>
          <a:p>
            <a:pPr lvl="1"/>
            <a:r>
              <a:rPr lang="en-US" altLang="ko-KR" dirty="0" smtClean="0"/>
              <a:t>IC = Instruction Count = </a:t>
            </a:r>
            <a:r>
              <a:rPr lang="ko-KR" altLang="en-US" dirty="0" smtClean="0"/>
              <a:t>프로그램의 </a:t>
            </a:r>
            <a:r>
              <a:rPr lang="ko-KR" altLang="en-US" dirty="0"/>
              <a:t>명령어 수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CPI = </a:t>
            </a:r>
            <a:r>
              <a:rPr lang="en-US" altLang="ko-KR" dirty="0"/>
              <a:t>Cycles Per </a:t>
            </a:r>
            <a:r>
              <a:rPr lang="en-US" altLang="ko-KR" dirty="0" smtClean="0"/>
              <a:t>Instruction = </a:t>
            </a:r>
            <a:r>
              <a:rPr lang="ko-KR" altLang="en-US" dirty="0" smtClean="0"/>
              <a:t>명령어당 클럭 사이클 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CPI = Clock Cycles / Instruction Count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727077"/>
              </p:ext>
            </p:extLst>
          </p:nvPr>
        </p:nvGraphicFramePr>
        <p:xfrm>
          <a:off x="1066800" y="3733800"/>
          <a:ext cx="7239000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3" imgW="3695700" imgH="939800" progId="Equation.3">
                  <p:embed/>
                </p:oleObj>
              </mc:Choice>
              <mc:Fallback>
                <p:oleObj name="Equation" r:id="rId3" imgW="36957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7239000" cy="1895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 bwMode="auto">
          <a:xfrm>
            <a:off x="381000" y="3505199"/>
            <a:ext cx="8305800" cy="762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CPI (Clock cycles Per Instruction)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성능식의</a:t>
            </a:r>
            <a:r>
              <a:rPr lang="ko-KR" altLang="en-US" dirty="0" smtClean="0"/>
              <a:t> 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명령어 집합 구조의 두 종류 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프로그램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Computer A: Cycle Time = 250ps, CPI = 2.0</a:t>
            </a:r>
          </a:p>
          <a:p>
            <a:pPr lvl="1"/>
            <a:r>
              <a:rPr lang="en-US" altLang="ko-KR" dirty="0" smtClean="0"/>
              <a:t>Computer B: Cycle Time = 500ps, CPI = 1.2</a:t>
            </a:r>
            <a:endParaRPr lang="en-US" altLang="ko-KR" b="0" dirty="0" smtClean="0"/>
          </a:p>
          <a:p>
            <a:r>
              <a:rPr lang="ko-KR" altLang="en-US" dirty="0" smtClean="0"/>
              <a:t>어떤 컴퓨터가 얼마나 더 빠른가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>
                <a:solidFill>
                  <a:srgbClr val="000000"/>
                </a:solidFill>
              </a:rPr>
              <a:t>실행 명령어 수는 </a:t>
            </a:r>
            <a:r>
              <a:rPr lang="ko-KR" altLang="en-US" dirty="0">
                <a:solidFill>
                  <a:srgbClr val="000000"/>
                </a:solidFill>
              </a:rPr>
              <a:t>같</a:t>
            </a:r>
            <a:r>
              <a:rPr lang="ko-KR" altLang="en-US" dirty="0" smtClean="0">
                <a:solidFill>
                  <a:srgbClr val="000000"/>
                </a:solidFill>
              </a:rPr>
              <a:t>을 것이므로 </a:t>
            </a:r>
            <a:r>
              <a:rPr lang="en-US" altLang="ko-KR" dirty="0" smtClean="0">
                <a:solidFill>
                  <a:srgbClr val="000000"/>
                </a:solidFill>
              </a:rPr>
              <a:t>I</a:t>
            </a:r>
            <a:r>
              <a:rPr lang="ko-KR" altLang="en-US" dirty="0" smtClean="0">
                <a:solidFill>
                  <a:srgbClr val="000000"/>
                </a:solidFill>
              </a:rPr>
              <a:t>라 하자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712111"/>
              </p:ext>
            </p:extLst>
          </p:nvPr>
        </p:nvGraphicFramePr>
        <p:xfrm>
          <a:off x="990600" y="3962294"/>
          <a:ext cx="5802727" cy="246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3" imgW="3517900" imgH="1498600" progId="Equation.3">
                  <p:embed/>
                </p:oleObj>
              </mc:Choice>
              <mc:Fallback>
                <p:oleObj name="Equation" r:id="rId3" imgW="3517900" imgH="149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294"/>
                        <a:ext cx="5802727" cy="246756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5"/>
          <p:cNvSpPr>
            <a:spLocks/>
          </p:cNvSpPr>
          <p:nvPr/>
        </p:nvSpPr>
        <p:spPr bwMode="auto">
          <a:xfrm>
            <a:off x="7543800" y="4267200"/>
            <a:ext cx="1524000" cy="360363"/>
          </a:xfrm>
          <a:prstGeom prst="borderCallout1">
            <a:avLst>
              <a:gd name="adj1" fmla="val 31718"/>
              <a:gd name="adj2" fmla="val -4426"/>
              <a:gd name="adj3" fmla="val 81116"/>
              <a:gd name="adj4" fmla="val -159096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 b="1"/>
              <a:t>A is faster…</a:t>
            </a:r>
            <a:endParaRPr lang="en-AU" altLang="en-US" sz="1600" b="1"/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>
            <a:off x="7315993" y="6096000"/>
            <a:ext cx="1675607" cy="360363"/>
          </a:xfrm>
          <a:prstGeom prst="borderCallout1">
            <a:avLst>
              <a:gd name="adj1" fmla="val 24363"/>
              <a:gd name="adj2" fmla="val -579"/>
              <a:gd name="adj3" fmla="val -32695"/>
              <a:gd name="adj4" fmla="val -18404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 b="1" dirty="0"/>
              <a:t>…by this much</a:t>
            </a:r>
            <a:endParaRPr lang="en-AU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3889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323" dirty="0" smtClean="0"/>
              <a:t>컴퓨터 기술의 발달</a:t>
            </a:r>
            <a:endParaRPr lang="en-US" altLang="ko-KR" sz="3323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무어</a:t>
            </a:r>
            <a:r>
              <a:rPr lang="en-US" altLang="ko-KR" dirty="0" smtClean="0"/>
              <a:t>(Moore)</a:t>
            </a:r>
            <a:r>
              <a:rPr lang="ko-KR" altLang="en-US" dirty="0" smtClean="0"/>
              <a:t>의 법칙</a:t>
            </a:r>
            <a:endParaRPr lang="en-US" altLang="ko-KR" dirty="0" smtClean="0"/>
          </a:p>
          <a:p>
            <a:r>
              <a:rPr lang="en-US" altLang="ko-KR" dirty="0" smtClean="0"/>
              <a:t>18~24 </a:t>
            </a:r>
            <a:r>
              <a:rPr lang="ko-KR" altLang="en-US" dirty="0" smtClean="0"/>
              <a:t>개월 마다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증가</a:t>
            </a:r>
            <a:endParaRPr lang="en-US" altLang="ko-KR" dirty="0" smtClean="0"/>
          </a:p>
        </p:txBody>
      </p:sp>
      <p:pic>
        <p:nvPicPr>
          <p:cNvPr id="6" name="Picture 6" descr="moo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38" y="3704287"/>
            <a:ext cx="3266661" cy="218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moore's law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57" y="2619839"/>
            <a:ext cx="3236843" cy="302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5382038" y="2022073"/>
            <a:ext cx="3505200" cy="1557130"/>
            <a:chOff x="5382038" y="2022073"/>
            <a:chExt cx="3505200" cy="1557130"/>
          </a:xfrm>
        </p:grpSpPr>
        <p:sp>
          <p:nvSpPr>
            <p:cNvPr id="9" name="사각형 설명선 8"/>
            <p:cNvSpPr/>
            <p:nvPr/>
          </p:nvSpPr>
          <p:spPr bwMode="auto">
            <a:xfrm>
              <a:off x="5382038" y="2022073"/>
              <a:ext cx="3505200" cy="1557129"/>
            </a:xfrm>
            <a:prstGeom prst="wedgeRectCallout">
              <a:avLst>
                <a:gd name="adj1" fmla="val -795"/>
                <a:gd name="adj2" fmla="val 82567"/>
              </a:avLst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tabLst/>
              </a:pPr>
              <a:endPara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17872" y="2101875"/>
              <a:ext cx="3233531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1800" b="1" dirty="0"/>
                <a:t>Moore’s </a:t>
              </a:r>
              <a:r>
                <a:rPr lang="en-US" altLang="en-US" sz="1800" b="1" dirty="0" smtClean="0"/>
                <a:t>Law</a:t>
              </a:r>
              <a:endParaRPr lang="en-US" altLang="ko-KR" sz="1800" dirty="0" smtClean="0"/>
            </a:p>
            <a:p>
              <a:r>
                <a:rPr lang="en-US" altLang="ko-KR" sz="1800" dirty="0" smtClean="0"/>
                <a:t>the </a:t>
              </a:r>
              <a:r>
                <a:rPr lang="en-US" altLang="ko-KR" sz="1800" dirty="0"/>
                <a:t>number of transistors in a dense integrated circuit doubles about every two </a:t>
              </a:r>
              <a:r>
                <a:rPr lang="en-US" altLang="ko-KR" sz="1800" dirty="0" smtClean="0"/>
                <a:t>years, 1965</a:t>
              </a:r>
              <a:endParaRPr lang="ko-KR" altLang="en-US" sz="1800" b="1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388664" y="6019800"/>
            <a:ext cx="3084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b="1" dirty="0" smtClean="0"/>
              <a:t>Gordon Moore, co-founder of Intel</a:t>
            </a:r>
            <a:endParaRPr lang="ko-KR" altLang="en-US" sz="1400" dirty="0"/>
          </a:p>
        </p:txBody>
      </p:sp>
      <p:pic>
        <p:nvPicPr>
          <p:cNvPr id="12" name="Picture 10" descr="8086 processor에 대한 이미지 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18" y="5706291"/>
            <a:ext cx="1271587" cy="83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소스 이미지 보기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112" y="5624366"/>
            <a:ext cx="875888" cy="79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소스 이미지 보기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8" y="5643555"/>
            <a:ext cx="1058115" cy="71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7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코드의 비교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CPI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코드 구성 정보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1400" dirty="0" smtClean="0"/>
              <a:t>Code1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Code2</a:t>
            </a:r>
            <a:r>
              <a:rPr lang="ko-KR" altLang="en-US" sz="1400" dirty="0" smtClean="0"/>
              <a:t>는 몇 개의 명령어를 수행하는가</a:t>
            </a:r>
            <a:r>
              <a:rPr lang="en-US" altLang="ko-KR" sz="1400" dirty="0" smtClean="0"/>
              <a:t>?</a:t>
            </a:r>
          </a:p>
          <a:p>
            <a:pPr lvl="1"/>
            <a:r>
              <a:rPr lang="en-US" altLang="ko-KR" sz="1200" dirty="0" smtClean="0"/>
              <a:t>Code1: 200 + 100 + 200 = 500 instructions</a:t>
            </a:r>
          </a:p>
          <a:p>
            <a:pPr lvl="1"/>
            <a:r>
              <a:rPr lang="en-US" altLang="ko-KR" sz="1200" dirty="0" smtClean="0"/>
              <a:t>Code2: 400 + 100 + 100 = 600 instructions</a:t>
            </a:r>
          </a:p>
          <a:p>
            <a:r>
              <a:rPr lang="ko-KR" altLang="en-US" sz="1400" dirty="0" smtClean="0"/>
              <a:t>어떤 코드가 더 빠른가</a:t>
            </a:r>
            <a:r>
              <a:rPr lang="en-US" altLang="ko-KR" sz="1400" dirty="0" smtClean="0"/>
              <a:t>?</a:t>
            </a:r>
          </a:p>
          <a:p>
            <a:pPr lvl="1"/>
            <a:r>
              <a:rPr lang="en-US" altLang="ko-KR" sz="1200" dirty="0" smtClean="0"/>
              <a:t>Code1: 200*1 + 100*2 + 200*3 = 1000 cycles</a:t>
            </a:r>
          </a:p>
          <a:p>
            <a:pPr lvl="1"/>
            <a:r>
              <a:rPr lang="en-US" altLang="ko-KR" sz="1200" dirty="0" smtClean="0"/>
              <a:t>Code2: 400*1 + 100*2 + 100*3 = 900 cycles</a:t>
            </a:r>
          </a:p>
          <a:p>
            <a:r>
              <a:rPr lang="en-US" altLang="ko-KR" sz="1400" dirty="0" smtClean="0"/>
              <a:t>CPI</a:t>
            </a:r>
          </a:p>
          <a:p>
            <a:pPr lvl="1"/>
            <a:r>
              <a:rPr lang="en-US" altLang="ko-KR" sz="1200" dirty="0" smtClean="0"/>
              <a:t>Code1: 1000/500 = 2.0 CPI</a:t>
            </a:r>
          </a:p>
          <a:p>
            <a:pPr lvl="1"/>
            <a:r>
              <a:rPr lang="en-US" altLang="ko-KR" sz="1200" dirty="0" smtClean="0"/>
              <a:t>Code2: 900/600 = 1.5 CPI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67668"/>
              </p:ext>
            </p:extLst>
          </p:nvPr>
        </p:nvGraphicFramePr>
        <p:xfrm>
          <a:off x="1295400" y="1981200"/>
          <a:ext cx="6858000" cy="760095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CPI for each instruction class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597606"/>
              </p:ext>
            </p:extLst>
          </p:nvPr>
        </p:nvGraphicFramePr>
        <p:xfrm>
          <a:off x="1295399" y="3333592"/>
          <a:ext cx="6858001" cy="914400"/>
        </p:xfrm>
        <a:graphic>
          <a:graphicData uri="http://schemas.openxmlformats.org/drawingml/2006/table">
            <a:tbl>
              <a:tblPr/>
              <a:tblGrid>
                <a:gridCol w="14983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6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865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865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Code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segment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Instruction counts for each instruction class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2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869" y="2764311"/>
            <a:ext cx="7861675" cy="3256977"/>
          </a:xfrm>
        </p:spPr>
        <p:txBody>
          <a:bodyPr/>
          <a:lstStyle/>
          <a:p>
            <a:r>
              <a:rPr lang="ko-KR" altLang="en-US" dirty="0" smtClean="0"/>
              <a:t>성능에 영향을 주는 요소</a:t>
            </a:r>
            <a:endParaRPr lang="en-AU" altLang="ko-KR" dirty="0" smtClean="0"/>
          </a:p>
          <a:p>
            <a:pPr lvl="1"/>
            <a:r>
              <a:rPr lang="ko-KR" altLang="en-US" dirty="0" smtClean="0"/>
              <a:t>알고리즘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명령어수에</a:t>
            </a:r>
            <a:r>
              <a:rPr lang="ko-KR" altLang="en-US" dirty="0" smtClean="0"/>
              <a:t> 영향을 준다</a:t>
            </a:r>
            <a:r>
              <a:rPr lang="en-US" altLang="ko-KR" dirty="0" smtClean="0"/>
              <a:t>, CPI</a:t>
            </a:r>
            <a:r>
              <a:rPr lang="ko-KR" altLang="en-US" dirty="0" smtClean="0"/>
              <a:t>에도 영향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프로그래밍언어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명령어수에</a:t>
            </a:r>
            <a:r>
              <a:rPr lang="ko-KR" altLang="en-US" dirty="0" smtClean="0"/>
              <a:t> 영향을 준다</a:t>
            </a:r>
            <a:r>
              <a:rPr lang="en-US" altLang="ko-KR" dirty="0" smtClean="0"/>
              <a:t>, CPI</a:t>
            </a:r>
            <a:r>
              <a:rPr lang="ko-KR" altLang="en-US" dirty="0" smtClean="0"/>
              <a:t>에도 영향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명령어수에</a:t>
            </a:r>
            <a:r>
              <a:rPr lang="ko-KR" altLang="en-US" dirty="0" smtClean="0"/>
              <a:t> 영향을 준다</a:t>
            </a:r>
            <a:r>
              <a:rPr lang="en-US" altLang="ko-KR" dirty="0" smtClean="0"/>
              <a:t>, CPI</a:t>
            </a:r>
            <a:r>
              <a:rPr lang="ko-KR" altLang="en-US" dirty="0" smtClean="0"/>
              <a:t>에도 영향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ISA (Instruction set architecture):</a:t>
            </a:r>
          </a:p>
          <a:p>
            <a:pPr lvl="2"/>
            <a:r>
              <a:rPr lang="ko-KR" altLang="en-US" dirty="0" err="1" smtClean="0"/>
              <a:t>명령어수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클럭사이클에</a:t>
            </a:r>
            <a:r>
              <a:rPr lang="ko-KR" altLang="en-US" dirty="0" smtClean="0"/>
              <a:t> 영향을 준다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lvl="0" algn="ctr">
              <a:defRPr/>
            </a:pPr>
            <a:r>
              <a:rPr lang="ko-KR" altLang="en-US" dirty="0" smtClean="0">
                <a:latin typeface="맑은 고딕" panose="020B0503020000020004" pitchFamily="50" charset="-127"/>
              </a:rPr>
              <a:t>성능 요점 정리</a:t>
            </a:r>
            <a:endParaRPr lang="en-AU" altLang="ko-KR" dirty="0">
              <a:latin typeface="맑은 고딕" panose="020B0503020000020004" pitchFamily="50" charset="-127"/>
            </a:endParaRPr>
          </a:p>
        </p:txBody>
      </p:sp>
      <p:graphicFrame>
        <p:nvGraphicFramePr>
          <p:cNvPr id="365570" name="Object 2"/>
          <p:cNvGraphicFramePr>
            <a:graphicFrameLocks noChangeAspect="1"/>
          </p:cNvGraphicFramePr>
          <p:nvPr>
            <p:extLst/>
          </p:nvPr>
        </p:nvGraphicFramePr>
        <p:xfrm>
          <a:off x="561249" y="1501403"/>
          <a:ext cx="8116766" cy="783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수식" r:id="rId3" imgW="4330440" imgH="419040" progId="Equation.3">
                  <p:embed/>
                </p:oleObj>
              </mc:Choice>
              <mc:Fallback>
                <p:oleObj name="수식" r:id="rId3" imgW="4330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249" y="1501403"/>
                        <a:ext cx="8116766" cy="783981"/>
                      </a:xfrm>
                      <a:prstGeom prst="rect">
                        <a:avLst/>
                      </a:prstGeom>
                      <a:solidFill>
                        <a:schemeClr val="folHlink">
                          <a:alpha val="23137"/>
                        </a:schemeClr>
                      </a:solidFill>
                      <a:ln w="1905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83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323" dirty="0" smtClean="0"/>
              <a:t>전력 </a:t>
            </a:r>
            <a:r>
              <a:rPr lang="ko-KR" altLang="en-US" sz="3323" dirty="0"/>
              <a:t>장벽</a:t>
            </a:r>
            <a:endParaRPr lang="en-US" altLang="ko-KR" sz="3323" dirty="0">
              <a:ea typeface="굴림" charset="-127"/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631" y="4001066"/>
            <a:ext cx="7634654" cy="551886"/>
          </a:xfrm>
        </p:spPr>
        <p:txBody>
          <a:bodyPr/>
          <a:lstStyle/>
          <a:p>
            <a:r>
              <a:rPr lang="ko-KR" altLang="en-US" dirty="0" smtClean="0"/>
              <a:t>빠른 </a:t>
            </a:r>
            <a:r>
              <a:rPr lang="ko-KR" altLang="en-US" dirty="0" err="1" smtClean="0"/>
              <a:t>클럭으로</a:t>
            </a:r>
            <a:r>
              <a:rPr lang="ko-KR" altLang="en-US" dirty="0" smtClean="0"/>
              <a:t> 성능을 향상시킬 수 있다</a:t>
            </a:r>
            <a:endParaRPr lang="en-US" altLang="ko-KR" dirty="0"/>
          </a:p>
          <a:p>
            <a:r>
              <a:rPr lang="ko-KR" altLang="en-US" dirty="0" smtClean="0"/>
              <a:t>빠른 </a:t>
            </a:r>
            <a:r>
              <a:rPr lang="ko-KR" altLang="en-US" dirty="0" err="1" smtClean="0"/>
              <a:t>클럭에</a:t>
            </a:r>
            <a:r>
              <a:rPr lang="ko-KR" altLang="en-US" dirty="0" smtClean="0"/>
              <a:t> 따라 파워소비가 증가한다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높은 온도를 야기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파워소비가 높으면 </a:t>
            </a:r>
            <a:r>
              <a:rPr lang="ko-KR" altLang="en-US" dirty="0" err="1" smtClean="0"/>
              <a:t>쿨링</a:t>
            </a:r>
            <a:r>
              <a:rPr lang="en-US" altLang="ko-KR" dirty="0" smtClean="0"/>
              <a:t>(cooling) </a:t>
            </a:r>
            <a:r>
              <a:rPr lang="ko-KR" altLang="en-US" dirty="0" smtClean="0"/>
              <a:t>비용 증가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성능을 향상시키기 위해 할 수 있는 것은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</p:txBody>
      </p:sp>
      <p:pic>
        <p:nvPicPr>
          <p:cNvPr id="13" name="Picture 6" descr="f01-16-978012407726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8133" y="1553353"/>
            <a:ext cx="5470168" cy="221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291331" y="2661859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/>
          <a:lstStyle/>
          <a:p>
            <a:pPr marL="249122" indent="-249122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1.16</a:t>
            </a:r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711473"/>
              </p:ext>
            </p:extLst>
          </p:nvPr>
        </p:nvGraphicFramePr>
        <p:xfrm>
          <a:off x="1524001" y="5326282"/>
          <a:ext cx="6019798" cy="427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5" imgW="3213100" imgH="228600" progId="Equation.3">
                  <p:embed/>
                </p:oleObj>
              </mc:Choice>
              <mc:Fallback>
                <p:oleObj name="Equation" r:id="rId5" imgW="3213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5326282"/>
                        <a:ext cx="6019798" cy="42776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9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단일 프로세서에서 멀티프로세서로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6956"/>
            <a:ext cx="9144000" cy="524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400800" y="4191000"/>
            <a:ext cx="2286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00800" y="4249560"/>
            <a:ext cx="251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performance improved by multi-core (or multiprocessor)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20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Multocore</a:t>
            </a:r>
            <a:r>
              <a:rPr lang="en-US" altLang="ko-KR" dirty="0" smtClean="0"/>
              <a:t> or Multiprocessors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멀티코어 마이크로프로세서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칩 하나에 두 개 이상의 프로세서를 집적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단일프로세서</a:t>
            </a:r>
            <a:r>
              <a:rPr lang="en-US" altLang="ko-KR" dirty="0" smtClean="0"/>
              <a:t>(Uniprocessor)</a:t>
            </a:r>
          </a:p>
          <a:p>
            <a:pPr lvl="1"/>
            <a:r>
              <a:rPr lang="ko-KR" altLang="en-US" dirty="0" smtClean="0"/>
              <a:t>하드웨어 성능 향상에 따라 소프트웨어는 변경 없이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자동으로 성능 향상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o-KR" altLang="en-US" dirty="0" smtClean="0"/>
              <a:t>멀티코어프로세서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멀티코어 환경에서 소프트웨어를 동작시키기 위해서 </a:t>
            </a:r>
            <a:r>
              <a:rPr lang="ko-KR" altLang="en-US" dirty="0" err="1" smtClean="0"/>
              <a:t>재작성해야함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병령</a:t>
            </a:r>
            <a:r>
              <a:rPr lang="ko-KR" altLang="en-US" dirty="0" smtClean="0"/>
              <a:t> 프로그래밍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부하 균형</a:t>
            </a:r>
            <a:r>
              <a:rPr lang="en-US" altLang="ko-KR" dirty="0" smtClean="0"/>
              <a:t>(load balancing)</a:t>
            </a:r>
          </a:p>
          <a:p>
            <a:pPr lvl="2"/>
            <a:r>
              <a:rPr lang="ko-KR" altLang="en-US" dirty="0" smtClean="0"/>
              <a:t>통신 부담</a:t>
            </a:r>
            <a:r>
              <a:rPr lang="en-US" altLang="ko-KR" dirty="0" smtClean="0"/>
              <a:t>(communication overhead)</a:t>
            </a:r>
          </a:p>
          <a:p>
            <a:pPr lvl="2"/>
            <a:r>
              <a:rPr lang="ko-KR" altLang="en-US" dirty="0" smtClean="0"/>
              <a:t>동기화</a:t>
            </a:r>
            <a:r>
              <a:rPr lang="en-US" altLang="ko-KR" dirty="0" smtClean="0"/>
              <a:t>(synchronization)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pic>
        <p:nvPicPr>
          <p:cNvPr id="5" name="Picture 6" descr="mage result for power 9 process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651967"/>
            <a:ext cx="2055073" cy="19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947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323" dirty="0" smtClean="0"/>
              <a:t>오류 </a:t>
            </a:r>
            <a:r>
              <a:rPr lang="ko-KR" altLang="en-US" sz="3323" dirty="0"/>
              <a:t>및 함정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3867" y="1527158"/>
            <a:ext cx="8043418" cy="487364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993300"/>
                </a:solidFill>
              </a:rPr>
              <a:t>함정</a:t>
            </a:r>
            <a:r>
              <a:rPr lang="en-US" altLang="ko-KR" dirty="0" smtClean="0">
                <a:solidFill>
                  <a:srgbClr val="993300"/>
                </a:solidFill>
              </a:rPr>
              <a:t>: </a:t>
            </a:r>
            <a:r>
              <a:rPr lang="ko-KR" altLang="en-US" dirty="0" err="1" smtClean="0">
                <a:solidFill>
                  <a:srgbClr val="993300"/>
                </a:solidFill>
              </a:rPr>
              <a:t>암달</a:t>
            </a:r>
            <a:r>
              <a:rPr lang="en-US" altLang="ko-KR" dirty="0" smtClean="0">
                <a:solidFill>
                  <a:srgbClr val="993300"/>
                </a:solidFill>
              </a:rPr>
              <a:t>(Amdahl)</a:t>
            </a:r>
            <a:r>
              <a:rPr lang="ko-KR" altLang="en-US" dirty="0" smtClean="0">
                <a:solidFill>
                  <a:srgbClr val="993300"/>
                </a:solidFill>
              </a:rPr>
              <a:t>의 법칙</a:t>
            </a:r>
            <a:endParaRPr lang="en-US" altLang="ko-KR" dirty="0">
              <a:solidFill>
                <a:srgbClr val="993300"/>
              </a:solidFill>
            </a:endParaRPr>
          </a:p>
          <a:p>
            <a:pPr lvl="1"/>
            <a:r>
              <a:rPr lang="ko-KR" altLang="en-US" dirty="0"/>
              <a:t>컴퓨터의 한 부분만 개선하고 그 개선된 양에 비례해서 전체 성능이 좋아지리라고 기대하는 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멀티프로세서 환경에서 이론적인 최대 성능 향상을 예상하는데 주로 사용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멀티프로세서 환경에서 병렬 연산 성능에 영향을 주는 요소는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프로그램에서 순차적으로 수행되는 코드의 양</a:t>
            </a:r>
            <a:r>
              <a:rPr lang="ko-KR" altLang="en-US" dirty="0" smtClean="0">
                <a:sym typeface="Wingdings" pitchFamily="2" charset="2"/>
              </a:rPr>
              <a:t>이다</a:t>
            </a:r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696729"/>
              </p:ext>
            </p:extLst>
          </p:nvPr>
        </p:nvGraphicFramePr>
        <p:xfrm>
          <a:off x="2786301" y="4495800"/>
          <a:ext cx="3638550" cy="715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수식" r:id="rId3" imgW="2133360" imgH="419040" progId="Equation.3">
                  <p:embed/>
                </p:oleObj>
              </mc:Choice>
              <mc:Fallback>
                <p:oleObj name="수식" r:id="rId3" imgW="2133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301" y="4495800"/>
                        <a:ext cx="3638550" cy="715108"/>
                      </a:xfrm>
                      <a:prstGeom prst="rect">
                        <a:avLst/>
                      </a:prstGeom>
                      <a:solidFill>
                        <a:schemeClr val="folHlink">
                          <a:alpha val="23137"/>
                        </a:schemeClr>
                      </a:solidFill>
                      <a:ln w="1905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13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323" dirty="0" err="1" smtClean="0"/>
              <a:t>암달의</a:t>
            </a:r>
            <a:r>
              <a:rPr lang="ko-KR" altLang="en-US" sz="3323" dirty="0" smtClean="0"/>
              <a:t> 법칙</a:t>
            </a:r>
            <a:endParaRPr lang="ko-KR" altLang="en-US" sz="3323" dirty="0"/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774264"/>
              </p:ext>
            </p:extLst>
          </p:nvPr>
        </p:nvGraphicFramePr>
        <p:xfrm>
          <a:off x="2056158" y="1498984"/>
          <a:ext cx="528796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3" imgW="2641600" imgH="419100" progId="Equation.3">
                  <p:embed/>
                </p:oleObj>
              </mc:Choice>
              <mc:Fallback>
                <p:oleObj name="Equation" r:id="rId3" imgW="264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158" y="1498984"/>
                        <a:ext cx="5287962" cy="8397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69788" y="4800600"/>
            <a:ext cx="79914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endParaRPr lang="en-US" altLang="en-US" sz="2400" dirty="0"/>
          </a:p>
        </p:txBody>
      </p:sp>
      <p:grpSp>
        <p:nvGrpSpPr>
          <p:cNvPr id="11" name="Group 14359"/>
          <p:cNvGrpSpPr/>
          <p:nvPr/>
        </p:nvGrpSpPr>
        <p:grpSpPr>
          <a:xfrm>
            <a:off x="1624978" y="4006163"/>
            <a:ext cx="1272546" cy="1410741"/>
            <a:chOff x="1624978" y="4006163"/>
            <a:chExt cx="1645052" cy="1410741"/>
          </a:xfrm>
        </p:grpSpPr>
        <p:cxnSp>
          <p:nvCxnSpPr>
            <p:cNvPr id="12" name="Straight Connector 12"/>
            <p:cNvCxnSpPr/>
            <p:nvPr/>
          </p:nvCxnSpPr>
          <p:spPr>
            <a:xfrm>
              <a:off x="1624978" y="5204277"/>
              <a:ext cx="8199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3"/>
            <p:cNvCxnSpPr/>
            <p:nvPr/>
          </p:nvCxnSpPr>
          <p:spPr>
            <a:xfrm flipV="1">
              <a:off x="1650385" y="5035904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5"/>
            <p:cNvCxnSpPr/>
            <p:nvPr/>
          </p:nvCxnSpPr>
          <p:spPr>
            <a:xfrm flipV="1">
              <a:off x="2444970" y="5035904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9"/>
            <p:cNvCxnSpPr/>
            <p:nvPr/>
          </p:nvCxnSpPr>
          <p:spPr>
            <a:xfrm>
              <a:off x="1630613" y="4010067"/>
              <a:ext cx="18156" cy="1030722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0"/>
            <p:cNvCxnSpPr/>
            <p:nvPr/>
          </p:nvCxnSpPr>
          <p:spPr>
            <a:xfrm flipH="1">
              <a:off x="2484229" y="4006163"/>
              <a:ext cx="785801" cy="1034626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4360"/>
          <p:cNvGrpSpPr/>
          <p:nvPr/>
        </p:nvGrpSpPr>
        <p:grpSpPr>
          <a:xfrm>
            <a:off x="2289660" y="3829122"/>
            <a:ext cx="4892306" cy="1585423"/>
            <a:chOff x="2239646" y="3829122"/>
            <a:chExt cx="6324405" cy="1585423"/>
          </a:xfrm>
        </p:grpSpPr>
        <p:cxnSp>
          <p:nvCxnSpPr>
            <p:cNvPr id="18" name="Straight Connector 47"/>
            <p:cNvCxnSpPr/>
            <p:nvPr/>
          </p:nvCxnSpPr>
          <p:spPr>
            <a:xfrm flipH="1">
              <a:off x="7976901" y="3829122"/>
              <a:ext cx="587150" cy="121166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4349"/>
            <p:cNvGrpSpPr/>
            <p:nvPr/>
          </p:nvGrpSpPr>
          <p:grpSpPr>
            <a:xfrm>
              <a:off x="2239646" y="5033545"/>
              <a:ext cx="5737253" cy="381000"/>
              <a:chOff x="1794424" y="5562482"/>
              <a:chExt cx="6069707" cy="381000"/>
            </a:xfrm>
          </p:grpSpPr>
          <p:cxnSp>
            <p:nvCxnSpPr>
              <p:cNvPr id="20" name="Straight Connector 14"/>
              <p:cNvCxnSpPr/>
              <p:nvPr/>
            </p:nvCxnSpPr>
            <p:spPr>
              <a:xfrm flipV="1">
                <a:off x="7864131" y="5562482"/>
                <a:ext cx="0" cy="381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44"/>
              <p:cNvCxnSpPr/>
              <p:nvPr/>
            </p:nvCxnSpPr>
            <p:spPr>
              <a:xfrm>
                <a:off x="1794424" y="5736199"/>
                <a:ext cx="60505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14358"/>
          <p:cNvGrpSpPr/>
          <p:nvPr/>
        </p:nvGrpSpPr>
        <p:grpSpPr>
          <a:xfrm>
            <a:off x="1556182" y="3826481"/>
            <a:ext cx="4506041" cy="599743"/>
            <a:chOff x="1535801" y="4006044"/>
            <a:chExt cx="5825071" cy="599743"/>
          </a:xfrm>
        </p:grpSpPr>
        <p:sp>
          <p:nvSpPr>
            <p:cNvPr id="23" name="TextBox 22"/>
            <p:cNvSpPr txBox="1"/>
            <p:nvPr/>
          </p:nvSpPr>
          <p:spPr>
            <a:xfrm>
              <a:off x="1535801" y="4021012"/>
              <a:ext cx="16588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2">
                      <a:lumMod val="75000"/>
                    </a:schemeClr>
                  </a:solidFill>
                </a:rPr>
                <a:t>2x speedup</a:t>
              </a:r>
              <a:endParaRPr lang="en-US" sz="16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69305" y="4006044"/>
              <a:ext cx="21915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2">
                      <a:lumMod val="75000"/>
                    </a:schemeClr>
                  </a:solidFill>
                </a:rPr>
                <a:t>Unaffected fraction</a:t>
              </a:r>
              <a:endParaRPr lang="en-US" sz="16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05086" y="5707691"/>
            <a:ext cx="7783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Execution time with new processor </a:t>
            </a:r>
            <a:r>
              <a:rPr lang="en-US" sz="2400" dirty="0" smtClean="0"/>
              <a:t>= 0.3 T / 2 + 0.7 T</a:t>
            </a:r>
          </a:p>
          <a:p>
            <a:r>
              <a:rPr lang="en-US" sz="2400" b="1" dirty="0" smtClean="0"/>
              <a:t>Speedup </a:t>
            </a:r>
            <a:r>
              <a:rPr lang="en-US" sz="2400" dirty="0" smtClean="0"/>
              <a:t>= T/(0.85 T) =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1.176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grpSp>
        <p:nvGrpSpPr>
          <p:cNvPr id="26" name="Group 37"/>
          <p:cNvGrpSpPr/>
          <p:nvPr/>
        </p:nvGrpSpPr>
        <p:grpSpPr>
          <a:xfrm>
            <a:off x="90375" y="3118335"/>
            <a:ext cx="7091591" cy="1098183"/>
            <a:chOff x="90375" y="3118335"/>
            <a:chExt cx="7091591" cy="1098183"/>
          </a:xfrm>
        </p:grpSpPr>
        <p:sp>
          <p:nvSpPr>
            <p:cNvPr id="27" name="TextBox 26"/>
            <p:cNvSpPr txBox="1"/>
            <p:nvPr/>
          </p:nvSpPr>
          <p:spPr>
            <a:xfrm>
              <a:off x="1438263" y="3118335"/>
              <a:ext cx="2774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</a:t>
              </a:r>
              <a:r>
                <a:rPr lang="en-US" sz="1600" smtClean="0"/>
                <a:t>otal </a:t>
              </a:r>
              <a:r>
                <a:rPr lang="en-US" sz="1600" dirty="0" smtClean="0"/>
                <a:t>execution of a program</a:t>
              </a:r>
              <a:endParaRPr lang="en-US" sz="1600" dirty="0"/>
            </a:p>
          </p:txBody>
        </p:sp>
        <p:grpSp>
          <p:nvGrpSpPr>
            <p:cNvPr id="28" name="Group 14365"/>
            <p:cNvGrpSpPr/>
            <p:nvPr/>
          </p:nvGrpSpPr>
          <p:grpSpPr>
            <a:xfrm>
              <a:off x="1529655" y="3374720"/>
              <a:ext cx="5652311" cy="644902"/>
              <a:chOff x="1506048" y="3374720"/>
              <a:chExt cx="7306882" cy="644902"/>
            </a:xfrm>
          </p:grpSpPr>
          <p:cxnSp>
            <p:nvCxnSpPr>
              <p:cNvPr id="30" name="Straight Connector 4"/>
              <p:cNvCxnSpPr/>
              <p:nvPr/>
            </p:nvCxnSpPr>
            <p:spPr>
              <a:xfrm>
                <a:off x="1610297" y="3819567"/>
                <a:ext cx="720263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7"/>
              <p:cNvCxnSpPr/>
              <p:nvPr/>
            </p:nvCxnSpPr>
            <p:spPr>
              <a:xfrm flipV="1">
                <a:off x="1630612" y="3629067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9"/>
              <p:cNvCxnSpPr/>
              <p:nvPr/>
            </p:nvCxnSpPr>
            <p:spPr>
              <a:xfrm flipV="1">
                <a:off x="8812930" y="3629067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0"/>
              <p:cNvCxnSpPr/>
              <p:nvPr/>
            </p:nvCxnSpPr>
            <p:spPr>
              <a:xfrm flipV="1">
                <a:off x="3309286" y="3638622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506048" y="3393427"/>
                <a:ext cx="21040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A (30%)</a:t>
                </a:r>
                <a:endParaRPr lang="en-US" sz="2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448255" y="3374720"/>
                <a:ext cx="14791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mtClean="0"/>
                  <a:t>B (70%)</a:t>
                </a:r>
                <a:endParaRPr lang="en-US" sz="2000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0375" y="3631743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Old </a:t>
              </a:r>
            </a:p>
            <a:p>
              <a:r>
                <a:rPr lang="en-US" sz="1600" b="1" dirty="0" smtClean="0"/>
                <a:t>Processor</a:t>
              </a:r>
              <a:endParaRPr lang="en-US" sz="1600" b="1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90374" y="4931657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New </a:t>
            </a:r>
          </a:p>
          <a:p>
            <a:r>
              <a:rPr lang="en-US" sz="1600" b="1" dirty="0" smtClean="0"/>
              <a:t>Processor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95732" y="2627312"/>
            <a:ext cx="8610600" cy="492406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예제</a:t>
            </a:r>
            <a:endParaRPr lang="en-US" b="1" dirty="0" smtClean="0"/>
          </a:p>
        </p:txBody>
      </p:sp>
      <p:grpSp>
        <p:nvGrpSpPr>
          <p:cNvPr id="38" name="Group 43"/>
          <p:cNvGrpSpPr/>
          <p:nvPr/>
        </p:nvGrpSpPr>
        <p:grpSpPr>
          <a:xfrm>
            <a:off x="7584149" y="3165612"/>
            <a:ext cx="1015021" cy="1143000"/>
            <a:chOff x="7584149" y="3165612"/>
            <a:chExt cx="1015021" cy="1143000"/>
          </a:xfrm>
        </p:grpSpPr>
        <p:sp>
          <p:nvSpPr>
            <p:cNvPr id="39" name="Rectangle 83"/>
            <p:cNvSpPr/>
            <p:nvPr/>
          </p:nvSpPr>
          <p:spPr bwMode="auto">
            <a:xfrm>
              <a:off x="7584149" y="3454326"/>
              <a:ext cx="997248" cy="854286"/>
            </a:xfrm>
            <a:prstGeom prst="rect">
              <a:avLst/>
            </a:prstGeom>
            <a:solidFill>
              <a:schemeClr val="accent1"/>
            </a:solidFill>
            <a:ln w="3175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0" name="Picture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9269" y="3505374"/>
              <a:ext cx="638186" cy="721067"/>
            </a:xfrm>
            <a:prstGeom prst="rect">
              <a:avLst/>
            </a:prstGeom>
          </p:spPr>
        </p:pic>
        <p:sp>
          <p:nvSpPr>
            <p:cNvPr id="41" name="Rectangle 39"/>
            <p:cNvSpPr/>
            <p:nvPr/>
          </p:nvSpPr>
          <p:spPr>
            <a:xfrm>
              <a:off x="7584149" y="3165612"/>
              <a:ext cx="10150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Single core</a:t>
              </a:r>
              <a:endParaRPr lang="en-US" dirty="0"/>
            </a:p>
          </p:txBody>
        </p:sp>
      </p:grpSp>
      <p:grpSp>
        <p:nvGrpSpPr>
          <p:cNvPr id="42" name="Group 45"/>
          <p:cNvGrpSpPr/>
          <p:nvPr/>
        </p:nvGrpSpPr>
        <p:grpSpPr>
          <a:xfrm>
            <a:off x="7344120" y="4495800"/>
            <a:ext cx="1495080" cy="1066800"/>
            <a:chOff x="7344120" y="4495800"/>
            <a:chExt cx="1495080" cy="1066800"/>
          </a:xfrm>
        </p:grpSpPr>
        <p:sp>
          <p:nvSpPr>
            <p:cNvPr id="43" name="Rectangle 41"/>
            <p:cNvSpPr/>
            <p:nvPr/>
          </p:nvSpPr>
          <p:spPr bwMode="auto">
            <a:xfrm>
              <a:off x="7344120" y="4708314"/>
              <a:ext cx="1495080" cy="854286"/>
            </a:xfrm>
            <a:prstGeom prst="rect">
              <a:avLst/>
            </a:prstGeom>
            <a:solidFill>
              <a:schemeClr val="accent1"/>
            </a:solidFill>
            <a:ln w="3175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44" name="Group 40"/>
            <p:cNvGrpSpPr/>
            <p:nvPr/>
          </p:nvGrpSpPr>
          <p:grpSpPr>
            <a:xfrm>
              <a:off x="7433009" y="4495800"/>
              <a:ext cx="1369525" cy="1027362"/>
              <a:chOff x="7433009" y="4495800"/>
              <a:chExt cx="1369525" cy="1027362"/>
            </a:xfrm>
          </p:grpSpPr>
          <p:pic>
            <p:nvPicPr>
              <p:cNvPr id="45" name="Picture 7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3009" y="4795365"/>
                <a:ext cx="638186" cy="721067"/>
              </a:xfrm>
              <a:prstGeom prst="rect">
                <a:avLst/>
              </a:prstGeom>
            </p:spPr>
          </p:pic>
          <p:pic>
            <p:nvPicPr>
              <p:cNvPr id="46" name="Picture 7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64348" y="4802095"/>
                <a:ext cx="638186" cy="721067"/>
              </a:xfrm>
              <a:prstGeom prst="rect">
                <a:avLst/>
              </a:prstGeom>
            </p:spPr>
          </p:pic>
          <p:sp>
            <p:nvSpPr>
              <p:cNvPr id="47" name="Rectangle 80"/>
              <p:cNvSpPr/>
              <p:nvPr/>
            </p:nvSpPr>
            <p:spPr>
              <a:xfrm>
                <a:off x="7628529" y="4495800"/>
                <a:ext cx="88517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Dual core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390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323" dirty="0" err="1" smtClean="0"/>
              <a:t>암달의</a:t>
            </a:r>
            <a:r>
              <a:rPr lang="ko-KR" altLang="en-US" sz="3323" dirty="0" smtClean="0"/>
              <a:t> 법칙</a:t>
            </a:r>
            <a:endParaRPr lang="ko-KR" altLang="en-US" sz="3323" dirty="0"/>
          </a:p>
        </p:txBody>
      </p:sp>
      <p:pic>
        <p:nvPicPr>
          <p:cNvPr id="48" name="Picture 4" descr="https://upload.wikimedia.org/wikipedia/commons/thumb/e/ea/AmdahlsLaw.svg/768px-AmdahlsLaw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31" y="1295400"/>
            <a:ext cx="6729984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9"/>
          <p:cNvGrpSpPr/>
          <p:nvPr/>
        </p:nvGrpSpPr>
        <p:grpSpPr>
          <a:xfrm>
            <a:off x="6324600" y="3924300"/>
            <a:ext cx="3034015" cy="2308324"/>
            <a:chOff x="6324600" y="3924300"/>
            <a:chExt cx="3034015" cy="2308324"/>
          </a:xfrm>
        </p:grpSpPr>
        <p:sp>
          <p:nvSpPr>
            <p:cNvPr id="50" name="TextBox 49"/>
            <p:cNvSpPr txBox="1"/>
            <p:nvPr/>
          </p:nvSpPr>
          <p:spPr>
            <a:xfrm>
              <a:off x="6920215" y="3924300"/>
              <a:ext cx="24384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2x speedup, regardless of the number of processors</a:t>
              </a:r>
            </a:p>
            <a:p>
              <a:r>
                <a:rPr lang="en-US" sz="2400" dirty="0"/>
                <a:t>i</a:t>
              </a:r>
              <a:r>
                <a:rPr lang="en-US" sz="2400" dirty="0" smtClean="0"/>
                <a:t>f the parallel portion is 50%</a:t>
              </a:r>
              <a:endParaRPr lang="en-US" sz="2400" dirty="0"/>
            </a:p>
          </p:txBody>
        </p:sp>
        <p:cxnSp>
          <p:nvCxnSpPr>
            <p:cNvPr id="51" name="Straight Arrow Connector 6"/>
            <p:cNvCxnSpPr/>
            <p:nvPr/>
          </p:nvCxnSpPr>
          <p:spPr bwMode="auto">
            <a:xfrm flipH="1">
              <a:off x="6324600" y="5257800"/>
              <a:ext cx="595615" cy="76200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9295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컴퓨터의 계층구조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하드웨어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r>
              <a:rPr lang="en-US" altLang="ko-KR" dirty="0" smtClean="0"/>
              <a:t>Instruction set architecture(ISA)</a:t>
            </a:r>
          </a:p>
          <a:p>
            <a:pPr lvl="1"/>
            <a:r>
              <a:rPr lang="ko-KR" altLang="en-US" dirty="0" smtClean="0"/>
              <a:t>하드웨어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소프트웨어 인터페이스</a:t>
            </a:r>
            <a:endParaRPr lang="en-US" altLang="ko-KR" dirty="0" smtClean="0"/>
          </a:p>
          <a:p>
            <a:r>
              <a:rPr lang="ko-KR" altLang="en-US" dirty="0" smtClean="0"/>
              <a:t>수행시간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성능을 측정하기 위한 방법</a:t>
            </a:r>
            <a:endParaRPr lang="en-US" altLang="ko-KR" dirty="0" smtClean="0"/>
          </a:p>
          <a:p>
            <a:r>
              <a:rPr lang="ko-KR" altLang="en-US" dirty="0" smtClean="0"/>
              <a:t>파워소비는 성능 향상의 제약요소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성능 향상을 위해 </a:t>
            </a:r>
            <a:r>
              <a:rPr lang="ko-KR" altLang="en-US" dirty="0" err="1" smtClean="0"/>
              <a:t>병렬성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parallism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증가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다음에 배울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</a:t>
            </a:r>
            <a:r>
              <a:rPr lang="en-US" altLang="ko-KR" dirty="0" smtClean="0"/>
              <a:t>(Instruction): </a:t>
            </a:r>
            <a:r>
              <a:rPr lang="ko-KR" altLang="en-US" dirty="0" smtClean="0"/>
              <a:t>컴퓨터의 언어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Operation: </a:t>
            </a:r>
            <a:r>
              <a:rPr lang="ko-KR" altLang="en-US" dirty="0" err="1" smtClean="0"/>
              <a:t>오피코드</a:t>
            </a:r>
            <a:r>
              <a:rPr lang="en-US" altLang="ko-KR" dirty="0" smtClean="0"/>
              <a:t>(opcode)</a:t>
            </a:r>
            <a:r>
              <a:rPr lang="ko-KR" altLang="en-US" dirty="0" smtClean="0"/>
              <a:t>와 오퍼랜드</a:t>
            </a:r>
            <a:r>
              <a:rPr lang="en-US" altLang="ko-KR" dirty="0" smtClean="0"/>
              <a:t>(operand)</a:t>
            </a:r>
          </a:p>
          <a:p>
            <a:pPr lvl="2"/>
            <a:r>
              <a:rPr lang="en-US" altLang="ko-KR" dirty="0" smtClean="0"/>
              <a:t>Signed and unsigned numbers</a:t>
            </a:r>
          </a:p>
          <a:p>
            <a:pPr lvl="2"/>
            <a:r>
              <a:rPr lang="ko-KR" altLang="en-US" dirty="0" smtClean="0"/>
              <a:t>명령어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052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컴퓨터 응용 분야의 종류와 그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365" lvl="1" indent="-304365">
              <a:buClr>
                <a:srgbClr val="CC6600"/>
              </a:buClr>
              <a:buSzPct val="90000"/>
              <a:buFont typeface="Monotype Sorts" pitchFamily="2" charset="2"/>
              <a:buAutoNum type="arabicPeriod"/>
            </a:pPr>
            <a:r>
              <a:rPr lang="ko-KR" altLang="en-US" sz="2000" b="1" dirty="0"/>
              <a:t>개인용 컴퓨터</a:t>
            </a:r>
            <a:r>
              <a:rPr lang="en-US" altLang="ko-KR" sz="2000" b="1" dirty="0"/>
              <a:t>(PC, personal computer)</a:t>
            </a:r>
            <a:endParaRPr lang="en-US" altLang="ko-KR" sz="2045" b="1" dirty="0"/>
          </a:p>
          <a:p>
            <a:pPr marL="687187" lvl="1" indent="-227259"/>
            <a:r>
              <a:rPr lang="ko-KR" altLang="en-US" dirty="0" smtClean="0"/>
              <a:t>낮은 </a:t>
            </a:r>
            <a:r>
              <a:rPr lang="ko-KR" altLang="en-US" dirty="0"/>
              <a:t>가격으로 </a:t>
            </a:r>
            <a:r>
              <a:rPr lang="ko-KR" altLang="en-US" dirty="0" smtClean="0"/>
              <a:t>단일 사용자에게 </a:t>
            </a:r>
            <a:r>
              <a:rPr lang="ko-KR" altLang="en-US" dirty="0"/>
              <a:t>좋은 성능을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marL="687187" lvl="1" indent="-227259"/>
            <a:r>
              <a:rPr lang="ko-KR" altLang="en-US" dirty="0" smtClean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자</a:t>
            </a:r>
            <a:r>
              <a:rPr lang="en-US" altLang="ko-KR" dirty="0"/>
              <a:t>(third-party)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>
              <a:solidFill>
                <a:srgbClr val="800000"/>
              </a:solidFill>
            </a:endParaRPr>
          </a:p>
          <a:p>
            <a:pPr marL="422041" lvl="1" indent="-422041">
              <a:buClr>
                <a:srgbClr val="CC6600"/>
              </a:buClr>
              <a:buSzPct val="90000"/>
              <a:buFont typeface="+mj-lt"/>
              <a:buAutoNum type="arabicPeriod" startAt="2"/>
            </a:pPr>
            <a:r>
              <a:rPr lang="ko-KR" altLang="en-US" sz="2000" b="1" dirty="0" smtClean="0"/>
              <a:t>서버</a:t>
            </a:r>
            <a:r>
              <a:rPr lang="en-US" altLang="ko-KR" sz="2000" b="1" dirty="0" smtClean="0"/>
              <a:t>(server)</a:t>
            </a:r>
          </a:p>
          <a:p>
            <a:pPr marL="687187" lvl="1" indent="-227259"/>
            <a:r>
              <a:rPr lang="ko-KR" altLang="en-US" dirty="0"/>
              <a:t>과거 대형 컴퓨터로 불리던 것의 현대적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marL="687187" lvl="1" indent="-227259"/>
            <a:r>
              <a:rPr lang="ko-KR" altLang="en-US" dirty="0"/>
              <a:t>보통 </a:t>
            </a:r>
            <a:r>
              <a:rPr lang="ko-KR" altLang="en-US" dirty="0" smtClean="0"/>
              <a:t>네트워크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ko-KR" altLang="en-US" dirty="0"/>
              <a:t>통해서만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pPr marL="687187" lvl="1" indent="-227259"/>
            <a:r>
              <a:rPr lang="ko-KR" altLang="en-US" dirty="0" smtClean="0"/>
              <a:t>신용도</a:t>
            </a:r>
            <a:r>
              <a:rPr lang="en-US" altLang="ko-KR" dirty="0"/>
              <a:t>(</a:t>
            </a:r>
            <a:r>
              <a:rPr lang="en-US" altLang="ko-KR" dirty="0" smtClean="0"/>
              <a:t>dependability)</a:t>
            </a:r>
            <a:r>
              <a:rPr lang="ko-KR" altLang="en-US" dirty="0" smtClean="0"/>
              <a:t>가 중요</a:t>
            </a:r>
            <a:endParaRPr lang="en-US" altLang="ko-KR" dirty="0" smtClean="0"/>
          </a:p>
          <a:p>
            <a:pPr marL="687187" lvl="1" indent="-227259"/>
            <a:r>
              <a:rPr lang="ko-KR" altLang="en-US" dirty="0" err="1" smtClean="0"/>
              <a:t>저사양</a:t>
            </a:r>
            <a:r>
              <a:rPr lang="ko-KR" altLang="en-US" dirty="0" smtClean="0"/>
              <a:t> 서버와 </a:t>
            </a:r>
            <a:r>
              <a:rPr lang="ko-KR" altLang="en-US" dirty="0" err="1" smtClean="0"/>
              <a:t>수퍼컴퓨터</a:t>
            </a:r>
            <a:r>
              <a:rPr lang="en-US" altLang="ko-KR" dirty="0" smtClean="0"/>
              <a:t>(supercomputer)</a:t>
            </a:r>
          </a:p>
          <a:p>
            <a:pPr marL="303011" indent="-303011">
              <a:buClr>
                <a:srgbClr val="CC6600"/>
              </a:buClr>
              <a:buSzPct val="90000"/>
              <a:buFont typeface="Monotype Sorts" pitchFamily="2" charset="2"/>
              <a:buAutoNum type="arabicPeriod" startAt="3"/>
            </a:pPr>
            <a:r>
              <a:rPr lang="ko-KR" altLang="en-US" b="1" dirty="0" err="1" smtClean="0"/>
              <a:t>임베디드</a:t>
            </a:r>
            <a:r>
              <a:rPr lang="ko-KR" altLang="en-US" b="1" dirty="0" smtClean="0"/>
              <a:t> 컴퓨터</a:t>
            </a:r>
            <a:r>
              <a:rPr lang="en-US" altLang="ko-KR" b="1" dirty="0" smtClean="0"/>
              <a:t>(embedded computer)</a:t>
            </a:r>
          </a:p>
          <a:p>
            <a:pPr marL="714241" lvl="1" indent="-258372"/>
            <a:r>
              <a:rPr lang="ko-KR" altLang="en-US" dirty="0"/>
              <a:t>다른 하드웨어와 한 덩어리로 묶인 단일 시스템으로 </a:t>
            </a:r>
            <a:r>
              <a:rPr lang="ko-KR" altLang="en-US" dirty="0" smtClean="0"/>
              <a:t>공급</a:t>
            </a:r>
            <a:endParaRPr lang="en-US" altLang="ko-KR" dirty="0" smtClean="0"/>
          </a:p>
          <a:p>
            <a:pPr marL="714241" lvl="1" indent="-258372"/>
            <a:r>
              <a:rPr lang="ko-KR" altLang="en-US" dirty="0"/>
              <a:t>한 가지 응용을 </a:t>
            </a:r>
            <a:r>
              <a:rPr lang="ko-KR" altLang="en-US" dirty="0" smtClean="0"/>
              <a:t>수행하거나 </a:t>
            </a:r>
            <a:r>
              <a:rPr lang="ko-KR" altLang="en-US" dirty="0"/>
              <a:t>서로 연관된 일련의 프로그램을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714241" lvl="1" indent="-258372"/>
            <a:r>
              <a:rPr lang="ko-KR" altLang="en-US" dirty="0"/>
              <a:t>최소한의 성능만 유지하면서 가격과 소모 전력은 엄격히 </a:t>
            </a:r>
            <a:r>
              <a:rPr lang="ko-KR" altLang="en-US" dirty="0" smtClean="0"/>
              <a:t>제한</a:t>
            </a:r>
            <a:endParaRPr lang="ko-KR" altLang="en-US" dirty="0"/>
          </a:p>
        </p:txBody>
      </p:sp>
      <p:pic>
        <p:nvPicPr>
          <p:cNvPr id="5" name="Picture 4" descr="소스 이미지 보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268" y="2895600"/>
            <a:ext cx="2667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embedded-vision.com/sites/default/files/technical-articles/Altera/Fig1_hi-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879197"/>
            <a:ext cx="1796613" cy="8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소스 이미지 보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96" y="1549308"/>
            <a:ext cx="2214584" cy="124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1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764931" y="4758378"/>
            <a:ext cx="7861789" cy="1282985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8000"/>
                </a:solidFill>
                <a:latin typeface="Arial" charset="0"/>
              </a:rPr>
              <a:t>그림</a:t>
            </a:r>
            <a:r>
              <a:rPr lang="en-US" altLang="ko-KR" dirty="0" smtClean="0">
                <a:solidFill>
                  <a:srgbClr val="008000"/>
                </a:solidFill>
                <a:latin typeface="Arial" charset="0"/>
              </a:rPr>
              <a:t> 1.1</a:t>
            </a:r>
          </a:p>
          <a:p>
            <a:pPr lvl="1"/>
            <a:r>
              <a:rPr kumimoji="0" lang="ko-KR" altLang="en-US" kern="1200" dirty="0" err="1" smtClean="0">
                <a:solidFill>
                  <a:srgbClr val="000000"/>
                </a:solidFill>
                <a:cs typeface="MinionPro-It"/>
              </a:rPr>
              <a:t>기가비트</a:t>
            </a:r>
            <a:r>
              <a:rPr kumimoji="0" lang="en-US" altLang="ko-KR" kern="1200" dirty="0" smtClean="0">
                <a:solidFill>
                  <a:srgbClr val="000000"/>
                </a:solidFill>
                <a:cs typeface="Arial" pitchFamily="34" charset="0"/>
              </a:rPr>
              <a:t>(</a:t>
            </a:r>
            <a:r>
              <a:rPr kumimoji="0" lang="en-US" altLang="ko-KR" kern="1200" dirty="0">
                <a:solidFill>
                  <a:srgbClr val="000000"/>
                </a:solidFill>
                <a:cs typeface="Arial" pitchFamily="34" charset="0"/>
              </a:rPr>
              <a:t>Gb</a:t>
            </a:r>
            <a:r>
              <a:rPr kumimoji="0" lang="en-US" altLang="ko-KR" kern="1200" dirty="0" smtClean="0">
                <a:solidFill>
                  <a:srgbClr val="000000"/>
                </a:solidFill>
                <a:cs typeface="Arial" pitchFamily="34" charset="0"/>
              </a:rPr>
              <a:t>)</a:t>
            </a:r>
            <a:r>
              <a:rPr kumimoji="0" lang="ko-KR" altLang="en-US" kern="1200" dirty="0" smtClean="0">
                <a:solidFill>
                  <a:srgbClr val="000000"/>
                </a:solidFill>
                <a:cs typeface="Arial" pitchFamily="34" charset="0"/>
              </a:rPr>
              <a:t>는</a:t>
            </a:r>
            <a:r>
              <a:rPr kumimoji="0" lang="en-US" altLang="ko-KR" kern="1200" dirty="0" smtClean="0">
                <a:solidFill>
                  <a:srgbClr val="000000"/>
                </a:solidFill>
                <a:cs typeface="Arial" pitchFamily="34" charset="0"/>
              </a:rPr>
              <a:t> 10</a:t>
            </a:r>
            <a:r>
              <a:rPr kumimoji="0" lang="en-US" altLang="ko-KR" kern="1200" baseline="30000" dirty="0" smtClean="0">
                <a:solidFill>
                  <a:srgbClr val="000000"/>
                </a:solidFill>
                <a:cs typeface="Arial" pitchFamily="34" charset="0"/>
              </a:rPr>
              <a:t>9 </a:t>
            </a:r>
            <a:r>
              <a:rPr kumimoji="0" lang="ko-KR" altLang="en-US" kern="1200" dirty="0" smtClean="0">
                <a:solidFill>
                  <a:srgbClr val="000000"/>
                </a:solidFill>
                <a:cs typeface="Arial" pitchFamily="34" charset="0"/>
              </a:rPr>
              <a:t>비트</a:t>
            </a:r>
            <a:endParaRPr kumimoji="0" lang="en-US" altLang="ko-KR" kern="1200" dirty="0" smtClean="0">
              <a:solidFill>
                <a:srgbClr val="000000"/>
              </a:solidFill>
              <a:cs typeface="Arial" pitchFamily="34" charset="0"/>
            </a:endParaRPr>
          </a:p>
          <a:p>
            <a:pPr lvl="1"/>
            <a:r>
              <a:rPr kumimoji="0" lang="ko-KR" altLang="en-US" kern="1200" dirty="0" err="1" smtClean="0">
                <a:solidFill>
                  <a:srgbClr val="000000"/>
                </a:solidFill>
                <a:cs typeface="MinionPro-It"/>
              </a:rPr>
              <a:t>기비비트</a:t>
            </a:r>
            <a:r>
              <a:rPr kumimoji="0" lang="en-US" altLang="ko-KR" kern="1200" dirty="0" smtClean="0">
                <a:solidFill>
                  <a:srgbClr val="000000"/>
                </a:solidFill>
                <a:cs typeface="Arial" pitchFamily="34" charset="0"/>
              </a:rPr>
              <a:t>(</a:t>
            </a:r>
            <a:r>
              <a:rPr kumimoji="0" lang="en-US" altLang="ko-KR" kern="1200" dirty="0" err="1">
                <a:solidFill>
                  <a:srgbClr val="000000"/>
                </a:solidFill>
                <a:cs typeface="Arial" pitchFamily="34" charset="0"/>
              </a:rPr>
              <a:t>Gib</a:t>
            </a:r>
            <a:r>
              <a:rPr kumimoji="0" lang="en-US" altLang="ko-KR" kern="1200" dirty="0" smtClean="0">
                <a:solidFill>
                  <a:srgbClr val="000000"/>
                </a:solidFill>
                <a:cs typeface="Arial" pitchFamily="34" charset="0"/>
              </a:rPr>
              <a:t>)</a:t>
            </a:r>
            <a:r>
              <a:rPr kumimoji="0" lang="ko-KR" altLang="en-US" kern="1200" dirty="0" smtClean="0">
                <a:solidFill>
                  <a:srgbClr val="000000"/>
                </a:solidFill>
                <a:cs typeface="Arial" pitchFamily="34" charset="0"/>
              </a:rPr>
              <a:t>는</a:t>
            </a:r>
            <a:r>
              <a:rPr kumimoji="0" lang="en-US" altLang="ko-KR" kern="12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kumimoji="0" lang="en-US" altLang="ko-KR" kern="1200" dirty="0">
                <a:solidFill>
                  <a:srgbClr val="000000"/>
                </a:solidFill>
                <a:cs typeface="Arial" pitchFamily="34" charset="0"/>
              </a:rPr>
              <a:t>2</a:t>
            </a:r>
            <a:r>
              <a:rPr kumimoji="0" lang="en-US" altLang="ko-KR" kern="1200" baseline="30000" dirty="0">
                <a:solidFill>
                  <a:srgbClr val="000000"/>
                </a:solidFill>
                <a:cs typeface="Arial" pitchFamily="34" charset="0"/>
              </a:rPr>
              <a:t>30</a:t>
            </a:r>
            <a:r>
              <a:rPr kumimoji="0" lang="en-US" altLang="ko-KR" kern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kumimoji="0" lang="ko-KR" altLang="en-US" kern="1200" dirty="0" smtClean="0">
                <a:solidFill>
                  <a:srgbClr val="000000"/>
                </a:solidFill>
                <a:cs typeface="Arial" pitchFamily="34" charset="0"/>
              </a:rPr>
              <a:t>비트</a:t>
            </a:r>
            <a:r>
              <a:rPr kumimoji="0" lang="en-US" altLang="ko-KR" kern="12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endParaRPr kumimoji="0" lang="en-US" altLang="ko-KR" kern="1200" dirty="0">
              <a:solidFill>
                <a:srgbClr val="000000"/>
              </a:solidFill>
              <a:cs typeface="Arial" pitchFamily="34" charset="0"/>
            </a:endParaRPr>
          </a:p>
          <a:p>
            <a:pPr lvl="1"/>
            <a:endParaRPr lang="en-US" altLang="ko-KR" dirty="0">
              <a:solidFill>
                <a:srgbClr val="008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baseline="30000" dirty="0" smtClean="0"/>
              <a:t>x</a:t>
            </a:r>
            <a:r>
              <a:rPr lang="en-US" altLang="ko-KR" dirty="0" smtClean="0"/>
              <a:t> </a:t>
            </a:r>
            <a:r>
              <a:rPr lang="ko-KR" altLang="en-US" dirty="0"/>
              <a:t>과</a:t>
            </a:r>
            <a:r>
              <a:rPr lang="en-US" altLang="ko-KR" dirty="0" smtClean="0"/>
              <a:t> 10</a:t>
            </a:r>
            <a:r>
              <a:rPr lang="en-US" altLang="ko-KR" baseline="30000" dirty="0" smtClean="0"/>
              <a:t>y</a:t>
            </a:r>
            <a:endParaRPr lang="ko-KR" altLang="en-US" dirty="0"/>
          </a:p>
        </p:txBody>
      </p:sp>
      <p:pic>
        <p:nvPicPr>
          <p:cNvPr id="5" name="Picture 7" descr="f01-01-97801240772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783" y="1501401"/>
            <a:ext cx="6557709" cy="232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타원형 설명선 3"/>
          <p:cNvSpPr/>
          <p:nvPr/>
        </p:nvSpPr>
        <p:spPr bwMode="auto">
          <a:xfrm>
            <a:off x="5369627" y="570836"/>
            <a:ext cx="2725226" cy="864096"/>
          </a:xfrm>
          <a:prstGeom prst="wedgeEllipseCallout">
            <a:avLst>
              <a:gd name="adj1" fmla="val -42785"/>
              <a:gd name="adj2" fmla="val 6970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1477" dirty="0">
                <a:ea typeface="돋움" pitchFamily="50" charset="-127"/>
              </a:rPr>
              <a:t>IEC </a:t>
            </a:r>
            <a:r>
              <a:rPr lang="en-US" altLang="ko-KR" sz="1477" dirty="0">
                <a:latin typeface="+mn-lt"/>
                <a:ea typeface="돋움" pitchFamily="50" charset="-127"/>
              </a:rPr>
              <a:t>Prefixes</a:t>
            </a:r>
          </a:p>
          <a:p>
            <a:pPr algn="ctr" latinLnBrk="0"/>
            <a:r>
              <a:rPr lang="en-US" altLang="ko-KR" sz="1477" dirty="0">
                <a:ea typeface="돋움" pitchFamily="50" charset="-127"/>
              </a:rPr>
              <a:t>(ISO/IEC 80000 standard)</a:t>
            </a:r>
            <a:endParaRPr lang="ko-KR" altLang="en-US" sz="1477" dirty="0">
              <a:ea typeface="돋움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83864" y="4027220"/>
            <a:ext cx="2127006" cy="398814"/>
          </a:xfrm>
          <a:prstGeom prst="wedgeEllipseCallout">
            <a:avLst>
              <a:gd name="adj1" fmla="val 38692"/>
              <a:gd name="adj2" fmla="val -12662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147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prefixes</a:t>
            </a:r>
            <a:endParaRPr lang="ko-KR" altLang="en-US" sz="1477" dirty="0">
              <a:latin typeface="Tahoma" panose="020B0604030504040204" pitchFamily="34" charset="0"/>
              <a:ea typeface="돋움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7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38" y="589150"/>
            <a:ext cx="8160618" cy="718038"/>
          </a:xfrm>
        </p:spPr>
        <p:txBody>
          <a:bodyPr/>
          <a:lstStyle/>
          <a:p>
            <a:pPr algn="ctr"/>
            <a:r>
              <a:rPr lang="ko-KR" altLang="en-US" dirty="0" smtClean="0"/>
              <a:t>컴퓨터 </a:t>
            </a:r>
            <a:r>
              <a:rPr lang="ko-KR" altLang="en-US" dirty="0"/>
              <a:t>구조 분야의 </a:t>
            </a:r>
            <a:r>
              <a:rPr lang="en-US" altLang="ko-KR" dirty="0"/>
              <a:t>8 </a:t>
            </a:r>
            <a:r>
              <a:rPr lang="ko-KR" altLang="en-US" dirty="0"/>
              <a:t>가지 위대한 아이디어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529" indent="-385529">
              <a:buSzPct val="90000"/>
              <a:buFont typeface="+mj-lt"/>
              <a:buAutoNum type="arabicPeriod"/>
            </a:pPr>
            <a:r>
              <a:rPr lang="en-US" altLang="ko-KR" dirty="0"/>
              <a:t>Moore</a:t>
            </a:r>
            <a:r>
              <a:rPr lang="ko-KR" altLang="en-US" dirty="0"/>
              <a:t>의 법칙을 고려한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385529" indent="-385529">
              <a:buSzPct val="80000"/>
              <a:buFont typeface="+mj-lt"/>
              <a:buAutoNum type="arabicPeriod"/>
            </a:pPr>
            <a:r>
              <a:rPr lang="ko-KR" altLang="en-US" dirty="0"/>
              <a:t>설계를 단순화하는 추상화</a:t>
            </a:r>
          </a:p>
          <a:p>
            <a:pPr marL="385529" indent="-385529">
              <a:buSzPct val="80000"/>
              <a:buFont typeface="+mj-lt"/>
              <a:buAutoNum type="arabicPeriod"/>
            </a:pPr>
            <a:r>
              <a:rPr lang="ko-KR" altLang="en-US" dirty="0"/>
              <a:t>자주 생기는 일을 빠르게</a:t>
            </a:r>
          </a:p>
          <a:p>
            <a:pPr marL="385529" indent="-385529">
              <a:buSzPct val="80000"/>
              <a:buFont typeface="+mj-lt"/>
              <a:buAutoNum type="arabicPeriod"/>
            </a:pPr>
            <a:r>
              <a:rPr lang="ko-KR" altLang="en-US" dirty="0" err="1"/>
              <a:t>병렬성을</a:t>
            </a:r>
            <a:r>
              <a:rPr lang="ko-KR" altLang="en-US" dirty="0"/>
              <a:t> 통한 성능 </a:t>
            </a:r>
            <a:r>
              <a:rPr lang="ko-KR" altLang="en-US" dirty="0" smtClean="0"/>
              <a:t>개선</a:t>
            </a:r>
            <a:endParaRPr lang="en-US" altLang="ko-KR" dirty="0" smtClean="0"/>
          </a:p>
          <a:p>
            <a:pPr marL="385529" indent="-385529">
              <a:buSzPct val="80000"/>
              <a:buFont typeface="+mj-lt"/>
              <a:buAutoNum type="arabicPeriod"/>
            </a:pPr>
            <a:r>
              <a:rPr lang="ko-KR" altLang="en-US" dirty="0" err="1"/>
              <a:t>파이프라이닝을</a:t>
            </a:r>
            <a:r>
              <a:rPr lang="ko-KR" altLang="en-US" dirty="0"/>
              <a:t> 통한 성능 개선</a:t>
            </a:r>
          </a:p>
          <a:p>
            <a:pPr marL="385529" indent="-385529">
              <a:buSzPct val="80000"/>
              <a:buFont typeface="+mj-lt"/>
              <a:buAutoNum type="arabicPeriod"/>
            </a:pPr>
            <a:r>
              <a:rPr lang="ko-KR" altLang="en-US" dirty="0"/>
              <a:t>예측을 통한 성능 개선</a:t>
            </a:r>
          </a:p>
          <a:p>
            <a:pPr marL="385529" indent="-385529">
              <a:buSzPct val="80000"/>
              <a:buFont typeface="+mj-lt"/>
              <a:buAutoNum type="arabicPeriod"/>
            </a:pPr>
            <a:r>
              <a:rPr lang="ko-KR" altLang="en-US" dirty="0"/>
              <a:t>메모리 계층구조</a:t>
            </a:r>
          </a:p>
          <a:p>
            <a:pPr marL="385529" indent="-385529">
              <a:buSzPct val="80000"/>
              <a:buFont typeface="+mj-lt"/>
              <a:buAutoNum type="arabicPeriod"/>
            </a:pPr>
            <a:r>
              <a:rPr lang="ko-KR" altLang="en-US" dirty="0" smtClean="0"/>
              <a:t>여유분</a:t>
            </a:r>
            <a:r>
              <a:rPr lang="en-US" altLang="ko-KR" dirty="0" smtClean="0"/>
              <a:t>(redundancy)</a:t>
            </a:r>
            <a:r>
              <a:rPr lang="ko-KR" altLang="en-US" dirty="0" smtClean="0"/>
              <a:t>을 </a:t>
            </a:r>
            <a:r>
              <a:rPr lang="ko-KR" altLang="en-US" dirty="0"/>
              <a:t>이용한 신용도 </a:t>
            </a:r>
            <a:r>
              <a:rPr lang="ko-KR" altLang="en-US" dirty="0" smtClean="0"/>
              <a:t>개선</a:t>
            </a:r>
            <a:endParaRPr lang="ko-KR" altLang="en-US" dirty="0"/>
          </a:p>
        </p:txBody>
      </p:sp>
      <p:pic>
        <p:nvPicPr>
          <p:cNvPr id="417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139" y="5528751"/>
            <a:ext cx="933337" cy="102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3383" y="5325851"/>
            <a:ext cx="868410" cy="122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77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0064" y="5765317"/>
            <a:ext cx="925221" cy="75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77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63253" y="5463476"/>
            <a:ext cx="1063193" cy="101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77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13134" y="5435071"/>
            <a:ext cx="868410" cy="1071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779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8555" y="5458413"/>
            <a:ext cx="973917" cy="101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779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43800" y="5858650"/>
            <a:ext cx="982033" cy="56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718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895" y="5255863"/>
            <a:ext cx="965802" cy="1201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5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38" y="589150"/>
            <a:ext cx="8160618" cy="718038"/>
          </a:xfrm>
        </p:spPr>
        <p:txBody>
          <a:bodyPr/>
          <a:lstStyle/>
          <a:p>
            <a:pPr algn="ctr"/>
            <a:r>
              <a:rPr lang="ko-KR" altLang="en-US" dirty="0" smtClean="0"/>
              <a:t>추상화</a:t>
            </a:r>
            <a:r>
              <a:rPr lang="en-US" altLang="ko-KR" dirty="0" smtClean="0"/>
              <a:t>(Abstraction)</a:t>
            </a:r>
            <a:endParaRPr lang="ko-KR" alt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1"/>
            <a:ext cx="8610600" cy="4230688"/>
          </a:xfrm>
        </p:spPr>
        <p:txBody>
          <a:bodyPr/>
          <a:lstStyle/>
          <a:p>
            <a:r>
              <a:rPr lang="ko-KR" altLang="en-US" dirty="0" smtClean="0"/>
              <a:t>추상화는 복잡성을 해결하는데 도움을 준다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복잡한 자료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시스템으로 부터 </a:t>
            </a:r>
            <a:r>
              <a:rPr lang="ko-KR" altLang="en-US" dirty="0" smtClean="0"/>
              <a:t>핵심적인</a:t>
            </a:r>
            <a:endParaRPr lang="en-US" altLang="ko-KR" dirty="0" smtClean="0"/>
          </a:p>
          <a:p>
            <a:pPr marL="230187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기능을 간추려 내는 것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위키백과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</a:t>
            </a:r>
            <a:r>
              <a:rPr lang="ko-KR" altLang="en-US" dirty="0" smtClean="0"/>
              <a:t>레벨의 구현정보를 </a:t>
            </a:r>
            <a:r>
              <a:rPr lang="ko-KR" altLang="en-US" dirty="0" smtClean="0"/>
              <a:t>감춤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Instruction set architecture (ISA)</a:t>
            </a:r>
          </a:p>
          <a:p>
            <a:pPr lvl="1"/>
            <a:r>
              <a:rPr lang="ko-KR" altLang="en-US" dirty="0" smtClean="0"/>
              <a:t>하드웨어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소프트웨어 </a:t>
            </a:r>
            <a:r>
              <a:rPr lang="ko-KR" altLang="en-US" dirty="0" err="1" smtClean="0"/>
              <a:t>인터베이스</a:t>
            </a:r>
            <a:endParaRPr lang="en-US" altLang="ko-KR" dirty="0" smtClean="0"/>
          </a:p>
        </p:txBody>
      </p:sp>
      <p:grpSp>
        <p:nvGrpSpPr>
          <p:cNvPr id="13" name="Group 1026"/>
          <p:cNvGrpSpPr/>
          <p:nvPr/>
        </p:nvGrpSpPr>
        <p:grpSpPr>
          <a:xfrm>
            <a:off x="6096000" y="1752600"/>
            <a:ext cx="2343911" cy="3584377"/>
            <a:chOff x="6629400" y="2968823"/>
            <a:chExt cx="2343911" cy="3584377"/>
          </a:xfrm>
        </p:grpSpPr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6790018" y="5232009"/>
              <a:ext cx="2041525" cy="33172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  <a:latin typeface="Tahoma" charset="0"/>
                </a:rPr>
                <a:t>Microarchitecture</a:t>
              </a:r>
            </a:p>
          </p:txBody>
        </p:sp>
        <p:sp>
          <p:nvSpPr>
            <p:cNvPr id="15" name="Text Box 18"/>
            <p:cNvSpPr txBox="1">
              <a:spLocks noChangeAspect="1" noChangeArrowheads="1"/>
            </p:cNvSpPr>
            <p:nvPr/>
          </p:nvSpPr>
          <p:spPr bwMode="auto">
            <a:xfrm>
              <a:off x="6790018" y="4897422"/>
              <a:ext cx="2041525" cy="33029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  <a:latin typeface="Tahoma" charset="0"/>
                </a:rPr>
                <a:t>ISA (Architecture)</a:t>
              </a:r>
            </a:p>
          </p:txBody>
        </p:sp>
        <p:sp>
          <p:nvSpPr>
            <p:cNvPr id="16" name="Text Box 19"/>
            <p:cNvSpPr txBox="1">
              <a:spLocks noChangeAspect="1" noChangeArrowheads="1"/>
            </p:cNvSpPr>
            <p:nvPr/>
          </p:nvSpPr>
          <p:spPr bwMode="auto">
            <a:xfrm>
              <a:off x="6786843" y="3956574"/>
              <a:ext cx="2043113" cy="33172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000000"/>
                  </a:solidFill>
                  <a:latin typeface="Tahoma" charset="0"/>
                </a:rPr>
                <a:t>Program/Language</a:t>
              </a:r>
            </a:p>
          </p:txBody>
        </p:sp>
        <p:sp>
          <p:nvSpPr>
            <p:cNvPr id="17" name="Text Box 20"/>
            <p:cNvSpPr txBox="1">
              <a:spLocks noChangeAspect="1" noChangeArrowheads="1"/>
            </p:cNvSpPr>
            <p:nvPr/>
          </p:nvSpPr>
          <p:spPr bwMode="auto">
            <a:xfrm>
              <a:off x="6786843" y="3621986"/>
              <a:ext cx="2043113" cy="33172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000000"/>
                  </a:solidFill>
                  <a:latin typeface="Tahoma" charset="0"/>
                </a:rPr>
                <a:t>Algorithm</a:t>
              </a:r>
            </a:p>
          </p:txBody>
        </p:sp>
        <p:sp>
          <p:nvSpPr>
            <p:cNvPr id="18" name="Text Box 21"/>
            <p:cNvSpPr txBox="1">
              <a:spLocks noChangeAspect="1" noChangeArrowheads="1"/>
            </p:cNvSpPr>
            <p:nvPr/>
          </p:nvSpPr>
          <p:spPr bwMode="auto">
            <a:xfrm>
              <a:off x="6786843" y="3291688"/>
              <a:ext cx="2043113" cy="33029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  <a:latin typeface="Tahoma" charset="0"/>
                </a:rPr>
                <a:t>Problem</a:t>
              </a:r>
            </a:p>
          </p:txBody>
        </p:sp>
        <p:sp>
          <p:nvSpPr>
            <p:cNvPr id="19" name="Text Box 22"/>
            <p:cNvSpPr txBox="1">
              <a:spLocks noChangeAspect="1" noChangeArrowheads="1"/>
            </p:cNvSpPr>
            <p:nvPr/>
          </p:nvSpPr>
          <p:spPr bwMode="auto">
            <a:xfrm>
              <a:off x="6790018" y="5568026"/>
              <a:ext cx="2056026" cy="33866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r>
                <a:rPr lang="en-US" sz="1750" dirty="0">
                  <a:solidFill>
                    <a:srgbClr val="000000"/>
                  </a:solidFill>
                  <a:latin typeface="Tahoma" pitchFamily="34" charset="0"/>
                  <a:ea typeface="+mn-ea"/>
                  <a:cs typeface="Arial" charset="0"/>
                </a:rPr>
                <a:t>Logic</a:t>
              </a:r>
            </a:p>
            <a:p>
              <a:pPr>
                <a:defRPr/>
              </a:pPr>
              <a:endParaRPr lang="en-US" sz="1750" dirty="0">
                <a:solidFill>
                  <a:srgbClr val="000000"/>
                </a:solidFill>
                <a:latin typeface="Tahoma" pitchFamily="34" charset="0"/>
                <a:ea typeface="+mn-ea"/>
                <a:cs typeface="Arial" charset="0"/>
              </a:endParaRPr>
            </a:p>
          </p:txBody>
        </p:sp>
        <p:sp>
          <p:nvSpPr>
            <p:cNvPr id="20" name="Text Box 23"/>
            <p:cNvSpPr txBox="1">
              <a:spLocks noChangeAspect="1" noChangeArrowheads="1"/>
            </p:cNvSpPr>
            <p:nvPr/>
          </p:nvSpPr>
          <p:spPr bwMode="auto">
            <a:xfrm>
              <a:off x="6790018" y="5902613"/>
              <a:ext cx="2041525" cy="33172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  <a:latin typeface="Tahoma" charset="0"/>
                </a:rPr>
                <a:t>Circuits</a:t>
              </a:r>
            </a:p>
          </p:txBody>
        </p:sp>
        <p:sp>
          <p:nvSpPr>
            <p:cNvPr id="21" name="Text Box 24"/>
            <p:cNvSpPr txBox="1">
              <a:spLocks noChangeAspect="1" noChangeArrowheads="1"/>
            </p:cNvSpPr>
            <p:nvPr/>
          </p:nvSpPr>
          <p:spPr bwMode="auto">
            <a:xfrm>
              <a:off x="6790018" y="4294021"/>
              <a:ext cx="2041525" cy="603401"/>
            </a:xfrm>
            <a:prstGeom prst="rect">
              <a:avLst/>
            </a:prstGeom>
            <a:solidFill>
              <a:srgbClr val="35F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000000"/>
                  </a:solidFill>
                  <a:latin typeface="Tahoma" charset="0"/>
                </a:rPr>
                <a:t>Runtime System</a:t>
              </a:r>
            </a:p>
            <a:p>
              <a:pPr eaLnBrk="1" hangingPunct="1"/>
              <a:r>
                <a:rPr lang="en-US" altLang="en-US" sz="1800" dirty="0">
                  <a:solidFill>
                    <a:srgbClr val="000000"/>
                  </a:solidFill>
                  <a:latin typeface="Tahoma" charset="0"/>
                </a:rPr>
                <a:t>(VM, OS, MM)</a:t>
              </a:r>
            </a:p>
          </p:txBody>
        </p:sp>
        <p:sp>
          <p:nvSpPr>
            <p:cNvPr id="22" name="Text Box 23"/>
            <p:cNvSpPr txBox="1">
              <a:spLocks noChangeAspect="1" noChangeArrowheads="1"/>
            </p:cNvSpPr>
            <p:nvPr/>
          </p:nvSpPr>
          <p:spPr bwMode="auto">
            <a:xfrm>
              <a:off x="6791606" y="6222902"/>
              <a:ext cx="2043112" cy="33029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000000"/>
                  </a:solidFill>
                  <a:latin typeface="Tahoma" charset="0"/>
                </a:rPr>
                <a:t>Electrons</a:t>
              </a:r>
            </a:p>
          </p:txBody>
        </p:sp>
        <p:sp>
          <p:nvSpPr>
            <p:cNvPr id="23" name="Rectangle 1"/>
            <p:cNvSpPr/>
            <p:nvPr/>
          </p:nvSpPr>
          <p:spPr>
            <a:xfrm>
              <a:off x="6629400" y="2968823"/>
              <a:ext cx="23439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ea typeface="ＭＳ Ｐゴシック" charset="-128"/>
                </a:rPr>
                <a:t>Computing System Stack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953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38" y="589150"/>
            <a:ext cx="8160618" cy="718038"/>
          </a:xfrm>
        </p:spPr>
        <p:txBody>
          <a:bodyPr/>
          <a:lstStyle/>
          <a:p>
            <a:pPr algn="ctr"/>
            <a:r>
              <a:rPr lang="ko-KR" altLang="en-US" dirty="0" smtClean="0"/>
              <a:t>프로그램의 수행</a:t>
            </a:r>
            <a:endParaRPr lang="ko-KR" alt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1"/>
            <a:ext cx="8610600" cy="4230688"/>
          </a:xfrm>
        </p:spPr>
        <p:txBody>
          <a:bodyPr/>
          <a:lstStyle/>
          <a:p>
            <a:r>
              <a:rPr lang="ko-KR" altLang="en-US" dirty="0" smtClean="0"/>
              <a:t>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등의 응용프로그램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수백만 라인의 코드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하드웨어는 저급 언어만 수행 가능</a:t>
            </a:r>
            <a:r>
              <a:rPr lang="en-US" altLang="ko-KR" dirty="0" smtClean="0"/>
              <a:t>(ISA)</a:t>
            </a:r>
          </a:p>
          <a:p>
            <a:pPr lvl="1"/>
            <a:r>
              <a:rPr lang="en-US" altLang="ko-KR" dirty="0" smtClean="0"/>
              <a:t>ADD, LOAD, STORE, JUMP, ...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  <p:pic>
        <p:nvPicPr>
          <p:cNvPr id="24" name="Picture 2" descr="Image result for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900" y="1474096"/>
            <a:ext cx="2848843" cy="160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1026"/>
          <p:cNvGrpSpPr/>
          <p:nvPr/>
        </p:nvGrpSpPr>
        <p:grpSpPr>
          <a:xfrm>
            <a:off x="6565534" y="3580135"/>
            <a:ext cx="1885453" cy="2931214"/>
            <a:chOff x="6629400" y="2968823"/>
            <a:chExt cx="2266550" cy="3584377"/>
          </a:xfrm>
        </p:grpSpPr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6790018" y="5232010"/>
              <a:ext cx="2039939" cy="376359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Tahoma" charset="0"/>
                </a:rPr>
                <a:t>Microarchitecture</a:t>
              </a:r>
            </a:p>
          </p:txBody>
        </p:sp>
        <p:sp>
          <p:nvSpPr>
            <p:cNvPr id="27" name="Text Box 18"/>
            <p:cNvSpPr txBox="1">
              <a:spLocks noChangeAspect="1" noChangeArrowheads="1"/>
            </p:cNvSpPr>
            <p:nvPr/>
          </p:nvSpPr>
          <p:spPr bwMode="auto">
            <a:xfrm>
              <a:off x="6790018" y="4897422"/>
              <a:ext cx="2041525" cy="33029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Tahoma" charset="0"/>
                </a:rPr>
                <a:t>ISA (Architecture)</a:t>
              </a:r>
            </a:p>
          </p:txBody>
        </p:sp>
        <p:sp>
          <p:nvSpPr>
            <p:cNvPr id="28" name="Text Box 19"/>
            <p:cNvSpPr txBox="1">
              <a:spLocks noChangeAspect="1" noChangeArrowheads="1"/>
            </p:cNvSpPr>
            <p:nvPr/>
          </p:nvSpPr>
          <p:spPr bwMode="auto">
            <a:xfrm>
              <a:off x="6786843" y="3956574"/>
              <a:ext cx="2043113" cy="33172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000000"/>
                  </a:solidFill>
                  <a:latin typeface="Tahoma" charset="0"/>
                </a:rPr>
                <a:t>Program/Language</a:t>
              </a:r>
            </a:p>
          </p:txBody>
        </p:sp>
        <p:sp>
          <p:nvSpPr>
            <p:cNvPr id="29" name="Text Box 20"/>
            <p:cNvSpPr txBox="1">
              <a:spLocks noChangeAspect="1" noChangeArrowheads="1"/>
            </p:cNvSpPr>
            <p:nvPr/>
          </p:nvSpPr>
          <p:spPr bwMode="auto">
            <a:xfrm>
              <a:off x="6786843" y="3621986"/>
              <a:ext cx="2043113" cy="33172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000000"/>
                  </a:solidFill>
                  <a:latin typeface="Tahoma" charset="0"/>
                </a:rPr>
                <a:t>Algorithm</a:t>
              </a:r>
            </a:p>
          </p:txBody>
        </p:sp>
        <p:sp>
          <p:nvSpPr>
            <p:cNvPr id="30" name="Text Box 21"/>
            <p:cNvSpPr txBox="1">
              <a:spLocks noChangeAspect="1" noChangeArrowheads="1"/>
            </p:cNvSpPr>
            <p:nvPr/>
          </p:nvSpPr>
          <p:spPr bwMode="auto">
            <a:xfrm>
              <a:off x="6786843" y="3291688"/>
              <a:ext cx="2043113" cy="33029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Tahoma" charset="0"/>
                </a:rPr>
                <a:t>Problem</a:t>
              </a:r>
            </a:p>
          </p:txBody>
        </p:sp>
        <p:sp>
          <p:nvSpPr>
            <p:cNvPr id="31" name="Text Box 22"/>
            <p:cNvSpPr txBox="1">
              <a:spLocks noChangeAspect="1" noChangeArrowheads="1"/>
            </p:cNvSpPr>
            <p:nvPr/>
          </p:nvSpPr>
          <p:spPr bwMode="auto">
            <a:xfrm>
              <a:off x="6790018" y="5568026"/>
              <a:ext cx="2056026" cy="33866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ea typeface="+mn-ea"/>
                  <a:cs typeface="Arial" charset="0"/>
                </a:rPr>
                <a:t>Logic</a:t>
              </a:r>
            </a:p>
            <a:p>
              <a:pPr>
                <a:defRPr/>
              </a:pPr>
              <a:endParaRPr lang="en-US" sz="1400" dirty="0">
                <a:solidFill>
                  <a:srgbClr val="000000"/>
                </a:solidFill>
                <a:latin typeface="Tahoma" pitchFamily="34" charset="0"/>
                <a:ea typeface="+mn-ea"/>
                <a:cs typeface="Arial" charset="0"/>
              </a:endParaRPr>
            </a:p>
          </p:txBody>
        </p:sp>
        <p:sp>
          <p:nvSpPr>
            <p:cNvPr id="32" name="Text Box 23"/>
            <p:cNvSpPr txBox="1">
              <a:spLocks noChangeAspect="1" noChangeArrowheads="1"/>
            </p:cNvSpPr>
            <p:nvPr/>
          </p:nvSpPr>
          <p:spPr bwMode="auto">
            <a:xfrm>
              <a:off x="6790018" y="5902613"/>
              <a:ext cx="2041525" cy="33172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Tahoma" charset="0"/>
                </a:rPr>
                <a:t>Circuits</a:t>
              </a:r>
            </a:p>
          </p:txBody>
        </p:sp>
        <p:sp>
          <p:nvSpPr>
            <p:cNvPr id="33" name="Text Box 24"/>
            <p:cNvSpPr txBox="1">
              <a:spLocks noChangeAspect="1" noChangeArrowheads="1"/>
            </p:cNvSpPr>
            <p:nvPr/>
          </p:nvSpPr>
          <p:spPr bwMode="auto">
            <a:xfrm>
              <a:off x="6790018" y="4294021"/>
              <a:ext cx="2041525" cy="603401"/>
            </a:xfrm>
            <a:prstGeom prst="rect">
              <a:avLst/>
            </a:prstGeom>
            <a:solidFill>
              <a:srgbClr val="35F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000000"/>
                  </a:solidFill>
                  <a:latin typeface="Tahoma" charset="0"/>
                </a:rPr>
                <a:t>Runtime System</a:t>
              </a:r>
            </a:p>
            <a:p>
              <a:pPr eaLnBrk="1" hangingPunct="1"/>
              <a:r>
                <a:rPr lang="en-US" altLang="en-US" sz="1400" dirty="0">
                  <a:solidFill>
                    <a:srgbClr val="000000"/>
                  </a:solidFill>
                  <a:latin typeface="Tahoma" charset="0"/>
                </a:rPr>
                <a:t>(VM, OS, MM)</a:t>
              </a:r>
            </a:p>
          </p:txBody>
        </p:sp>
        <p:sp>
          <p:nvSpPr>
            <p:cNvPr id="34" name="Text Box 23"/>
            <p:cNvSpPr txBox="1">
              <a:spLocks noChangeAspect="1" noChangeArrowheads="1"/>
            </p:cNvSpPr>
            <p:nvPr/>
          </p:nvSpPr>
          <p:spPr bwMode="auto">
            <a:xfrm>
              <a:off x="6791606" y="6222902"/>
              <a:ext cx="2043112" cy="33029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000000"/>
                  </a:solidFill>
                  <a:latin typeface="Tahoma" charset="0"/>
                </a:rPr>
                <a:t>Electrons</a:t>
              </a:r>
            </a:p>
          </p:txBody>
        </p:sp>
        <p:sp>
          <p:nvSpPr>
            <p:cNvPr id="35" name="Rectangle 1"/>
            <p:cNvSpPr/>
            <p:nvPr/>
          </p:nvSpPr>
          <p:spPr>
            <a:xfrm>
              <a:off x="6629400" y="2968823"/>
              <a:ext cx="2266550" cy="3199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ea typeface="ＭＳ Ｐゴシック" charset="-128"/>
                </a:rPr>
                <a:t>Computing System Stack</a:t>
              </a:r>
              <a:endParaRPr lang="en-US" sz="1100" b="1" dirty="0"/>
            </a:p>
          </p:txBody>
        </p:sp>
      </p:grpSp>
      <p:sp>
        <p:nvSpPr>
          <p:cNvPr id="36" name="아래쪽 화살표 35"/>
          <p:cNvSpPr/>
          <p:nvPr/>
        </p:nvSpPr>
        <p:spPr bwMode="auto">
          <a:xfrm>
            <a:off x="8335243" y="5157294"/>
            <a:ext cx="393510" cy="1349377"/>
          </a:xfrm>
          <a:prstGeom prst="downArrow">
            <a:avLst/>
          </a:prstGeom>
          <a:solidFill>
            <a:schemeClr val="accent1"/>
          </a:solidFill>
          <a:ln w="3175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38" y="589150"/>
            <a:ext cx="8160618" cy="718038"/>
          </a:xfrm>
        </p:spPr>
        <p:txBody>
          <a:bodyPr/>
          <a:lstStyle/>
          <a:p>
            <a:r>
              <a:rPr lang="en-US" altLang="ko-KR" dirty="0" smtClean="0"/>
              <a:t>High-level Language =&gt; Instructions </a:t>
            </a:r>
            <a:endParaRPr lang="ko-KR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4152900" cy="1572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1800"/>
            <a:ext cx="4000500" cy="198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181600"/>
            <a:ext cx="5486400" cy="163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Oval 3"/>
          <p:cNvSpPr/>
          <p:nvPr/>
        </p:nvSpPr>
        <p:spPr>
          <a:xfrm>
            <a:off x="533400" y="3124200"/>
            <a:ext cx="1143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Compiler</a:t>
            </a:r>
            <a:endParaRPr lang="en-US" sz="1200" dirty="0"/>
          </a:p>
        </p:txBody>
      </p:sp>
      <p:sp>
        <p:nvSpPr>
          <p:cNvPr id="22" name="Oval 7"/>
          <p:cNvSpPr/>
          <p:nvPr/>
        </p:nvSpPr>
        <p:spPr>
          <a:xfrm>
            <a:off x="1676400" y="5410200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Assembler</a:t>
            </a:r>
            <a:endParaRPr lang="en-US" sz="1200" dirty="0"/>
          </a:p>
        </p:txBody>
      </p:sp>
      <p:cxnSp>
        <p:nvCxnSpPr>
          <p:cNvPr id="23" name="Straight Arrow Connector 5"/>
          <p:cNvCxnSpPr>
            <a:endCxn id="21" idx="0"/>
          </p:cNvCxnSpPr>
          <p:nvPr/>
        </p:nvCxnSpPr>
        <p:spPr>
          <a:xfrm>
            <a:off x="1104900" y="24384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/>
          <p:cNvCxnSpPr>
            <a:stCxn id="21" idx="6"/>
          </p:cNvCxnSpPr>
          <p:nvPr/>
        </p:nvCxnSpPr>
        <p:spPr>
          <a:xfrm>
            <a:off x="1676400" y="35052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0"/>
          <p:cNvCxnSpPr/>
          <p:nvPr/>
        </p:nvCxnSpPr>
        <p:spPr>
          <a:xfrm>
            <a:off x="2533650" y="4343400"/>
            <a:ext cx="0" cy="1066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/>
          <p:cNvCxnSpPr>
            <a:stCxn id="22" idx="6"/>
          </p:cNvCxnSpPr>
          <p:nvPr/>
        </p:nvCxnSpPr>
        <p:spPr>
          <a:xfrm>
            <a:off x="2971800" y="57912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67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323" dirty="0" smtClean="0">
                <a:solidFill>
                  <a:schemeClr val="tx1"/>
                </a:solidFill>
              </a:rPr>
              <a:t>케이스를 </a:t>
            </a:r>
            <a:r>
              <a:rPr lang="ko-KR" altLang="en-US" sz="3323" dirty="0">
                <a:solidFill>
                  <a:schemeClr val="tx1"/>
                </a:solidFill>
              </a:rPr>
              <a:t>열고</a:t>
            </a:r>
          </a:p>
        </p:txBody>
      </p:sp>
      <p:pic>
        <p:nvPicPr>
          <p:cNvPr id="4" name="Picture 6" descr="f01-05-97801240772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6480" y="1905000"/>
            <a:ext cx="4226715" cy="392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21563" y="5928176"/>
            <a:ext cx="3323446" cy="359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/>
          <a:lstStyle/>
          <a:p>
            <a:pPr marL="249122" indent="-249122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1.5 </a:t>
            </a: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컴퓨터의 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5</a:t>
            </a: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대 구성 요소</a:t>
            </a:r>
            <a:endParaRPr lang="en-US" altLang="ko-KR" sz="1662" dirty="0">
              <a:solidFill>
                <a:srgbClr val="008000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8600" y="1524001"/>
            <a:ext cx="8610600" cy="423068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rgbClr val="3B9AC5"/>
              </a:buClr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rgbClr val="3B9AC5"/>
              </a:buClr>
              <a:buFont typeface="Arial" charset="0"/>
              <a:buBlip>
                <a:blip r:embed="rId3"/>
              </a:buBlip>
              <a:defRPr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컴퓨터의 기본 기능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데이터 입력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데이터 연산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데이터 저장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데이터 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lvl="1"/>
            <a:r>
              <a:rPr lang="en-US" altLang="ko-KR" sz="1800" dirty="0" err="1" smtClean="0"/>
              <a:t>Datapath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연산 수행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Control: </a:t>
            </a:r>
            <a:r>
              <a:rPr lang="en-US" altLang="ko-KR" sz="1800" dirty="0" err="1" smtClean="0"/>
              <a:t>Datapath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메모리</a:t>
            </a:r>
            <a:r>
              <a:rPr lang="en-US" altLang="ko-KR" sz="1800" dirty="0" smtClean="0"/>
              <a:t>, IO </a:t>
            </a:r>
            <a:r>
              <a:rPr lang="ko-KR" altLang="en-US" sz="1800" dirty="0" smtClean="0"/>
              <a:t>제어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Memory: </a:t>
            </a:r>
            <a:r>
              <a:rPr lang="ko-KR" altLang="en-US" sz="1800" dirty="0" smtClean="0"/>
              <a:t>데이터 저장 및 입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입력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출력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1305839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Blue Pearl DeLuxe">
  <a:themeElements>
    <a:clrScheme name="Blue Pearl DeLuxe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Blue Pearl DeLux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ue Pearl DeLuxe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earl DeLuxe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8420</TotalTime>
  <Words>1293</Words>
  <Application>Microsoft Office PowerPoint</Application>
  <PresentationFormat>화면 슬라이드 쇼(4:3)</PresentationFormat>
  <Paragraphs>297</Paragraphs>
  <Slides>28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43" baseType="lpstr">
      <vt:lpstr>MinionPro-It</vt:lpstr>
      <vt:lpstr>Monotype Sorts</vt:lpstr>
      <vt:lpstr>ＭＳ Ｐゴシック</vt:lpstr>
      <vt:lpstr>굴림</vt:lpstr>
      <vt:lpstr>돋움</vt:lpstr>
      <vt:lpstr>맑은 고딕</vt:lpstr>
      <vt:lpstr>Arial</vt:lpstr>
      <vt:lpstr>Calibri</vt:lpstr>
      <vt:lpstr>Courier New</vt:lpstr>
      <vt:lpstr>Tahoma</vt:lpstr>
      <vt:lpstr>Times New Roman</vt:lpstr>
      <vt:lpstr>Wingdings</vt:lpstr>
      <vt:lpstr>Blue Pearl DeLuxe</vt:lpstr>
      <vt:lpstr>수식</vt:lpstr>
      <vt:lpstr>Equation</vt:lpstr>
      <vt:lpstr>1장. 컴퓨터 추상화 및 관련 기술</vt:lpstr>
      <vt:lpstr>컴퓨터 기술의 발달</vt:lpstr>
      <vt:lpstr>컴퓨터 응용 분야의 종류와 그 특성</vt:lpstr>
      <vt:lpstr>2x 과 10y</vt:lpstr>
      <vt:lpstr>컴퓨터 구조 분야의 8 가지 위대한 아이디어</vt:lpstr>
      <vt:lpstr>추상화(Abstraction)</vt:lpstr>
      <vt:lpstr>프로그램의 수행</vt:lpstr>
      <vt:lpstr>High-level Language =&gt; Instructions </vt:lpstr>
      <vt:lpstr>케이스를 열고</vt:lpstr>
      <vt:lpstr>프로세서와 메모리 생산 기술</vt:lpstr>
      <vt:lpstr>Technology Trends</vt:lpstr>
      <vt:lpstr>Technology Trends</vt:lpstr>
      <vt:lpstr>컴퓨터의 성능</vt:lpstr>
      <vt:lpstr>성능의 측정</vt:lpstr>
      <vt:lpstr>클럭(clock)</vt:lpstr>
      <vt:lpstr>CPU 성능과 성능 인자</vt:lpstr>
      <vt:lpstr>CPU 성능과 성능 인자</vt:lpstr>
      <vt:lpstr>CPI (Clock cycles Per Instruction)</vt:lpstr>
      <vt:lpstr>CPI (Clock cycles Per Instruction)</vt:lpstr>
      <vt:lpstr>코드의 비교</vt:lpstr>
      <vt:lpstr>성능 요점 정리</vt:lpstr>
      <vt:lpstr>전력 장벽</vt:lpstr>
      <vt:lpstr>단일 프로세서에서 멀티프로세서로</vt:lpstr>
      <vt:lpstr>Multocore or Multiprocessors</vt:lpstr>
      <vt:lpstr>오류 및 함정</vt:lpstr>
      <vt:lpstr>암달의 법칙</vt:lpstr>
      <vt:lpstr>암달의 법칙</vt:lpstr>
      <vt:lpstr>Summary</vt:lpstr>
    </vt:vector>
  </TitlesOfParts>
  <Manager>Sam Lin, Palisades, New York</Manager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Blue Pearl DeLuxe template</dc:title>
  <dc:creator>samlin@us.ibm.com</dc:creator>
  <dc:description>Blue Onyx Deluxe, Blue Pearl Deluxe:  Generally for "customer-facing" presentations_x000d_
-  Blue Pearl Deluxe is useful for one-on-one laptop presentations and for easy printing.  Textures on the opening screen carry through the blue bands on text slides._x000d_
-  Blue Onyx Deluxe relies heavily on black for maximum contrast, particularly in projection._x000d_
Blue Onyx Basic, Blue Pearl Basic:  Intended for basic internal presentations.  May also be used for customers._x000d_
-  Blue Onyx Basic uses black throughout for maximum contrast, particularly in projection._x000d_
-  Blue Pearl Basic works well for one-on-one laptop presentations and makes printing easy.</dc:description>
  <cp:lastModifiedBy>Lee Jongmin</cp:lastModifiedBy>
  <cp:revision>380</cp:revision>
  <cp:lastPrinted>2018-09-03T02:07:08Z</cp:lastPrinted>
  <dcterms:created xsi:type="dcterms:W3CDTF">2003-05-28T17:22:15Z</dcterms:created>
  <dcterms:modified xsi:type="dcterms:W3CDTF">2019-09-03T09:42:02Z</dcterms:modified>
</cp:coreProperties>
</file>