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834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/>
        <a:ea typeface="Arial"/>
        <a:cs typeface="Arial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/>
        <a:ea typeface="Arial"/>
        <a:cs typeface="Arial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/>
        <a:ea typeface="Arial"/>
        <a:cs typeface="Arial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0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1509" autoAdjust="0"/>
    <p:restoredTop sz="100000" autoAdjust="0"/>
  </p:normalViewPr>
  <p:slideViewPr>
    <p:cSldViewPr>
      <p:cViewPr varScale="1">
        <p:scale>
          <a:sx n="100" d="100"/>
          <a:sy n="100" d="100"/>
        </p:scale>
        <p:origin x="2484" y="540"/>
      </p:cViewPr>
      <p:guideLst>
        <p:guide orient="horz" pos="2159"/>
        <p:guide orient="horz" pos="4080"/>
        <p:guide orient="horz" pos="959"/>
        <p:guide orient="horz" pos="3840"/>
        <p:guide pos="143"/>
        <p:guide pos="5568"/>
        <p:guide pos="4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presProps" Target="presProps.xml"  /><Relationship Id="rId3" Type="http://schemas.openxmlformats.org/officeDocument/2006/relationships/handoutMaster" Target="handoutMasters/handout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6.e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9.emf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939" tIns="47968" rIns="95939" bIns="47968" anchor="t" anchorCtr="0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939" tIns="47968" rIns="95939" bIns="47968" anchor="t" anchorCtr="0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939" tIns="47968" rIns="95939" bIns="47968" anchor="b" anchorCtr="0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939" tIns="47968" rIns="95939" bIns="47968" anchor="b" anchorCtr="0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B402CBEB-465D-E548-86CD-1AD53160A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939" tIns="47968" rIns="95939" bIns="47968" anchor="t" anchorCtr="0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939" tIns="47968" rIns="95939" bIns="47968" anchor="t" anchorCtr="0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8975" y="4705350"/>
            <a:ext cx="5505450" cy="4457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939" tIns="47968" rIns="95939" bIns="4796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en-US"/>
              <a:t>Click to edit Master text styles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Second level</a:t>
            </a:r>
            <a:endParaRPr lang="en-US" altLang="en-US"/>
          </a:p>
          <a:p>
            <a:pPr lvl="2">
              <a:defRPr/>
            </a:pPr>
            <a:r>
              <a:rPr lang="en-US" altLang="en-US"/>
              <a:t>Third level</a:t>
            </a:r>
            <a:endParaRPr lang="en-US" altLang="en-US"/>
          </a:p>
          <a:p>
            <a:pPr lvl="3">
              <a:defRPr/>
            </a:pPr>
            <a:r>
              <a:rPr lang="en-US" altLang="en-US"/>
              <a:t>Fourth level</a:t>
            </a:r>
            <a:endParaRPr lang="en-US" altLang="en-US"/>
          </a:p>
          <a:p>
            <a:pPr lvl="4">
              <a:defRPr/>
            </a:pPr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939" tIns="47968" rIns="95939" bIns="47968" anchor="b" anchorCtr="0">
            <a:prstTxWarp prst="textNoShape">
              <a:avLst/>
            </a:prstTxWarp>
          </a:bodyPr>
          <a:lstStyle>
            <a:lvl1pPr algn="l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939" tIns="47968" rIns="95939" bIns="47968" anchor="b" anchorCtr="0">
            <a:prstTxWarp prst="textNoShape">
              <a:avLst/>
            </a:prstTxWarp>
          </a:bodyPr>
          <a:lstStyle>
            <a:lvl1pPr algn="r" defTabSz="958850" eaLnBrk="1" hangingPunct="1">
              <a:spcBef>
                <a:spcPct val="0"/>
              </a:spcBef>
              <a:buClrTx/>
              <a:buFontTx/>
              <a:buNone/>
              <a:defRPr sz="13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9D847844-DD07-AC47-80F6-EE0D27F10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>
              <a:defRPr sz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  <a:lvl2pPr marL="742950" indent="-285750" defTabSz="958850">
              <a:defRPr sz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2pPr>
            <a:lvl3pPr marL="1143000" indent="-228600" defTabSz="958850">
              <a:defRPr sz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3pPr>
            <a:lvl4pPr marL="1600200" indent="-228600" defTabSz="958850">
              <a:defRPr sz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4pPr>
            <a:lvl5pPr marL="2057400" indent="-228600" defTabSz="958850">
              <a:defRPr sz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9pPr>
          </a:lstStyle>
          <a:p>
            <a:pPr lvl="0">
              <a:defRPr/>
            </a:pPr>
            <a:fld id="{AF06FEC8-2375-4643-BAB0-D7C64CEA19EC}" type="slidenum">
              <a:rPr lang="en-US" altLang="en-US" sz="1300"/>
              <a:pPr lvl="0">
                <a:defRPr/>
              </a:pPr>
              <a:t>1</a:t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ko-KR" altLang="en-US">
                <a:latin typeface="Arial"/>
              </a:rPr>
              <a:t/>
            </a:r>
            <a:endParaRPr lang="ko-KR" altLang="en-US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1F0A9619-53E0-4E6A-9285-18237BE8ADA8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1F0A9619-53E0-4E6A-9285-18237BE8ADA8}" type="slidenum">
              <a:rPr lang="en-US" altLang="ko-KR"/>
              <a:pPr lvl="0">
                <a:defRPr/>
              </a:pPr>
              <a:t>3</a:t>
            </a:fld>
            <a:endParaRPr lang="en-US" altLang="ko-KR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9340B047-98AF-4FC1-A00D-09B89691A6DF}" type="slidenum">
              <a:rPr lang="en-US" altLang="ko-KR"/>
              <a:pPr lvl="0">
                <a:defRPr/>
              </a:pPr>
              <a:t>4</a:t>
            </a:fld>
            <a:endParaRPr lang="en-US" altLang="ko-K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003EE7C7-DFDF-46A2-AC25-69CE17246CFC}" type="slidenum">
              <a:rPr lang="en-US" altLang="ko-KR"/>
              <a:pPr lvl="0">
                <a:defRPr/>
              </a:pPr>
              <a:t>13</a:t>
            </a:fld>
            <a:endParaRPr lang="en-US" altLang="ko-KR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19D7307C-D468-4539-B479-56A0DC7244F2}" type="slidenum">
              <a:rPr lang="en-US" altLang="ko-KR"/>
              <a:pPr lvl="0">
                <a:defRPr/>
              </a:pPr>
              <a:t>22</a:t>
            </a:fld>
            <a:endParaRPr lang="en-US" altLang="ko-KR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ln/>
        </p:spPr>
        <p:txBody>
          <a:bodyPr lIns="94197" tIns="46271" rIns="94197" bIns="46271"/>
          <a:lstStyle/>
          <a:p>
            <a:pPr lvl="0">
              <a:defRPr/>
            </a:pPr>
            <a:r>
              <a:rPr lang="ko-KR" altLang="en-US">
                <a:ea typeface="굴림"/>
              </a:rPr>
              <a:t/>
            </a:r>
            <a:endParaRPr lang="ko-KR" altLang="en-US">
              <a:ea typeface="굴림"/>
            </a:endParaRPr>
          </a:p>
        </p:txBody>
      </p:sp>
      <p:sp>
        <p:nvSpPr>
          <p:cNvPr id="367619" name="Rectangle 3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911225" y="909638"/>
            <a:ext cx="5118100" cy="3838575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65EEC-E011-4694-A503-F5C632EB616A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6312" cy="3589337"/>
          </a:xfrm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8659293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4"/>
          <p:cNvSpPr>
            <a:spLocks noChangeShapeType="1"/>
          </p:cNvSpPr>
          <p:nvPr userDrawn="1"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/>
          </a:p>
        </p:txBody>
      </p:sp>
      <p:sp>
        <p:nvSpPr>
          <p:cNvPr id="4170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2511425"/>
            <a:ext cx="8534400" cy="9937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dirty="0"/>
              <a:t>Click to edit Master title style</a:t>
            </a:r>
          </a:p>
        </p:txBody>
      </p:sp>
      <p:sp>
        <p:nvSpPr>
          <p:cNvPr id="4171" name="Rectangle 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533400"/>
            <a:ext cx="6477000" cy="45720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GB" altLang="en-US" noProof="0" dirty="0"/>
              <a:t>Click to edit Master subtitle style</a:t>
            </a:r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304800" y="4419600"/>
            <a:ext cx="853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3600" kern="1200">
                <a:solidFill>
                  <a:schemeClr val="tx1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dirty="0" err="1" smtClean="0"/>
              <a:t>Prof.</a:t>
            </a:r>
            <a:r>
              <a:rPr lang="en-GB" altLang="en-US" sz="2400" baseline="0" dirty="0" smtClean="0"/>
              <a:t> Jongmin Lee</a:t>
            </a:r>
          </a:p>
          <a:p>
            <a:pPr eaLnBrk="1" hangingPunct="1"/>
            <a:r>
              <a:rPr lang="en-GB" altLang="en-US" sz="2400" dirty="0" err="1" smtClean="0"/>
              <a:t>Wonkwang</a:t>
            </a:r>
            <a:r>
              <a:rPr lang="en-GB" altLang="en-US" sz="2400" baseline="0" dirty="0" smtClean="0"/>
              <a:t> University</a:t>
            </a:r>
          </a:p>
          <a:p>
            <a:pPr eaLnBrk="1" hangingPunct="1"/>
            <a:r>
              <a:rPr lang="en-GB" altLang="en-US" sz="2400" baseline="0" dirty="0" smtClean="0"/>
              <a:t>Fall 2019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134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11FCF-A536-F84E-898B-BB10AC9701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50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85800"/>
            <a:ext cx="2152650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85800"/>
            <a:ext cx="6305550" cy="5068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F7B15-483E-D34E-A1FA-6ADEA96D3E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19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339" y="188918"/>
            <a:ext cx="8568104" cy="7191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48410" y="1196975"/>
            <a:ext cx="8516815" cy="50403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7951" y="6453204"/>
            <a:ext cx="2592388" cy="2889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Chapter 2-</a:t>
            </a:r>
            <a:fld id="{9B53BF2A-115F-4DF6-9F84-BF3FCAFE9A7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958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609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>
            <a:lvl1pPr marL="228600" indent="-228600">
              <a:buClr>
                <a:schemeClr val="tx1"/>
              </a:buClr>
              <a:buSzPct val="120000"/>
              <a:buFont typeface="Wingdings" charset="2"/>
              <a:buChar char="§"/>
              <a:defRPr/>
            </a:lvl1pPr>
            <a:lvl2pPr marL="457200" indent="-227013">
              <a:buClr>
                <a:schemeClr val="tx1"/>
              </a:buClr>
              <a:buSzPct val="100000"/>
              <a:buFont typeface="Courier New" charset="0"/>
              <a:buChar char="o"/>
              <a:defRPr/>
            </a:lvl2pPr>
            <a:lvl3pPr marL="682625" indent="-223838">
              <a:buClr>
                <a:schemeClr val="tx1"/>
              </a:buClr>
              <a:buFont typeface="Arial" charset="0"/>
              <a:buChar char="•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C58D-D633-0148-9592-59EC29FFD9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D5448-591D-3940-967A-F8DE4BFDDA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96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41475"/>
            <a:ext cx="42291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67E7-10F9-E942-96FA-AF5BA8B92C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9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65399-8DB2-3847-B0A6-253B38F6AA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7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DB118-A9A6-B845-B1F7-ED34983FD2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5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5998-41F6-F448-9210-55043855CA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03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D953-B3C0-D345-90C9-095E0B1D49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6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C00-3A25-1741-8B28-D8A22EF0D6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183866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858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41475"/>
            <a:ext cx="86106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13" name="Rectangle 41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0" y="6553200"/>
            <a:ext cx="503238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569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801E3FE-5C82-594D-A90D-9E7EBB62C1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Line 63"/>
          <p:cNvSpPr>
            <a:spLocks noChangeShapeType="1"/>
          </p:cNvSpPr>
          <p:nvPr userDrawn="1"/>
        </p:nvSpPr>
        <p:spPr bwMode="auto">
          <a:xfrm>
            <a:off x="260350" y="533400"/>
            <a:ext cx="862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 kern="1200">
          <a:solidFill>
            <a:schemeClr val="accent1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charset="2"/>
        <a:defRPr sz="2400">
          <a:solidFill>
            <a:schemeClr val="accent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rgbClr val="3B9AC5"/>
        </a:buClr>
        <a:buFont typeface="Wingdings" charset="2"/>
        <a:buChar char="Ø"/>
        <a:defRPr sz="2000" kern="1200">
          <a:solidFill>
            <a:schemeClr val="tx1"/>
          </a:solidFill>
          <a:latin typeface="+mn-lt"/>
          <a:ea typeface="Arial" charset="0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rgbClr val="3B9AC5"/>
        </a:buClr>
        <a:buFont typeface="Arial" charset="0"/>
        <a:buBlip>
          <a:blip r:embed="rId14"/>
        </a:buBlip>
        <a:defRPr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4"/>
        </a:buBlip>
        <a:defRPr sz="16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4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B9AC5"/>
        </a:buClr>
        <a:buFont typeface="Arial" charset="0"/>
        <a:buBlip>
          <a:blip r:embed="rId14"/>
        </a:buBlip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1.bin"  /><Relationship Id="rId4" Type="http://schemas.openxmlformats.org/officeDocument/2006/relationships/image" Target="../media/image6.emf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2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2.bin"  /><Relationship Id="rId4" Type="http://schemas.openxmlformats.org/officeDocument/2006/relationships/image" Target="../media/image9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언어</a:t>
            </a:r>
            <a:r>
              <a:rPr lang="en-US" altLang="ko-KR" dirty="0" smtClean="0"/>
              <a:t>2</a:t>
            </a:r>
            <a:endParaRPr lang="en-GB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프로시저에서의 레지스터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$t0~$t9</a:t>
            </a:r>
          </a:p>
          <a:p>
            <a:pPr lvl="1"/>
            <a:r>
              <a:rPr lang="ko-KR" altLang="en-US" dirty="0" smtClean="0"/>
              <a:t>임시로 저장할 값을 위해 사용하는 레지스터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호출된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callee</a:t>
            </a:r>
            <a:r>
              <a:rPr lang="en-US" altLang="ko-KR" dirty="0" smtClean="0"/>
              <a:t>)</a:t>
            </a:r>
            <a:r>
              <a:rPr lang="ko-KR" altLang="en-US" dirty="0" smtClean="0"/>
              <a:t> 프로시저에서 보호할 필요 없음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호출자</a:t>
            </a:r>
            <a:r>
              <a:rPr lang="en-US" altLang="ko-KR" dirty="0" smtClean="0"/>
              <a:t>(caller)</a:t>
            </a:r>
            <a:r>
              <a:rPr lang="ko-KR" altLang="en-US" dirty="0" smtClean="0"/>
              <a:t> 역시 </a:t>
            </a:r>
            <a:r>
              <a:rPr lang="en-US" altLang="ko-KR" dirty="0" smtClean="0"/>
              <a:t>$t0~$t9</a:t>
            </a:r>
            <a:r>
              <a:rPr lang="ko-KR" altLang="en-US" dirty="0"/>
              <a:t> </a:t>
            </a:r>
            <a:r>
              <a:rPr lang="ko-KR" altLang="en-US" dirty="0" smtClean="0"/>
              <a:t>레지스터는 보호될 </a:t>
            </a:r>
            <a:r>
              <a:rPr lang="ko-KR" altLang="en-US" dirty="0" err="1" smtClean="0"/>
              <a:t>꺼라고</a:t>
            </a:r>
            <a:r>
              <a:rPr lang="ko-KR" altLang="en-US" dirty="0" smtClean="0"/>
              <a:t> 기대하지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$s0~$s7</a:t>
            </a:r>
          </a:p>
          <a:p>
            <a:pPr lvl="1"/>
            <a:r>
              <a:rPr lang="ko-KR" altLang="en-US" dirty="0" smtClean="0"/>
              <a:t>호출된 프로시저에서 사용시 이전 값을 </a:t>
            </a:r>
            <a:r>
              <a:rPr lang="ko-KR" altLang="en-US" dirty="0" err="1" smtClean="0"/>
              <a:t>보호해야함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전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프로시저 종료 전 복구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591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프로시저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28600" y="1524001"/>
            <a:ext cx="8610600" cy="4230688"/>
          </a:xfrm>
        </p:spPr>
        <p:txBody>
          <a:bodyPr/>
          <a:lstStyle/>
          <a:p>
            <a:r>
              <a:rPr lang="en-US" altLang="ko-KR" dirty="0" smtClean="0"/>
              <a:t>C code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MIPS code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Rectangle 9"/>
          <p:cNvSpPr/>
          <p:nvPr/>
        </p:nvSpPr>
        <p:spPr>
          <a:xfrm>
            <a:off x="533399" y="1947655"/>
            <a:ext cx="3848102" cy="1293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600" dirty="0" err="1"/>
              <a:t>int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leaf_example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g, h,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, j)</a:t>
            </a:r>
            <a:br>
              <a:rPr lang="en-US" altLang="en-US" sz="1600" dirty="0"/>
            </a:br>
            <a:r>
              <a:rPr lang="en-US" altLang="en-US" sz="1600" dirty="0"/>
              <a:t>	{ </a:t>
            </a:r>
            <a:r>
              <a:rPr lang="en-US" altLang="en-US" sz="1600" dirty="0" smtClean="0"/>
              <a:t>              </a:t>
            </a:r>
            <a:r>
              <a:rPr lang="en-US" altLang="en-US" sz="1600" dirty="0" err="1" smtClean="0"/>
              <a:t>int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f;</a:t>
            </a:r>
            <a:br>
              <a:rPr lang="en-US" altLang="en-US" sz="1600" dirty="0"/>
            </a:br>
            <a:r>
              <a:rPr lang="en-US" altLang="en-US" sz="1600" dirty="0"/>
              <a:t>  		f = (g + h) - (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+ j);</a:t>
            </a:r>
            <a:br>
              <a:rPr lang="en-US" altLang="en-US" sz="1600" dirty="0"/>
            </a:br>
            <a:r>
              <a:rPr lang="en-US" altLang="en-US" sz="1600" dirty="0"/>
              <a:t>  		return f;</a:t>
            </a:r>
            <a:br>
              <a:rPr lang="en-US" altLang="en-US" sz="1600" dirty="0"/>
            </a:br>
            <a:r>
              <a:rPr lang="en-US" altLang="en-US" sz="1600" dirty="0"/>
              <a:t>	}</a:t>
            </a:r>
          </a:p>
        </p:txBody>
      </p:sp>
      <p:sp>
        <p:nvSpPr>
          <p:cNvPr id="8" name="Rectangle 15"/>
          <p:cNvSpPr/>
          <p:nvPr/>
        </p:nvSpPr>
        <p:spPr>
          <a:xfrm>
            <a:off x="3943349" y="1778675"/>
            <a:ext cx="52006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en-US" sz="1800" dirty="0" err="1"/>
              <a:t>g,h,i</a:t>
            </a:r>
            <a:r>
              <a:rPr lang="en-US" altLang="en-US" sz="1800" dirty="0"/>
              <a:t>, and j are assigned to $a0, $a1, $a2, and $a3, respectively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en-US" sz="1800" dirty="0"/>
              <a:t>f is assigned to $s0 (hence, need to save $s0 on stack</a:t>
            </a:r>
            <a:r>
              <a:rPr lang="en-US" altLang="en-US" sz="1800" dirty="0" smtClean="0"/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en-US" sz="1800" b="1" dirty="0" smtClean="0">
                <a:solidFill>
                  <a:srgbClr val="FF0000"/>
                </a:solidFill>
              </a:rPr>
              <a:t>Caller does not expect $t0 and $t1 to be preserved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en-US" sz="1800" dirty="0"/>
              <a:t>Result in $v0</a:t>
            </a:r>
          </a:p>
        </p:txBody>
      </p:sp>
      <p:sp>
        <p:nvSpPr>
          <p:cNvPr id="9" name="Rectangle 3"/>
          <p:cNvSpPr/>
          <p:nvPr/>
        </p:nvSpPr>
        <p:spPr>
          <a:xfrm>
            <a:off x="634228" y="3810001"/>
            <a:ext cx="8357372" cy="3047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en-US" sz="1600" dirty="0" err="1" smtClean="0">
                <a:latin typeface="Lucida Console" panose="020B0609040504020204" pitchFamily="49" charset="0"/>
              </a:rPr>
              <a:t>leaf_example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</a:t>
            </a:r>
            <a:r>
              <a:rPr 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$</a:t>
            </a:r>
            <a:r>
              <a:rPr 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-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#adjust stack to make room for 1 items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$s0, 0($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	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#save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register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$s0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use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afterwards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add $t0, $a0, $a1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#t0 contains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g+h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add $t1, $a2, $a3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#t1 contains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i+j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sub $s0, $t0, $t1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#f = $t0 - $t1, which is (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g+h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mr-IN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i+j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add $v0, $s0, $zero 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#returns f($v0 = $s0+0)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lw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$s0, 0($</a:t>
            </a:r>
            <a:r>
              <a:rPr 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#restore register $s0 for caller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</a:t>
            </a:r>
            <a:r>
              <a:rPr 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$</a:t>
            </a:r>
            <a:r>
              <a:rPr 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#adjust stack to delete 3 items</a:t>
            </a:r>
          </a:p>
          <a:p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</a:t>
            </a:r>
            <a:r>
              <a:rPr lang="en-US" sz="16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#jump back to calling routine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7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주소공간 </a:t>
            </a:r>
            <a:r>
              <a:rPr lang="en-US" altLang="ko-KR" dirty="0" smtClean="0"/>
              <a:t>(Address space)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76" y="2743200"/>
            <a:ext cx="3550631" cy="27765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70582" y="2057400"/>
            <a:ext cx="4858264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▫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Text</a:t>
            </a:r>
            <a:r>
              <a:rPr lang="en-US" sz="2000" b="1" dirty="0"/>
              <a:t> </a:t>
            </a:r>
            <a:r>
              <a:rPr lang="en-US" sz="2000" b="1" dirty="0" smtClean="0"/>
              <a:t>: </a:t>
            </a:r>
            <a:r>
              <a:rPr lang="en-US" sz="2000" dirty="0" smtClean="0"/>
              <a:t>instructions, program binaries</a:t>
            </a:r>
          </a:p>
          <a:p>
            <a:r>
              <a:rPr lang="en-US" sz="2000" b="1" dirty="0" smtClean="0"/>
              <a:t>Static data : </a:t>
            </a:r>
            <a:r>
              <a:rPr lang="en-US" sz="2000" dirty="0" smtClean="0"/>
              <a:t>global variable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static variables in C, constant arrays and strings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$</a:t>
            </a:r>
            <a:r>
              <a:rPr lang="en-US" altLang="en-US" sz="2000" dirty="0" err="1"/>
              <a:t>gp</a:t>
            </a:r>
            <a:r>
              <a:rPr lang="en-US" altLang="en-US" sz="2000" dirty="0"/>
              <a:t> initialized to address allowing ±offsets into this </a:t>
            </a:r>
            <a:r>
              <a:rPr lang="en-US" altLang="en-US" sz="2000" dirty="0" smtClean="0"/>
              <a:t>segment</a:t>
            </a:r>
            <a:endParaRPr lang="en-US" sz="2000" dirty="0" smtClean="0"/>
          </a:p>
          <a:p>
            <a:r>
              <a:rPr lang="en-US" sz="2000" b="1" dirty="0" smtClean="0"/>
              <a:t>Heap</a:t>
            </a:r>
          </a:p>
          <a:p>
            <a:pPr lvl="1"/>
            <a:r>
              <a:rPr lang="en-US" sz="2000" dirty="0" smtClean="0"/>
              <a:t>Place where dynamically allocated memory goes to</a:t>
            </a:r>
          </a:p>
          <a:p>
            <a:pPr lvl="2"/>
            <a:r>
              <a:rPr lang="en-US" sz="2000" dirty="0" smtClean="0"/>
              <a:t>linked list, tree …</a:t>
            </a:r>
          </a:p>
          <a:p>
            <a:pPr lvl="1"/>
            <a:r>
              <a:rPr lang="en-US" sz="2000" dirty="0" err="1" smtClean="0"/>
              <a:t>malloc</a:t>
            </a:r>
            <a:r>
              <a:rPr lang="en-US" sz="2000" dirty="0" smtClean="0"/>
              <a:t>() and free() in C</a:t>
            </a:r>
          </a:p>
          <a:p>
            <a:pPr lvl="1"/>
            <a:r>
              <a:rPr lang="en-US" sz="2000" dirty="0"/>
              <a:t>Grows </a:t>
            </a:r>
            <a:r>
              <a:rPr lang="en-US" sz="2000" dirty="0" smtClean="0"/>
              <a:t>upward</a:t>
            </a:r>
          </a:p>
          <a:p>
            <a:r>
              <a:rPr lang="en-US" sz="2000" b="1" dirty="0" smtClean="0"/>
              <a:t>Stack</a:t>
            </a:r>
            <a:endParaRPr lang="en-US" sz="2000" b="1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9417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MIPS </a:t>
            </a:r>
            <a:r>
              <a:rPr lang="ko-KR" altLang="en-US" dirty="0" smtClean="0"/>
              <a:t>레지스터 사용 관례</a:t>
            </a:r>
            <a:endParaRPr lang="en-US" altLang="ko-KR" dirty="0"/>
          </a:p>
        </p:txBody>
      </p:sp>
      <p:graphicFrame>
        <p:nvGraphicFramePr>
          <p:cNvPr id="423940" name="Group 4"/>
          <p:cNvGraphicFramePr>
            <a:graphicFrameLocks noGrp="1"/>
          </p:cNvGraphicFramePr>
          <p:nvPr>
            <p:ph idx="1"/>
            <p:extLst/>
          </p:nvPr>
        </p:nvGraphicFramePr>
        <p:xfrm>
          <a:off x="1074713" y="1342898"/>
          <a:ext cx="7178263" cy="4294706"/>
        </p:xfrm>
        <a:graphic>
          <a:graphicData uri="http://schemas.openxmlformats.org/drawingml/2006/table">
            <a:tbl>
              <a:tblPr/>
              <a:tblGrid>
                <a:gridCol w="10893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61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710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686" marR="76686" marT="39877" marB="3987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686" marR="76686" marT="39877" marB="398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$zero</a:t>
                      </a:r>
                    </a:p>
                  </a:txBody>
                  <a:tcPr marL="77913" marR="77913" marT="38957" marB="38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the constant value 0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$at</a:t>
                      </a:r>
                    </a:p>
                  </a:txBody>
                  <a:tcPr marL="77913" marR="77913" marT="38957" marB="38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reserved for assembler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$v0-$v1</a:t>
                      </a:r>
                    </a:p>
                  </a:txBody>
                  <a:tcPr marL="77913" marR="77913" marT="38957" marB="38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2-3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values for results and expression evaluation 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$a0-$a3</a:t>
                      </a:r>
                    </a:p>
                  </a:txBody>
                  <a:tcPr marL="77913" marR="77913" marT="38957" marB="38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4-7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arguments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$t0-$t9</a:t>
                      </a:r>
                    </a:p>
                  </a:txBody>
                  <a:tcPr marL="77913" marR="77913" marT="38957" marB="38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8-15, 24-25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temporaries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$s0-$s7</a:t>
                      </a:r>
                    </a:p>
                  </a:txBody>
                  <a:tcPr marL="77913" marR="77913" marT="38957" marB="38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16-23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saved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2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$k0-$k1</a:t>
                      </a:r>
                    </a:p>
                  </a:txBody>
                  <a:tcPr marL="77913" marR="77913" marT="38957" marB="38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26-27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reserved for operating system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2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$gp</a:t>
                      </a:r>
                    </a:p>
                  </a:txBody>
                  <a:tcPr marL="77913" marR="77913" marT="38957" marB="38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28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global pointer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1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$sp</a:t>
                      </a:r>
                    </a:p>
                  </a:txBody>
                  <a:tcPr marL="77913" marR="77913" marT="38957" marB="38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29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stack pointer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2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$fp</a:t>
                      </a:r>
                    </a:p>
                  </a:txBody>
                  <a:tcPr marL="77913" marR="77913" marT="38957" marB="38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30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frame pointer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2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$ra</a:t>
                      </a:r>
                    </a:p>
                  </a:txBody>
                  <a:tcPr marL="77913" marR="77913" marT="38957" marB="38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31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return address</a:t>
                      </a:r>
                    </a:p>
                  </a:txBody>
                  <a:tcPr marL="77913" marR="77913" marT="38957" marB="38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08770" y="5856452"/>
            <a:ext cx="1202335" cy="37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992" tIns="42497" rIns="84992" bIns="42497"/>
          <a:lstStyle/>
          <a:p>
            <a:pPr marL="249122" indent="-249122">
              <a:spcBef>
                <a:spcPct val="20000"/>
              </a:spcBef>
              <a:buClr>
                <a:srgbClr val="000099"/>
              </a:buClr>
            </a:pPr>
            <a:r>
              <a:rPr lang="ko-KR" altLang="en-US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그림</a:t>
            </a:r>
            <a:r>
              <a:rPr lang="en-US" altLang="ko-KR" sz="1662" dirty="0">
                <a:solidFill>
                  <a:srgbClr val="008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2.14</a:t>
            </a:r>
          </a:p>
        </p:txBody>
      </p:sp>
    </p:spTree>
    <p:extLst>
      <p:ext uri="{BB962C8B-B14F-4D97-AF65-F5344CB8AC3E}">
        <p14:creationId xmlns:p14="http://schemas.microsoft.com/office/powerpoint/2010/main" val="22136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명령어 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R-</a:t>
            </a:r>
            <a:r>
              <a:rPr lang="ko-KR" altLang="en-US" dirty="0" smtClean="0"/>
              <a:t>타입과</a:t>
            </a:r>
            <a:r>
              <a:rPr lang="en-US" altLang="ko-KR" dirty="0" smtClean="0"/>
              <a:t> I-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r>
              <a:rPr lang="ko-KR" altLang="en-US" dirty="0" smtClean="0"/>
              <a:t>자리이동 명령어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latin typeface="Courier New" pitchFamily="49" charset="0"/>
              </a:rPr>
              <a:t>sll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srl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sra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sllv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srlv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srav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rotr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rotrv</a:t>
            </a:r>
            <a:endParaRPr lang="en-US" altLang="ko-KR" b="1" dirty="0" smtClean="0">
              <a:latin typeface="Courier New" pitchFamily="49" charset="0"/>
            </a:endParaRPr>
          </a:p>
          <a:p>
            <a:r>
              <a:rPr lang="ko-KR" altLang="en-US" dirty="0" err="1" smtClean="0"/>
              <a:t>논리연산</a:t>
            </a:r>
            <a:r>
              <a:rPr lang="ko-KR" altLang="en-US" dirty="0" smtClean="0"/>
              <a:t> 명령어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latin typeface="Courier New" pitchFamily="49" charset="0"/>
              </a:rPr>
              <a:t>and, or, </a:t>
            </a:r>
            <a:r>
              <a:rPr lang="en-US" altLang="ko-KR" b="1" dirty="0" err="1" smtClean="0">
                <a:latin typeface="Courier New" pitchFamily="49" charset="0"/>
              </a:rPr>
              <a:t>xor</a:t>
            </a:r>
            <a:r>
              <a:rPr lang="en-US" altLang="ko-KR" b="1" dirty="0" smtClean="0">
                <a:latin typeface="Courier New" pitchFamily="49" charset="0"/>
              </a:rPr>
              <a:t>, nor, </a:t>
            </a:r>
            <a:r>
              <a:rPr lang="en-US" altLang="ko-KR" b="1" dirty="0" err="1" smtClean="0">
                <a:latin typeface="Courier New" pitchFamily="49" charset="0"/>
              </a:rPr>
              <a:t>andi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ori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xori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lui</a:t>
            </a:r>
            <a:endParaRPr lang="en-US" altLang="ko-KR" b="1" dirty="0" smtClean="0">
              <a:latin typeface="Courier New" pitchFamily="49" charset="0"/>
            </a:endParaRPr>
          </a:p>
          <a:p>
            <a:r>
              <a:rPr lang="ko-KR" altLang="en-US" dirty="0" smtClean="0"/>
              <a:t>분기 및 점프 명령어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latin typeface="Courier New" pitchFamily="49" charset="0"/>
              </a:rPr>
              <a:t>beq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bne</a:t>
            </a:r>
            <a:r>
              <a:rPr lang="en-US" altLang="ko-KR" b="1" dirty="0" smtClean="0">
                <a:latin typeface="Courier New" pitchFamily="49" charset="0"/>
              </a:rPr>
              <a:t>, j, </a:t>
            </a:r>
            <a:r>
              <a:rPr lang="en-US" altLang="ko-KR" b="1" dirty="0" err="1" smtClean="0">
                <a:latin typeface="Courier New" pitchFamily="49" charset="0"/>
              </a:rPr>
              <a:t>jal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jr</a:t>
            </a:r>
            <a:endParaRPr lang="en-US" altLang="ko-KR" b="1" dirty="0" smtClean="0">
              <a:latin typeface="Courier New" pitchFamily="49" charset="0"/>
            </a:endParaRPr>
          </a:p>
          <a:p>
            <a:pPr lvl="1"/>
            <a:r>
              <a:rPr lang="en-US" altLang="ko-KR" b="1" dirty="0" err="1" smtClean="0">
                <a:latin typeface="Courier New" pitchFamily="49" charset="0"/>
              </a:rPr>
              <a:t>slt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slti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solidFill>
                  <a:schemeClr val="accent2"/>
                </a:solidFill>
                <a:latin typeface="Courier New" pitchFamily="49" charset="0"/>
              </a:rPr>
              <a:t>sltu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solidFill>
                  <a:schemeClr val="accent2"/>
                </a:solidFill>
                <a:latin typeface="Courier New" pitchFamily="49" charset="0"/>
              </a:rPr>
              <a:t>sltiu</a:t>
            </a:r>
            <a:endParaRPr lang="en-US" altLang="ko-KR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0"/>
            <a:r>
              <a:rPr lang="ko-KR" altLang="en-US" dirty="0" smtClean="0">
                <a:solidFill>
                  <a:srgbClr val="000000"/>
                </a:solidFill>
              </a:rPr>
              <a:t>데이터 전송 명령어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1"/>
            <a:r>
              <a:rPr lang="en-US" altLang="ko-KR" b="1" dirty="0" err="1" smtClean="0">
                <a:latin typeface="Courier New" pitchFamily="49" charset="0"/>
              </a:rPr>
              <a:t>lw</a:t>
            </a:r>
            <a:r>
              <a:rPr lang="en-US" altLang="ko-KR" b="1" dirty="0">
                <a:latin typeface="Courier New" pitchFamily="49" charset="0"/>
              </a:rPr>
              <a:t>,</a:t>
            </a:r>
            <a:r>
              <a:rPr lang="en-US" altLang="ko-KR" b="1" dirty="0" smtClean="0">
                <a:latin typeface="Courier New" pitchFamily="49" charset="0"/>
              </a:rPr>
              <a:t> </a:t>
            </a:r>
            <a:r>
              <a:rPr lang="en-US" altLang="ko-KR" b="1" dirty="0" err="1" smtClean="0">
                <a:latin typeface="Courier New" pitchFamily="49" charset="0"/>
              </a:rPr>
              <a:t>sw</a:t>
            </a:r>
            <a:endParaRPr lang="en-US" altLang="ko-KR" b="1" dirty="0" smtClean="0">
              <a:latin typeface="Courier New" pitchFamily="49" charset="0"/>
            </a:endParaRPr>
          </a:p>
          <a:p>
            <a:pPr lvl="1"/>
            <a:r>
              <a:rPr lang="en-US" altLang="ko-KR" b="1" dirty="0" err="1" smtClean="0">
                <a:latin typeface="Courier New" pitchFamily="49" charset="0"/>
              </a:rPr>
              <a:t>lh</a:t>
            </a:r>
            <a:r>
              <a:rPr lang="en-US" altLang="ko-KR" b="1" dirty="0" smtClean="0">
                <a:latin typeface="Courier New" pitchFamily="49" charset="0"/>
              </a:rPr>
              <a:t>,</a:t>
            </a:r>
            <a:r>
              <a:rPr lang="ko-KR" altLang="en-US" b="1" dirty="0" smtClean="0">
                <a:latin typeface="Courier New" pitchFamily="49" charset="0"/>
              </a:rPr>
              <a:t> </a:t>
            </a:r>
            <a:r>
              <a:rPr lang="en-US" altLang="ko-KR" b="1" dirty="0" err="1" smtClean="0">
                <a:latin typeface="Courier New" pitchFamily="49" charset="0"/>
              </a:rPr>
              <a:t>sh</a:t>
            </a:r>
            <a:endParaRPr lang="en-US" altLang="ko-KR" b="1" dirty="0" smtClean="0">
              <a:latin typeface="Courier New" pitchFamily="49" charset="0"/>
            </a:endParaRPr>
          </a:p>
          <a:p>
            <a:pPr lvl="1"/>
            <a:r>
              <a:rPr lang="en-US" altLang="ko-KR" b="1" dirty="0" err="1" smtClean="0">
                <a:latin typeface="Courier New" pitchFamily="49" charset="0"/>
              </a:rPr>
              <a:t>lb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sb</a:t>
            </a:r>
            <a:endParaRPr lang="en-US" altLang="ko-KR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4931" y="556085"/>
            <a:ext cx="7910146" cy="959501"/>
          </a:xfrm>
        </p:spPr>
        <p:txBody>
          <a:bodyPr/>
          <a:lstStyle/>
          <a:p>
            <a:pPr algn="ctr"/>
            <a:r>
              <a:rPr lang="en-US" altLang="ko-KR" sz="2800" dirty="0" smtClean="0">
                <a:solidFill>
                  <a:srgbClr val="0000CC"/>
                </a:solidFill>
              </a:rPr>
              <a:t>32</a:t>
            </a:r>
            <a:r>
              <a:rPr lang="ko-KR" altLang="en-US" sz="2800" dirty="0" smtClean="0">
                <a:solidFill>
                  <a:srgbClr val="0000CC"/>
                </a:solidFill>
              </a:rPr>
              <a:t>비트 수치 </a:t>
            </a:r>
            <a:r>
              <a:rPr lang="ko-KR" altLang="en-US" sz="2800" dirty="0" err="1" smtClean="0">
                <a:solidFill>
                  <a:srgbClr val="0000CC"/>
                </a:solidFill>
              </a:rPr>
              <a:t>피연산자</a:t>
            </a:r>
            <a:endParaRPr lang="ko-KR" altLang="en-US" sz="2800" dirty="0">
              <a:solidFill>
                <a:srgbClr val="0000CC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931" y="1567870"/>
            <a:ext cx="7861789" cy="4473495"/>
          </a:xfrm>
        </p:spPr>
        <p:txBody>
          <a:bodyPr/>
          <a:lstStyle/>
          <a:p>
            <a:r>
              <a:rPr lang="en-US" altLang="ko-KR" dirty="0" smtClean="0">
                <a:latin typeface="Courier New" pitchFamily="49" charset="0"/>
              </a:rPr>
              <a:t>I-</a:t>
            </a:r>
            <a:r>
              <a:rPr lang="ko-KR" altLang="en-US" dirty="0" smtClean="0">
                <a:latin typeface="Courier New" pitchFamily="49" charset="0"/>
              </a:rPr>
              <a:t>타입 명령어에 저장할 수 있는 상수</a:t>
            </a:r>
            <a:r>
              <a:rPr lang="en-US" altLang="ko-KR" dirty="0" smtClean="0">
                <a:latin typeface="Courier New" pitchFamily="49" charset="0"/>
              </a:rPr>
              <a:t>/</a:t>
            </a:r>
            <a:r>
              <a:rPr lang="ko-KR" altLang="en-US" dirty="0" smtClean="0">
                <a:latin typeface="Courier New" pitchFamily="49" charset="0"/>
              </a:rPr>
              <a:t>주소의 크기는 </a:t>
            </a:r>
            <a:r>
              <a:rPr lang="en-US" altLang="ko-KR" dirty="0" smtClean="0">
                <a:latin typeface="Courier New" pitchFamily="49" charset="0"/>
              </a:rPr>
              <a:t>16bit</a:t>
            </a:r>
          </a:p>
          <a:p>
            <a:pPr lvl="1"/>
            <a:r>
              <a:rPr lang="ko-KR" altLang="en-US" dirty="0" smtClean="0">
                <a:latin typeface="Courier New" pitchFamily="49" charset="0"/>
              </a:rPr>
              <a:t>대부분의 상수는 작은 값을 사용하기 때문에 큰 문제는 없음</a:t>
            </a:r>
            <a:endParaRPr lang="en-US" altLang="ko-KR" dirty="0" smtClean="0">
              <a:latin typeface="Courier New" pitchFamily="49" charset="0"/>
            </a:endParaRPr>
          </a:p>
          <a:p>
            <a:pPr lvl="1"/>
            <a:r>
              <a:rPr lang="ko-KR" altLang="en-US" dirty="0" smtClean="0">
                <a:latin typeface="Courier New" pitchFamily="49" charset="0"/>
              </a:rPr>
              <a:t>하지만 </a:t>
            </a:r>
            <a:r>
              <a:rPr lang="en-US" altLang="ko-KR" dirty="0" smtClean="0">
                <a:latin typeface="Courier New" pitchFamily="49" charset="0"/>
              </a:rPr>
              <a:t>32</a:t>
            </a:r>
            <a:r>
              <a:rPr lang="ko-KR" altLang="en-US" dirty="0" smtClean="0">
                <a:latin typeface="Courier New" pitchFamily="49" charset="0"/>
              </a:rPr>
              <a:t>비트 상수가 필요하다면</a:t>
            </a:r>
            <a:r>
              <a:rPr lang="en-US" altLang="ko-KR" dirty="0" smtClean="0">
                <a:latin typeface="Courier New" pitchFamily="49" charset="0"/>
              </a:rPr>
              <a:t>,</a:t>
            </a:r>
          </a:p>
          <a:p>
            <a:r>
              <a:rPr lang="en-US" altLang="ko-KR" dirty="0" smtClean="0">
                <a:latin typeface="Courier New" pitchFamily="49" charset="0"/>
              </a:rPr>
              <a:t>Load </a:t>
            </a:r>
            <a:r>
              <a:rPr lang="en-US" altLang="ko-KR" dirty="0">
                <a:latin typeface="Courier New" pitchFamily="49" charset="0"/>
              </a:rPr>
              <a:t>upper immediate(</a:t>
            </a:r>
            <a:r>
              <a:rPr lang="en-US" altLang="ko-KR" dirty="0" err="1">
                <a:latin typeface="Courier New" pitchFamily="49" charset="0"/>
              </a:rPr>
              <a:t>lui</a:t>
            </a:r>
            <a:r>
              <a:rPr lang="en-US" altLang="ko-KR" dirty="0">
                <a:latin typeface="Courier New" pitchFamily="49" charset="0"/>
              </a:rPr>
              <a:t>)</a:t>
            </a:r>
            <a:r>
              <a:rPr lang="en-US" altLang="ko-KR" dirty="0"/>
              <a:t> </a:t>
            </a:r>
            <a:r>
              <a:rPr lang="ko-KR" altLang="en-US" dirty="0" smtClean="0"/>
              <a:t>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: 32 </a:t>
            </a:r>
            <a:r>
              <a:rPr lang="ko-KR" altLang="en-US" dirty="0"/>
              <a:t>비트 상수의 </a:t>
            </a:r>
            <a:r>
              <a:rPr lang="ko-KR" altLang="en-US" dirty="0" smtClean="0"/>
              <a:t>로딩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34767183"/>
              </p:ext>
            </p:extLst>
          </p:nvPr>
        </p:nvGraphicFramePr>
        <p:xfrm>
          <a:off x="1162472" y="3276600"/>
          <a:ext cx="5532390" cy="114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" name="문서" r:id="rId3" imgW="3354547" imgH="696546" progId="Word.Document.8">
                  <p:embed/>
                </p:oleObj>
              </mc:Choice>
              <mc:Fallback>
                <p:oleObj name="문서" r:id="rId3" imgW="3354547" imgH="696546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472" y="3276600"/>
                        <a:ext cx="5532390" cy="114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60950" y="3283363"/>
            <a:ext cx="2085806" cy="79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454" tIns="39228" rIns="78454" bIns="39228"/>
          <a:lstStyle/>
          <a:p>
            <a:pPr marL="229965" indent="-229965">
              <a:lnSpc>
                <a:spcPct val="70000"/>
              </a:lnSpc>
              <a:spcBef>
                <a:spcPct val="20000"/>
              </a:spcBef>
              <a:buClr>
                <a:srgbClr val="000099"/>
              </a:buClr>
            </a:pPr>
            <a:r>
              <a:rPr lang="en-US" altLang="ko-KR" sz="2045" b="1" dirty="0">
                <a:latin typeface="Courier New" pitchFamily="49" charset="0"/>
              </a:rPr>
              <a:t> </a:t>
            </a:r>
            <a:r>
              <a:rPr lang="en-US" altLang="ko-KR" sz="1704" b="1" dirty="0" err="1">
                <a:solidFill>
                  <a:srgbClr val="FF33CC"/>
                </a:solidFill>
                <a:latin typeface="Courier New" pitchFamily="49" charset="0"/>
              </a:rPr>
              <a:t>lui</a:t>
            </a:r>
            <a:r>
              <a:rPr lang="en-US" altLang="ko-KR" sz="1704" b="1" dirty="0">
                <a:latin typeface="Courier New" pitchFamily="49" charset="0"/>
              </a:rPr>
              <a:t> </a:t>
            </a:r>
            <a:r>
              <a:rPr lang="en-US" altLang="ko-KR" sz="1704" b="1" dirty="0">
                <a:solidFill>
                  <a:srgbClr val="800080"/>
                </a:solidFill>
                <a:latin typeface="Courier New" pitchFamily="49" charset="0"/>
              </a:rPr>
              <a:t>$t0</a:t>
            </a:r>
            <a:r>
              <a:rPr lang="en-US" altLang="ko-KR" sz="1704" b="1" dirty="0">
                <a:latin typeface="Courier New" pitchFamily="49" charset="0"/>
              </a:rPr>
              <a:t>,</a:t>
            </a:r>
            <a:r>
              <a:rPr lang="en-US" altLang="ko-KR" sz="1704" b="1" dirty="0">
                <a:solidFill>
                  <a:srgbClr val="339966"/>
                </a:solidFill>
                <a:latin typeface="Courier New" pitchFamily="49" charset="0"/>
              </a:rPr>
              <a:t>255</a:t>
            </a:r>
          </a:p>
          <a:p>
            <a:pPr marL="229965" indent="-229965">
              <a:lnSpc>
                <a:spcPct val="70000"/>
              </a:lnSpc>
              <a:spcBef>
                <a:spcPct val="20000"/>
              </a:spcBef>
              <a:buClr>
                <a:srgbClr val="000099"/>
              </a:buClr>
            </a:pPr>
            <a:r>
              <a:rPr lang="en-US" altLang="ko-KR" sz="1704" dirty="0">
                <a:latin typeface="Courier New" pitchFamily="49" charset="0"/>
              </a:rPr>
              <a:t>  </a:t>
            </a:r>
          </a:p>
          <a:p>
            <a:pPr marL="229965" indent="-229965">
              <a:lnSpc>
                <a:spcPct val="70000"/>
              </a:lnSpc>
              <a:spcBef>
                <a:spcPct val="20000"/>
              </a:spcBef>
              <a:buClr>
                <a:srgbClr val="000099"/>
              </a:buClr>
            </a:pPr>
            <a:r>
              <a:rPr lang="en-US" altLang="ko-KR" sz="1704" dirty="0">
                <a:latin typeface="Courier New" pitchFamily="49" charset="0"/>
              </a:rPr>
              <a:t> </a:t>
            </a:r>
            <a:r>
              <a:rPr lang="en-US" altLang="ko-KR" sz="1704" b="1" dirty="0">
                <a:latin typeface="Courier New" pitchFamily="49" charset="0"/>
              </a:rPr>
              <a:t>$t0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2634169" y="3529544"/>
            <a:ext cx="2331990" cy="183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sm" len="sm"/>
          </a:ln>
          <a:effectLst/>
        </p:spPr>
        <p:txBody>
          <a:bodyPr wrap="none" anchor="ctr"/>
          <a:lstStyle/>
          <a:p>
            <a:endParaRPr lang="ko-KR" altLang="en-US" sz="2045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635375" y="5105400"/>
            <a:ext cx="2570162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635375" y="5110162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0000 0000 0111 1101 0000 0000 0000 0000</a:t>
            </a:r>
            <a:endParaRPr lang="en-AU" altLang="en-US" sz="20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05537" y="5753100"/>
            <a:ext cx="2633663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635375" y="5757862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0000 0000 0111 1101 0000 1001 0000 0000</a:t>
            </a:r>
            <a:endParaRPr lang="en-AU" altLang="en-US" sz="2000"/>
          </a:p>
        </p:txBody>
      </p:sp>
      <p:sp>
        <p:nvSpPr>
          <p:cNvPr id="15" name="Rectangle 14"/>
          <p:cNvSpPr/>
          <p:nvPr/>
        </p:nvSpPr>
        <p:spPr>
          <a:xfrm>
            <a:off x="523616" y="5118892"/>
            <a:ext cx="2981584" cy="1045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2000" dirty="0" err="1">
                <a:latin typeface="Lucida Console" charset="0"/>
              </a:rPr>
              <a:t>lui</a:t>
            </a:r>
            <a:r>
              <a:rPr lang="en-US" altLang="en-US" sz="2000" dirty="0">
                <a:latin typeface="Lucida Console" charset="0"/>
              </a:rPr>
              <a:t> $s0, </a:t>
            </a:r>
            <a:r>
              <a:rPr lang="en-US" altLang="en-US" sz="2000" dirty="0" smtClean="0">
                <a:latin typeface="Lucida Console" charset="0"/>
              </a:rPr>
              <a:t>61</a:t>
            </a:r>
          </a:p>
          <a:p>
            <a:endParaRPr lang="en-US" altLang="en-US" sz="2000" dirty="0" smtClean="0">
              <a:latin typeface="Lucida Console" charset="0"/>
            </a:endParaRPr>
          </a:p>
          <a:p>
            <a:r>
              <a:rPr lang="en-US" altLang="en-US" sz="2000" dirty="0" err="1">
                <a:latin typeface="Lucida Console" charset="0"/>
              </a:rPr>
              <a:t>ori</a:t>
            </a:r>
            <a:r>
              <a:rPr lang="en-US" altLang="en-US" sz="2000" dirty="0">
                <a:latin typeface="Lucida Console" charset="0"/>
              </a:rPr>
              <a:t> $s0, $s0, </a:t>
            </a:r>
            <a:r>
              <a:rPr lang="en-US" altLang="en-US" sz="2000" dirty="0" smtClean="0">
                <a:latin typeface="Lucida Console" charset="0"/>
              </a:rPr>
              <a:t>2304</a:t>
            </a:r>
            <a:endParaRPr lang="en-AU" altLang="en-US" sz="2000" dirty="0">
              <a:latin typeface="Lucida Console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20778" y="4634128"/>
            <a:ext cx="4257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/>
              <a:t> 0000 0000 0011 1101 0000 1001 0000 0000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824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분기와 점프 명령에서의 </a:t>
            </a:r>
            <a:r>
              <a:rPr lang="ko-KR" altLang="en-US" u="sng" dirty="0" err="1" smtClean="0"/>
              <a:t>주소지정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J-</a:t>
            </a:r>
            <a:r>
              <a:rPr lang="ko-KR" altLang="en-US" dirty="0" smtClean="0"/>
              <a:t>타입 명령어 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직접 </a:t>
            </a:r>
            <a:r>
              <a:rPr lang="ko-KR" altLang="en-US" dirty="0" err="1" smtClean="0"/>
              <a:t>주소지정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(direct </a:t>
            </a:r>
            <a:r>
              <a:rPr lang="en-US" altLang="ko-KR" dirty="0"/>
              <a:t>addressing </a:t>
            </a:r>
            <a:r>
              <a:rPr lang="en-US" altLang="ko-KR" dirty="0" smtClean="0"/>
              <a:t>mode)</a:t>
            </a:r>
          </a:p>
          <a:p>
            <a:pPr marL="745900" lvl="1" indent="-331185"/>
            <a:r>
              <a:rPr lang="en-US" altLang="ko-KR" b="1" dirty="0" smtClean="0">
                <a:latin typeface="Courier New" pitchFamily="49" charset="0"/>
              </a:rPr>
              <a:t>J  </a:t>
            </a:r>
            <a:r>
              <a:rPr lang="en-US" altLang="ko-KR" b="1" dirty="0">
                <a:latin typeface="Courier New" pitchFamily="49" charset="0"/>
              </a:rPr>
              <a:t>10000	# branch address =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</a:rPr>
              <a:t>10000</a:t>
            </a:r>
          </a:p>
          <a:p>
            <a:r>
              <a:rPr lang="ko-KR" altLang="en-US" dirty="0" smtClean="0"/>
              <a:t>워드 </a:t>
            </a:r>
            <a:r>
              <a:rPr lang="ko-KR" altLang="en-US" dirty="0" err="1" smtClean="0"/>
              <a:t>어드레싱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점프 명령어의 </a:t>
            </a:r>
            <a:r>
              <a:rPr lang="ko-KR" altLang="en-US" dirty="0" err="1" smtClean="0"/>
              <a:t>주소지정</a:t>
            </a:r>
            <a:r>
              <a:rPr lang="ko-KR" altLang="en-US" dirty="0" smtClean="0"/>
              <a:t>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정렬 제약</a:t>
            </a:r>
            <a:r>
              <a:rPr lang="en-US" altLang="ko-KR" dirty="0" smtClean="0"/>
              <a:t>  </a:t>
            </a:r>
            <a:r>
              <a:rPr lang="en-US" altLang="ko-KR" dirty="0">
                <a:latin typeface="굴림"/>
                <a:ea typeface="굴림"/>
                <a:sym typeface="Wingdings 3"/>
              </a:rPr>
              <a:t></a:t>
            </a:r>
            <a:r>
              <a:rPr lang="en-US" altLang="ko-KR" dirty="0">
                <a:sym typeface="Wingdings 3"/>
              </a:rPr>
              <a:t>  </a:t>
            </a:r>
            <a:r>
              <a:rPr lang="ko-KR" altLang="en-US" dirty="0" smtClean="0">
                <a:sym typeface="Wingdings 3"/>
              </a:rPr>
              <a:t>명령어 주소는 </a:t>
            </a:r>
            <a:r>
              <a:rPr lang="en-US" altLang="ko-KR" dirty="0" smtClean="0">
                <a:sym typeface="Wingdings 3"/>
              </a:rPr>
              <a:t>4</a:t>
            </a:r>
            <a:r>
              <a:rPr lang="ko-KR" altLang="en-US" dirty="0" smtClean="0">
                <a:sym typeface="Wingdings 3"/>
              </a:rPr>
              <a:t>의 배수</a:t>
            </a:r>
            <a:r>
              <a:rPr lang="en-US" altLang="ko-KR" dirty="0" smtClean="0">
                <a:sym typeface="Wingdings 3"/>
              </a:rPr>
              <a:t>  </a:t>
            </a:r>
            <a:r>
              <a:rPr lang="en-US" altLang="ko-KR" dirty="0">
                <a:latin typeface="굴림"/>
                <a:sym typeface="Wingdings 3"/>
              </a:rPr>
              <a:t></a:t>
            </a:r>
            <a:r>
              <a:rPr lang="en-US" altLang="ko-KR" dirty="0">
                <a:latin typeface="굴림"/>
              </a:rPr>
              <a:t>  </a:t>
            </a:r>
            <a:r>
              <a:rPr lang="ko-KR" altLang="en-US" dirty="0" smtClean="0"/>
              <a:t>최하위</a:t>
            </a:r>
            <a:r>
              <a:rPr lang="en-US" altLang="ko-KR" dirty="0" smtClean="0"/>
              <a:t> </a:t>
            </a:r>
            <a:r>
              <a:rPr lang="en-US" altLang="ko-KR" dirty="0"/>
              <a:t>2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336600"/>
                </a:solidFill>
              </a:rPr>
              <a:t>00</a:t>
            </a:r>
            <a:endParaRPr lang="en-US" altLang="ko-KR" dirty="0">
              <a:solidFill>
                <a:srgbClr val="336600"/>
              </a:solidFill>
              <a:sym typeface="Wingdings 3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워드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 점프 주소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* 4</a:t>
            </a:r>
          </a:p>
          <a:p>
            <a:pPr lvl="1"/>
            <a:r>
              <a:rPr lang="en-US" altLang="ko-KR" b="1" dirty="0">
                <a:latin typeface="Courier New" pitchFamily="49" charset="0"/>
              </a:rPr>
              <a:t>j  10000	# branch address = 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40000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74441" y="1900215"/>
          <a:ext cx="5627077" cy="643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25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4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>
                          <a:latin typeface="+mn-lt"/>
                        </a:rPr>
                        <a:t>opcode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marL="77913" marR="77913" marT="38957" marB="3895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lt"/>
                        </a:rPr>
                        <a:t>(</a:t>
                      </a:r>
                      <a:r>
                        <a:rPr lang="ko-KR" altLang="en-US" sz="1600" b="1" dirty="0" smtClean="0">
                          <a:latin typeface="+mn-lt"/>
                        </a:rPr>
                        <a:t>워드</a:t>
                      </a:r>
                      <a:r>
                        <a:rPr lang="en-US" altLang="ko-KR" sz="1600" b="1" dirty="0" smtClean="0">
                          <a:latin typeface="+mn-lt"/>
                        </a:rPr>
                        <a:t>) </a:t>
                      </a:r>
                      <a:r>
                        <a:rPr lang="ko-KR" altLang="en-US" sz="1600" b="1" dirty="0" smtClean="0">
                          <a:latin typeface="+mn-lt"/>
                        </a:rPr>
                        <a:t>주소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marL="77913" marR="77913" marT="38957" marB="3895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16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26 </a:t>
                      </a:r>
                      <a:r>
                        <a:rPr lang="ko-KR" altLang="en-US" sz="16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6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7913" marR="77913" marT="38957" marB="389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55" y="4934442"/>
            <a:ext cx="4338852" cy="3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52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의사직접</a:t>
            </a:r>
            <a:r>
              <a:rPr lang="en-US" altLang="ko-KR" dirty="0"/>
              <a:t>(</a:t>
            </a:r>
            <a:r>
              <a:rPr lang="en-US" altLang="ko-KR" dirty="0" err="1" smtClean="0"/>
              <a:t>Pseudodirect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주소지정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smtClean="0"/>
              <a:t>점프 주소의 생성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PC(program counter)</a:t>
            </a:r>
            <a:r>
              <a:rPr lang="ko-KR" altLang="en-US" b="0" dirty="0" smtClean="0"/>
              <a:t>의 상위 </a:t>
            </a:r>
            <a:r>
              <a:rPr lang="en-US" altLang="ko-KR" b="0" dirty="0" smtClean="0"/>
              <a:t>4 </a:t>
            </a:r>
            <a:r>
              <a:rPr lang="ko-KR" altLang="en-US" b="0" dirty="0" smtClean="0"/>
              <a:t>비트는 그대로</a:t>
            </a:r>
            <a:endParaRPr lang="en-US" altLang="ko-KR" b="0" dirty="0"/>
          </a:p>
          <a:p>
            <a:pPr lvl="2"/>
            <a:r>
              <a:rPr lang="en-US" altLang="ko-KR" b="0" dirty="0" smtClean="0"/>
              <a:t>2</a:t>
            </a:r>
            <a:r>
              <a:rPr lang="en-US" altLang="ko-KR" b="0" baseline="30000" dirty="0" smtClean="0"/>
              <a:t>28</a:t>
            </a:r>
            <a:r>
              <a:rPr lang="en-US" altLang="ko-KR" b="0" dirty="0" smtClean="0"/>
              <a:t> </a:t>
            </a:r>
            <a:r>
              <a:rPr lang="en-US" altLang="ko-KR" b="0" dirty="0"/>
              <a:t>B = 256 </a:t>
            </a:r>
            <a:r>
              <a:rPr lang="en-US" altLang="ko-KR" b="0" dirty="0" smtClean="0"/>
              <a:t>MB=</a:t>
            </a:r>
            <a:r>
              <a:rPr lang="ko-KR" altLang="en-US" b="0" dirty="0" smtClean="0"/>
              <a:t>약 </a:t>
            </a:r>
            <a:r>
              <a:rPr lang="en-US" altLang="ko-KR" b="0" dirty="0" smtClean="0"/>
              <a:t>6,400</a:t>
            </a:r>
            <a:r>
              <a:rPr lang="ko-KR" altLang="en-US" b="0" dirty="0" smtClean="0"/>
              <a:t>만 개 명령어 범위 내에서 점프 가능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그 다음 </a:t>
            </a:r>
            <a:r>
              <a:rPr lang="en-US" altLang="ko-KR" dirty="0" smtClean="0"/>
              <a:t>26 </a:t>
            </a:r>
            <a:r>
              <a:rPr lang="ko-KR" altLang="en-US" dirty="0" smtClean="0"/>
              <a:t>비트는 명령어의 주소 필드에서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최하위 </a:t>
            </a:r>
            <a:r>
              <a:rPr lang="en-US" altLang="ko-KR" b="0" dirty="0" smtClean="0"/>
              <a:t>2 </a:t>
            </a:r>
            <a:r>
              <a:rPr lang="ko-KR" altLang="en-US" b="0" dirty="0" smtClean="0"/>
              <a:t>비트는 </a:t>
            </a:r>
            <a:r>
              <a:rPr lang="en-US" altLang="ko-KR" b="0" dirty="0" smtClean="0"/>
              <a:t>00 </a:t>
            </a:r>
            <a:r>
              <a:rPr lang="ko-KR" altLang="en-US" b="0" dirty="0" smtClean="0"/>
              <a:t>그대로</a:t>
            </a:r>
            <a:endParaRPr lang="en-US" altLang="ko-KR" b="0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00772"/>
              </p:ext>
            </p:extLst>
          </p:nvPr>
        </p:nvGraphicFramePr>
        <p:xfrm>
          <a:off x="1780307" y="3638422"/>
          <a:ext cx="6447487" cy="686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972">
                  <a:extLst>
                    <a:ext uri="{9D8B030D-6E8A-4147-A177-3AD203B41FA5}">
                      <a16:colId xmlns:a16="http://schemas.microsoft.com/office/drawing/2014/main" xmlns="" val="1624199096"/>
                    </a:ext>
                  </a:extLst>
                </a:gridCol>
                <a:gridCol w="4519887">
                  <a:extLst>
                    <a:ext uri="{9D8B030D-6E8A-4147-A177-3AD203B41FA5}">
                      <a16:colId xmlns:a16="http://schemas.microsoft.com/office/drawing/2014/main" xmlns="" val="3511299231"/>
                    </a:ext>
                  </a:extLst>
                </a:gridCol>
                <a:gridCol w="797628">
                  <a:extLst>
                    <a:ext uri="{9D8B030D-6E8A-4147-A177-3AD203B41FA5}">
                      <a16:colId xmlns:a16="http://schemas.microsoft.com/office/drawing/2014/main" xmlns="" val="3953200136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명령어의 주소 필드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610237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26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1700" baseline="0" dirty="0" smtClean="0"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700" baseline="0" dirty="0"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11072483"/>
                  </a:ext>
                </a:extLst>
              </a:tr>
            </a:tbl>
          </a:graphicData>
        </a:graphic>
      </p:graphicFrame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3114734" y="6066692"/>
            <a:ext cx="2110154" cy="2110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5224888" y="6137031"/>
            <a:ext cx="1921233" cy="207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2974057" y="5785339"/>
            <a:ext cx="140677" cy="1406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 flipH="1">
            <a:off x="5883212" y="6091283"/>
            <a:ext cx="140677" cy="1406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2974057" y="5855677"/>
            <a:ext cx="208143" cy="246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5" tIns="23446" rIns="58615" bIns="23446">
            <a:spAutoFit/>
          </a:bodyPr>
          <a:lstStyle/>
          <a:p>
            <a:r>
              <a:rPr lang="en-US" sz="1292">
                <a:latin typeface="Tahoma" panose="020B0604030504040204" pitchFamily="34" charset="0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5949680" y="6157752"/>
            <a:ext cx="297911" cy="246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5" tIns="23446" rIns="58615" bIns="23446">
            <a:spAutoFit/>
          </a:bodyPr>
          <a:lstStyle/>
          <a:p>
            <a:r>
              <a:rPr lang="en-US" sz="1292" dirty="0">
                <a:latin typeface="Tahoma" panose="020B0604030504040204" pitchFamily="34" charset="0"/>
                <a:ea typeface="맑은 고딕" panose="020B0503020000020004" pitchFamily="50" charset="-127"/>
              </a:rPr>
              <a:t>32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3091517" y="4659923"/>
            <a:ext cx="2127006" cy="2110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4088551" y="4961312"/>
            <a:ext cx="140677" cy="1406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 flipH="1">
            <a:off x="4420895" y="5825407"/>
            <a:ext cx="140677" cy="1406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5" name="Rectangle 22"/>
          <p:cNvSpPr>
            <a:spLocks noChangeArrowheads="1"/>
          </p:cNvSpPr>
          <p:nvPr/>
        </p:nvSpPr>
        <p:spPr bwMode="auto">
          <a:xfrm>
            <a:off x="4221488" y="4894843"/>
            <a:ext cx="297911" cy="246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5" tIns="23446" rIns="58615" bIns="23446">
            <a:spAutoFit/>
          </a:bodyPr>
          <a:lstStyle/>
          <a:p>
            <a:r>
              <a:rPr lang="en-US" sz="1292" dirty="0">
                <a:latin typeface="Tahoma" panose="020B0604030504040204" pitchFamily="34" charset="0"/>
                <a:ea typeface="맑은 고딕" panose="020B0503020000020004" pitchFamily="50" charset="-127"/>
              </a:rPr>
              <a:t>26</a:t>
            </a:r>
          </a:p>
        </p:txBody>
      </p:sp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4591842" y="5715000"/>
            <a:ext cx="297911" cy="246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5" tIns="23446" rIns="58615" bIns="23446">
            <a:spAutoFit/>
          </a:bodyPr>
          <a:lstStyle/>
          <a:p>
            <a:r>
              <a:rPr lang="en-US" sz="1292">
                <a:latin typeface="Tahoma" panose="020B0604030504040204" pitchFamily="34" charset="0"/>
                <a:ea typeface="맑은 고딕" panose="020B0503020000020004" pitchFamily="50" charset="-127"/>
              </a:rPr>
              <a:t>32</a:t>
            </a:r>
          </a:p>
        </p:txBody>
      </p:sp>
      <p:sp>
        <p:nvSpPr>
          <p:cNvPr id="57" name="Rectangle 25"/>
          <p:cNvSpPr>
            <a:spLocks noChangeArrowheads="1"/>
          </p:cNvSpPr>
          <p:nvPr/>
        </p:nvSpPr>
        <p:spPr bwMode="auto">
          <a:xfrm>
            <a:off x="4996288" y="5222631"/>
            <a:ext cx="297911" cy="246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5" tIns="23446" rIns="58615" bIns="23446">
            <a:spAutoFit/>
          </a:bodyPr>
          <a:lstStyle/>
          <a:p>
            <a:r>
              <a:rPr lang="en-US" sz="1292">
                <a:latin typeface="Tahoma" panose="020B0604030504040204" pitchFamily="34" charset="0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5013872" y="5222631"/>
            <a:ext cx="211015" cy="2110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Line 27"/>
          <p:cNvSpPr>
            <a:spLocks noChangeShapeType="1"/>
          </p:cNvSpPr>
          <p:nvPr/>
        </p:nvSpPr>
        <p:spPr bwMode="auto">
          <a:xfrm>
            <a:off x="3396088" y="5222631"/>
            <a:ext cx="0" cy="2110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0" name="Rectangle 28"/>
          <p:cNvSpPr>
            <a:spLocks noChangeArrowheads="1"/>
          </p:cNvSpPr>
          <p:nvPr/>
        </p:nvSpPr>
        <p:spPr bwMode="auto">
          <a:xfrm>
            <a:off x="3114734" y="5222631"/>
            <a:ext cx="1899139" cy="2110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>
            <a:off x="4169811" y="4870939"/>
            <a:ext cx="0" cy="3516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3185072" y="6137031"/>
            <a:ext cx="70338" cy="70338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63" name="AutoShape 31"/>
          <p:cNvCxnSpPr>
            <a:cxnSpLocks noChangeShapeType="1"/>
            <a:stCxn id="62" idx="5"/>
            <a:endCxn id="68" idx="4"/>
          </p:cNvCxnSpPr>
          <p:nvPr/>
        </p:nvCxnSpPr>
        <p:spPr bwMode="auto">
          <a:xfrm rot="5400000" flipH="1" flipV="1">
            <a:off x="2833380" y="5775080"/>
            <a:ext cx="833804" cy="10258"/>
          </a:xfrm>
          <a:prstGeom prst="curvedConnector5">
            <a:avLst>
              <a:gd name="adj1" fmla="val 30579"/>
              <a:gd name="adj2" fmla="val -2642856"/>
              <a:gd name="adj3" fmla="val 6203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" name="Line 32"/>
          <p:cNvSpPr>
            <a:spLocks noChangeShapeType="1"/>
          </p:cNvSpPr>
          <p:nvPr/>
        </p:nvSpPr>
        <p:spPr bwMode="auto">
          <a:xfrm>
            <a:off x="4155019" y="5692470"/>
            <a:ext cx="0" cy="1994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>
            <a:off x="4155019" y="5891876"/>
            <a:ext cx="15474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6" name="Line 34"/>
          <p:cNvSpPr>
            <a:spLocks noChangeShapeType="1"/>
          </p:cNvSpPr>
          <p:nvPr/>
        </p:nvSpPr>
        <p:spPr bwMode="auto">
          <a:xfrm flipV="1">
            <a:off x="4099472" y="6277708"/>
            <a:ext cx="0" cy="3516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7" name="Line 36"/>
          <p:cNvSpPr>
            <a:spLocks noChangeShapeType="1"/>
          </p:cNvSpPr>
          <p:nvPr/>
        </p:nvSpPr>
        <p:spPr bwMode="auto">
          <a:xfrm>
            <a:off x="5013872" y="5222631"/>
            <a:ext cx="0" cy="2110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8" name="Oval 37"/>
          <p:cNvSpPr>
            <a:spLocks noChangeArrowheads="1"/>
          </p:cNvSpPr>
          <p:nvPr/>
        </p:nvSpPr>
        <p:spPr bwMode="auto">
          <a:xfrm>
            <a:off x="3185072" y="5292969"/>
            <a:ext cx="140677" cy="70338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9" name="Line 38"/>
          <p:cNvSpPr>
            <a:spLocks noChangeShapeType="1"/>
          </p:cNvSpPr>
          <p:nvPr/>
        </p:nvSpPr>
        <p:spPr bwMode="auto">
          <a:xfrm flipH="1">
            <a:off x="6772334" y="5891876"/>
            <a:ext cx="41442" cy="7375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0" name="Line 39"/>
          <p:cNvSpPr>
            <a:spLocks noChangeShapeType="1"/>
          </p:cNvSpPr>
          <p:nvPr/>
        </p:nvSpPr>
        <p:spPr bwMode="auto">
          <a:xfrm>
            <a:off x="4099472" y="6629400"/>
            <a:ext cx="2672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1" name="Line 40"/>
          <p:cNvSpPr>
            <a:spLocks noChangeShapeType="1"/>
          </p:cNvSpPr>
          <p:nvPr/>
        </p:nvSpPr>
        <p:spPr bwMode="auto">
          <a:xfrm>
            <a:off x="5683805" y="5891876"/>
            <a:ext cx="112541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2" name="Line 41"/>
          <p:cNvSpPr>
            <a:spLocks noChangeShapeType="1"/>
          </p:cNvSpPr>
          <p:nvPr/>
        </p:nvSpPr>
        <p:spPr bwMode="auto">
          <a:xfrm>
            <a:off x="3396088" y="6066692"/>
            <a:ext cx="0" cy="2110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3" name="Line 27"/>
          <p:cNvSpPr>
            <a:spLocks noChangeShapeType="1"/>
          </p:cNvSpPr>
          <p:nvPr/>
        </p:nvSpPr>
        <p:spPr bwMode="auto">
          <a:xfrm>
            <a:off x="3556799" y="4628967"/>
            <a:ext cx="0" cy="2658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00318" y="4596388"/>
            <a:ext cx="46528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77" dirty="0">
                <a:latin typeface="Tahoma" panose="020B0604030504040204" pitchFamily="34" charset="0"/>
                <a:ea typeface="맑은 고딕" panose="020B0503020000020004" pitchFamily="50" charset="-127"/>
              </a:rPr>
              <a:t>op</a:t>
            </a:r>
            <a:endParaRPr lang="ko-KR" altLang="en-US" sz="1477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56799" y="4596387"/>
            <a:ext cx="1661723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77" dirty="0">
                <a:latin typeface="Tahoma" panose="020B060403050404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477" dirty="0">
                <a:latin typeface="Tahoma" panose="020B0604030504040204" pitchFamily="34" charset="0"/>
                <a:ea typeface="맑은 고딕" panose="020B0503020000020004" pitchFamily="50" charset="-127"/>
              </a:rPr>
              <a:t>워드</a:t>
            </a:r>
            <a:r>
              <a:rPr lang="en-US" altLang="ko-KR" sz="1477" dirty="0">
                <a:latin typeface="Tahoma" panose="020B0604030504040204" pitchFamily="34" charset="0"/>
                <a:ea typeface="맑은 고딕" panose="020B0503020000020004" pitchFamily="50" charset="-127"/>
              </a:rPr>
              <a:t>) </a:t>
            </a:r>
            <a:r>
              <a:rPr lang="ko-KR" altLang="en-US" sz="1477" dirty="0">
                <a:latin typeface="Tahoma" panose="020B0604030504040204" pitchFamily="34" charset="0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1334939" y="4628967"/>
            <a:ext cx="1478721" cy="274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15" tIns="23446" rIns="58615" bIns="23446">
            <a:spAutoFit/>
          </a:bodyPr>
          <a:lstStyle/>
          <a:p>
            <a:pPr algn="r"/>
            <a:r>
              <a:rPr lang="en-US" altLang="ko-KR" sz="1477" dirty="0">
                <a:latin typeface="Tahoma" panose="020B0604030504040204" pitchFamily="34" charset="0"/>
                <a:ea typeface="맑은 고딕" panose="020B0503020000020004" pitchFamily="50" charset="-127"/>
              </a:rPr>
              <a:t>jump</a:t>
            </a:r>
            <a:r>
              <a:rPr lang="ko-KR" altLang="en-US" sz="1477" dirty="0">
                <a:latin typeface="Tahoma" panose="020B0604030504040204" pitchFamily="34" charset="0"/>
                <a:ea typeface="맑은 고딕" panose="020B0503020000020004" pitchFamily="50" charset="-127"/>
              </a:rPr>
              <a:t> 명령어</a:t>
            </a:r>
            <a:r>
              <a:rPr lang="en-US" sz="1477" dirty="0">
                <a:latin typeface="Tahoma" panose="020B0604030504040204" pitchFamily="34" charset="0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77" name="Rectangle 35"/>
          <p:cNvSpPr>
            <a:spLocks noChangeArrowheads="1"/>
          </p:cNvSpPr>
          <p:nvPr/>
        </p:nvSpPr>
        <p:spPr bwMode="auto">
          <a:xfrm>
            <a:off x="1795551" y="5169635"/>
            <a:ext cx="1001630" cy="274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5" tIns="23446" rIns="58615" bIns="23446">
            <a:spAutoFit/>
          </a:bodyPr>
          <a:lstStyle/>
          <a:p>
            <a:r>
              <a:rPr lang="ko-KR" altLang="en-US" sz="1477">
                <a:latin typeface="Tahoma" panose="020B0604030504040204" pitchFamily="34" charset="0"/>
                <a:ea typeface="맑은 고딕" panose="020B0503020000020004" pitchFamily="50" charset="-127"/>
              </a:rPr>
              <a:t>점프</a:t>
            </a:r>
            <a:r>
              <a:rPr lang="en-US" sz="1477" dirty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77" dirty="0">
                <a:latin typeface="Tahoma" panose="020B0604030504040204" pitchFamily="34" charset="0"/>
                <a:ea typeface="맑은 고딕" panose="020B0503020000020004" pitchFamily="50" charset="-127"/>
              </a:rPr>
              <a:t>주소</a:t>
            </a:r>
            <a:r>
              <a:rPr lang="en-US" sz="1477" dirty="0">
                <a:latin typeface="Tahoma" panose="020B0604030504040204" pitchFamily="34" charset="0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78" name="Rectangle 35"/>
          <p:cNvSpPr>
            <a:spLocks noChangeArrowheads="1"/>
          </p:cNvSpPr>
          <p:nvPr/>
        </p:nvSpPr>
        <p:spPr bwMode="auto">
          <a:xfrm>
            <a:off x="2377821" y="6055463"/>
            <a:ext cx="403709" cy="274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615" tIns="23446" rIns="58615" bIns="23446">
            <a:spAutoFit/>
          </a:bodyPr>
          <a:lstStyle/>
          <a:p>
            <a:r>
              <a:rPr lang="en-US" sz="1477" dirty="0">
                <a:latin typeface="Tahoma" panose="020B0604030504040204" pitchFamily="34" charset="0"/>
                <a:ea typeface="맑은 고딕" panose="020B0503020000020004" pitchFamily="50" charset="-127"/>
              </a:rPr>
              <a:t>PC: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79652" y="5958345"/>
            <a:ext cx="112997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77">
                <a:latin typeface="Tahoma" panose="020B0604030504040204" pitchFamily="34" charset="0"/>
                <a:ea typeface="맑은 고딕" panose="020B0503020000020004" pitchFamily="50" charset="-127"/>
              </a:rPr>
              <a:t>메모리</a:t>
            </a:r>
            <a:endParaRPr lang="ko-KR" altLang="en-US" sz="1477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0" name="왼쪽 중괄호 79"/>
          <p:cNvSpPr/>
          <p:nvPr/>
        </p:nvSpPr>
        <p:spPr bwMode="auto">
          <a:xfrm>
            <a:off x="6614370" y="4894843"/>
            <a:ext cx="199407" cy="59822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5400000" rev="0"/>
            </a:camera>
            <a:lightRig rig="threePt" dir="t"/>
          </a:scene3d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latinLnBrk="0"/>
            <a:endParaRPr lang="ko-KR" alt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1" name="왼쪽 중괄호 80"/>
          <p:cNvSpPr/>
          <p:nvPr/>
        </p:nvSpPr>
        <p:spPr bwMode="auto">
          <a:xfrm>
            <a:off x="4088551" y="4562498"/>
            <a:ext cx="199407" cy="206053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 latinLnBrk="0"/>
            <a:endParaRPr lang="ko-KR" altLang="en-US" sz="1108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PC </a:t>
            </a:r>
            <a:r>
              <a:rPr lang="ko-KR" altLang="en-US"/>
              <a:t>상대 </a:t>
            </a:r>
            <a:r>
              <a:rPr lang="en-US" altLang="ko-KR"/>
              <a:t>(PC-relative)</a:t>
            </a:r>
            <a:r>
              <a:rPr lang="ko-KR" altLang="en-US"/>
              <a:t> 주소지정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931" y="1388770"/>
            <a:ext cx="7861789" cy="18408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분기 주소 </a:t>
            </a:r>
            <a:r>
              <a:rPr lang="en-US" altLang="ko-KR"/>
              <a:t>= (PC) + (</a:t>
            </a:r>
            <a:r>
              <a:rPr lang="ko-KR" altLang="en-US"/>
              <a:t>분기</a:t>
            </a:r>
            <a:r>
              <a:rPr lang="en-US" altLang="ko-KR"/>
              <a:t> </a:t>
            </a:r>
            <a:r>
              <a:rPr lang="ko-KR" altLang="en-US"/>
              <a:t>명령어의 주소 필드</a:t>
            </a:r>
            <a:r>
              <a:rPr lang="en-US" altLang="ko-KR"/>
              <a:t>)*4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분기 명령어의 주소 필드</a:t>
            </a:r>
            <a:r>
              <a:rPr lang="en-US" altLang="ko-KR"/>
              <a:t> =</a:t>
            </a:r>
            <a:r>
              <a:rPr lang="ko-KR" altLang="en-US"/>
              <a:t> 변위</a:t>
            </a:r>
            <a:r>
              <a:rPr lang="en-US" altLang="ko-KR"/>
              <a:t>(offset </a:t>
            </a:r>
            <a:r>
              <a:rPr lang="ko-KR" altLang="en-US"/>
              <a:t>또는 </a:t>
            </a:r>
            <a:r>
              <a:rPr lang="en-US" altLang="ko-KR"/>
              <a:t>displacement)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명령어의 변위는 워드 주소이므로 </a:t>
            </a:r>
            <a:r>
              <a:rPr lang="en-US" altLang="ko-KR"/>
              <a:t>4</a:t>
            </a:r>
            <a:r>
              <a:rPr lang="ko-KR" altLang="en-US"/>
              <a:t>를 곱한다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PC - 131068 ≤ </a:t>
            </a:r>
            <a:r>
              <a:rPr lang="ko-KR" altLang="en-US"/>
              <a:t>새</a:t>
            </a:r>
            <a:r>
              <a:rPr lang="en-US" altLang="ko-KR"/>
              <a:t> PC 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 b="1">
                <a:solidFill>
                  <a:srgbClr val="0000cc"/>
                </a:solidFill>
              </a:rPr>
              <a:t>분기 목적지 주소</a:t>
            </a:r>
            <a:r>
              <a:rPr lang="en-US" altLang="ko-KR"/>
              <a:t>) ≤ PC + 131072</a:t>
            </a:r>
            <a:endParaRPr lang="en-US" altLang="ko-KR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377" y="3341464"/>
            <a:ext cx="7450896" cy="3145808"/>
          </a:xfrm>
          <a:prstGeom prst="rect">
            <a:avLst/>
          </a:prstGeom>
        </p:spPr>
      </p:pic>
      <p:cxnSp>
        <p:nvCxnSpPr>
          <p:cNvPr id="40" name="직선 연결선 39"/>
          <p:cNvCxnSpPr/>
          <p:nvPr/>
        </p:nvCxnSpPr>
        <p:spPr>
          <a:xfrm rot="5400000">
            <a:off x="5901380" y="4957787"/>
            <a:ext cx="184068" cy="1840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5655956" y="4753702"/>
            <a:ext cx="490847" cy="3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34">
                <a:latin typeface="+mn-lt"/>
              </a:rPr>
              <a:t>32</a:t>
            </a:r>
            <a:endParaRPr lang="ko-KR" altLang="en-US" sz="1534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/>
              <a:t>기계어에서 분기 변위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Loop</a:t>
            </a:r>
            <a:r>
              <a:rPr lang="ko-KR" altLang="en-US" dirty="0" smtClean="0"/>
              <a:t>의 주소 </a:t>
            </a:r>
            <a:r>
              <a:rPr lang="en-US" altLang="ko-KR" dirty="0" smtClean="0"/>
              <a:t>= 80000 </a:t>
            </a:r>
            <a:r>
              <a:rPr lang="ko-KR" altLang="en-US" dirty="0" smtClean="0"/>
              <a:t>일 때 기계어 코드는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4931" y="1966684"/>
            <a:ext cx="7812980" cy="1991119"/>
          </a:xfrm>
          <a:prstGeom prst="rect">
            <a:avLst/>
          </a:prstGeom>
          <a:solidFill>
            <a:srgbClr val="959200">
              <a:alpha val="25000"/>
            </a:srgbClr>
          </a:solidFill>
          <a:ln w="25400">
            <a:solidFill>
              <a:srgbClr val="808000"/>
            </a:solidFill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kumimoji="1" sz="2400" b="1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717550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60000"/>
              <a:buFont typeface="Wingdings" pitchFamily="2" charset="2"/>
              <a:buChar char="v"/>
              <a:defRPr kumimoji="1" sz="20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63638" indent="-2635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0000"/>
              <a:buFont typeface="Wingdings" pitchFamily="2" charset="2"/>
              <a:buChar char="u"/>
              <a:defRPr kumimoji="1" sz="18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12900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•"/>
              <a:defRPr kumimoji="1" sz="16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1974850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432050" indent="-182563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889250" indent="-182563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46450" indent="-182563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03650" indent="-182563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50000"/>
              <a:buFont typeface="Tahoma" pitchFamily="34" charset="0"/>
              <a:buChar char="-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ko-KR" sz="1534" kern="0">
                <a:latin typeface="Courier New" pitchFamily="49" charset="0"/>
              </a:rPr>
              <a:t>Loop:  sll  $t1,$s3,2      # Temp reg $t1 = 4*i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534" kern="0">
                <a:latin typeface="Courier New" pitchFamily="49" charset="0"/>
              </a:rPr>
              <a:t>       add  $t1,$t1,$s6    # $t1 = address of save[i]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534" kern="0">
                <a:latin typeface="Courier New" pitchFamily="49" charset="0"/>
              </a:rPr>
              <a:t>       lw   $t0,0($t1)     # Temp reg $t0 = save[i]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534" kern="0">
                <a:latin typeface="Courier New" pitchFamily="49" charset="0"/>
              </a:rPr>
              <a:t>       bne  $t0,$s5,</a:t>
            </a:r>
            <a:r>
              <a:rPr lang="en-US" altLang="ko-KR" sz="1534" kern="0">
                <a:solidFill>
                  <a:srgbClr val="0000CC"/>
                </a:solidFill>
                <a:latin typeface="Courier New" pitchFamily="49" charset="0"/>
              </a:rPr>
              <a:t>Exit</a:t>
            </a:r>
            <a:r>
              <a:rPr lang="en-US" altLang="ko-KR" sz="1534" ker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ko-KR" sz="1534" kern="0">
                <a:latin typeface="Courier New" pitchFamily="49" charset="0"/>
              </a:rPr>
              <a:t># go to exit if save[i]≠k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534" kern="0">
                <a:latin typeface="Courier New" pitchFamily="49" charset="0"/>
              </a:rPr>
              <a:t>       addi $s3,$s3,1      # i = i+1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534" kern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en-US" altLang="ko-KR" sz="1534" kern="0">
                <a:latin typeface="Courier New" pitchFamily="49" charset="0"/>
              </a:rPr>
              <a:t>j</a:t>
            </a:r>
            <a:r>
              <a:rPr lang="en-US" altLang="ko-KR" sz="1534" kern="0">
                <a:solidFill>
                  <a:srgbClr val="FF0000"/>
                </a:solidFill>
                <a:latin typeface="Courier New" pitchFamily="49" charset="0"/>
              </a:rPr>
              <a:t>    Loop</a:t>
            </a:r>
            <a:r>
              <a:rPr lang="en-US" altLang="ko-KR" sz="1534" kern="0">
                <a:latin typeface="Courier New" pitchFamily="49" charset="0"/>
              </a:rPr>
              <a:t>           # go to Loop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534" kern="0">
                <a:latin typeface="Courier New" pitchFamily="49" charset="0"/>
              </a:rPr>
              <a:t>Exit:</a:t>
            </a:r>
            <a:endParaRPr lang="en-US" altLang="ko-KR" sz="1534" kern="0" dirty="0">
              <a:latin typeface="Courier New" pitchFamily="49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1780305" y="4315856"/>
          <a:ext cx="5641957" cy="204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" name="Document" r:id="rId3" imgW="2950210" imgH="1071880" progId="Word.Document.8">
                  <p:embed/>
                </p:oleObj>
              </mc:Choice>
              <mc:Fallback>
                <p:oleObj name="Document" r:id="rId3" imgW="2950210" imgH="1071880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305" y="4315856"/>
                        <a:ext cx="5641957" cy="2047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3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if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반복문</a:t>
            </a:r>
            <a:r>
              <a:rPr lang="ko-KR" altLang="en-US" dirty="0" smtClean="0"/>
              <a:t>과 같이 제어의 흐름이 바뀌는 곳에서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분기 명령어</a:t>
            </a:r>
            <a:endParaRPr lang="en-US" altLang="ko-KR" dirty="0"/>
          </a:p>
          <a:p>
            <a:r>
              <a:rPr lang="ko-KR" altLang="en-US" dirty="0" smtClean="0"/>
              <a:t>조건부 분기 </a:t>
            </a:r>
            <a:r>
              <a:rPr lang="en-US" altLang="ko-KR" dirty="0" smtClean="0"/>
              <a:t>(conditional branch)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(I-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1" i="1" dirty="0" smtClean="0">
                <a:solidFill>
                  <a:srgbClr val="006600"/>
                </a:solidFill>
              </a:rPr>
              <a:t>조건이 참이면 레이블</a:t>
            </a:r>
            <a:r>
              <a:rPr lang="en-US" altLang="ko-KR" b="1" i="1" dirty="0" smtClean="0">
                <a:solidFill>
                  <a:srgbClr val="006600"/>
                </a:solidFill>
              </a:rPr>
              <a:t>(</a:t>
            </a:r>
            <a:r>
              <a:rPr lang="en-US" altLang="ko-KR" b="1" i="1" dirty="0" err="1" smtClean="0">
                <a:solidFill>
                  <a:srgbClr val="006600"/>
                </a:solidFill>
              </a:rPr>
              <a:t>Lable</a:t>
            </a:r>
            <a:r>
              <a:rPr lang="en-US" altLang="ko-KR" b="1" i="1" dirty="0" smtClean="0">
                <a:solidFill>
                  <a:srgbClr val="006600"/>
                </a:solidFill>
              </a:rPr>
              <a:t>)</a:t>
            </a:r>
            <a:r>
              <a:rPr lang="ko-KR" altLang="en-US" b="1" i="1" dirty="0" smtClean="0">
                <a:solidFill>
                  <a:srgbClr val="006600"/>
                </a:solidFill>
              </a:rPr>
              <a:t>의 위치로 이동</a:t>
            </a:r>
            <a:endParaRPr lang="en-US" altLang="ko-KR" b="1" i="1" dirty="0" smtClean="0">
              <a:solidFill>
                <a:srgbClr val="006600"/>
              </a:solidFill>
            </a:endParaRPr>
          </a:p>
          <a:p>
            <a:pPr lvl="1"/>
            <a:r>
              <a:rPr lang="en-US" altLang="ko-KR" b="1" dirty="0" err="1" smtClean="0">
                <a:latin typeface="Courier New" pitchFamily="49" charset="0"/>
              </a:rPr>
              <a:t>beq</a:t>
            </a:r>
            <a:r>
              <a:rPr lang="en-US" altLang="ko-KR" b="1" dirty="0" smtClean="0">
                <a:latin typeface="Courier New" pitchFamily="49" charset="0"/>
              </a:rPr>
              <a:t> </a:t>
            </a:r>
            <a:r>
              <a:rPr lang="en-US" altLang="ko-KR" b="1" dirty="0" err="1" smtClean="0">
                <a:latin typeface="Courier New" pitchFamily="49" charset="0"/>
              </a:rPr>
              <a:t>rs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rt</a:t>
            </a:r>
            <a:r>
              <a:rPr lang="en-US" altLang="ko-KR" b="1" dirty="0" smtClean="0">
                <a:latin typeface="Courier New" pitchFamily="49" charset="0"/>
              </a:rPr>
              <a:t>, L1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# if (</a:t>
            </a: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rs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== </a:t>
            </a: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rt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) branch to position L1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lvl="1"/>
            <a:r>
              <a:rPr lang="en-US" altLang="ko-KR" b="1" dirty="0" err="1">
                <a:latin typeface="Courier New" pitchFamily="49" charset="0"/>
              </a:rPr>
              <a:t>bne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 smtClean="0">
                <a:latin typeface="Courier New" pitchFamily="49" charset="0"/>
              </a:rPr>
              <a:t>rs</a:t>
            </a:r>
            <a:r>
              <a:rPr lang="en-US" altLang="ko-KR" b="1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rt</a:t>
            </a:r>
            <a:r>
              <a:rPr lang="en-US" altLang="ko-KR" b="1" dirty="0" smtClean="0">
                <a:latin typeface="Courier New" pitchFamily="49" charset="0"/>
              </a:rPr>
              <a:t>, L1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# if (</a:t>
            </a: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rs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!= </a:t>
            </a: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rt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) branch to position L1</a:t>
            </a:r>
          </a:p>
          <a:p>
            <a:pPr lvl="1"/>
            <a:endParaRPr lang="en-US" altLang="ko-KR" b="1" dirty="0">
              <a:solidFill>
                <a:srgbClr val="9900CC"/>
              </a:solidFill>
              <a:latin typeface="Courier New" pitchFamily="49" charset="0"/>
            </a:endParaRPr>
          </a:p>
          <a:p>
            <a:r>
              <a:rPr lang="ko-KR" altLang="en-US" dirty="0" err="1" smtClean="0"/>
              <a:t>무조건부</a:t>
            </a:r>
            <a:r>
              <a:rPr lang="ko-KR" altLang="en-US" dirty="0" smtClean="0"/>
              <a:t> </a:t>
            </a:r>
            <a:r>
              <a:rPr lang="ko-KR" altLang="en-US" dirty="0"/>
              <a:t>분기 </a:t>
            </a:r>
            <a:r>
              <a:rPr lang="en-US" altLang="ko-KR" dirty="0" smtClean="0"/>
              <a:t>(Unconditional </a:t>
            </a:r>
            <a:r>
              <a:rPr lang="en-US" altLang="ko-KR" dirty="0"/>
              <a:t>branch)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(J-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smtClean="0"/>
              <a:t>j L1</a:t>
            </a:r>
            <a:r>
              <a:rPr lang="en-US" altLang="ko-KR" dirty="0" smtClean="0"/>
              <a:t>  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#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unconditional jump to </a:t>
            </a: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positoin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L1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9900CC"/>
              </a:solidFill>
              <a:latin typeface="Courier New" pitchFamily="49" charset="0"/>
            </a:endParaRPr>
          </a:p>
          <a:p>
            <a:pPr lvl="1"/>
            <a:endParaRPr lang="en-US" altLang="ko-KR" b="1" dirty="0">
              <a:solidFill>
                <a:srgbClr val="9900CC"/>
              </a:solidFill>
              <a:latin typeface="Courier New" pitchFamily="49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2.7 </a:t>
            </a:r>
            <a:r>
              <a:rPr lang="ko-KR" altLang="en-US" sz="3323" dirty="0">
                <a:solidFill>
                  <a:srgbClr val="0000CC"/>
                </a:solidFill>
              </a:rPr>
              <a:t>판단을 위한 </a:t>
            </a:r>
            <a:r>
              <a:rPr lang="ko-KR" altLang="en-US" sz="3323" dirty="0" smtClean="0">
                <a:solidFill>
                  <a:srgbClr val="0000CC"/>
                </a:solidFill>
              </a:rPr>
              <a:t>명령어</a:t>
            </a:r>
            <a:endParaRPr lang="ko-KR" altLang="en-US" sz="3323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478465"/>
            <a:ext cx="52387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/>
              <a:t>아주 먼 거리로의 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itchFamily="49" charset="0"/>
              </a:rPr>
              <a:t>beq</a:t>
            </a:r>
            <a:r>
              <a:rPr lang="en-US" altLang="ko-KR" dirty="0">
                <a:latin typeface="Courier New" pitchFamily="49" charset="0"/>
              </a:rPr>
              <a:t> $s0,$</a:t>
            </a:r>
            <a:r>
              <a:rPr lang="en-US" altLang="ko-KR" dirty="0" smtClean="0">
                <a:latin typeface="Courier New" pitchFamily="49" charset="0"/>
              </a:rPr>
              <a:t>s1,L1</a:t>
            </a:r>
            <a:r>
              <a:rPr lang="ko-KR" altLang="en-US" dirty="0" smtClean="0">
                <a:latin typeface="Courier New" pitchFamily="49" charset="0"/>
              </a:rPr>
              <a:t>를</a:t>
            </a:r>
            <a:endParaRPr lang="en-US" altLang="ko-KR" dirty="0">
              <a:latin typeface="Courier New" pitchFamily="49" charset="0"/>
            </a:endParaRPr>
          </a:p>
          <a:p>
            <a:pPr marL="413249" lvl="1" indent="-1466">
              <a:buNone/>
            </a:pPr>
            <a:r>
              <a:rPr lang="en-US" altLang="ko-KR" dirty="0" smtClean="0"/>
              <a:t>L1</a:t>
            </a:r>
            <a:r>
              <a:rPr lang="ko-KR" altLang="en-US" dirty="0"/>
              <a:t>이 아주 멀어도 분기가 가능하도록 바꾸되 명령어 두 </a:t>
            </a:r>
            <a:r>
              <a:rPr lang="ko-KR" altLang="en-US" dirty="0" smtClean="0"/>
              <a:t>개 사용</a:t>
            </a:r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6774" y="3169361"/>
            <a:ext cx="4984562" cy="1036438"/>
          </a:xfrm>
          <a:prstGeom prst="rect">
            <a:avLst/>
          </a:prstGeom>
          <a:solidFill>
            <a:srgbClr val="959200">
              <a:alpha val="25000"/>
            </a:srgbClr>
          </a:solidFill>
          <a:ln w="25400">
            <a:solidFill>
              <a:srgbClr val="808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2" algn="l"/>
            <a:r>
              <a:rPr lang="en-US" altLang="ko-KR" sz="2045" b="1">
                <a:latin typeface="Courier New" pitchFamily="49" charset="0"/>
              </a:rPr>
              <a:t>	bne $s0,$s1,L2</a:t>
            </a:r>
          </a:p>
          <a:p>
            <a:pPr lvl="2" algn="l"/>
            <a:r>
              <a:rPr lang="en-US" altLang="ko-KR" sz="2045" b="1">
                <a:latin typeface="Courier New" pitchFamily="49" charset="0"/>
              </a:rPr>
              <a:t>	j   L1</a:t>
            </a:r>
          </a:p>
          <a:p>
            <a:pPr lvl="2" algn="l"/>
            <a:r>
              <a:rPr lang="en-US" altLang="ko-KR" sz="2045" b="1">
                <a:latin typeface="Courier New" pitchFamily="49" charset="0"/>
              </a:rPr>
              <a:t>L2 :</a:t>
            </a:r>
            <a:endParaRPr lang="en-US" altLang="ko-KR" sz="2045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4933" y="685800"/>
            <a:ext cx="3142379" cy="1205071"/>
          </a:xfrm>
        </p:spPr>
        <p:txBody>
          <a:bodyPr/>
          <a:lstStyle/>
          <a:p>
            <a:pPr algn="ctr"/>
            <a:r>
              <a:rPr lang="en-US" altLang="ko-KR" u="sng" dirty="0"/>
              <a:t>MIPS </a:t>
            </a:r>
            <a:r>
              <a:rPr lang="ko-KR" altLang="en-US" u="sng" dirty="0"/>
              <a:t>주소지정 </a:t>
            </a:r>
            <a:r>
              <a:rPr lang="ko-KR" altLang="en-US" u="sng" dirty="0" smtClean="0"/>
              <a:t>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1219200"/>
            <a:ext cx="4724400" cy="5486400"/>
          </a:xfrm>
        </p:spPr>
        <p:txBody>
          <a:bodyPr/>
          <a:lstStyle/>
          <a:p>
            <a:pPr>
              <a:spcBef>
                <a:spcPts val="1385"/>
              </a:spcBef>
            </a:pPr>
            <a:r>
              <a:rPr lang="ko-KR" altLang="en-US" sz="1400" dirty="0" smtClean="0"/>
              <a:t>수치 </a:t>
            </a:r>
            <a:r>
              <a:rPr lang="ko-KR" altLang="en-US" sz="1400" dirty="0" smtClean="0"/>
              <a:t>주소지정</a:t>
            </a:r>
            <a:r>
              <a:rPr lang="en-US" altLang="ko-KR" sz="1400" dirty="0" smtClean="0"/>
              <a:t>(Immediate addressing)</a:t>
            </a:r>
            <a:endParaRPr lang="en-US" altLang="ko-KR" sz="1400" dirty="0" smtClean="0"/>
          </a:p>
          <a:p>
            <a:pPr lvl="1">
              <a:spcBef>
                <a:spcPts val="1385"/>
              </a:spcBef>
            </a:pPr>
            <a:r>
              <a:rPr lang="en-US" altLang="ko-KR" sz="1200" dirty="0" smtClean="0"/>
              <a:t>Operand</a:t>
            </a:r>
            <a:r>
              <a:rPr lang="ko-KR" altLang="en-US" sz="1200" dirty="0" smtClean="0"/>
              <a:t>가 명령어 범위내의 상수</a:t>
            </a:r>
            <a:endParaRPr lang="en-US" altLang="ko-KR" sz="1200" dirty="0" smtClean="0"/>
          </a:p>
          <a:p>
            <a:pPr>
              <a:spcBef>
                <a:spcPts val="1385"/>
              </a:spcBef>
            </a:pPr>
            <a:r>
              <a:rPr lang="ko-KR" altLang="en-US" sz="1400" dirty="0" smtClean="0"/>
              <a:t>레지스터 주소지정</a:t>
            </a:r>
            <a:r>
              <a:rPr lang="en-US" altLang="ko-KR" sz="1400" dirty="0" smtClean="0"/>
              <a:t>(Register addressing)</a:t>
            </a:r>
          </a:p>
          <a:p>
            <a:pPr lvl="1">
              <a:spcBef>
                <a:spcPts val="1385"/>
              </a:spcBef>
            </a:pPr>
            <a:r>
              <a:rPr lang="en-US" altLang="ko-KR" sz="1200" dirty="0" smtClean="0"/>
              <a:t>Operand</a:t>
            </a:r>
            <a:r>
              <a:rPr lang="ko-KR" altLang="en-US" sz="1200" dirty="0" smtClean="0"/>
              <a:t>가 레지스터</a:t>
            </a:r>
            <a:endParaRPr lang="en-US" altLang="ko-KR" sz="1200" dirty="0" smtClean="0"/>
          </a:p>
          <a:p>
            <a:pPr>
              <a:spcBef>
                <a:spcPts val="1385"/>
              </a:spcBef>
            </a:pPr>
            <a:r>
              <a:rPr lang="ko-KR" altLang="en-US" sz="1400" dirty="0" smtClean="0"/>
              <a:t>베이스 또는 변위 </a:t>
            </a:r>
            <a:r>
              <a:rPr lang="ko-KR" altLang="en-US" sz="1400" dirty="0" smtClean="0"/>
              <a:t>주소지정</a:t>
            </a:r>
            <a:endParaRPr lang="en-US" altLang="ko-KR" sz="1400" dirty="0" smtClean="0"/>
          </a:p>
          <a:p>
            <a:pPr marL="0" indent="0">
              <a:spcBef>
                <a:spcPts val="1385"/>
              </a:spcBef>
              <a:buNone/>
            </a:pPr>
            <a:r>
              <a:rPr lang="en-US" altLang="ko-KR" sz="1400" dirty="0" smtClean="0"/>
              <a:t>    (Base or displacement addressing)</a:t>
            </a:r>
          </a:p>
          <a:p>
            <a:pPr lvl="1">
              <a:spcBef>
                <a:spcPts val="1385"/>
              </a:spcBef>
            </a:pPr>
            <a:r>
              <a:rPr lang="en-US" altLang="ko-KR" sz="1200" dirty="0" smtClean="0"/>
              <a:t>Operand</a:t>
            </a:r>
            <a:r>
              <a:rPr lang="ko-KR" altLang="en-US" sz="1200" dirty="0" smtClean="0"/>
              <a:t>의 값을 특정 레지스터와 더해서</a:t>
            </a:r>
            <a:endParaRPr lang="en-US" altLang="ko-KR" sz="1200" dirty="0" smtClean="0"/>
          </a:p>
          <a:p>
            <a:pPr marL="230187" lvl="1" indent="0">
              <a:spcBef>
                <a:spcPts val="1385"/>
              </a:spcBef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메모리 주소를 나타낸다</a:t>
            </a:r>
            <a:endParaRPr lang="en-US" altLang="ko-KR" sz="1200" dirty="0" smtClean="0"/>
          </a:p>
          <a:p>
            <a:pPr>
              <a:spcBef>
                <a:spcPts val="1385"/>
              </a:spcBef>
            </a:pPr>
            <a:r>
              <a:rPr lang="en-US" altLang="ko-KR" sz="1400" dirty="0" smtClean="0"/>
              <a:t>PC </a:t>
            </a:r>
            <a:r>
              <a:rPr lang="ko-KR" altLang="en-US" sz="1400" dirty="0" smtClean="0"/>
              <a:t>상대 </a:t>
            </a:r>
            <a:r>
              <a:rPr lang="ko-KR" altLang="en-US" sz="1400" dirty="0" smtClean="0"/>
              <a:t>주소지정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PC-relative addressing)</a:t>
            </a:r>
          </a:p>
          <a:p>
            <a:pPr lvl="1">
              <a:spcBef>
                <a:spcPts val="1385"/>
              </a:spcBef>
            </a:pPr>
            <a:r>
              <a:rPr lang="en-US" altLang="ko-KR" sz="1200" dirty="0" smtClean="0"/>
              <a:t>Operand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레지스터의 값을 더해서 분기위치를</a:t>
            </a:r>
            <a:endParaRPr lang="en-US" altLang="ko-KR" sz="1200" dirty="0" smtClean="0"/>
          </a:p>
          <a:p>
            <a:pPr marL="230187" lvl="1" indent="0">
              <a:spcBef>
                <a:spcPts val="1385"/>
              </a:spcBef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나타냄</a:t>
            </a:r>
            <a:endParaRPr lang="en-US" altLang="ko-KR" sz="1200" dirty="0" smtClean="0"/>
          </a:p>
          <a:p>
            <a:pPr>
              <a:spcBef>
                <a:spcPts val="1385"/>
              </a:spcBef>
            </a:pPr>
            <a:r>
              <a:rPr lang="ko-KR" altLang="en-US" sz="1400" dirty="0" smtClean="0"/>
              <a:t>의사직접 </a:t>
            </a:r>
            <a:r>
              <a:rPr lang="ko-KR" altLang="en-US" sz="1400" dirty="0" smtClean="0"/>
              <a:t>주소지정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Pseudodirect</a:t>
            </a:r>
            <a:r>
              <a:rPr lang="en-US" altLang="ko-KR" sz="1400" dirty="0" smtClean="0"/>
              <a:t> addressing)</a:t>
            </a:r>
          </a:p>
          <a:p>
            <a:pPr lvl="1">
              <a:spcBef>
                <a:spcPts val="1385"/>
              </a:spcBef>
            </a:pPr>
            <a:r>
              <a:rPr lang="en-US" altLang="ko-KR" sz="1200" dirty="0" smtClean="0"/>
              <a:t>26</a:t>
            </a:r>
            <a:r>
              <a:rPr lang="ko-KR" altLang="en-US" sz="1200" dirty="0" smtClean="0"/>
              <a:t>비트의 주소를 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의 상위비트와 더해서 분기위치를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나타냄</a:t>
            </a:r>
            <a:endParaRPr lang="en-US" altLang="ko-KR" sz="12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43000"/>
            <a:ext cx="4389500" cy="52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10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wrap="square" lIns="77102" tIns="37875" rIns="77102" bIns="3787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ko-KR" altLang="en-US" u="sng" dirty="0" smtClean="0"/>
              <a:t>명령어</a:t>
            </a:r>
            <a:r>
              <a:rPr lang="en-US" altLang="ko-KR" dirty="0"/>
              <a:t>		</a:t>
            </a:r>
            <a:r>
              <a:rPr lang="ko-KR" altLang="en-US" u="sng" dirty="0" smtClean="0"/>
              <a:t>의미</a:t>
            </a:r>
            <a:r>
              <a:rPr lang="en-US" altLang="ko-KR" sz="1534" u="sng" dirty="0"/>
              <a:t/>
            </a:r>
            <a:br>
              <a:rPr lang="en-US" altLang="ko-KR" sz="1534" u="sng" dirty="0"/>
            </a:br>
            <a:r>
              <a:rPr lang="en-US" altLang="ko-KR" sz="1704" dirty="0">
                <a:latin typeface="Courier New" pitchFamily="49" charset="0"/>
              </a:rPr>
              <a:t>add $s1,$s2,$s3	$s1 = $s2 + $s3</a:t>
            </a:r>
            <a:br>
              <a:rPr lang="en-US" altLang="ko-KR" sz="1704" dirty="0">
                <a:latin typeface="Courier New" pitchFamily="49" charset="0"/>
              </a:rPr>
            </a:br>
            <a:r>
              <a:rPr lang="en-US" altLang="ko-KR" sz="1704" dirty="0">
                <a:latin typeface="Courier New" pitchFamily="49" charset="0"/>
              </a:rPr>
              <a:t>sub $s1,$s2,$s3	$s1 = $s2 – $s3</a:t>
            </a:r>
            <a:br>
              <a:rPr lang="en-US" altLang="ko-KR" sz="1704" dirty="0">
                <a:latin typeface="Courier New" pitchFamily="49" charset="0"/>
              </a:rPr>
            </a:br>
            <a:r>
              <a:rPr lang="en-US" altLang="ko-KR" sz="1704" dirty="0" err="1">
                <a:latin typeface="Courier New" pitchFamily="49" charset="0"/>
              </a:rPr>
              <a:t>lw</a:t>
            </a:r>
            <a:r>
              <a:rPr lang="en-US" altLang="ko-KR" sz="1704" dirty="0">
                <a:latin typeface="Courier New" pitchFamily="49" charset="0"/>
              </a:rPr>
              <a:t> $s1,100($s2)	$s1 = </a:t>
            </a:r>
            <a:r>
              <a:rPr lang="ko-KR" altLang="en-US" sz="1704" dirty="0">
                <a:latin typeface="Courier New" pitchFamily="49" charset="0"/>
              </a:rPr>
              <a:t>메모리</a:t>
            </a:r>
            <a:r>
              <a:rPr lang="en-US" altLang="ko-KR" sz="1704" dirty="0">
                <a:latin typeface="Courier New" pitchFamily="49" charset="0"/>
              </a:rPr>
              <a:t>[$s2+100] </a:t>
            </a:r>
            <a:br>
              <a:rPr lang="en-US" altLang="ko-KR" sz="1704" dirty="0">
                <a:latin typeface="Courier New" pitchFamily="49" charset="0"/>
              </a:rPr>
            </a:br>
            <a:r>
              <a:rPr lang="en-US" altLang="ko-KR" sz="1704" dirty="0" err="1">
                <a:latin typeface="Courier New" pitchFamily="49" charset="0"/>
              </a:rPr>
              <a:t>sw</a:t>
            </a:r>
            <a:r>
              <a:rPr lang="en-US" altLang="ko-KR" sz="1704" dirty="0">
                <a:latin typeface="Courier New" pitchFamily="49" charset="0"/>
              </a:rPr>
              <a:t> $s1,100($s2)	</a:t>
            </a:r>
            <a:r>
              <a:rPr lang="ko-KR" altLang="en-US" sz="1704" dirty="0">
                <a:latin typeface="Courier New" pitchFamily="49" charset="0"/>
              </a:rPr>
              <a:t>메모리</a:t>
            </a:r>
            <a:r>
              <a:rPr lang="en-US" altLang="ko-KR" sz="1704" dirty="0">
                <a:latin typeface="Courier New" pitchFamily="49" charset="0"/>
              </a:rPr>
              <a:t>[$s2+100] = $s1</a:t>
            </a:r>
            <a:br>
              <a:rPr lang="en-US" altLang="ko-KR" sz="1704" dirty="0">
                <a:latin typeface="Courier New" pitchFamily="49" charset="0"/>
              </a:rPr>
            </a:br>
            <a:r>
              <a:rPr lang="en-US" altLang="ko-KR" sz="1704" dirty="0" err="1">
                <a:latin typeface="Courier New" pitchFamily="49" charset="0"/>
              </a:rPr>
              <a:t>bne</a:t>
            </a:r>
            <a:r>
              <a:rPr lang="en-US" altLang="ko-KR" sz="1704" dirty="0">
                <a:latin typeface="Courier New" pitchFamily="49" charset="0"/>
              </a:rPr>
              <a:t> $s4,$s5,L	$s4</a:t>
            </a:r>
            <a:r>
              <a:rPr lang="en-US" altLang="ko-KR" sz="1704" dirty="0"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altLang="ko-KR" sz="1704" dirty="0">
                <a:latin typeface="Courier New" pitchFamily="49" charset="0"/>
              </a:rPr>
              <a:t>$s5</a:t>
            </a:r>
            <a:r>
              <a:rPr lang="ko-KR" altLang="en-US" sz="1704" dirty="0">
                <a:latin typeface="Courier New" pitchFamily="49" charset="0"/>
              </a:rPr>
              <a:t>이면 다음 명령어의 위치는</a:t>
            </a:r>
            <a:r>
              <a:rPr lang="en-US" altLang="ko-KR" sz="1704" dirty="0">
                <a:latin typeface="Courier New" pitchFamily="49" charset="0"/>
              </a:rPr>
              <a:t> L</a:t>
            </a:r>
            <a:br>
              <a:rPr lang="en-US" altLang="ko-KR" sz="1704" dirty="0">
                <a:latin typeface="Courier New" pitchFamily="49" charset="0"/>
              </a:rPr>
            </a:br>
            <a:r>
              <a:rPr lang="en-US" altLang="ko-KR" sz="1704" dirty="0" err="1">
                <a:latin typeface="Courier New" pitchFamily="49" charset="0"/>
              </a:rPr>
              <a:t>beq</a:t>
            </a:r>
            <a:r>
              <a:rPr lang="en-US" altLang="ko-KR" sz="1704" dirty="0">
                <a:latin typeface="Courier New" pitchFamily="49" charset="0"/>
              </a:rPr>
              <a:t> $s4,$s5,L	$s4=$s5</a:t>
            </a:r>
            <a:r>
              <a:rPr lang="ko-KR" altLang="en-US" sz="1704" dirty="0">
                <a:latin typeface="Courier New" pitchFamily="49" charset="0"/>
              </a:rPr>
              <a:t>이면 다음 명령어의 위치는</a:t>
            </a:r>
            <a:r>
              <a:rPr lang="en-US" altLang="ko-KR" sz="1704" dirty="0">
                <a:latin typeface="Courier New" pitchFamily="49" charset="0"/>
              </a:rPr>
              <a:t> L</a:t>
            </a:r>
            <a:br>
              <a:rPr lang="en-US" altLang="ko-KR" sz="1704" dirty="0">
                <a:latin typeface="Courier New" pitchFamily="49" charset="0"/>
              </a:rPr>
            </a:br>
            <a:r>
              <a:rPr lang="en-US" altLang="ko-KR" sz="1704" dirty="0">
                <a:latin typeface="Courier New" pitchFamily="49" charset="0"/>
              </a:rPr>
              <a:t>j Label		</a:t>
            </a:r>
            <a:r>
              <a:rPr lang="ko-KR" altLang="en-US" sz="1704" dirty="0">
                <a:latin typeface="Courier New" pitchFamily="49" charset="0"/>
              </a:rPr>
              <a:t>다음 명령어의 위치는 </a:t>
            </a:r>
            <a:r>
              <a:rPr lang="en-US" altLang="ko-KR" sz="1704" dirty="0">
                <a:latin typeface="Courier New" pitchFamily="49" charset="0"/>
              </a:rPr>
              <a:t>Label</a:t>
            </a:r>
          </a:p>
          <a:p>
            <a:pPr eaLnBrk="0" hangingPunct="0">
              <a:lnSpc>
                <a:spcPct val="110000"/>
              </a:lnSpc>
            </a:pPr>
            <a:r>
              <a:rPr lang="ko-KR" altLang="en-US" dirty="0" smtClean="0"/>
              <a:t>명령어 형식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grpSp>
        <p:nvGrpSpPr>
          <p:cNvPr id="366596" name="Group 4"/>
          <p:cNvGrpSpPr>
            <a:grpSpLocks/>
          </p:cNvGrpSpPr>
          <p:nvPr/>
        </p:nvGrpSpPr>
        <p:grpSpPr bwMode="auto">
          <a:xfrm>
            <a:off x="1662423" y="4543594"/>
            <a:ext cx="5949011" cy="1175465"/>
            <a:chOff x="420" y="2891"/>
            <a:chExt cx="4060" cy="869"/>
          </a:xfrm>
        </p:grpSpPr>
        <p:grpSp>
          <p:nvGrpSpPr>
            <p:cNvPr id="366597" name="Group 5"/>
            <p:cNvGrpSpPr>
              <a:grpSpLocks/>
            </p:cNvGrpSpPr>
            <p:nvPr/>
          </p:nvGrpSpPr>
          <p:grpSpPr bwMode="auto">
            <a:xfrm>
              <a:off x="645" y="3171"/>
              <a:ext cx="3835" cy="213"/>
              <a:chOff x="645" y="3171"/>
              <a:chExt cx="3835" cy="213"/>
            </a:xfrm>
          </p:grpSpPr>
          <p:sp>
            <p:nvSpPr>
              <p:cNvPr id="366598" name="Rectangle 6"/>
              <p:cNvSpPr>
                <a:spLocks noChangeArrowheads="1"/>
              </p:cNvSpPr>
              <p:nvPr/>
            </p:nvSpPr>
            <p:spPr bwMode="auto">
              <a:xfrm>
                <a:off x="645" y="3171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>
                  <a:ea typeface="맑은 고딕" panose="020B0503020000020004" pitchFamily="50" charset="-127"/>
                </a:endParaRPr>
              </a:p>
            </p:txBody>
          </p:sp>
          <p:sp>
            <p:nvSpPr>
              <p:cNvPr id="366599" name="Rectangle 7"/>
              <p:cNvSpPr>
                <a:spLocks noChangeArrowheads="1"/>
              </p:cNvSpPr>
              <p:nvPr/>
            </p:nvSpPr>
            <p:spPr bwMode="auto">
              <a:xfrm>
                <a:off x="1284" y="3171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>
                  <a:ea typeface="맑은 고딕" panose="020B0503020000020004" pitchFamily="50" charset="-127"/>
                </a:endParaRPr>
              </a:p>
            </p:txBody>
          </p:sp>
          <p:sp>
            <p:nvSpPr>
              <p:cNvPr id="366600" name="Rectangle 8"/>
              <p:cNvSpPr>
                <a:spLocks noChangeArrowheads="1"/>
              </p:cNvSpPr>
              <p:nvPr/>
            </p:nvSpPr>
            <p:spPr bwMode="auto">
              <a:xfrm>
                <a:off x="1923" y="3171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>
                  <a:ea typeface="맑은 고딕" panose="020B0503020000020004" pitchFamily="50" charset="-127"/>
                </a:endParaRPr>
              </a:p>
            </p:txBody>
          </p:sp>
          <p:sp>
            <p:nvSpPr>
              <p:cNvPr id="366601" name="Rectangle 9"/>
              <p:cNvSpPr>
                <a:spLocks noChangeArrowheads="1"/>
              </p:cNvSpPr>
              <p:nvPr/>
            </p:nvSpPr>
            <p:spPr bwMode="auto">
              <a:xfrm>
                <a:off x="2562" y="3171"/>
                <a:ext cx="1918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66602" name="Group 10"/>
            <p:cNvGrpSpPr>
              <a:grpSpLocks/>
            </p:cNvGrpSpPr>
            <p:nvPr/>
          </p:nvGrpSpPr>
          <p:grpSpPr bwMode="auto">
            <a:xfrm>
              <a:off x="645" y="2918"/>
              <a:ext cx="3835" cy="213"/>
              <a:chOff x="645" y="2918"/>
              <a:chExt cx="3835" cy="213"/>
            </a:xfrm>
          </p:grpSpPr>
          <p:sp>
            <p:nvSpPr>
              <p:cNvPr id="366603" name="Rectangle 11"/>
              <p:cNvSpPr>
                <a:spLocks noChangeArrowheads="1"/>
              </p:cNvSpPr>
              <p:nvPr/>
            </p:nvSpPr>
            <p:spPr bwMode="auto">
              <a:xfrm>
                <a:off x="645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>
                  <a:ea typeface="맑은 고딕" panose="020B0503020000020004" pitchFamily="50" charset="-127"/>
                </a:endParaRPr>
              </a:p>
            </p:txBody>
          </p:sp>
          <p:sp>
            <p:nvSpPr>
              <p:cNvPr id="366604" name="Rectangle 12"/>
              <p:cNvSpPr>
                <a:spLocks noChangeArrowheads="1"/>
              </p:cNvSpPr>
              <p:nvPr/>
            </p:nvSpPr>
            <p:spPr bwMode="auto">
              <a:xfrm>
                <a:off x="1284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>
                  <a:ea typeface="맑은 고딕" panose="020B0503020000020004" pitchFamily="50" charset="-127"/>
                </a:endParaRPr>
              </a:p>
            </p:txBody>
          </p:sp>
          <p:sp>
            <p:nvSpPr>
              <p:cNvPr id="366605" name="Rectangle 13"/>
              <p:cNvSpPr>
                <a:spLocks noChangeArrowheads="1"/>
              </p:cNvSpPr>
              <p:nvPr/>
            </p:nvSpPr>
            <p:spPr bwMode="auto">
              <a:xfrm>
                <a:off x="1923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>
                  <a:ea typeface="맑은 고딕" panose="020B0503020000020004" pitchFamily="50" charset="-127"/>
                </a:endParaRPr>
              </a:p>
            </p:txBody>
          </p:sp>
          <p:sp>
            <p:nvSpPr>
              <p:cNvPr id="366606" name="Rectangle 14"/>
              <p:cNvSpPr>
                <a:spLocks noChangeArrowheads="1"/>
              </p:cNvSpPr>
              <p:nvPr/>
            </p:nvSpPr>
            <p:spPr bwMode="auto">
              <a:xfrm>
                <a:off x="2562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>
                  <a:ea typeface="맑은 고딕" panose="020B0503020000020004" pitchFamily="50" charset="-127"/>
                </a:endParaRPr>
              </a:p>
            </p:txBody>
          </p:sp>
          <p:sp>
            <p:nvSpPr>
              <p:cNvPr id="366607" name="Rectangle 15"/>
              <p:cNvSpPr>
                <a:spLocks noChangeArrowheads="1"/>
              </p:cNvSpPr>
              <p:nvPr/>
            </p:nvSpPr>
            <p:spPr bwMode="auto">
              <a:xfrm>
                <a:off x="3202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>
                  <a:ea typeface="맑은 고딕" panose="020B0503020000020004" pitchFamily="50" charset="-127"/>
                </a:endParaRPr>
              </a:p>
            </p:txBody>
          </p:sp>
          <p:sp>
            <p:nvSpPr>
              <p:cNvPr id="366608" name="Rectangle 16"/>
              <p:cNvSpPr>
                <a:spLocks noChangeArrowheads="1"/>
              </p:cNvSpPr>
              <p:nvPr/>
            </p:nvSpPr>
            <p:spPr bwMode="auto">
              <a:xfrm>
                <a:off x="3841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66609" name="Group 17"/>
            <p:cNvGrpSpPr>
              <a:grpSpLocks/>
            </p:cNvGrpSpPr>
            <p:nvPr/>
          </p:nvGrpSpPr>
          <p:grpSpPr bwMode="auto">
            <a:xfrm>
              <a:off x="645" y="3424"/>
              <a:ext cx="3835" cy="213"/>
              <a:chOff x="645" y="3424"/>
              <a:chExt cx="3835" cy="213"/>
            </a:xfrm>
          </p:grpSpPr>
          <p:sp>
            <p:nvSpPr>
              <p:cNvPr id="366610" name="Rectangle 18"/>
              <p:cNvSpPr>
                <a:spLocks noChangeArrowheads="1"/>
              </p:cNvSpPr>
              <p:nvPr/>
            </p:nvSpPr>
            <p:spPr bwMode="auto">
              <a:xfrm>
                <a:off x="645" y="3424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>
                  <a:ea typeface="맑은 고딕" panose="020B0503020000020004" pitchFamily="50" charset="-127"/>
                </a:endParaRPr>
              </a:p>
            </p:txBody>
          </p:sp>
          <p:sp>
            <p:nvSpPr>
              <p:cNvPr id="366611" name="Rectangle 19"/>
              <p:cNvSpPr>
                <a:spLocks noChangeArrowheads="1"/>
              </p:cNvSpPr>
              <p:nvPr/>
            </p:nvSpPr>
            <p:spPr bwMode="auto">
              <a:xfrm>
                <a:off x="1284" y="3424"/>
                <a:ext cx="3196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sz="2045"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66612" name="Group 20"/>
            <p:cNvGrpSpPr>
              <a:grpSpLocks/>
            </p:cNvGrpSpPr>
            <p:nvPr/>
          </p:nvGrpSpPr>
          <p:grpSpPr bwMode="auto">
            <a:xfrm>
              <a:off x="420" y="2891"/>
              <a:ext cx="4040" cy="869"/>
              <a:chOff x="420" y="2891"/>
              <a:chExt cx="4040" cy="869"/>
            </a:xfrm>
          </p:grpSpPr>
          <p:sp>
            <p:nvSpPr>
              <p:cNvPr id="366613" name="Rectangle 21"/>
              <p:cNvSpPr>
                <a:spLocks noChangeArrowheads="1"/>
              </p:cNvSpPr>
              <p:nvPr/>
            </p:nvSpPr>
            <p:spPr bwMode="auto">
              <a:xfrm>
                <a:off x="436" y="2891"/>
                <a:ext cx="4024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6232" tIns="22996" rIns="16232" bIns="22996"/>
              <a:lstStyle/>
              <a:p>
                <a:pPr marL="96044" defTabSz="771056">
                  <a:lnSpc>
                    <a:spcPts val="2300"/>
                  </a:lnSpc>
                  <a:spcBef>
                    <a:spcPts val="511"/>
                  </a:spcBef>
                  <a:spcAft>
                    <a:spcPts val="511"/>
                  </a:spcAft>
                  <a:tabLst>
                    <a:tab pos="385529" algn="l"/>
                    <a:tab pos="1295916" algn="l"/>
                    <a:tab pos="2164369" algn="l"/>
                    <a:tab pos="3031469" algn="l"/>
                    <a:tab pos="3952678" algn="l"/>
                    <a:tab pos="4767021" algn="l"/>
                  </a:tabLst>
                </a:pPr>
                <a:r>
                  <a:rPr lang="en-US" altLang="ko-KR" sz="1534" b="1" dirty="0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	  op	  </a:t>
                </a:r>
                <a:r>
                  <a:rPr lang="en-US" altLang="ko-KR" sz="1534" b="1" dirty="0" err="1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rs</a:t>
                </a:r>
                <a:r>
                  <a:rPr lang="en-US" altLang="ko-KR" sz="1534" b="1" dirty="0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	   </a:t>
                </a:r>
                <a:r>
                  <a:rPr lang="en-US" altLang="ko-KR" sz="1534" b="1" dirty="0" err="1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rt</a:t>
                </a:r>
                <a:r>
                  <a:rPr lang="en-US" altLang="ko-KR" sz="1534" b="1" dirty="0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	    </a:t>
                </a:r>
                <a:r>
                  <a:rPr lang="en-US" altLang="ko-KR" sz="1534" b="1" dirty="0" err="1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rd</a:t>
                </a:r>
                <a:r>
                  <a:rPr lang="en-US" altLang="ko-KR" sz="1534" b="1" dirty="0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	  </a:t>
                </a:r>
                <a:r>
                  <a:rPr lang="en-US" altLang="ko-KR" sz="1534" b="1" dirty="0" err="1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shamt</a:t>
                </a:r>
                <a:r>
                  <a:rPr lang="en-US" altLang="ko-KR" sz="1534" b="1" dirty="0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   </a:t>
                </a:r>
                <a:r>
                  <a:rPr lang="en-US" altLang="ko-KR" sz="1534" b="1" dirty="0" err="1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funct</a:t>
                </a:r>
                <a:endParaRPr lang="en-US" altLang="ko-KR" sz="1534" b="1" dirty="0">
                  <a:solidFill>
                    <a:srgbClr val="000000"/>
                  </a:solidFill>
                  <a:latin typeface="Courier New" pitchFamily="49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6614" name="Rectangle 22"/>
              <p:cNvSpPr>
                <a:spLocks noChangeArrowheads="1"/>
              </p:cNvSpPr>
              <p:nvPr/>
            </p:nvSpPr>
            <p:spPr bwMode="auto">
              <a:xfrm>
                <a:off x="420" y="3120"/>
                <a:ext cx="3701" cy="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6232" tIns="22996" rIns="16232" bIns="22996"/>
              <a:lstStyle/>
              <a:p>
                <a:pPr marL="96044" defTabSz="771056">
                  <a:lnSpc>
                    <a:spcPts val="2300"/>
                  </a:lnSpc>
                  <a:spcBef>
                    <a:spcPts val="511"/>
                  </a:spcBef>
                  <a:spcAft>
                    <a:spcPts val="511"/>
                  </a:spcAft>
                  <a:tabLst>
                    <a:tab pos="385529" algn="l"/>
                    <a:tab pos="1295916" algn="l"/>
                    <a:tab pos="2164369" algn="l"/>
                    <a:tab pos="3031469" algn="l"/>
                    <a:tab pos="3952678" algn="l"/>
                    <a:tab pos="4767021" algn="l"/>
                  </a:tabLst>
                </a:pPr>
                <a:r>
                  <a:rPr lang="en-US" altLang="ko-KR" sz="1534" b="1" dirty="0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	  op	  </a:t>
                </a:r>
                <a:r>
                  <a:rPr lang="en-US" altLang="ko-KR" sz="1534" b="1" dirty="0" err="1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rs</a:t>
                </a:r>
                <a:r>
                  <a:rPr lang="en-US" altLang="ko-KR" sz="1534" b="1" dirty="0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	   </a:t>
                </a:r>
                <a:r>
                  <a:rPr lang="en-US" altLang="ko-KR" sz="1534" b="1" dirty="0" err="1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rt</a:t>
                </a:r>
                <a:r>
                  <a:rPr lang="en-US" altLang="ko-KR" sz="1534" b="1" dirty="0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	      16-</a:t>
                </a:r>
                <a:r>
                  <a:rPr lang="ko-KR" altLang="en-US" sz="1534" b="1" dirty="0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비트 변위</a:t>
                </a:r>
                <a:r>
                  <a:rPr lang="en-US" altLang="ko-KR" sz="1534" b="1" dirty="0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/>
                </a:r>
                <a:br>
                  <a:rPr lang="en-US" altLang="ko-KR" sz="1534" b="1" dirty="0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</a:br>
                <a:endParaRPr lang="en-US" altLang="ko-KR" sz="1534" b="1" dirty="0">
                  <a:solidFill>
                    <a:srgbClr val="000000"/>
                  </a:solidFill>
                  <a:latin typeface="Courier New" pitchFamily="49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6615" name="Rectangle 23"/>
              <p:cNvSpPr>
                <a:spLocks noChangeArrowheads="1"/>
              </p:cNvSpPr>
              <p:nvPr/>
            </p:nvSpPr>
            <p:spPr bwMode="auto">
              <a:xfrm>
                <a:off x="420" y="3373"/>
                <a:ext cx="3062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6232" tIns="22996" rIns="16232" bIns="22996"/>
              <a:lstStyle/>
              <a:p>
                <a:pPr marL="96044" defTabSz="771056">
                  <a:lnSpc>
                    <a:spcPts val="2300"/>
                  </a:lnSpc>
                  <a:spcBef>
                    <a:spcPts val="511"/>
                  </a:spcBef>
                  <a:spcAft>
                    <a:spcPts val="511"/>
                  </a:spcAft>
                  <a:tabLst>
                    <a:tab pos="385529" algn="l"/>
                    <a:tab pos="1295916" algn="l"/>
                    <a:tab pos="2164369" algn="l"/>
                    <a:tab pos="3031469" algn="l"/>
                    <a:tab pos="3952678" algn="l"/>
                    <a:tab pos="4767021" algn="l"/>
                  </a:tabLst>
                </a:pPr>
                <a:r>
                  <a:rPr lang="en-US" altLang="ko-KR" sz="1534" b="1" dirty="0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	  op	  	     26-</a:t>
                </a:r>
                <a:r>
                  <a:rPr lang="ko-KR" altLang="en-US" sz="1534" b="1" dirty="0">
                    <a:solidFill>
                      <a:srgbClr val="000000"/>
                    </a:solidFill>
                    <a:latin typeface="Courier New" pitchFamily="49" charset="0"/>
                    <a:ea typeface="맑은 고딕" panose="020B0503020000020004" pitchFamily="50" charset="-127"/>
                  </a:rPr>
                  <a:t>비트 점프 주소</a:t>
                </a:r>
                <a:endParaRPr lang="en-US" altLang="ko-KR" sz="1534" b="1" dirty="0">
                  <a:solidFill>
                    <a:srgbClr val="000000"/>
                  </a:solidFill>
                  <a:latin typeface="Courier New" pitchFamily="49" charset="0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66616" name="Rectangle 24"/>
          <p:cNvSpPr>
            <a:spLocks noChangeArrowheads="1"/>
          </p:cNvSpPr>
          <p:nvPr/>
        </p:nvSpPr>
        <p:spPr bwMode="auto">
          <a:xfrm>
            <a:off x="1605611" y="4576061"/>
            <a:ext cx="369277" cy="116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6232" tIns="22996" rIns="16232" bIns="22996"/>
          <a:lstStyle/>
          <a:p>
            <a:pPr defTabSz="771056">
              <a:lnSpc>
                <a:spcPts val="1790"/>
              </a:lnSpc>
              <a:spcBef>
                <a:spcPts val="511"/>
              </a:spcBef>
              <a:spcAft>
                <a:spcPts val="511"/>
              </a:spcAft>
              <a:tabLst>
                <a:tab pos="385529" algn="l"/>
                <a:tab pos="771056" algn="l"/>
                <a:tab pos="1156585" algn="l"/>
              </a:tabLst>
            </a:pPr>
            <a:r>
              <a:rPr lang="en-US" altLang="ko-KR" sz="1534" b="1">
                <a:solidFill>
                  <a:srgbClr val="000000"/>
                </a:solidFill>
                <a:latin typeface="Courier New" pitchFamily="49" charset="0"/>
              </a:rPr>
              <a:t>R</a:t>
            </a:r>
          </a:p>
          <a:p>
            <a:pPr defTabSz="771056">
              <a:lnSpc>
                <a:spcPts val="1790"/>
              </a:lnSpc>
              <a:spcBef>
                <a:spcPts val="511"/>
              </a:spcBef>
              <a:spcAft>
                <a:spcPts val="511"/>
              </a:spcAft>
              <a:tabLst>
                <a:tab pos="385529" algn="l"/>
                <a:tab pos="771056" algn="l"/>
                <a:tab pos="1156585" algn="l"/>
              </a:tabLst>
            </a:pPr>
            <a:r>
              <a:rPr lang="en-US" altLang="ko-KR" sz="1534" b="1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  <a:p>
            <a:pPr defTabSz="771056">
              <a:lnSpc>
                <a:spcPts val="1790"/>
              </a:lnSpc>
              <a:spcBef>
                <a:spcPts val="511"/>
              </a:spcBef>
              <a:spcAft>
                <a:spcPts val="511"/>
              </a:spcAft>
              <a:tabLst>
                <a:tab pos="385529" algn="l"/>
                <a:tab pos="771056" algn="l"/>
                <a:tab pos="1156585" algn="l"/>
              </a:tabLst>
            </a:pPr>
            <a:r>
              <a:rPr lang="en-US" altLang="ko-KR" sz="1534" b="1">
                <a:solidFill>
                  <a:srgbClr val="000000"/>
                </a:solidFill>
                <a:latin typeface="Courier New" pitchFamily="49" charset="0"/>
              </a:rPr>
              <a:t>J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567943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기계어의 해독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/>
              <a:t>기계어 코드의 해독</a:t>
            </a:r>
          </a:p>
          <a:p>
            <a:pPr lvl="1">
              <a:buNone/>
            </a:pPr>
            <a:r>
              <a:rPr lang="en-US" altLang="ko-KR" dirty="0"/>
              <a:t>00AF8020</a:t>
            </a:r>
            <a:r>
              <a:rPr lang="en-US" altLang="ko-KR" baseline="-25000" dirty="0"/>
              <a:t>hex</a:t>
            </a:r>
          </a:p>
          <a:p>
            <a:pPr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[</a:t>
            </a:r>
            <a:r>
              <a:rPr lang="ko-KR" altLang="en-US" dirty="0" smtClean="0"/>
              <a:t>답</a:t>
            </a:r>
            <a:r>
              <a:rPr lang="en-US" altLang="ko-KR" dirty="0" smtClean="0"/>
              <a:t>]</a:t>
            </a:r>
          </a:p>
          <a:p>
            <a:pPr lvl="1">
              <a:buNone/>
            </a:pPr>
            <a:r>
              <a:rPr lang="en-US" altLang="ko-KR" dirty="0"/>
              <a:t>	0000 0000 1010 1111 1000 0000 0010 0000</a:t>
            </a: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dirty="0"/>
              <a:t>Opcode=000000   -&gt;   </a:t>
            </a:r>
            <a:r>
              <a:rPr lang="en-US" altLang="ko-KR" dirty="0" smtClean="0"/>
              <a:t>R </a:t>
            </a:r>
            <a:r>
              <a:rPr lang="ko-KR" altLang="en-US" dirty="0" smtClean="0">
                <a:latin typeface="맑은 고딕" panose="020B0503020000020004" pitchFamily="50" charset="-127"/>
              </a:rPr>
              <a:t>타입 명령어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408853"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1846" dirty="0" err="1">
                <a:solidFill>
                  <a:srgbClr val="000000"/>
                </a:solidFill>
              </a:rPr>
              <a:t>Funct</a:t>
            </a:r>
            <a:r>
              <a:rPr lang="en-US" altLang="ko-KR" sz="1846" dirty="0">
                <a:solidFill>
                  <a:srgbClr val="000000"/>
                </a:solidFill>
              </a:rPr>
              <a:t> = 100000   -&gt;   </a:t>
            </a:r>
            <a:r>
              <a:rPr lang="en-US" altLang="ko-KR" sz="1846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r>
              <a:rPr lang="en-US" altLang="ko-KR" sz="1846" dirty="0">
                <a:solidFill>
                  <a:srgbClr val="000000"/>
                </a:solidFill>
              </a:rPr>
              <a:t> (</a:t>
            </a:r>
            <a:r>
              <a:rPr lang="ko-KR" altLang="en-US" sz="1846" dirty="0">
                <a:solidFill>
                  <a:srgbClr val="000000"/>
                </a:solidFill>
              </a:rPr>
              <a:t>그림</a:t>
            </a:r>
            <a:r>
              <a:rPr lang="en-US" altLang="ko-KR" sz="1846" dirty="0">
                <a:solidFill>
                  <a:srgbClr val="000000"/>
                </a:solidFill>
              </a:rPr>
              <a:t> 2.25 </a:t>
            </a:r>
            <a:r>
              <a:rPr lang="ko-KR" altLang="en-US" sz="1846" dirty="0">
                <a:solidFill>
                  <a:srgbClr val="000000"/>
                </a:solidFill>
              </a:rPr>
              <a:t>참조</a:t>
            </a:r>
            <a:r>
              <a:rPr lang="en-US" altLang="ko-KR" sz="1846" dirty="0">
                <a:solidFill>
                  <a:srgbClr val="000000"/>
                </a:solidFill>
              </a:rPr>
              <a:t>)</a:t>
            </a:r>
          </a:p>
          <a:p>
            <a:pPr marL="0" indent="408853"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1846" dirty="0">
                <a:solidFill>
                  <a:srgbClr val="000000"/>
                </a:solidFill>
                <a:latin typeface="Courier New" pitchFamily="49" charset="0"/>
              </a:rPr>
              <a:t>$5 = $a1, $15 = $t7, $16 = $s0</a:t>
            </a:r>
            <a:r>
              <a:rPr lang="en-US" altLang="ko-KR" sz="1846" dirty="0">
                <a:solidFill>
                  <a:srgbClr val="000000"/>
                </a:solidFill>
              </a:rPr>
              <a:t> (</a:t>
            </a:r>
            <a:r>
              <a:rPr lang="ko-KR" altLang="en-US" sz="1846" dirty="0">
                <a:solidFill>
                  <a:srgbClr val="000000"/>
                </a:solidFill>
              </a:rPr>
              <a:t>그림 </a:t>
            </a:r>
            <a:r>
              <a:rPr lang="en-US" altLang="ko-KR" sz="1846" dirty="0">
                <a:solidFill>
                  <a:srgbClr val="000000"/>
                </a:solidFill>
              </a:rPr>
              <a:t>2.18 </a:t>
            </a:r>
            <a:r>
              <a:rPr lang="ko-KR" altLang="en-US" sz="1846" dirty="0">
                <a:solidFill>
                  <a:srgbClr val="000000"/>
                </a:solidFill>
              </a:rPr>
              <a:t>참조</a:t>
            </a:r>
            <a:r>
              <a:rPr lang="en-US" altLang="ko-KR" sz="1846" dirty="0">
                <a:solidFill>
                  <a:srgbClr val="000000"/>
                </a:solidFill>
              </a:rPr>
              <a:t>)</a:t>
            </a:r>
          </a:p>
          <a:p>
            <a:pPr marL="0" indent="408853" eaLnBrk="1" hangingPunct="1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ko-KR" sz="1846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	</a:t>
            </a:r>
            <a:r>
              <a:rPr lang="en-US" altLang="ko-KR" sz="1846" dirty="0">
                <a:solidFill>
                  <a:srgbClr val="CC3300"/>
                </a:solidFill>
                <a:latin typeface="Courier New" pitchFamily="49" charset="0"/>
                <a:ea typeface="굴림" pitchFamily="50" charset="-127"/>
              </a:rPr>
              <a:t>add $s0,$a1,$t7</a:t>
            </a:r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379696"/>
              </p:ext>
            </p:extLst>
          </p:nvPr>
        </p:nvGraphicFramePr>
        <p:xfrm>
          <a:off x="1666481" y="4138696"/>
          <a:ext cx="5913843" cy="814304"/>
        </p:xfrm>
        <a:graphic>
          <a:graphicData uri="http://schemas.openxmlformats.org/drawingml/2006/table">
            <a:tbl>
              <a:tblPr/>
              <a:tblGrid>
                <a:gridCol w="9860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60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60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33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60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60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000000</a:t>
                      </a:r>
                    </a:p>
                  </a:txBody>
                  <a:tcPr marL="76686" marR="76686" marT="39877" marB="3987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00101</a:t>
                      </a:r>
                    </a:p>
                  </a:txBody>
                  <a:tcPr marL="76686" marR="76686" marT="39877" marB="398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01111</a:t>
                      </a:r>
                    </a:p>
                  </a:txBody>
                  <a:tcPr marL="76686" marR="76686" marT="39877" marB="398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10000</a:t>
                      </a:r>
                    </a:p>
                  </a:txBody>
                  <a:tcPr marL="76686" marR="76686" marT="39877" marB="398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00000</a:t>
                      </a:r>
                    </a:p>
                  </a:txBody>
                  <a:tcPr marL="76686" marR="76686" marT="39877" marB="398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100000</a:t>
                      </a:r>
                    </a:p>
                  </a:txBody>
                  <a:tcPr marL="76686" marR="76686" marT="39877" marB="398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op</a:t>
                      </a:r>
                    </a:p>
                  </a:txBody>
                  <a:tcPr marL="76686" marR="76686" marT="39877" marB="39877" anchor="ctr" horzOverflow="overflow">
                    <a:lnL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rs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76686" marR="76686" marT="39877" marB="3987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rt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76686" marR="76686" marT="39877" marB="3987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rd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76686" marR="76686" marT="39877" marB="3987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shamt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76686" marR="76686" marT="39877" marB="3987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funct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L="76686" marR="76686" marT="39877" marB="3987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7297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18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2.18 </a:t>
            </a:r>
            <a:r>
              <a:rPr lang="ko-KR" altLang="en-US" sz="3323" dirty="0">
                <a:solidFill>
                  <a:srgbClr val="0000CC"/>
                </a:solidFill>
              </a:rPr>
              <a:t>결론</a:t>
            </a:r>
            <a:endParaRPr lang="ko-KR" altLang="en-US" sz="3323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659" indent="-301659">
              <a:buSzPct val="85000"/>
              <a:buFont typeface="+mj-lt"/>
              <a:buAutoNum type="arabicPeriod"/>
            </a:pPr>
            <a:r>
              <a:rPr lang="ko-KR" altLang="en-US" dirty="0" smtClean="0">
                <a:solidFill>
                  <a:schemeClr val="accent2"/>
                </a:solidFill>
              </a:rPr>
              <a:t>간단하게 </a:t>
            </a:r>
            <a:r>
              <a:rPr lang="ko-KR" altLang="en-US" dirty="0">
                <a:solidFill>
                  <a:schemeClr val="accent2"/>
                </a:solidFill>
              </a:rPr>
              <a:t>하기 위해서는 규칙적인 것이 </a:t>
            </a:r>
            <a:r>
              <a:rPr lang="ko-KR" altLang="en-US" dirty="0" smtClean="0">
                <a:solidFill>
                  <a:schemeClr val="accent2"/>
                </a:solidFill>
              </a:rPr>
              <a:t>좋다</a:t>
            </a:r>
            <a:r>
              <a:rPr lang="en-US" altLang="ko-KR" dirty="0" smtClean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ko-KR" altLang="en-US" dirty="0"/>
              <a:t>모든 명령어의 </a:t>
            </a:r>
            <a:r>
              <a:rPr lang="ko-KR" altLang="en-US" dirty="0" smtClean="0"/>
              <a:t>길이가 </a:t>
            </a:r>
            <a:r>
              <a:rPr lang="ko-KR" altLang="en-US" dirty="0"/>
              <a:t>똑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산술 명령어는 항상 레지스터 </a:t>
            </a:r>
            <a:r>
              <a:rPr lang="ko-KR" altLang="en-US" dirty="0" err="1"/>
              <a:t>피연산자</a:t>
            </a:r>
            <a:r>
              <a:rPr lang="ko-KR" altLang="en-US" dirty="0"/>
              <a:t> 세 개</a:t>
            </a:r>
          </a:p>
          <a:p>
            <a:pPr lvl="1"/>
            <a:r>
              <a:rPr lang="ko-KR" altLang="en-US" dirty="0"/>
              <a:t>어떤 명령어 형식에서나 레지스터 필드의 위치가 </a:t>
            </a:r>
            <a:r>
              <a:rPr lang="ko-KR" altLang="en-US" dirty="0" smtClean="0"/>
              <a:t>일정</a:t>
            </a:r>
            <a:endParaRPr lang="en-US" altLang="ko-KR" dirty="0"/>
          </a:p>
          <a:p>
            <a:pPr marL="301659" indent="-301659">
              <a:buSzPct val="85000"/>
              <a:buFont typeface="+mj-lt"/>
              <a:buAutoNum type="arabicPeriod"/>
            </a:pPr>
            <a:r>
              <a:rPr lang="ko-KR" altLang="en-US" dirty="0">
                <a:solidFill>
                  <a:schemeClr val="accent2"/>
                </a:solidFill>
              </a:rPr>
              <a:t>작은 것이 더 빠르다</a:t>
            </a:r>
            <a:r>
              <a:rPr lang="en-US" altLang="ko-KR" dirty="0" smtClean="0">
                <a:solidFill>
                  <a:schemeClr val="accent2"/>
                </a:solidFill>
              </a:rPr>
              <a:t>.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r>
              <a:rPr lang="ko-KR" altLang="en-US" dirty="0" smtClean="0"/>
              <a:t>레지스터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01659" indent="-301659">
              <a:buSzPct val="85000"/>
              <a:buFont typeface="+mj-lt"/>
              <a:buAutoNum type="arabicPeriod"/>
            </a:pPr>
            <a:r>
              <a:rPr lang="ko-KR" altLang="en-US" dirty="0">
                <a:solidFill>
                  <a:schemeClr val="accent2"/>
                </a:solidFill>
              </a:rPr>
              <a:t>좋은 설계에는 적당한 절충이 필요하다</a:t>
            </a:r>
            <a:r>
              <a:rPr lang="en-US" altLang="ko-KR" dirty="0" smtClean="0">
                <a:solidFill>
                  <a:schemeClr val="accent2"/>
                </a:solidFill>
              </a:rPr>
              <a:t>.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r>
              <a:rPr lang="ko-KR" altLang="en-US" dirty="0"/>
              <a:t>명령어 내의 주소나 </a:t>
            </a:r>
            <a:r>
              <a:rPr lang="ko-KR" altLang="en-US" dirty="0" err="1"/>
              <a:t>상수부는</a:t>
            </a:r>
            <a:r>
              <a:rPr lang="ko-KR" altLang="en-US" dirty="0"/>
              <a:t> 클수록 좋으며 모든 명령어의 길이는 같은 것이 좋다는 두 요구사항을 적당히  </a:t>
            </a:r>
            <a:r>
              <a:rPr lang="ko-KR" altLang="en-US" dirty="0" smtClean="0"/>
              <a:t>절충하여 수용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430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MIPS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139" y="0"/>
            <a:ext cx="6922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조건부 분기 </a:t>
            </a:r>
            <a:r>
              <a:rPr lang="en-US" altLang="ko-KR" dirty="0" smtClean="0"/>
              <a:t>(conditional branch)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solidFill>
                  <a:srgbClr val="9900CC"/>
                </a:solidFill>
                <a:latin typeface="Courier New" pitchFamily="49" charset="0"/>
              </a:rPr>
              <a:t>beq</a:t>
            </a:r>
            <a:r>
              <a:rPr lang="en-US" altLang="ko-KR" b="1" dirty="0" smtClean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altLang="ko-KR" b="1" dirty="0">
                <a:solidFill>
                  <a:srgbClr val="9900CC"/>
                </a:solidFill>
                <a:latin typeface="Courier New" pitchFamily="49" charset="0"/>
              </a:rPr>
              <a:t>register1, register2, L1</a:t>
            </a:r>
          </a:p>
          <a:p>
            <a:pPr lvl="1"/>
            <a:r>
              <a:rPr lang="en-US" altLang="ko-KR" b="1" dirty="0" err="1">
                <a:solidFill>
                  <a:srgbClr val="9900CC"/>
                </a:solidFill>
                <a:latin typeface="Courier New" pitchFamily="49" charset="0"/>
              </a:rPr>
              <a:t>bne</a:t>
            </a:r>
            <a:r>
              <a:rPr lang="en-US" altLang="ko-KR" b="1" dirty="0">
                <a:solidFill>
                  <a:srgbClr val="9900CC"/>
                </a:solidFill>
                <a:latin typeface="Courier New" pitchFamily="49" charset="0"/>
              </a:rPr>
              <a:t> register1, register2, L1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i="1" dirty="0"/>
              <a:t>If-then-else</a:t>
            </a:r>
            <a:r>
              <a:rPr lang="ko-KR" altLang="en-US" dirty="0"/>
              <a:t>를 조건부 분기로 </a:t>
            </a:r>
            <a:r>
              <a:rPr lang="ko-KR" altLang="en-US" dirty="0" smtClean="0"/>
              <a:t>번역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latin typeface="Arial" charset="0"/>
              </a:rPr>
              <a:t>     </a:t>
            </a:r>
            <a:r>
              <a:rPr lang="en-US" altLang="ko-KR" b="1" dirty="0">
                <a:latin typeface="Courier New" pitchFamily="49" charset="0"/>
              </a:rPr>
              <a:t>if (</a:t>
            </a:r>
            <a:r>
              <a:rPr lang="en-US" altLang="ko-KR" b="1" dirty="0" err="1">
                <a:latin typeface="Courier New" pitchFamily="49" charset="0"/>
              </a:rPr>
              <a:t>i</a:t>
            </a:r>
            <a:r>
              <a:rPr lang="en-US" altLang="ko-KR" b="1" dirty="0">
                <a:latin typeface="Courier New" pitchFamily="49" charset="0"/>
              </a:rPr>
              <a:t>==j) f=</a:t>
            </a:r>
            <a:r>
              <a:rPr lang="en-US" altLang="ko-KR" b="1" dirty="0" err="1">
                <a:latin typeface="Courier New" pitchFamily="49" charset="0"/>
              </a:rPr>
              <a:t>g+h</a:t>
            </a:r>
            <a:r>
              <a:rPr lang="en-US" altLang="ko-KR" b="1" dirty="0">
                <a:latin typeface="Courier New" pitchFamily="49" charset="0"/>
              </a:rPr>
              <a:t>; else f=g-h; 	</a:t>
            </a:r>
            <a:r>
              <a:rPr lang="en-US" altLang="ko-KR" sz="1534" dirty="0"/>
              <a:t>		</a:t>
            </a:r>
            <a:r>
              <a:rPr lang="en-US" altLang="ko-KR" sz="1534" dirty="0">
                <a:latin typeface="Arial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ko-KR" sz="1704" dirty="0"/>
              <a:t>   </a:t>
            </a:r>
            <a:r>
              <a:rPr lang="en-US" altLang="ko-KR" dirty="0" smtClean="0"/>
              <a:t>[</a:t>
            </a:r>
            <a:r>
              <a:rPr lang="ko-KR" altLang="en-US" dirty="0" smtClean="0"/>
              <a:t>답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534" dirty="0"/>
              <a:t>	</a:t>
            </a:r>
            <a:r>
              <a:rPr lang="en-US" altLang="ko-KR" sz="1534" dirty="0" smtClean="0"/>
              <a:t>          </a:t>
            </a:r>
            <a:r>
              <a:rPr lang="en-US" altLang="ko-KR" sz="1704" dirty="0" err="1" smtClean="0">
                <a:latin typeface="Courier New" pitchFamily="49" charset="0"/>
              </a:rPr>
              <a:t>bne</a:t>
            </a:r>
            <a:r>
              <a:rPr lang="en-US" altLang="ko-KR" sz="1704" dirty="0" smtClean="0">
                <a:latin typeface="Courier New" pitchFamily="49" charset="0"/>
              </a:rPr>
              <a:t>  </a:t>
            </a:r>
            <a:r>
              <a:rPr lang="en-US" altLang="ko-KR" sz="1704" dirty="0">
                <a:latin typeface="Courier New" pitchFamily="49" charset="0"/>
              </a:rPr>
              <a:t>$s3,$s4,Else	# go to Else if </a:t>
            </a:r>
            <a:r>
              <a:rPr lang="en-US" altLang="ko-KR" sz="1704" dirty="0" err="1">
                <a:latin typeface="Courier New" pitchFamily="49" charset="0"/>
              </a:rPr>
              <a:t>i≠j</a:t>
            </a:r>
            <a:endParaRPr lang="en-US" altLang="ko-KR" sz="1704" dirty="0">
              <a:latin typeface="Courier New" pitchFamily="49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704" dirty="0">
                <a:latin typeface="Courier New" pitchFamily="49" charset="0"/>
              </a:rPr>
              <a:t>      add  $s0,$s1,$s2  </a:t>
            </a:r>
            <a:r>
              <a:rPr lang="en-US" altLang="ko-KR" sz="1704" dirty="0" smtClean="0">
                <a:latin typeface="Courier New" pitchFamily="49" charset="0"/>
              </a:rPr>
              <a:t>    # </a:t>
            </a:r>
            <a:r>
              <a:rPr lang="en-US" altLang="ko-KR" sz="1704" dirty="0">
                <a:latin typeface="Courier New" pitchFamily="49" charset="0"/>
              </a:rPr>
              <a:t>f=</a:t>
            </a:r>
            <a:r>
              <a:rPr lang="en-US" altLang="ko-KR" sz="1704" dirty="0" err="1">
                <a:latin typeface="Courier New" pitchFamily="49" charset="0"/>
              </a:rPr>
              <a:t>g+h</a:t>
            </a:r>
            <a:r>
              <a:rPr lang="en-US" altLang="ko-KR" sz="1704" dirty="0">
                <a:latin typeface="Courier New" pitchFamily="49" charset="0"/>
              </a:rPr>
              <a:t> (skipped if </a:t>
            </a:r>
            <a:r>
              <a:rPr lang="en-US" altLang="ko-KR" sz="1704" dirty="0" err="1">
                <a:latin typeface="Courier New" pitchFamily="49" charset="0"/>
              </a:rPr>
              <a:t>i≠j</a:t>
            </a:r>
            <a:r>
              <a:rPr lang="en-US" altLang="ko-KR" sz="1704" dirty="0">
                <a:latin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704" dirty="0">
                <a:latin typeface="Courier New" pitchFamily="49" charset="0"/>
              </a:rPr>
              <a:t>      j    Exit		# go to Exit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704" dirty="0">
                <a:latin typeface="Courier New" pitchFamily="49" charset="0"/>
              </a:rPr>
              <a:t>Else: sub  $s0,$s1,$s2  </a:t>
            </a:r>
            <a:r>
              <a:rPr lang="en-US" altLang="ko-KR" sz="1704" dirty="0" smtClean="0">
                <a:latin typeface="Courier New" pitchFamily="49" charset="0"/>
              </a:rPr>
              <a:t>    # </a:t>
            </a:r>
            <a:r>
              <a:rPr lang="en-US" altLang="ko-KR" sz="1704" dirty="0">
                <a:latin typeface="Courier New" pitchFamily="49" charset="0"/>
              </a:rPr>
              <a:t>f=g-h (skipped if </a:t>
            </a:r>
            <a:r>
              <a:rPr lang="en-US" altLang="ko-KR" sz="1704" dirty="0" err="1">
                <a:latin typeface="Courier New" pitchFamily="49" charset="0"/>
              </a:rPr>
              <a:t>i</a:t>
            </a:r>
            <a:r>
              <a:rPr lang="en-US" altLang="ko-KR" sz="1704" dirty="0">
                <a:latin typeface="Courier New" pitchFamily="49" charset="0"/>
              </a:rPr>
              <a:t>=j)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704" dirty="0">
                <a:latin typeface="Courier New" pitchFamily="49" charset="0"/>
              </a:rPr>
              <a:t>Exit:</a:t>
            </a:r>
            <a:endParaRPr lang="en-US" altLang="ko-KR" sz="1704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2.7 </a:t>
            </a:r>
            <a:r>
              <a:rPr lang="en-US" altLang="ko-KR" sz="3323" dirty="0" smtClean="0">
                <a:solidFill>
                  <a:srgbClr val="0000CC"/>
                </a:solidFill>
              </a:rPr>
              <a:t>If</a:t>
            </a:r>
            <a:r>
              <a:rPr lang="ko-KR" altLang="en-US" sz="3323" dirty="0" smtClean="0">
                <a:solidFill>
                  <a:srgbClr val="0000CC"/>
                </a:solidFill>
              </a:rPr>
              <a:t>문 예제</a:t>
            </a:r>
            <a:endParaRPr lang="ko-KR" altLang="en-US" sz="3323" dirty="0"/>
          </a:p>
        </p:txBody>
      </p:sp>
      <p:pic>
        <p:nvPicPr>
          <p:cNvPr id="5" name="Picture 6" descr="f02-0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351047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472" y="1740880"/>
            <a:ext cx="7731820" cy="40417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i="1" dirty="0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순환문의</a:t>
            </a:r>
            <a:r>
              <a:rPr lang="ko-KR" altLang="en-US" dirty="0"/>
              <a:t> </a:t>
            </a:r>
            <a:r>
              <a:rPr lang="ko-KR" altLang="en-US" dirty="0" smtClean="0"/>
              <a:t>번역</a:t>
            </a:r>
            <a:endParaRPr lang="en-US" altLang="ko-KR" dirty="0" smtClean="0">
              <a:latin typeface="Arial" charset="0"/>
            </a:endParaRPr>
          </a:p>
          <a:p>
            <a:pPr lvl="1" indent="164127">
              <a:lnSpc>
                <a:spcPct val="130000"/>
              </a:lnSpc>
              <a:buNone/>
            </a:pPr>
            <a:r>
              <a:rPr lang="en-US" altLang="ko-KR" sz="2045" b="1" dirty="0">
                <a:latin typeface="Courier New" pitchFamily="49" charset="0"/>
              </a:rPr>
              <a:t>while (save[</a:t>
            </a:r>
            <a:r>
              <a:rPr lang="en-US" altLang="ko-KR" sz="2045" b="1" dirty="0" err="1">
                <a:latin typeface="Courier New" pitchFamily="49" charset="0"/>
              </a:rPr>
              <a:t>i</a:t>
            </a:r>
            <a:r>
              <a:rPr lang="en-US" altLang="ko-KR" sz="2045" b="1" dirty="0">
                <a:latin typeface="Courier New" pitchFamily="49" charset="0"/>
              </a:rPr>
              <a:t>]==k)  </a:t>
            </a:r>
            <a:r>
              <a:rPr lang="en-US" altLang="ko-KR" sz="2045" b="1" dirty="0" err="1">
                <a:latin typeface="Courier New" pitchFamily="49" charset="0"/>
              </a:rPr>
              <a:t>i</a:t>
            </a:r>
            <a:r>
              <a:rPr lang="en-US" altLang="ko-KR" sz="2045" b="1" dirty="0">
                <a:latin typeface="Courier New" pitchFamily="49" charset="0"/>
              </a:rPr>
              <a:t> += 1</a:t>
            </a:r>
            <a:r>
              <a:rPr lang="en-US" altLang="ko-KR" sz="2045" b="1" dirty="0" smtClean="0">
                <a:latin typeface="Courier New" pitchFamily="49" charset="0"/>
              </a:rPr>
              <a:t>;</a:t>
            </a:r>
          </a:p>
          <a:p>
            <a:pPr lvl="1" indent="164127">
              <a:lnSpc>
                <a:spcPct val="130000"/>
              </a:lnSpc>
              <a:buNone/>
            </a:pPr>
            <a:r>
              <a:rPr lang="en-US" altLang="ko-KR" sz="1400" b="1" dirty="0" smtClean="0">
                <a:latin typeface="Courier New" pitchFamily="49" charset="0"/>
              </a:rPr>
              <a:t>//</a:t>
            </a:r>
            <a:r>
              <a:rPr lang="en-US" altLang="ko-KR" sz="1400" b="1" dirty="0" err="1" smtClean="0">
                <a:latin typeface="Courier New" pitchFamily="49" charset="0"/>
              </a:rPr>
              <a:t>i</a:t>
            </a:r>
            <a:r>
              <a:rPr lang="ko-KR" altLang="en-US" sz="1400" b="1" dirty="0" smtClean="0">
                <a:latin typeface="Courier New" pitchFamily="49" charset="0"/>
              </a:rPr>
              <a:t>는 </a:t>
            </a:r>
            <a:r>
              <a:rPr lang="en-US" altLang="ko-KR" sz="1400" b="1" dirty="0" smtClean="0">
                <a:latin typeface="Courier New" pitchFamily="49" charset="0"/>
              </a:rPr>
              <a:t>$s3, k</a:t>
            </a:r>
            <a:r>
              <a:rPr lang="ko-KR" altLang="en-US" sz="1400" b="1" dirty="0" smtClean="0">
                <a:latin typeface="Courier New" pitchFamily="49" charset="0"/>
              </a:rPr>
              <a:t>는 </a:t>
            </a:r>
            <a:r>
              <a:rPr lang="en-US" altLang="ko-KR" sz="1400" b="1" dirty="0" smtClean="0">
                <a:latin typeface="Courier New" pitchFamily="49" charset="0"/>
              </a:rPr>
              <a:t>$s5, </a:t>
            </a:r>
            <a:r>
              <a:rPr lang="ko-KR" altLang="en-US" sz="1400" b="1" dirty="0" smtClean="0">
                <a:latin typeface="Courier New" pitchFamily="49" charset="0"/>
              </a:rPr>
              <a:t>배열 </a:t>
            </a:r>
            <a:r>
              <a:rPr lang="en-US" altLang="ko-KR" sz="1400" b="1" dirty="0" smtClean="0">
                <a:latin typeface="Courier New" pitchFamily="49" charset="0"/>
              </a:rPr>
              <a:t>save</a:t>
            </a:r>
            <a:r>
              <a:rPr lang="ko-KR" altLang="en-US" sz="1400" b="1" dirty="0" smtClean="0">
                <a:latin typeface="Courier New" pitchFamily="49" charset="0"/>
              </a:rPr>
              <a:t>의 시작주소 </a:t>
            </a:r>
            <a:r>
              <a:rPr lang="en-US" altLang="ko-KR" sz="1400" b="1" dirty="0" smtClean="0">
                <a:latin typeface="Courier New" pitchFamily="49" charset="0"/>
              </a:rPr>
              <a:t>$s6</a:t>
            </a:r>
            <a:r>
              <a:rPr lang="ko-KR" altLang="en-US" sz="1400" b="1" dirty="0" smtClean="0">
                <a:latin typeface="Courier New" pitchFamily="49" charset="0"/>
              </a:rPr>
              <a:t>이고 </a:t>
            </a:r>
            <a:r>
              <a:rPr lang="en-US" altLang="ko-KR" sz="1400" b="1" dirty="0" smtClean="0">
                <a:latin typeface="Courier New" pitchFamily="49" charset="0"/>
              </a:rPr>
              <a:t>4</a:t>
            </a:r>
            <a:r>
              <a:rPr lang="ko-KR" altLang="en-US" sz="1400" b="1" dirty="0" smtClean="0">
                <a:latin typeface="Courier New" pitchFamily="49" charset="0"/>
              </a:rPr>
              <a:t>바이트 크기의 데이터</a:t>
            </a:r>
            <a:endParaRPr lang="en-US" altLang="ko-KR" b="1" dirty="0">
              <a:latin typeface="Courier New" pitchFamily="49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dirty="0" smtClean="0"/>
              <a:t>  </a:t>
            </a:r>
            <a:r>
              <a:rPr lang="en-US" altLang="ko-KR" dirty="0" smtClean="0"/>
              <a:t>[MIPS code]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sz="1704" dirty="0">
                <a:latin typeface="Courier New" pitchFamily="49" charset="0"/>
              </a:rPr>
              <a:t>  Loop: </a:t>
            </a:r>
            <a:r>
              <a:rPr lang="en-US" altLang="ko-KR" sz="1704" dirty="0" err="1">
                <a:latin typeface="Courier New" pitchFamily="49" charset="0"/>
              </a:rPr>
              <a:t>sll</a:t>
            </a:r>
            <a:r>
              <a:rPr lang="en-US" altLang="ko-KR" sz="1704" dirty="0">
                <a:latin typeface="Courier New" pitchFamily="49" charset="0"/>
              </a:rPr>
              <a:t>  $t1,$s3,2    # Temp </a:t>
            </a:r>
            <a:r>
              <a:rPr lang="en-US" altLang="ko-KR" sz="1704" dirty="0" err="1">
                <a:latin typeface="Courier New" pitchFamily="49" charset="0"/>
              </a:rPr>
              <a:t>reg</a:t>
            </a:r>
            <a:r>
              <a:rPr lang="en-US" altLang="ko-KR" sz="1704" dirty="0">
                <a:latin typeface="Courier New" pitchFamily="49" charset="0"/>
              </a:rPr>
              <a:t> $t1 = 4*</a:t>
            </a:r>
            <a:r>
              <a:rPr lang="en-US" altLang="ko-KR" sz="1704" dirty="0" err="1">
                <a:latin typeface="Courier New" pitchFamily="49" charset="0"/>
              </a:rPr>
              <a:t>i</a:t>
            </a:r>
            <a:endParaRPr lang="en-US" altLang="ko-KR" sz="1704" dirty="0">
              <a:latin typeface="Courier New" pitchFamily="49" charset="0"/>
            </a:endParaRPr>
          </a:p>
          <a:p>
            <a:pPr marL="1077085" indent="0">
              <a:buNone/>
            </a:pPr>
            <a:r>
              <a:rPr lang="en-US" altLang="ko-KR" sz="1704" dirty="0">
                <a:latin typeface="Courier New" pitchFamily="49" charset="0"/>
              </a:rPr>
              <a:t>add  $t1,$t1,$s6  # $t1 = address of save[</a:t>
            </a:r>
            <a:r>
              <a:rPr lang="en-US" altLang="ko-KR" sz="1704" dirty="0" err="1">
                <a:latin typeface="Courier New" pitchFamily="49" charset="0"/>
              </a:rPr>
              <a:t>i</a:t>
            </a:r>
            <a:r>
              <a:rPr lang="en-US" altLang="ko-KR" sz="1704" dirty="0">
                <a:latin typeface="Courier New" pitchFamily="49" charset="0"/>
              </a:rPr>
              <a:t>]</a:t>
            </a:r>
          </a:p>
          <a:p>
            <a:pPr marL="1077085" indent="0">
              <a:buNone/>
            </a:pPr>
            <a:r>
              <a:rPr lang="en-US" altLang="ko-KR" sz="1704" dirty="0" err="1">
                <a:latin typeface="Courier New" pitchFamily="49" charset="0"/>
              </a:rPr>
              <a:t>lw</a:t>
            </a:r>
            <a:r>
              <a:rPr lang="en-US" altLang="ko-KR" sz="1704" dirty="0">
                <a:latin typeface="Courier New" pitchFamily="49" charset="0"/>
              </a:rPr>
              <a:t>   $t0,0($t1)   # Temp </a:t>
            </a:r>
            <a:r>
              <a:rPr lang="en-US" altLang="ko-KR" sz="1704" dirty="0" err="1">
                <a:latin typeface="Courier New" pitchFamily="49" charset="0"/>
              </a:rPr>
              <a:t>reg</a:t>
            </a:r>
            <a:r>
              <a:rPr lang="en-US" altLang="ko-KR" sz="1704" dirty="0">
                <a:latin typeface="Courier New" pitchFamily="49" charset="0"/>
              </a:rPr>
              <a:t> $t0 = save[</a:t>
            </a:r>
            <a:r>
              <a:rPr lang="en-US" altLang="ko-KR" sz="1704" dirty="0" err="1">
                <a:latin typeface="Courier New" pitchFamily="49" charset="0"/>
              </a:rPr>
              <a:t>i</a:t>
            </a:r>
            <a:r>
              <a:rPr lang="en-US" altLang="ko-KR" sz="1704" dirty="0">
                <a:latin typeface="Courier New" pitchFamily="49" charset="0"/>
              </a:rPr>
              <a:t>]</a:t>
            </a:r>
          </a:p>
          <a:p>
            <a:pPr marL="1077085" indent="0">
              <a:buNone/>
            </a:pPr>
            <a:r>
              <a:rPr lang="en-US" altLang="ko-KR" sz="1704" dirty="0" err="1">
                <a:latin typeface="Courier New" pitchFamily="49" charset="0"/>
              </a:rPr>
              <a:t>bne</a:t>
            </a:r>
            <a:r>
              <a:rPr lang="en-US" altLang="ko-KR" sz="1704" dirty="0">
                <a:latin typeface="Courier New" pitchFamily="49" charset="0"/>
              </a:rPr>
              <a:t>  $t0,$s5,Exit # go to Exit if save[</a:t>
            </a:r>
            <a:r>
              <a:rPr lang="en-US" altLang="ko-KR" sz="1704" dirty="0" err="1">
                <a:latin typeface="Courier New" pitchFamily="49" charset="0"/>
              </a:rPr>
              <a:t>i</a:t>
            </a:r>
            <a:r>
              <a:rPr lang="en-US" altLang="ko-KR" sz="1704" dirty="0">
                <a:latin typeface="Courier New" pitchFamily="49" charset="0"/>
              </a:rPr>
              <a:t>]≠k</a:t>
            </a:r>
          </a:p>
          <a:p>
            <a:pPr marL="1077085" indent="0">
              <a:buNone/>
            </a:pPr>
            <a:r>
              <a:rPr lang="en-US" altLang="ko-KR" sz="1704" dirty="0" err="1">
                <a:latin typeface="Courier New" pitchFamily="49" charset="0"/>
              </a:rPr>
              <a:t>addi</a:t>
            </a:r>
            <a:r>
              <a:rPr lang="en-US" altLang="ko-KR" sz="1704" dirty="0">
                <a:latin typeface="Courier New" pitchFamily="49" charset="0"/>
              </a:rPr>
              <a:t> $s3,$s3,1    # </a:t>
            </a:r>
            <a:r>
              <a:rPr lang="en-US" altLang="ko-KR" sz="1704" dirty="0" err="1">
                <a:latin typeface="Courier New" pitchFamily="49" charset="0"/>
              </a:rPr>
              <a:t>i</a:t>
            </a:r>
            <a:r>
              <a:rPr lang="en-US" altLang="ko-KR" sz="1704" dirty="0">
                <a:latin typeface="Courier New" pitchFamily="49" charset="0"/>
              </a:rPr>
              <a:t> = </a:t>
            </a:r>
            <a:r>
              <a:rPr lang="en-US" altLang="ko-KR" sz="1704" dirty="0" err="1">
                <a:latin typeface="Courier New" pitchFamily="49" charset="0"/>
              </a:rPr>
              <a:t>i</a:t>
            </a:r>
            <a:r>
              <a:rPr lang="en-US" altLang="ko-KR" sz="1704" dirty="0">
                <a:latin typeface="Courier New" pitchFamily="49" charset="0"/>
              </a:rPr>
              <a:t> + 1</a:t>
            </a:r>
            <a:endParaRPr lang="en-US" altLang="ko-KR" sz="1704" dirty="0">
              <a:solidFill>
                <a:srgbClr val="FF0000"/>
              </a:solidFill>
              <a:latin typeface="Courier New" pitchFamily="49" charset="0"/>
            </a:endParaRPr>
          </a:p>
          <a:p>
            <a:pPr marL="1077085" indent="0">
              <a:buNone/>
            </a:pPr>
            <a:r>
              <a:rPr lang="en-US" altLang="ko-KR" sz="1704" dirty="0">
                <a:latin typeface="Courier New" pitchFamily="49" charset="0"/>
              </a:rPr>
              <a:t>j    Loop         # go to Loop</a:t>
            </a:r>
          </a:p>
          <a:p>
            <a:pPr>
              <a:buFont typeface="Wingdings" pitchFamily="2" charset="2"/>
              <a:buNone/>
            </a:pPr>
            <a:r>
              <a:rPr lang="en-US" altLang="ko-KR" sz="1704" dirty="0">
                <a:latin typeface="Courier New" pitchFamily="49" charset="0"/>
              </a:rPr>
              <a:t>  Exit: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 err="1" smtClean="0"/>
              <a:t>순환문</a:t>
            </a:r>
            <a:r>
              <a:rPr lang="ko-KR" altLang="en-US" u="sng" dirty="0" smtClean="0"/>
              <a:t> </a:t>
            </a:r>
            <a:r>
              <a:rPr lang="en-US" altLang="ko-KR" u="sng" dirty="0" smtClean="0"/>
              <a:t>(Loops)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1815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다른 조건분기 명령어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on less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309" y="1313075"/>
            <a:ext cx="7861789" cy="3701955"/>
          </a:xfrm>
        </p:spPr>
        <p:txBody>
          <a:bodyPr/>
          <a:lstStyle/>
          <a:p>
            <a:r>
              <a:rPr lang="ko-KR" altLang="en-US" dirty="0" smtClean="0"/>
              <a:t>대소 비교 명령어</a:t>
            </a:r>
            <a:endParaRPr lang="en-US" altLang="ko-KR" dirty="0" smtClean="0"/>
          </a:p>
          <a:p>
            <a:pPr lvl="1"/>
            <a:r>
              <a:rPr lang="en-US" altLang="ko-KR" b="1" dirty="0" err="1">
                <a:solidFill>
                  <a:srgbClr val="9900CC"/>
                </a:solidFill>
                <a:latin typeface="Courier New" pitchFamily="49" charset="0"/>
              </a:rPr>
              <a:t>slt</a:t>
            </a:r>
            <a:r>
              <a:rPr lang="en-US" altLang="ko-KR" b="1" dirty="0">
                <a:solidFill>
                  <a:srgbClr val="9900CC"/>
                </a:solidFill>
                <a:latin typeface="Courier New" pitchFamily="49" charset="0"/>
              </a:rPr>
              <a:t> $t0,$s3,$s4 # if($s3&lt;$s4) then $</a:t>
            </a:r>
            <a:r>
              <a:rPr lang="en-US" altLang="ko-KR" b="1" dirty="0" smtClean="0">
                <a:solidFill>
                  <a:srgbClr val="9900CC"/>
                </a:solidFill>
                <a:latin typeface="Courier New" pitchFamily="49" charset="0"/>
              </a:rPr>
              <a:t>t0=1</a:t>
            </a:r>
          </a:p>
          <a:p>
            <a:pPr marL="414714" lvl="1" indent="0">
              <a:buNone/>
            </a:pPr>
            <a:r>
              <a:rPr lang="en-US" altLang="ko-KR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altLang="ko-KR" b="1" dirty="0" smtClean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altLang="ko-KR" b="1" dirty="0" smtClean="0">
                <a:solidFill>
                  <a:srgbClr val="9900CC"/>
                </a:solidFill>
                <a:latin typeface="Courier New" pitchFamily="49" charset="0"/>
              </a:rPr>
              <a:t>      </a:t>
            </a:r>
            <a:r>
              <a:rPr lang="en-US" altLang="ko-KR" b="1" dirty="0" smtClean="0">
                <a:solidFill>
                  <a:srgbClr val="9900CC"/>
                </a:solidFill>
                <a:latin typeface="Courier New" pitchFamily="49" charset="0"/>
              </a:rPr>
              <a:t>#             </a:t>
            </a:r>
            <a:r>
              <a:rPr lang="en-US" altLang="ko-KR" b="1" dirty="0">
                <a:solidFill>
                  <a:srgbClr val="9900CC"/>
                </a:solidFill>
                <a:latin typeface="Courier New" pitchFamily="49" charset="0"/>
              </a:rPr>
              <a:t>else $t0=0</a:t>
            </a:r>
          </a:p>
          <a:p>
            <a:pPr lvl="1"/>
            <a:r>
              <a:rPr lang="en-US" altLang="ko-KR" b="1" dirty="0" err="1">
                <a:solidFill>
                  <a:srgbClr val="9900CC"/>
                </a:solidFill>
                <a:latin typeface="Courier New" pitchFamily="49" charset="0"/>
              </a:rPr>
              <a:t>slti</a:t>
            </a:r>
            <a:r>
              <a:rPr lang="en-US" altLang="ko-KR" b="1" dirty="0">
                <a:solidFill>
                  <a:srgbClr val="9900CC"/>
                </a:solidFill>
                <a:latin typeface="Courier New" pitchFamily="49" charset="0"/>
              </a:rPr>
              <a:t> $t0,$s2,10 # if $s2&lt;10 $t0=1;else $</a:t>
            </a:r>
            <a:r>
              <a:rPr lang="en-US" altLang="ko-KR" b="1" dirty="0" smtClean="0">
                <a:solidFill>
                  <a:srgbClr val="9900CC"/>
                </a:solidFill>
                <a:latin typeface="Courier New" pitchFamily="49" charset="0"/>
              </a:rPr>
              <a:t>t0=0</a:t>
            </a:r>
          </a:p>
          <a:p>
            <a:pPr lvl="1"/>
            <a:endParaRPr lang="en-US" altLang="ko-KR" b="1" dirty="0">
              <a:solidFill>
                <a:srgbClr val="9900CC"/>
              </a:solidFill>
              <a:latin typeface="Courier New" pitchFamily="49" charset="0"/>
            </a:endParaRPr>
          </a:p>
          <a:p>
            <a:r>
              <a:rPr lang="en-US" altLang="ko-KR" dirty="0" smtClean="0"/>
              <a:t>Signed/Unsigned numbers</a:t>
            </a:r>
            <a:endParaRPr lang="en-US" altLang="ko-KR" dirty="0"/>
          </a:p>
          <a:p>
            <a:pPr lvl="1"/>
            <a:r>
              <a:rPr lang="en-US" altLang="ko-KR" sz="2000" dirty="0" smtClean="0"/>
              <a:t>signed number </a:t>
            </a:r>
            <a:r>
              <a:rPr lang="ko-KR" altLang="en-US" sz="2000" dirty="0" smtClean="0"/>
              <a:t>인 경우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부호비트를</a:t>
            </a:r>
            <a:r>
              <a:rPr lang="ko-KR" altLang="en-US" sz="2000" dirty="0" smtClean="0"/>
              <a:t> 확인해야 함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unsigned number </a:t>
            </a:r>
            <a:r>
              <a:rPr lang="ko-KR" altLang="en-US" sz="2000" dirty="0" smtClean="0"/>
              <a:t>인 경우</a:t>
            </a:r>
            <a:r>
              <a:rPr lang="en-US" altLang="ko-KR" sz="2000" dirty="0" smtClean="0"/>
              <a:t>,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sltu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sltiu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명령어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Example</a:t>
            </a:r>
          </a:p>
          <a:p>
            <a:pPr lvl="1"/>
            <a:endParaRPr lang="en-US" altLang="ko-KR" sz="2000" b="1" dirty="0">
              <a:solidFill>
                <a:srgbClr val="9900CC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3183" y="5754689"/>
            <a:ext cx="2819400" cy="569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Slt</a:t>
            </a:r>
            <a:r>
              <a:rPr lang="en-US" sz="16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$t0, $s0, $s1</a:t>
            </a:r>
          </a:p>
          <a:p>
            <a:r>
              <a:rPr lang="en-US" sz="16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Sltu</a:t>
            </a:r>
            <a:r>
              <a:rPr lang="en-US" sz="16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$t1, $s0, $s1</a:t>
            </a:r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5790" y="5715000"/>
            <a:ext cx="108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$t0 ?  </a:t>
            </a:r>
            <a:r>
              <a:rPr lang="en-US" sz="1800" b="1" dirty="0" smtClean="0"/>
              <a:t>1</a:t>
            </a:r>
          </a:p>
          <a:p>
            <a:r>
              <a:rPr lang="en-US" sz="1800" dirty="0" smtClean="0"/>
              <a:t>$t1 ?  </a:t>
            </a:r>
            <a:r>
              <a:rPr lang="en-US" sz="1800" b="1" dirty="0" smtClean="0"/>
              <a:t>0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715000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$s0 = 1111 1111 … 1111 1111</a:t>
            </a:r>
          </a:p>
          <a:p>
            <a:r>
              <a:rPr lang="en-US" sz="1800" dirty="0" smtClean="0"/>
              <a:t>$s1 = 0000 0000 … 0000 0001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92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2.8 </a:t>
            </a:r>
            <a:r>
              <a:rPr lang="ko-KR" altLang="en-US" sz="3323" dirty="0">
                <a:solidFill>
                  <a:srgbClr val="0000CC"/>
                </a:solidFill>
              </a:rPr>
              <a:t>하드웨어의 </a:t>
            </a:r>
            <a:r>
              <a:rPr lang="ko-KR" altLang="en-US" sz="3323" dirty="0" smtClean="0">
                <a:solidFill>
                  <a:srgbClr val="0000CC"/>
                </a:solidFill>
              </a:rPr>
              <a:t>프로시저 </a:t>
            </a:r>
            <a:r>
              <a:rPr lang="ko-KR" altLang="en-US" sz="3323" dirty="0">
                <a:solidFill>
                  <a:srgbClr val="0000CC"/>
                </a:solidFill>
              </a:rPr>
              <a:t>지원</a:t>
            </a:r>
            <a:endParaRPr lang="ko-KR" altLang="en-US" sz="3323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Courier New" pitchFamily="49" charset="0"/>
              </a:rPr>
              <a:t>MIPS</a:t>
            </a:r>
            <a:r>
              <a:rPr lang="ko-KR" altLang="en-US" dirty="0" smtClean="0">
                <a:latin typeface="Courier New" pitchFamily="49" charset="0"/>
              </a:rPr>
              <a:t>의 프로시저</a:t>
            </a:r>
            <a:r>
              <a:rPr lang="en-US" altLang="ko-KR" dirty="0" smtClean="0">
                <a:latin typeface="Courier New" pitchFamily="49" charset="0"/>
              </a:rPr>
              <a:t>(Procedure)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Courier New" pitchFamily="49" charset="0"/>
              </a:rPr>
              <a:t>프로시저 실행</a:t>
            </a:r>
            <a:endParaRPr lang="en-US" altLang="ko-KR" dirty="0" smtClean="0">
              <a:latin typeface="Courier New" pitchFamily="49" charset="0"/>
            </a:endParaRPr>
          </a:p>
          <a:p>
            <a:pPr marL="801687" lvl="2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>
                <a:latin typeface="Courier New" pitchFamily="49" charset="0"/>
              </a:rPr>
              <a:t>매개변수를 프로시저가 접근할 수 있는 위치에 복사한다</a:t>
            </a:r>
            <a:endParaRPr lang="en-US" altLang="ko-KR" dirty="0" smtClean="0">
              <a:latin typeface="Courier New" pitchFamily="49" charset="0"/>
            </a:endParaRPr>
          </a:p>
          <a:p>
            <a:pPr marL="801687" lvl="2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>
                <a:latin typeface="Courier New" pitchFamily="49" charset="0"/>
              </a:rPr>
              <a:t>제어의 흐름을 프로시저로 넘긴다</a:t>
            </a:r>
            <a:endParaRPr lang="en-US" altLang="ko-KR" dirty="0" smtClean="0">
              <a:latin typeface="Courier New" pitchFamily="49" charset="0"/>
            </a:endParaRPr>
          </a:p>
          <a:p>
            <a:pPr marL="801687" lvl="2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>
                <a:latin typeface="Courier New" pitchFamily="49" charset="0"/>
              </a:rPr>
              <a:t>프로시저 수행을 위해 필요한 저장공간을 확보한다</a:t>
            </a:r>
            <a:endParaRPr lang="en-US" altLang="ko-KR" dirty="0" smtClean="0">
              <a:latin typeface="Courier New" pitchFamily="49" charset="0"/>
            </a:endParaRPr>
          </a:p>
          <a:p>
            <a:pPr marL="801687" lvl="2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>
                <a:latin typeface="Courier New" pitchFamily="49" charset="0"/>
              </a:rPr>
              <a:t>태스크를 수행</a:t>
            </a:r>
            <a:endParaRPr lang="en-US" altLang="ko-KR" dirty="0" smtClean="0">
              <a:latin typeface="Courier New" pitchFamily="49" charset="0"/>
            </a:endParaRPr>
          </a:p>
          <a:p>
            <a:pPr marL="801687" lvl="2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>
                <a:latin typeface="Courier New" pitchFamily="49" charset="0"/>
              </a:rPr>
              <a:t>프로시저 수행 결과를 호출자가 접근할 수 있는 위치로 복사</a:t>
            </a:r>
            <a:endParaRPr lang="en-US" altLang="ko-KR" dirty="0" smtClean="0">
              <a:latin typeface="Courier New" pitchFamily="49" charset="0"/>
            </a:endParaRPr>
          </a:p>
          <a:p>
            <a:pPr marL="801687" lvl="2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>
                <a:latin typeface="Courier New" pitchFamily="49" charset="0"/>
              </a:rPr>
              <a:t>프로시저를 호출한 위치로 제어의 흐름을 넘긴다</a:t>
            </a:r>
            <a:endParaRPr lang="en-US" altLang="ko-KR" dirty="0" smtClean="0">
              <a:latin typeface="Courier New" pitchFamily="49" charset="0"/>
            </a:endParaRPr>
          </a:p>
          <a:p>
            <a:pPr lvl="2">
              <a:lnSpc>
                <a:spcPct val="120000"/>
              </a:lnSpc>
            </a:pPr>
            <a:endParaRPr lang="en-US" altLang="ko-KR" dirty="0">
              <a:latin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Courier New" pitchFamily="49" charset="0"/>
              </a:rPr>
              <a:t>프로시저 호출과 관련 있는 레지스터</a:t>
            </a:r>
            <a:endParaRPr lang="en-US" altLang="ko-KR" dirty="0" smtClean="0">
              <a:latin typeface="Courier New" pitchFamily="49" charset="0"/>
            </a:endParaRPr>
          </a:p>
          <a:p>
            <a:pPr lvl="2">
              <a:lnSpc>
                <a:spcPct val="120000"/>
              </a:lnSpc>
            </a:pPr>
            <a:r>
              <a:rPr lang="en-US" altLang="ko-KR" dirty="0" smtClean="0">
                <a:latin typeface="Courier New" pitchFamily="49" charset="0"/>
              </a:rPr>
              <a:t>$a0~$a3: </a:t>
            </a:r>
            <a:r>
              <a:rPr lang="ko-KR" altLang="en-US" dirty="0" smtClean="0">
                <a:latin typeface="Courier New" pitchFamily="49" charset="0"/>
              </a:rPr>
              <a:t>매개변수 전달을 위한 레지스터</a:t>
            </a:r>
            <a:endParaRPr lang="en-US" altLang="ko-KR" dirty="0" smtClean="0">
              <a:latin typeface="Courier New" pitchFamily="49" charset="0"/>
            </a:endParaRPr>
          </a:p>
          <a:p>
            <a:pPr lvl="2">
              <a:lnSpc>
                <a:spcPct val="120000"/>
              </a:lnSpc>
            </a:pPr>
            <a:r>
              <a:rPr lang="en-US" altLang="ko-KR" dirty="0" smtClean="0">
                <a:latin typeface="Courier New" pitchFamily="49" charset="0"/>
              </a:rPr>
              <a:t>$v0, $v1: </a:t>
            </a:r>
            <a:r>
              <a:rPr lang="ko-KR" altLang="en-US" dirty="0" err="1" smtClean="0">
                <a:latin typeface="Courier New" pitchFamily="49" charset="0"/>
              </a:rPr>
              <a:t>반환값을</a:t>
            </a:r>
            <a:r>
              <a:rPr lang="ko-KR" altLang="en-US" dirty="0" smtClean="0">
                <a:latin typeface="Courier New" pitchFamily="49" charset="0"/>
              </a:rPr>
              <a:t> 위한 레지스터</a:t>
            </a:r>
            <a:endParaRPr lang="en-US" altLang="ko-KR" dirty="0" smtClean="0">
              <a:latin typeface="Courier New" pitchFamily="49" charset="0"/>
            </a:endParaRPr>
          </a:p>
          <a:p>
            <a:pPr lvl="2">
              <a:lnSpc>
                <a:spcPct val="120000"/>
              </a:lnSpc>
            </a:pPr>
            <a:r>
              <a:rPr lang="en-US" altLang="ko-KR" dirty="0" smtClean="0">
                <a:latin typeface="Courier New" pitchFamily="49" charset="0"/>
              </a:rPr>
              <a:t>$</a:t>
            </a:r>
            <a:r>
              <a:rPr lang="en-US" altLang="ko-KR" dirty="0" err="1" smtClean="0">
                <a:latin typeface="Courier New" pitchFamily="49" charset="0"/>
              </a:rPr>
              <a:t>ra</a:t>
            </a:r>
            <a:r>
              <a:rPr lang="en-US" altLang="ko-KR" dirty="0" smtClean="0">
                <a:latin typeface="Courier New" pitchFamily="49" charset="0"/>
              </a:rPr>
              <a:t>: </a:t>
            </a:r>
            <a:r>
              <a:rPr lang="ko-KR" altLang="en-US" dirty="0" smtClean="0">
                <a:latin typeface="Courier New" pitchFamily="49" charset="0"/>
              </a:rPr>
              <a:t>복귀주소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7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323" dirty="0">
                <a:solidFill>
                  <a:srgbClr val="0000CC"/>
                </a:solidFill>
              </a:rPr>
              <a:t>2.8 </a:t>
            </a:r>
            <a:r>
              <a:rPr lang="ko-KR" altLang="en-US" sz="3323" dirty="0">
                <a:solidFill>
                  <a:srgbClr val="0000CC"/>
                </a:solidFill>
              </a:rPr>
              <a:t>하드웨어의 </a:t>
            </a:r>
            <a:r>
              <a:rPr lang="ko-KR" altLang="en-US" sz="3323" dirty="0" smtClean="0">
                <a:solidFill>
                  <a:srgbClr val="0000CC"/>
                </a:solidFill>
              </a:rPr>
              <a:t>프로시저 </a:t>
            </a:r>
            <a:r>
              <a:rPr lang="ko-KR" altLang="en-US" sz="3323" dirty="0">
                <a:solidFill>
                  <a:srgbClr val="0000CC"/>
                </a:solidFill>
              </a:rPr>
              <a:t>지원</a:t>
            </a:r>
            <a:endParaRPr lang="ko-KR" altLang="en-US" sz="3323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latin typeface="Courier New" pitchFamily="49" charset="0"/>
              </a:rPr>
              <a:t>jr</a:t>
            </a:r>
            <a:r>
              <a:rPr lang="en-US" altLang="ko-KR" b="0" dirty="0">
                <a:latin typeface="Courier New" pitchFamily="49" charset="0"/>
              </a:rPr>
              <a:t> </a:t>
            </a:r>
            <a:r>
              <a:rPr lang="en-US" altLang="ko-KR" dirty="0"/>
              <a:t>(jump register) </a:t>
            </a:r>
            <a:r>
              <a:rPr lang="ko-KR" altLang="en-US" dirty="0" smtClean="0"/>
              <a:t>명령어</a:t>
            </a:r>
            <a:endParaRPr lang="en-US" altLang="ko-KR" dirty="0"/>
          </a:p>
          <a:p>
            <a:pPr lvl="2">
              <a:lnSpc>
                <a:spcPct val="120000"/>
              </a:lnSpc>
              <a:buNone/>
            </a:pPr>
            <a:r>
              <a:rPr lang="en-US" altLang="ko-KR" sz="1704" b="1" dirty="0" err="1">
                <a:latin typeface="Courier New" pitchFamily="49" charset="0"/>
              </a:rPr>
              <a:t>jr</a:t>
            </a:r>
            <a:r>
              <a:rPr lang="en-US" altLang="ko-KR" sz="1704" b="1" dirty="0">
                <a:latin typeface="Courier New" pitchFamily="49" charset="0"/>
              </a:rPr>
              <a:t>  $t0	# jump to the address specified 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ko-KR" sz="1704" b="1" dirty="0">
                <a:latin typeface="Courier New" pitchFamily="49" charset="0"/>
              </a:rPr>
              <a:t>			# in a register($t0)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ko-KR" sz="1704" b="1" dirty="0">
                <a:latin typeface="Courier New" pitchFamily="49" charset="0"/>
              </a:rPr>
              <a:t>			# i.e. PC </a:t>
            </a:r>
            <a:r>
              <a:rPr lang="en-US" altLang="ko-KR" sz="1704" b="1" dirty="0">
                <a:latin typeface="Courier New" pitchFamily="49" charset="0"/>
                <a:sym typeface="Wingdings 3"/>
              </a:rPr>
              <a:t></a:t>
            </a:r>
            <a:r>
              <a:rPr lang="en-US" altLang="ko-KR" sz="1704" b="1" dirty="0">
                <a:latin typeface="Courier New" pitchFamily="49" charset="0"/>
              </a:rPr>
              <a:t> $t0</a:t>
            </a:r>
          </a:p>
          <a:p>
            <a:pPr>
              <a:lnSpc>
                <a:spcPct val="120000"/>
              </a:lnSpc>
            </a:pPr>
            <a:r>
              <a:rPr lang="en-US" altLang="ko-KR" dirty="0" err="1">
                <a:latin typeface="Courier New" pitchFamily="49" charset="0"/>
              </a:rPr>
              <a:t>jal</a:t>
            </a:r>
            <a:r>
              <a:rPr lang="en-US" altLang="ko-KR" dirty="0"/>
              <a:t> (jump-and-link)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 indent="155565">
              <a:buNone/>
            </a:pPr>
            <a:r>
              <a:rPr lang="en-US" altLang="ko-KR" b="1" dirty="0" err="1" smtClean="0">
                <a:latin typeface="Courier New" pitchFamily="49" charset="0"/>
              </a:rPr>
              <a:t>jal</a:t>
            </a:r>
            <a:r>
              <a:rPr lang="en-US" altLang="ko-KR" b="1" dirty="0" smtClean="0">
                <a:latin typeface="Courier New" pitchFamily="49" charset="0"/>
              </a:rPr>
              <a:t>  </a:t>
            </a:r>
            <a:r>
              <a:rPr lang="en-US" altLang="ko-KR" b="1" dirty="0" err="1">
                <a:latin typeface="Courier New" pitchFamily="49" charset="0"/>
              </a:rPr>
              <a:t>ProcedureAddress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</a:rPr>
              <a:t> # </a:t>
            </a:r>
            <a:r>
              <a:rPr lang="en-US" altLang="ko-KR" b="1" dirty="0">
                <a:latin typeface="Courier New" pitchFamily="49" charset="0"/>
              </a:rPr>
              <a:t>$</a:t>
            </a:r>
            <a:r>
              <a:rPr lang="en-US" altLang="ko-KR" b="1" dirty="0" err="1">
                <a:latin typeface="Courier New" pitchFamily="49" charset="0"/>
              </a:rPr>
              <a:t>ra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>
                <a:latin typeface="Courier New" pitchFamily="49" charset="0"/>
                <a:sym typeface="Wingdings 3"/>
              </a:rPr>
              <a:t></a:t>
            </a:r>
            <a:r>
              <a:rPr lang="en-US" altLang="ko-KR" b="1" dirty="0">
                <a:latin typeface="Courier New" pitchFamily="49" charset="0"/>
              </a:rPr>
              <a:t> PC + 4, </a:t>
            </a:r>
          </a:p>
          <a:p>
            <a:pPr lvl="1">
              <a:buNone/>
            </a:pPr>
            <a:r>
              <a:rPr lang="en-US" altLang="ko-KR" b="1" dirty="0">
                <a:latin typeface="Courier New" pitchFamily="49" charset="0"/>
              </a:rPr>
              <a:t>                        	# PC </a:t>
            </a:r>
            <a:r>
              <a:rPr lang="en-US" altLang="ko-KR" b="1" dirty="0">
                <a:latin typeface="Courier New" pitchFamily="49" charset="0"/>
                <a:sym typeface="Wingdings 3"/>
              </a:rPr>
              <a:t></a:t>
            </a: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</a:rPr>
              <a:t>ProcedureAddress</a:t>
            </a:r>
            <a:endParaRPr lang="en-US" altLang="ko-KR" b="1" dirty="0">
              <a:latin typeface="Courier New" pitchFamily="49" charset="0"/>
            </a:endParaRPr>
          </a:p>
          <a:p>
            <a:r>
              <a:rPr lang="ko-KR" altLang="en-US" dirty="0" smtClean="0"/>
              <a:t>프로시져에서 복귀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  </a:t>
            </a:r>
            <a:r>
              <a:rPr lang="en-US" altLang="ko-KR" b="1" dirty="0" err="1">
                <a:latin typeface="Courier New" pitchFamily="49" charset="0"/>
              </a:rPr>
              <a:t>jr</a:t>
            </a:r>
            <a:r>
              <a:rPr lang="en-US" altLang="ko-KR" b="1" dirty="0">
                <a:latin typeface="Courier New" pitchFamily="49" charset="0"/>
              </a:rPr>
              <a:t>   $</a:t>
            </a:r>
            <a:r>
              <a:rPr lang="en-US" altLang="ko-KR" b="1" dirty="0" err="1" smtClean="0">
                <a:latin typeface="Courier New" pitchFamily="49" charset="0"/>
              </a:rPr>
              <a:t>ra</a:t>
            </a:r>
            <a:endParaRPr lang="en-US" altLang="ko-KR" b="1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n-US" altLang="ko-KR" b="1" dirty="0">
                <a:latin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</a:rPr>
              <a:t>  # $</a:t>
            </a:r>
            <a:r>
              <a:rPr lang="en-US" altLang="ko-KR" b="1" dirty="0" err="1" smtClean="0">
                <a:latin typeface="Courier New" pitchFamily="49" charset="0"/>
              </a:rPr>
              <a:t>ra</a:t>
            </a:r>
            <a:r>
              <a:rPr lang="ko-KR" altLang="en-US" b="1" dirty="0" smtClean="0">
                <a:latin typeface="Courier New" pitchFamily="49" charset="0"/>
              </a:rPr>
              <a:t>레지스터 값을 </a:t>
            </a:r>
            <a:r>
              <a:rPr lang="en-US" altLang="ko-KR" b="1" dirty="0" smtClean="0">
                <a:latin typeface="Courier New" pitchFamily="49" charset="0"/>
              </a:rPr>
              <a:t>PC</a:t>
            </a:r>
            <a:r>
              <a:rPr lang="ko-KR" altLang="en-US" b="1" dirty="0" smtClean="0">
                <a:latin typeface="Courier New" pitchFamily="49" charset="0"/>
              </a:rPr>
              <a:t>레지스터에 복사</a:t>
            </a:r>
            <a:endParaRPr lang="en-US" altLang="ko-KR" b="1" dirty="0"/>
          </a:p>
        </p:txBody>
      </p:sp>
      <p:sp>
        <p:nvSpPr>
          <p:cNvPr id="4" name="Rectangle 7"/>
          <p:cNvSpPr/>
          <p:nvPr/>
        </p:nvSpPr>
        <p:spPr>
          <a:xfrm>
            <a:off x="5462337" y="5216080"/>
            <a:ext cx="337686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Program </a:t>
            </a:r>
            <a:r>
              <a:rPr lang="en-US" sz="1600" b="1" dirty="0" smtClean="0"/>
              <a:t>Counter (PC)</a:t>
            </a:r>
          </a:p>
          <a:p>
            <a:endParaRPr lang="en-US" sz="1600" dirty="0" smtClean="0"/>
          </a:p>
          <a:p>
            <a:r>
              <a:rPr lang="en-US" sz="1600" dirty="0" smtClean="0"/>
              <a:t>Register containing the address of the instruction being executed</a:t>
            </a:r>
          </a:p>
        </p:txBody>
      </p:sp>
    </p:spTree>
    <p:extLst>
      <p:ext uri="{BB962C8B-B14F-4D97-AF65-F5344CB8AC3E}">
        <p14:creationId xmlns:p14="http://schemas.microsoft.com/office/powerpoint/2010/main" val="288854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en-US" altLang="ko-KR" dirty="0" smtClean="0"/>
              <a:t>(Stack): </a:t>
            </a:r>
            <a:r>
              <a:rPr lang="ko-KR" altLang="en-US" dirty="0" smtClean="0"/>
              <a:t>컴파일러에서 많은 레지스터가 필요한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프로시저가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초과의 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초과의 반환 값을 가지는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스택구조를</a:t>
            </a:r>
            <a:r>
              <a:rPr lang="ko-KR" altLang="en-US" dirty="0" smtClean="0"/>
              <a:t> 이용하여 전달</a:t>
            </a:r>
            <a:endParaRPr lang="en-US" altLang="ko-KR" dirty="0" smtClean="0"/>
          </a:p>
          <a:p>
            <a:r>
              <a:rPr lang="ko-KR" altLang="en-US" dirty="0"/>
              <a:t>프로시저 </a:t>
            </a:r>
            <a:r>
              <a:rPr lang="ko-KR" altLang="en-US" dirty="0" smtClean="0"/>
              <a:t>호출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호출자</a:t>
            </a:r>
            <a:r>
              <a:rPr lang="en-US" altLang="ko-KR" dirty="0" smtClean="0"/>
              <a:t>(caller)</a:t>
            </a:r>
            <a:r>
              <a:rPr lang="ko-KR" altLang="en-US" dirty="0" smtClean="0"/>
              <a:t> 프로시저에서 사용하던 레지스터 값을 유지해야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Stack: Last-in-first-out </a:t>
            </a:r>
          </a:p>
          <a:p>
            <a:pPr lvl="1"/>
            <a:r>
              <a:rPr lang="ko-KR" altLang="en-US" dirty="0" smtClean="0"/>
              <a:t>메모리에 </a:t>
            </a:r>
            <a:r>
              <a:rPr lang="ko-KR" altLang="en-US" dirty="0" err="1" smtClean="0"/>
              <a:t>스택구조를</a:t>
            </a:r>
            <a:r>
              <a:rPr lang="ko-KR" altLang="en-US" dirty="0" smtClean="0"/>
              <a:t> 이용하여 매개변수와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을 전달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스택구조를</a:t>
            </a:r>
            <a:r>
              <a:rPr lang="ko-KR" altLang="en-US" dirty="0" smtClean="0"/>
              <a:t> 이용하여 호출자의 레지스터를 보호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스택</a:t>
            </a:r>
            <a:r>
              <a:rPr lang="ko-KR" altLang="en-US" dirty="0" smtClean="0"/>
              <a:t> 포인터</a:t>
            </a:r>
            <a:r>
              <a:rPr lang="en-US" altLang="ko-KR" dirty="0" smtClean="0"/>
              <a:t>: $</a:t>
            </a:r>
            <a:r>
              <a:rPr lang="en-US" altLang="ko-KR" dirty="0" err="1" smtClean="0"/>
              <a:t>sp</a:t>
            </a:r>
            <a:r>
              <a:rPr lang="en-US" altLang="ko-KR" dirty="0"/>
              <a:t> </a:t>
            </a:r>
            <a:r>
              <a:rPr lang="en-US" altLang="ko-KR" dirty="0" smtClean="0"/>
              <a:t>($29)</a:t>
            </a:r>
          </a:p>
          <a:p>
            <a:pPr lvl="2"/>
            <a:r>
              <a:rPr lang="ko-KR" altLang="en-US" dirty="0" smtClean="0"/>
              <a:t>가장 최근 호출된 프로시저와 관련 있는 레지스터들의 메모리상의 주소 위치를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높은 주소에서 낮은 주소방향으로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589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프로시저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code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MIPS code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97C58D-D633-0148-9592-59EC29FFD9AF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Rectangle 9"/>
          <p:cNvSpPr/>
          <p:nvPr/>
        </p:nvSpPr>
        <p:spPr>
          <a:xfrm>
            <a:off x="521599" y="1905000"/>
            <a:ext cx="3848102" cy="1293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600" dirty="0" err="1"/>
              <a:t>int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leaf_example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g, h,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, j)</a:t>
            </a:r>
            <a:br>
              <a:rPr lang="en-US" altLang="en-US" sz="1600" dirty="0"/>
            </a:br>
            <a:r>
              <a:rPr lang="en-US" altLang="en-US" sz="1600" dirty="0"/>
              <a:t>	</a:t>
            </a:r>
            <a:r>
              <a:rPr lang="en-US" altLang="en-US" sz="1600" dirty="0" smtClean="0"/>
              <a:t>{              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f;</a:t>
            </a:r>
            <a:br>
              <a:rPr lang="en-US" altLang="en-US" sz="1600" dirty="0"/>
            </a:br>
            <a:r>
              <a:rPr lang="en-US" altLang="en-US" sz="1600" dirty="0"/>
              <a:t>  		f = (g + h) - (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+ j);</a:t>
            </a:r>
            <a:br>
              <a:rPr lang="en-US" altLang="en-US" sz="1600" dirty="0"/>
            </a:br>
            <a:r>
              <a:rPr lang="en-US" altLang="en-US" sz="1600" dirty="0"/>
              <a:t>  		return f;</a:t>
            </a:r>
            <a:br>
              <a:rPr lang="en-US" altLang="en-US" sz="1600" dirty="0"/>
            </a:br>
            <a:r>
              <a:rPr lang="en-US" altLang="en-US" sz="1600" dirty="0"/>
              <a:t>	}</a:t>
            </a:r>
          </a:p>
        </p:txBody>
      </p:sp>
      <p:sp>
        <p:nvSpPr>
          <p:cNvPr id="6" name="Rectangle 15"/>
          <p:cNvSpPr/>
          <p:nvPr/>
        </p:nvSpPr>
        <p:spPr>
          <a:xfrm>
            <a:off x="3931549" y="1736020"/>
            <a:ext cx="5200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en-US" sz="1800" dirty="0" err="1"/>
              <a:t>g,h,i</a:t>
            </a:r>
            <a:r>
              <a:rPr lang="en-US" altLang="en-US" sz="1800" dirty="0"/>
              <a:t>, and j are assigned to $a0, $a1, $a2, and $a3, respectively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en-US" sz="1800" dirty="0"/>
              <a:t>f is assigned to $s0 (hence, need to save $s0 on stack)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en-US" sz="1800" dirty="0"/>
              <a:t>Result in $v0</a:t>
            </a:r>
          </a:p>
        </p:txBody>
      </p:sp>
      <p:sp>
        <p:nvSpPr>
          <p:cNvPr id="7" name="Rectangle 3"/>
          <p:cNvSpPr/>
          <p:nvPr/>
        </p:nvSpPr>
        <p:spPr>
          <a:xfrm>
            <a:off x="634228" y="3733800"/>
            <a:ext cx="7823971" cy="3047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en-US" sz="1400" dirty="0" err="1" smtClean="0">
                <a:latin typeface="Lucida Console" panose="020B0609040504020204" pitchFamily="49" charset="0"/>
              </a:rPr>
              <a:t>leaf_example</a:t>
            </a:r>
            <a:r>
              <a:rPr lang="en-US" altLang="en-US" sz="1400" dirty="0" smtClean="0">
                <a:latin typeface="Lucida Console" panose="020B0609040504020204" pitchFamily="49" charset="0"/>
              </a:rPr>
              <a:t>:</a:t>
            </a:r>
          </a:p>
          <a:p>
            <a:r>
              <a:rPr lang="en-US" sz="140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addi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$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-12  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#adjust stack to make room for 3 items</a:t>
            </a:r>
          </a:p>
          <a:p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sw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$t1, 8($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	   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#save register $t1 for use afterwards</a:t>
            </a:r>
          </a:p>
          <a:p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sw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t0, 4($</a:t>
            </a: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	   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save register $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t0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use afterwards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sw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$s0, 0($</a:t>
            </a:r>
            <a:r>
              <a:rPr lang="en-US" sz="14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	   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#save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register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$s0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for use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afterwards</a:t>
            </a:r>
          </a:p>
          <a:p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add $t0, $a0, $a1   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#t0 contains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g+h</a:t>
            </a: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add $t1, $a2, $a3   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#t1 contains 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i+j</a:t>
            </a: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sub $s0, $t0, $t1   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#f = $t0 - $t1, which is (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g+h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mr-IN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i+j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add $v0, $s0, $zero 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#returns f($v0 = $s0+0)</a:t>
            </a:r>
          </a:p>
          <a:p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lw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$s0, 0($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     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#restore register $s0 for caller</a:t>
            </a:r>
          </a:p>
          <a:p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lw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$t0, 4($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     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#restore register $t0 for caller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lw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$t1, 8($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     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#restore register $t1 for caller</a:t>
            </a:r>
          </a:p>
          <a:p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addi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$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12   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#adjust stack to delete 3 items</a:t>
            </a:r>
          </a:p>
          <a:p>
            <a:r>
              <a:rPr lang="en-US" sz="1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jr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</a:t>
            </a:r>
            <a:r>
              <a:rPr lang="en-US" sz="14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ra</a:t>
            </a:r>
            <a:r>
              <a:rPr lang="en-US" sz="14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#jump back to calling routine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20"/>
          <p:cNvGrpSpPr/>
          <p:nvPr/>
        </p:nvGrpSpPr>
        <p:grpSpPr>
          <a:xfrm>
            <a:off x="4860750" y="4558336"/>
            <a:ext cx="4130849" cy="2324100"/>
            <a:chOff x="4860750" y="4415578"/>
            <a:chExt cx="4130849" cy="23241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0750" y="4415578"/>
              <a:ext cx="4130849" cy="2324100"/>
            </a:xfrm>
            <a:prstGeom prst="rect">
              <a:avLst/>
            </a:prstGeom>
          </p:spPr>
        </p:pic>
        <p:sp>
          <p:nvSpPr>
            <p:cNvPr id="10" name="Right Arrow 19"/>
            <p:cNvSpPr/>
            <p:nvPr/>
          </p:nvSpPr>
          <p:spPr bwMode="auto">
            <a:xfrm>
              <a:off x="6781800" y="5403337"/>
              <a:ext cx="381000" cy="297042"/>
            </a:xfrm>
            <a:prstGeom prst="rightArrow">
              <a:avLst/>
            </a:prstGeom>
            <a:solidFill>
              <a:schemeClr val="accent1"/>
            </a:solidFill>
            <a:ln w="3175" cap="flat" cmpd="sng" algn="ctr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1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Blue Pearl DeLuxe">
  <a:themeElements>
    <a:clrScheme name="Blue Pearl DeLux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Blue Pearl DeLux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Font typeface="Wingdings"/>
          <a:buNone/>
          <a:defRPr kumimoji="0" lang="en-US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3175" cap="flat" cmpd="sng" algn="ctr">
          <a:solidFill>
            <a:srgbClr val="c0c0c0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Font typeface="Wingdings"/>
          <a:buNone/>
          <a:defRPr kumimoji="0" lang="en-US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>Sam Lin, Palisades, New York</ep:Manager>
  <ep:Company>IBM</ep:Company>
  <ep:Words>1471</ep:Words>
  <ep:PresentationFormat>화면 슬라이드 쇼(4:3)</ep:PresentationFormat>
  <ep:Paragraphs>370</ep:Paragraphs>
  <ep:Slides>25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Blue Pearl DeLuxe</vt:lpstr>
      <vt:lpstr>Arial</vt:lpstr>
      <vt:lpstr>Calibri</vt:lpstr>
      <vt:lpstr>Comic Sans MS</vt:lpstr>
      <vt:lpstr>Courier New</vt:lpstr>
      <vt:lpstr>Lucida Console</vt:lpstr>
      <vt:lpstr>Tahoma</vt:lpstr>
      <vt:lpstr>Wingdings</vt:lpstr>
      <vt:lpstr>Wingdings 3</vt:lpstr>
      <vt:lpstr>Blue Pearl DeLuxe</vt:lpstr>
      <vt:lpstr>문서</vt:lpstr>
      <vt:lpstr>Document</vt:lpstr>
      <vt:lpstr>2장. 명령어: 컴퓨터 언어2</vt:lpstr>
      <vt:lpstr>2.7 판단을 위한 명령어</vt:lpstr>
      <vt:lpstr>2.7 If문 예제</vt:lpstr>
      <vt:lpstr>순환문 (Loops)</vt:lpstr>
      <vt:lpstr>다른 조건분기 명령어: slt(set on less than)</vt:lpstr>
      <vt:lpstr>2.8 하드웨어의 프로시저 지원</vt:lpstr>
      <vt:lpstr>PC 상대 (PC-relative) 주소지정</vt:lpstr>
      <vt:lpstr>스택(Stack): 컴파일러에서 많은 레지스터가 필요한 경우</vt:lpstr>
      <vt:lpstr>프로시저 예제</vt:lpstr>
      <vt:lpstr>프로시저에서의 레지스터</vt:lpstr>
      <vt:lpstr>프로시저 예제</vt:lpstr>
      <vt:lpstr>메모리 사용</vt:lpstr>
      <vt:lpstr>MIPS 레지스터 사용 관례</vt:lpstr>
      <vt:lpstr>명령어 요약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2003-05-28T17:22:15.000</dcterms:created>
  <dc:creator>samlin@us.ibm.com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박종두</cp:lastModifiedBy>
  <dcterms:modified xsi:type="dcterms:W3CDTF">2019-10-20T10:16:47.824</dcterms:modified>
  <cp:revision>500</cp:revision>
  <dc:title>IBM Presentations: Blue Pearl DeLuxe template</dc:title>
  <cp:version>1000.0000.01</cp:version>
</cp:coreProperties>
</file>