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272" r:id="rId2"/>
    <p:sldId id="273" r:id="rId3"/>
    <p:sldId id="323" r:id="rId4"/>
    <p:sldId id="324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  <p:sldId id="284" r:id="rId15"/>
    <p:sldId id="325" r:id="rId16"/>
    <p:sldId id="285" r:id="rId17"/>
    <p:sldId id="326" r:id="rId18"/>
    <p:sldId id="286" r:id="rId19"/>
    <p:sldId id="287" r:id="rId20"/>
    <p:sldId id="327" r:id="rId21"/>
    <p:sldId id="290" r:id="rId22"/>
    <p:sldId id="328" r:id="rId23"/>
    <p:sldId id="329" r:id="rId24"/>
    <p:sldId id="292" r:id="rId25"/>
    <p:sldId id="330" r:id="rId26"/>
    <p:sldId id="293" r:id="rId27"/>
    <p:sldId id="294" r:id="rId28"/>
    <p:sldId id="331" r:id="rId29"/>
    <p:sldId id="295" r:id="rId30"/>
    <p:sldId id="332" r:id="rId31"/>
    <p:sldId id="297" r:id="rId32"/>
    <p:sldId id="298" r:id="rId33"/>
    <p:sldId id="299" r:id="rId34"/>
    <p:sldId id="300" r:id="rId35"/>
    <p:sldId id="301" r:id="rId36"/>
    <p:sldId id="333" r:id="rId37"/>
    <p:sldId id="334" r:id="rId38"/>
  </p:sldIdLst>
  <p:sldSz cx="9144000" cy="6858000" type="screen4x3"/>
  <p:notesSz cx="6883400" cy="9906000"/>
  <p:custDataLst>
    <p:tags r:id="rId4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80">
          <p15:clr>
            <a:srgbClr val="A4A3A4"/>
          </p15:clr>
        </p15:guide>
        <p15:guide id="3" orient="horz" pos="9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144">
          <p15:clr>
            <a:srgbClr val="A4A3A4"/>
          </p15:clr>
        </p15:guide>
        <p15:guide id="6" pos="5568">
          <p15:clr>
            <a:srgbClr val="A4A3A4"/>
          </p15:clr>
        </p15:guide>
        <p15:guide id="7" pos="4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E7F00"/>
    <a:srgbClr val="FF0000"/>
    <a:srgbClr val="3B9AC5"/>
    <a:srgbClr val="8AB8EA"/>
    <a:srgbClr val="EBF3FB"/>
    <a:srgbClr val="FFFFCC"/>
    <a:srgbClr val="D3E4F7"/>
    <a:srgbClr val="FFD4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09" autoAdjust="0"/>
    <p:restoredTop sz="78253" autoAdjust="0"/>
  </p:normalViewPr>
  <p:slideViewPr>
    <p:cSldViewPr>
      <p:cViewPr varScale="1">
        <p:scale>
          <a:sx n="81" d="100"/>
          <a:sy n="81" d="100"/>
        </p:scale>
        <p:origin x="90" y="2196"/>
      </p:cViewPr>
      <p:guideLst>
        <p:guide orient="horz" pos="2160"/>
        <p:guide orient="horz" pos="4080"/>
        <p:guide orient="horz" pos="960"/>
        <p:guide orient="horz" pos="3840"/>
        <p:guide pos="144"/>
        <p:guide pos="5568"/>
        <p:guide pos="44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l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l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402CBEB-465D-E548-86CD-1AD53160AE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19290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l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05350"/>
            <a:ext cx="55054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l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D847844-DD07-AC47-80F6-EE0D27F10E3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9160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588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588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588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588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F06FEC8-2375-4643-BAB0-D7C64CEA19EC}" type="slidenum">
              <a:rPr lang="en-US" altLang="en-US" sz="1300"/>
              <a:pPr/>
              <a:t>1</a:t>
            </a:fld>
            <a:endParaRPr lang="en-US" altLang="en-US" sz="1300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856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F77C9E-3EBA-425A-AE0E-DC2362D0929B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890588"/>
            <a:ext cx="4786312" cy="3589337"/>
          </a:xfrm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98199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F77C9E-3EBA-425A-AE0E-DC2362D0929B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890588"/>
            <a:ext cx="4786312" cy="3589337"/>
          </a:xfrm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76057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F77C9E-3EBA-425A-AE0E-DC2362D0929B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890588"/>
            <a:ext cx="4786312" cy="3589337"/>
          </a:xfrm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07310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533CED-6174-4A15-B6C7-86E29155A597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890588"/>
            <a:ext cx="4786312" cy="3589337"/>
          </a:xfrm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40290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C04FDF-F389-432D-B877-32A91AF70B41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890588"/>
            <a:ext cx="4786312" cy="3589337"/>
          </a:xfrm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24330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C04FDF-F389-432D-B877-32A91AF70B41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890588"/>
            <a:ext cx="4786312" cy="3589337"/>
          </a:xfrm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61272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F2D81C-806B-4DE8-A1C5-A72DCF5288AE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890588"/>
            <a:ext cx="4786312" cy="3589337"/>
          </a:xfrm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164923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9667FF-9BD8-4909-920A-175E02F63E14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6513" cy="3836988"/>
          </a:xfrm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26354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94"/>
          <p:cNvSpPr>
            <a:spLocks noChangeShapeType="1"/>
          </p:cNvSpPr>
          <p:nvPr userDrawn="1"/>
        </p:nvSpPr>
        <p:spPr bwMode="auto">
          <a:xfrm>
            <a:off x="304800" y="1066800"/>
            <a:ext cx="853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dirty="0"/>
          </a:p>
        </p:txBody>
      </p:sp>
      <p:sp>
        <p:nvSpPr>
          <p:cNvPr id="4170" name="Rectangle 74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2511425"/>
            <a:ext cx="8534400" cy="99377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b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altLang="en-US" noProof="0" dirty="0"/>
              <a:t>Click to edit Master title style</a:t>
            </a:r>
          </a:p>
        </p:txBody>
      </p:sp>
      <p:sp>
        <p:nvSpPr>
          <p:cNvPr id="4171" name="Rectangle 7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533400"/>
            <a:ext cx="6477000" cy="457200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sz="1800"/>
            </a:lvl1pPr>
          </a:lstStyle>
          <a:p>
            <a:pPr lvl="0"/>
            <a:r>
              <a:rPr lang="en-GB" altLang="en-US" noProof="0" dirty="0"/>
              <a:t>Click to edit Master subtitle style</a:t>
            </a:r>
          </a:p>
        </p:txBody>
      </p:sp>
      <p:sp>
        <p:nvSpPr>
          <p:cNvPr id="8" name="Rectangle 2"/>
          <p:cNvSpPr txBox="1">
            <a:spLocks noChangeArrowheads="1"/>
          </p:cNvSpPr>
          <p:nvPr userDrawn="1"/>
        </p:nvSpPr>
        <p:spPr bwMode="auto">
          <a:xfrm>
            <a:off x="304800" y="4419600"/>
            <a:ext cx="8534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3600" kern="1200">
                <a:solidFill>
                  <a:schemeClr val="tx1"/>
                </a:solidFill>
                <a:latin typeface="+mj-lt"/>
                <a:ea typeface="Arial" charset="0"/>
                <a:cs typeface="+mj-cs"/>
              </a:defRPr>
            </a:lvl1pPr>
            <a:lvl2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400" dirty="0" err="1" smtClean="0"/>
              <a:t>Prof.</a:t>
            </a:r>
            <a:r>
              <a:rPr lang="en-GB" altLang="en-US" sz="2400" baseline="0" dirty="0" smtClean="0"/>
              <a:t> Jongmin Lee</a:t>
            </a:r>
          </a:p>
          <a:p>
            <a:pPr eaLnBrk="1" hangingPunct="1"/>
            <a:r>
              <a:rPr lang="en-GB" altLang="en-US" sz="2400" dirty="0" err="1" smtClean="0"/>
              <a:t>Wonkwang</a:t>
            </a:r>
            <a:r>
              <a:rPr lang="en-GB" altLang="en-US" sz="2400" baseline="0" dirty="0" smtClean="0"/>
              <a:t> University</a:t>
            </a:r>
          </a:p>
          <a:p>
            <a:pPr eaLnBrk="1" hangingPunct="1"/>
            <a:r>
              <a:rPr lang="en-GB" altLang="en-US" sz="2400" baseline="0" dirty="0" smtClean="0"/>
              <a:t>Fall 2019</a:t>
            </a: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1341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11FCF-A536-F84E-898B-BB10AC9701B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502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685800"/>
            <a:ext cx="2152650" cy="5068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685800"/>
            <a:ext cx="6305550" cy="50688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F7B15-483E-D34E-A1FA-6ADEA96D3E6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219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610600" cy="6096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1"/>
            <a:ext cx="8610600" cy="4230688"/>
          </a:xfrm>
        </p:spPr>
        <p:txBody>
          <a:bodyPr/>
          <a:lstStyle>
            <a:lvl1pPr marL="228600" indent="-228600">
              <a:buClr>
                <a:schemeClr val="tx1"/>
              </a:buClr>
              <a:buSzPct val="120000"/>
              <a:buFont typeface="Wingdings" charset="2"/>
              <a:buChar char="§"/>
              <a:defRPr/>
            </a:lvl1pPr>
            <a:lvl2pPr marL="457200" indent="-227013">
              <a:buClr>
                <a:schemeClr val="tx1"/>
              </a:buClr>
              <a:buSzPct val="100000"/>
              <a:buFont typeface="Courier New" charset="0"/>
              <a:buChar char="o"/>
              <a:defRPr/>
            </a:lvl2pPr>
            <a:lvl3pPr marL="682625" indent="-223838">
              <a:buClr>
                <a:schemeClr val="tx1"/>
              </a:buClr>
              <a:buFont typeface="Arial" charset="0"/>
              <a:buChar char="•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7C58D-D633-0148-9592-59EC29FFD9A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02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D5448-591D-3940-967A-F8DE4BFDDAE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962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41475"/>
            <a:ext cx="4229100" cy="41132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641475"/>
            <a:ext cx="4229100" cy="41132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467E7-10F9-E942-96FA-AF5BA8B92CB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496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65399-8DB2-3847-B0A6-253B38F6AAE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077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DB118-A9A6-B845-B1F7-ED34983FD23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957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B5998-41F6-F448-9210-55043855CA0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403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8D953-B3C0-D345-90C9-095E0B1D49C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61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C00-3A25-1741-8B28-D8A22EF0D63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183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68580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41475"/>
            <a:ext cx="8610600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13" name="Rectangle 41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0" y="6553200"/>
            <a:ext cx="503238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Tx/>
              <a:buFontTx/>
              <a:buNone/>
              <a:defRPr sz="1000" b="1">
                <a:solidFill>
                  <a:srgbClr val="00569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801E3FE-5C82-594D-A90D-9E7EBB62C15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31" name="Line 63"/>
          <p:cNvSpPr>
            <a:spLocks noChangeShapeType="1"/>
          </p:cNvSpPr>
          <p:nvPr userDrawn="1"/>
        </p:nvSpPr>
        <p:spPr bwMode="auto">
          <a:xfrm>
            <a:off x="260350" y="533400"/>
            <a:ext cx="862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 kern="1200">
          <a:solidFill>
            <a:schemeClr val="accent1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>
          <a:solidFill>
            <a:schemeClr val="accent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>
          <a:solidFill>
            <a:schemeClr val="accent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>
          <a:solidFill>
            <a:schemeClr val="accent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>
          <a:solidFill>
            <a:schemeClr val="accent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rtl="0" fontAlgn="base">
        <a:spcBef>
          <a:spcPct val="5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defRPr sz="24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5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defRPr sz="24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5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defRPr sz="24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5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defRPr sz="24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rgbClr val="3B9AC5"/>
        </a:buClr>
        <a:buFont typeface="Wingdings" charset="2"/>
        <a:buChar char="Ø"/>
        <a:defRPr sz="2000" kern="1200">
          <a:solidFill>
            <a:schemeClr val="tx1"/>
          </a:solidFill>
          <a:latin typeface="+mn-lt"/>
          <a:ea typeface="Arial" charset="0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rgbClr val="3B9AC5"/>
        </a:buClr>
        <a:buFont typeface="Arial" charset="0"/>
        <a:buBlip>
          <a:blip r:embed="rId13"/>
        </a:buBlip>
        <a:defRPr kern="1200">
          <a:solidFill>
            <a:schemeClr val="tx1"/>
          </a:solidFill>
          <a:latin typeface="+mn-lt"/>
          <a:ea typeface="Arial" charset="0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rgbClr val="3B9AC5"/>
        </a:buClr>
        <a:buFont typeface="Arial" charset="0"/>
        <a:buBlip>
          <a:blip r:embed="rId13"/>
        </a:buBlip>
        <a:defRPr sz="1600" kern="1200">
          <a:solidFill>
            <a:schemeClr val="tx1"/>
          </a:solidFill>
          <a:latin typeface="+mn-lt"/>
          <a:ea typeface="Arial" charset="0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3B9AC5"/>
        </a:buClr>
        <a:buFont typeface="Arial" charset="0"/>
        <a:buBlip>
          <a:blip r:embed="rId13"/>
        </a:buBlip>
        <a:defRPr sz="1400" kern="1200">
          <a:solidFill>
            <a:schemeClr val="tx1"/>
          </a:solidFill>
          <a:latin typeface="+mn-lt"/>
          <a:ea typeface="Arial" charset="0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B9AC5"/>
        </a:buClr>
        <a:buFont typeface="Arial" charset="0"/>
        <a:buBlip>
          <a:blip r:embed="rId13"/>
        </a:buBlip>
        <a:defRPr sz="1400" kern="12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 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1</a:t>
            </a:r>
            <a:endParaRPr lang="en-GB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dirty="0" smtClean="0"/>
              <a:t>Computer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336600"/>
          </a:solidFill>
        </p:spPr>
        <p:txBody>
          <a:bodyPr/>
          <a:lstStyle/>
          <a:p>
            <a:pPr algn="ctr"/>
            <a:r>
              <a:rPr lang="ko-KR" altLang="en-US" dirty="0" smtClean="0">
                <a:solidFill>
                  <a:srgbClr val="99FFCC"/>
                </a:solidFill>
              </a:rPr>
              <a:t>하드웨어</a:t>
            </a:r>
            <a:r>
              <a:rPr lang="en-US" altLang="ko-KR" dirty="0" smtClean="0">
                <a:solidFill>
                  <a:srgbClr val="99FFCC"/>
                </a:solidFill>
              </a:rPr>
              <a:t>/</a:t>
            </a:r>
            <a:r>
              <a:rPr lang="ko-KR" altLang="en-US" dirty="0" smtClean="0">
                <a:solidFill>
                  <a:srgbClr val="99FFCC"/>
                </a:solidFill>
              </a:rPr>
              <a:t>소프트웨어 인터페이스 </a:t>
            </a:r>
            <a:r>
              <a:rPr lang="en-US" altLang="ko-KR" dirty="0" smtClean="0">
                <a:solidFill>
                  <a:srgbClr val="99FFCC"/>
                </a:solidFill>
              </a:rPr>
              <a:t>(1/2)</a:t>
            </a:r>
            <a:endParaRPr lang="en-AU" dirty="0">
              <a:solidFill>
                <a:srgbClr val="99FFCC"/>
              </a:solidFill>
            </a:endParaRPr>
          </a:p>
        </p:txBody>
      </p:sp>
      <p:sp>
        <p:nvSpPr>
          <p:cNvPr id="29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기억장치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) </a:t>
            </a:r>
            <a:r>
              <a:rPr lang="ko-KR" altLang="en-US" dirty="0" smtClean="0"/>
              <a:t>주소지정은 바이트 단위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워드</a:t>
            </a:r>
            <a:r>
              <a:rPr lang="en-US" altLang="ko-KR" dirty="0" smtClean="0"/>
              <a:t>(word): n 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프로세서의 종류에 따라 </a:t>
            </a:r>
            <a:r>
              <a:rPr lang="en-US" altLang="ko-KR" dirty="0" smtClean="0"/>
              <a:t>8, 16, 32, 64</a:t>
            </a:r>
            <a:r>
              <a:rPr lang="ko-KR" altLang="en-US" dirty="0" smtClean="0"/>
              <a:t>비트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MIPS: 32</a:t>
            </a:r>
            <a:r>
              <a:rPr lang="ko-KR" altLang="en-US" dirty="0" smtClean="0"/>
              <a:t>비트 워드 </a:t>
            </a:r>
            <a:r>
              <a:rPr lang="en-US" altLang="ko-KR" dirty="0" smtClean="0"/>
              <a:t>(4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정렬 제약</a:t>
            </a:r>
            <a:r>
              <a:rPr lang="en-US" altLang="ko-KR" dirty="0" smtClean="0"/>
              <a:t>(alignment restriction)</a:t>
            </a:r>
          </a:p>
          <a:p>
            <a:pPr lvl="1"/>
            <a:r>
              <a:rPr lang="en-US" altLang="ko-KR" dirty="0" smtClean="0"/>
              <a:t>aka </a:t>
            </a:r>
            <a:r>
              <a:rPr lang="ko-KR" altLang="en-US" dirty="0" smtClean="0"/>
              <a:t>메모리 정렬</a:t>
            </a:r>
            <a:r>
              <a:rPr lang="en-US" altLang="ko-KR" dirty="0" smtClean="0"/>
              <a:t>(memory alignment)</a:t>
            </a:r>
          </a:p>
          <a:p>
            <a:pPr lvl="1"/>
            <a:r>
              <a:rPr lang="ko-KR" altLang="en-US" dirty="0" smtClean="0"/>
              <a:t>데이터를 메모리에 저장할 때 항상</a:t>
            </a:r>
            <a:endParaRPr lang="en-US" altLang="ko-KR" dirty="0" smtClean="0"/>
          </a:p>
          <a:p>
            <a:pPr marL="413249" lvl="1" indent="250587">
              <a:buNone/>
            </a:pPr>
            <a:r>
              <a:rPr lang="ko-KR" altLang="en-US" dirty="0" smtClean="0"/>
              <a:t>데이터 크기의 </a:t>
            </a:r>
            <a:r>
              <a:rPr lang="ko-KR" altLang="en-US" dirty="0" err="1" smtClean="0"/>
              <a:t>정수배</a:t>
            </a:r>
            <a:r>
              <a:rPr lang="ko-KR" altLang="en-US" dirty="0" smtClean="0"/>
              <a:t> 번지에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그러므로 </a:t>
            </a:r>
            <a:r>
              <a:rPr lang="en-US" altLang="ko-KR" dirty="0" smtClean="0"/>
              <a:t>MIPS</a:t>
            </a:r>
            <a:r>
              <a:rPr lang="ko-KR" altLang="en-US" dirty="0"/>
              <a:t>에서 </a:t>
            </a:r>
            <a:r>
              <a:rPr lang="ko-KR" altLang="en-US" dirty="0" smtClean="0"/>
              <a:t>워드의</a:t>
            </a:r>
            <a:endParaRPr lang="en-US" altLang="ko-KR" dirty="0" smtClean="0"/>
          </a:p>
          <a:p>
            <a:pPr marL="413249" lvl="1" indent="250587">
              <a:buNone/>
            </a:pPr>
            <a:r>
              <a:rPr lang="ko-KR" altLang="en-US" dirty="0" smtClean="0"/>
              <a:t>시작 주소는 항상 </a:t>
            </a:r>
            <a:r>
              <a:rPr lang="en-US" altLang="ko-KR" dirty="0"/>
              <a:t>4</a:t>
            </a:r>
            <a:r>
              <a:rPr lang="ko-KR" altLang="en-US" dirty="0"/>
              <a:t>의 배수</a:t>
            </a:r>
          </a:p>
          <a:p>
            <a:pPr lvl="1"/>
            <a:r>
              <a:rPr lang="ko-KR" altLang="en-US" dirty="0"/>
              <a:t>정렬을 사용하면 데이터 </a:t>
            </a:r>
            <a:r>
              <a:rPr lang="ko-KR" altLang="en-US" dirty="0" smtClean="0"/>
              <a:t>전송이</a:t>
            </a:r>
            <a:endParaRPr lang="en-US" altLang="ko-KR" dirty="0" smtClean="0"/>
          </a:p>
          <a:p>
            <a:pPr marL="663836" lvl="1" indent="0">
              <a:buNone/>
            </a:pPr>
            <a:r>
              <a:rPr lang="ko-KR" altLang="en-US" dirty="0" smtClean="0"/>
              <a:t>빨라진다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pSp>
        <p:nvGrpSpPr>
          <p:cNvPr id="20" name="Group 3"/>
          <p:cNvGrpSpPr>
            <a:grpSpLocks/>
          </p:cNvGrpSpPr>
          <p:nvPr/>
        </p:nvGrpSpPr>
        <p:grpSpPr bwMode="auto">
          <a:xfrm>
            <a:off x="5334000" y="2431417"/>
            <a:ext cx="3269385" cy="2415856"/>
            <a:chOff x="1375" y="1632"/>
            <a:chExt cx="2417" cy="1786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2160" y="1632"/>
              <a:ext cx="1400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77101" tIns="37875" rIns="77101" bIns="37875">
              <a:spAutoFit/>
            </a:bodyPr>
            <a:lstStyle/>
            <a:p>
              <a:r>
                <a:rPr lang="en-US" altLang="ko-KR" sz="2045" b="1">
                  <a:ea typeface="굴림" charset="-127"/>
                </a:rPr>
                <a:t>0      1     2     3</a:t>
              </a:r>
            </a:p>
          </p:txBody>
        </p:sp>
        <p:grpSp>
          <p:nvGrpSpPr>
            <p:cNvPr id="22" name="Group 5"/>
            <p:cNvGrpSpPr>
              <a:grpSpLocks/>
            </p:cNvGrpSpPr>
            <p:nvPr/>
          </p:nvGrpSpPr>
          <p:grpSpPr bwMode="auto">
            <a:xfrm>
              <a:off x="2160" y="1968"/>
              <a:ext cx="1632" cy="1450"/>
              <a:chOff x="2208" y="2352"/>
              <a:chExt cx="1288" cy="1144"/>
            </a:xfrm>
          </p:grpSpPr>
          <p:sp>
            <p:nvSpPr>
              <p:cNvPr id="25" name="Rectangle 6"/>
              <p:cNvSpPr>
                <a:spLocks noChangeArrowheads="1"/>
              </p:cNvSpPr>
              <p:nvPr/>
            </p:nvSpPr>
            <p:spPr bwMode="auto">
              <a:xfrm>
                <a:off x="2208" y="2352"/>
                <a:ext cx="1288" cy="114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2045"/>
              </a:p>
            </p:txBody>
          </p:sp>
          <p:sp>
            <p:nvSpPr>
              <p:cNvPr id="26" name="Rectangle 7"/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288" cy="136"/>
              </a:xfrm>
              <a:prstGeom prst="rect">
                <a:avLst/>
              </a:prstGeom>
              <a:solidFill>
                <a:srgbClr val="9900CC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2045"/>
              </a:p>
            </p:txBody>
          </p:sp>
          <p:sp>
            <p:nvSpPr>
              <p:cNvPr id="27" name="Rectangle 8"/>
              <p:cNvSpPr>
                <a:spLocks noChangeArrowheads="1"/>
              </p:cNvSpPr>
              <p:nvPr/>
            </p:nvSpPr>
            <p:spPr bwMode="auto">
              <a:xfrm>
                <a:off x="2880" y="2976"/>
                <a:ext cx="616" cy="136"/>
              </a:xfrm>
              <a:prstGeom prst="rect">
                <a:avLst/>
              </a:prstGeom>
              <a:solidFill>
                <a:srgbClr val="9933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2045"/>
              </a:p>
            </p:txBody>
          </p:sp>
          <p:sp>
            <p:nvSpPr>
              <p:cNvPr id="28" name="Rectangle 9"/>
              <p:cNvSpPr>
                <a:spLocks noChangeArrowheads="1"/>
              </p:cNvSpPr>
              <p:nvPr/>
            </p:nvSpPr>
            <p:spPr bwMode="auto">
              <a:xfrm>
                <a:off x="2208" y="3120"/>
                <a:ext cx="664" cy="136"/>
              </a:xfrm>
              <a:prstGeom prst="rect">
                <a:avLst/>
              </a:prstGeom>
              <a:solidFill>
                <a:srgbClr val="9933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2045"/>
              </a:p>
            </p:txBody>
          </p:sp>
          <p:sp>
            <p:nvSpPr>
              <p:cNvPr id="29" name="Rectangle 10"/>
              <p:cNvSpPr>
                <a:spLocks noChangeArrowheads="1"/>
              </p:cNvSpPr>
              <p:nvPr/>
            </p:nvSpPr>
            <p:spPr bwMode="auto">
              <a:xfrm>
                <a:off x="3216" y="3216"/>
                <a:ext cx="280" cy="136"/>
              </a:xfrm>
              <a:prstGeom prst="rect">
                <a:avLst/>
              </a:prstGeom>
              <a:solidFill>
                <a:srgbClr val="9933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2045"/>
              </a:p>
            </p:txBody>
          </p:sp>
          <p:sp>
            <p:nvSpPr>
              <p:cNvPr id="30" name="Rectangle 11"/>
              <p:cNvSpPr>
                <a:spLocks noChangeArrowheads="1"/>
              </p:cNvSpPr>
              <p:nvPr/>
            </p:nvSpPr>
            <p:spPr bwMode="auto">
              <a:xfrm>
                <a:off x="2208" y="3360"/>
                <a:ext cx="1000" cy="136"/>
              </a:xfrm>
              <a:prstGeom prst="rect">
                <a:avLst/>
              </a:prstGeom>
              <a:solidFill>
                <a:srgbClr val="9933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2045"/>
              </a:p>
            </p:txBody>
          </p:sp>
          <p:sp>
            <p:nvSpPr>
              <p:cNvPr id="31" name="Rectangle 12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1000" cy="136"/>
              </a:xfrm>
              <a:prstGeom prst="rect">
                <a:avLst/>
              </a:prstGeom>
              <a:solidFill>
                <a:srgbClr val="9933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2045"/>
              </a:p>
            </p:txBody>
          </p:sp>
          <p:sp>
            <p:nvSpPr>
              <p:cNvPr id="32" name="Rectangle 1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80" cy="136"/>
              </a:xfrm>
              <a:prstGeom prst="rect">
                <a:avLst/>
              </a:prstGeom>
              <a:solidFill>
                <a:srgbClr val="9933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2045"/>
              </a:p>
            </p:txBody>
          </p:sp>
        </p:grp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1566" y="2031"/>
              <a:ext cx="497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77101" tIns="37875" rIns="77101" bIns="37875">
              <a:spAutoFit/>
            </a:bodyPr>
            <a:lstStyle/>
            <a:p>
              <a:pPr algn="r"/>
              <a:r>
                <a:rPr lang="ko-KR" altLang="en-US" sz="2045" b="1" i="1" dirty="0">
                  <a:solidFill>
                    <a:srgbClr val="9900CC"/>
                  </a:solidFill>
                  <a:ea typeface="굴림" charset="-127"/>
                </a:rPr>
                <a:t>정렬</a:t>
              </a:r>
              <a:endParaRPr lang="en-US" altLang="ko-KR" sz="2045" b="1" i="1" dirty="0">
                <a:solidFill>
                  <a:srgbClr val="9900CC"/>
                </a:solidFill>
                <a:ea typeface="굴림" charset="-127"/>
              </a:endParaRPr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1375" y="2693"/>
              <a:ext cx="688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77101" tIns="37875" rIns="77101" bIns="37875">
              <a:spAutoFit/>
            </a:bodyPr>
            <a:lstStyle/>
            <a:p>
              <a:pPr algn="r"/>
              <a:r>
                <a:rPr lang="ko-KR" altLang="en-US" sz="2045" b="1" i="1" dirty="0" err="1">
                  <a:solidFill>
                    <a:srgbClr val="993300"/>
                  </a:solidFill>
                  <a:ea typeface="굴림" charset="-127"/>
                </a:rPr>
                <a:t>비정렬</a:t>
              </a:r>
              <a:endParaRPr lang="en-US" altLang="ko-KR" sz="2045" b="1" i="1" dirty="0">
                <a:solidFill>
                  <a:srgbClr val="993300"/>
                </a:solidFill>
                <a:ea typeface="굴림" charset="-127"/>
              </a:endParaRPr>
            </a:p>
          </p:txBody>
        </p:sp>
      </p:grpSp>
      <p:grpSp>
        <p:nvGrpSpPr>
          <p:cNvPr id="62" name="Group 12"/>
          <p:cNvGrpSpPr/>
          <p:nvPr/>
        </p:nvGrpSpPr>
        <p:grpSpPr>
          <a:xfrm>
            <a:off x="4914871" y="5148118"/>
            <a:ext cx="3707548" cy="1039000"/>
            <a:chOff x="2601914" y="2575154"/>
            <a:chExt cx="3707548" cy="1551024"/>
          </a:xfrm>
        </p:grpSpPr>
        <p:sp>
          <p:nvSpPr>
            <p:cNvPr id="63" name="Rectangle 5"/>
            <p:cNvSpPr/>
            <p:nvPr/>
          </p:nvSpPr>
          <p:spPr>
            <a:xfrm>
              <a:off x="5480880" y="2575154"/>
              <a:ext cx="828582" cy="381000"/>
            </a:xfrm>
            <a:prstGeom prst="rect">
              <a:avLst/>
            </a:prstGeom>
            <a:noFill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"/>
            <p:cNvSpPr/>
            <p:nvPr/>
          </p:nvSpPr>
          <p:spPr>
            <a:xfrm>
              <a:off x="5480880" y="2956154"/>
              <a:ext cx="828582" cy="381000"/>
            </a:xfrm>
            <a:prstGeom prst="rect">
              <a:avLst/>
            </a:prstGeom>
            <a:noFill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7"/>
            <p:cNvSpPr/>
            <p:nvPr/>
          </p:nvSpPr>
          <p:spPr>
            <a:xfrm>
              <a:off x="5480880" y="3337154"/>
              <a:ext cx="828582" cy="381000"/>
            </a:xfrm>
            <a:prstGeom prst="rect">
              <a:avLst/>
            </a:prstGeom>
            <a:noFill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8"/>
            <p:cNvSpPr/>
            <p:nvPr/>
          </p:nvSpPr>
          <p:spPr>
            <a:xfrm>
              <a:off x="5480880" y="3718154"/>
              <a:ext cx="828582" cy="381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01914" y="381632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01914" y="343734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01914" y="305531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01914" y="267915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71" name="Rectangle 19"/>
            <p:cNvSpPr/>
            <p:nvPr/>
          </p:nvSpPr>
          <p:spPr>
            <a:xfrm>
              <a:off x="4652298" y="2575154"/>
              <a:ext cx="828582" cy="381000"/>
            </a:xfrm>
            <a:prstGeom prst="rect">
              <a:avLst/>
            </a:prstGeom>
            <a:noFill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20"/>
            <p:cNvSpPr/>
            <p:nvPr/>
          </p:nvSpPr>
          <p:spPr>
            <a:xfrm>
              <a:off x="4652298" y="2956154"/>
              <a:ext cx="828582" cy="381000"/>
            </a:xfrm>
            <a:prstGeom prst="rect">
              <a:avLst/>
            </a:prstGeom>
            <a:noFill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21"/>
            <p:cNvSpPr/>
            <p:nvPr/>
          </p:nvSpPr>
          <p:spPr>
            <a:xfrm>
              <a:off x="4652298" y="3337154"/>
              <a:ext cx="828582" cy="381000"/>
            </a:xfrm>
            <a:prstGeom prst="rect">
              <a:avLst/>
            </a:prstGeom>
            <a:noFill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22"/>
            <p:cNvSpPr/>
            <p:nvPr/>
          </p:nvSpPr>
          <p:spPr>
            <a:xfrm>
              <a:off x="4652298" y="3718154"/>
              <a:ext cx="828582" cy="381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27"/>
            <p:cNvSpPr/>
            <p:nvPr/>
          </p:nvSpPr>
          <p:spPr>
            <a:xfrm>
              <a:off x="3823716" y="2576186"/>
              <a:ext cx="828582" cy="381000"/>
            </a:xfrm>
            <a:prstGeom prst="rect">
              <a:avLst/>
            </a:prstGeom>
            <a:noFill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28"/>
            <p:cNvSpPr/>
            <p:nvPr/>
          </p:nvSpPr>
          <p:spPr>
            <a:xfrm>
              <a:off x="3823716" y="2957186"/>
              <a:ext cx="828582" cy="381000"/>
            </a:xfrm>
            <a:prstGeom prst="rect">
              <a:avLst/>
            </a:prstGeom>
            <a:noFill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29"/>
            <p:cNvSpPr/>
            <p:nvPr/>
          </p:nvSpPr>
          <p:spPr>
            <a:xfrm>
              <a:off x="3823716" y="3338186"/>
              <a:ext cx="828582" cy="381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30"/>
            <p:cNvSpPr/>
            <p:nvPr/>
          </p:nvSpPr>
          <p:spPr>
            <a:xfrm>
              <a:off x="3823716" y="3719186"/>
              <a:ext cx="828582" cy="381000"/>
            </a:xfrm>
            <a:prstGeom prst="rect">
              <a:avLst/>
            </a:prstGeom>
            <a:noFill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31"/>
            <p:cNvSpPr/>
            <p:nvPr/>
          </p:nvSpPr>
          <p:spPr>
            <a:xfrm>
              <a:off x="2995134" y="2576186"/>
              <a:ext cx="828582" cy="381000"/>
            </a:xfrm>
            <a:prstGeom prst="rect">
              <a:avLst/>
            </a:prstGeom>
            <a:noFill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32"/>
            <p:cNvSpPr/>
            <p:nvPr/>
          </p:nvSpPr>
          <p:spPr>
            <a:xfrm>
              <a:off x="2995134" y="2957186"/>
              <a:ext cx="828582" cy="381000"/>
            </a:xfrm>
            <a:prstGeom prst="rect">
              <a:avLst/>
            </a:prstGeom>
            <a:noFill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33"/>
            <p:cNvSpPr/>
            <p:nvPr/>
          </p:nvSpPr>
          <p:spPr>
            <a:xfrm>
              <a:off x="2995134" y="3338186"/>
              <a:ext cx="828582" cy="381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34"/>
            <p:cNvSpPr/>
            <p:nvPr/>
          </p:nvSpPr>
          <p:spPr>
            <a:xfrm>
              <a:off x="2995134" y="3719186"/>
              <a:ext cx="828582" cy="381000"/>
            </a:xfrm>
            <a:prstGeom prst="rect">
              <a:avLst/>
            </a:prstGeom>
            <a:noFill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124200" y="3712672"/>
              <a:ext cx="636051" cy="413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078767" y="3712672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1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907349" y="3712672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35931" y="3712672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47143" y="343087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075725" y="343087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904307" y="3371414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2889" y="3371414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</p:grpSp>
      <p:sp>
        <p:nvSpPr>
          <p:cNvPr id="91" name="Rectangle 13"/>
          <p:cNvSpPr/>
          <p:nvPr/>
        </p:nvSpPr>
        <p:spPr>
          <a:xfrm>
            <a:off x="4613637" y="6331145"/>
            <a:ext cx="7473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92" name="Rectangle 64"/>
          <p:cNvSpPr/>
          <p:nvPr/>
        </p:nvSpPr>
        <p:spPr>
          <a:xfrm>
            <a:off x="6756183" y="6318918"/>
            <a:ext cx="5084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Data</a:t>
            </a:r>
            <a:endParaRPr lang="en-US"/>
          </a:p>
        </p:txBody>
      </p:sp>
      <p:sp>
        <p:nvSpPr>
          <p:cNvPr id="93" name="Rectangle 46"/>
          <p:cNvSpPr/>
          <p:nvPr/>
        </p:nvSpPr>
        <p:spPr>
          <a:xfrm>
            <a:off x="4380560" y="4665728"/>
            <a:ext cx="19607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Misaligned! 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75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336600"/>
          </a:solidFill>
        </p:spPr>
        <p:txBody>
          <a:bodyPr/>
          <a:lstStyle/>
          <a:p>
            <a:pPr algn="ctr"/>
            <a:r>
              <a:rPr lang="ko-KR" altLang="en-US" dirty="0">
                <a:solidFill>
                  <a:srgbClr val="99FFCC"/>
                </a:solidFill>
              </a:rPr>
              <a:t>하드웨어</a:t>
            </a:r>
            <a:r>
              <a:rPr lang="en-US" altLang="ko-KR" dirty="0">
                <a:solidFill>
                  <a:srgbClr val="99FFCC"/>
                </a:solidFill>
              </a:rPr>
              <a:t>/</a:t>
            </a:r>
            <a:r>
              <a:rPr lang="ko-KR" altLang="en-US" dirty="0">
                <a:solidFill>
                  <a:srgbClr val="99FFCC"/>
                </a:solidFill>
              </a:rPr>
              <a:t>소프트웨어 </a:t>
            </a:r>
            <a:r>
              <a:rPr lang="ko-KR" altLang="en-US" dirty="0" smtClean="0">
                <a:solidFill>
                  <a:srgbClr val="99FFCC"/>
                </a:solidFill>
              </a:rPr>
              <a:t>인터페이스 </a:t>
            </a:r>
            <a:r>
              <a:rPr lang="en-US" altLang="ko-KR" dirty="0" smtClean="0">
                <a:solidFill>
                  <a:srgbClr val="99FFCC"/>
                </a:solidFill>
              </a:rPr>
              <a:t>(2/2</a:t>
            </a:r>
            <a:r>
              <a:rPr lang="en-US" altLang="ko-KR" dirty="0">
                <a:solidFill>
                  <a:srgbClr val="99FFCC"/>
                </a:solidFill>
              </a:rPr>
              <a:t>)</a:t>
            </a:r>
            <a:endParaRPr lang="en-AU" dirty="0">
              <a:solidFill>
                <a:srgbClr val="99FFCC"/>
              </a:solidFill>
            </a:endParaRPr>
          </a:p>
        </p:txBody>
      </p:sp>
      <p:sp>
        <p:nvSpPr>
          <p:cNvPr id="29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엔디언</a:t>
            </a:r>
            <a:r>
              <a:rPr lang="en-US" altLang="ko-KR" dirty="0" smtClean="0"/>
              <a:t>(endianness)</a:t>
            </a:r>
          </a:p>
          <a:p>
            <a:pPr lvl="1"/>
            <a:r>
              <a:rPr lang="en-US" altLang="ko-KR" dirty="0" smtClean="0"/>
              <a:t>Jonathan Swift</a:t>
            </a:r>
            <a:r>
              <a:rPr lang="ko-KR" altLang="en-US" dirty="0" smtClean="0"/>
              <a:t>의 소설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걸리버</a:t>
            </a:r>
            <a:r>
              <a:rPr lang="ko-KR" altLang="en-US" dirty="0" smtClean="0"/>
              <a:t> 여행기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에서 유래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ko-KR" altLang="en-US" dirty="0" smtClean="0"/>
              <a:t>빅 </a:t>
            </a:r>
            <a:r>
              <a:rPr lang="ko-KR" altLang="en-US" dirty="0" err="1" smtClean="0"/>
              <a:t>엔디언</a:t>
            </a:r>
            <a:r>
              <a:rPr lang="en-US" altLang="ko-KR" dirty="0" smtClean="0"/>
              <a:t>(big endian)</a:t>
            </a:r>
          </a:p>
          <a:p>
            <a:pPr lvl="2"/>
            <a:r>
              <a:rPr lang="ko-KR" altLang="en-US" dirty="0" smtClean="0"/>
              <a:t>제일 왼쪽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최상위</a:t>
            </a:r>
            <a:r>
              <a:rPr lang="en-US" altLang="ko-KR" dirty="0" smtClean="0"/>
              <a:t>(big end) </a:t>
            </a:r>
            <a:r>
              <a:rPr lang="ko-KR" altLang="en-US" dirty="0" smtClean="0"/>
              <a:t>바이트 주소를 워드 주소로 사용</a:t>
            </a:r>
          </a:p>
          <a:p>
            <a:pPr lvl="2"/>
            <a:r>
              <a:rPr lang="en-US" altLang="ko-KR" b="1" dirty="0" smtClean="0">
                <a:solidFill>
                  <a:srgbClr val="0000FF"/>
                </a:solidFill>
              </a:rPr>
              <a:t>MIPS</a:t>
            </a:r>
            <a:r>
              <a:rPr lang="en-US" altLang="ko-KR" dirty="0" smtClean="0"/>
              <a:t>, IBM S/360 and S/370, Motorola 680x0, SPARC, PA-RISC</a:t>
            </a:r>
          </a:p>
          <a:p>
            <a:pPr lvl="1"/>
            <a:r>
              <a:rPr lang="ko-KR" altLang="en-US" dirty="0" smtClean="0"/>
              <a:t>리틀 </a:t>
            </a:r>
            <a:r>
              <a:rPr lang="ko-KR" altLang="en-US" dirty="0" err="1" smtClean="0"/>
              <a:t>엔디언</a:t>
            </a:r>
            <a:r>
              <a:rPr lang="en-US" altLang="ko-KR" dirty="0" smtClean="0"/>
              <a:t>(little endian)</a:t>
            </a:r>
            <a:endParaRPr lang="en-US" altLang="ko-KR" dirty="0"/>
          </a:p>
          <a:p>
            <a:pPr lvl="2"/>
            <a:r>
              <a:rPr lang="ko-KR" altLang="en-US" dirty="0" smtClean="0"/>
              <a:t>제일 </a:t>
            </a:r>
            <a:r>
              <a:rPr lang="ko-KR" altLang="en-US" dirty="0"/>
              <a:t>오른쪽</a:t>
            </a:r>
            <a:r>
              <a:rPr lang="en-US" altLang="ko-KR" dirty="0"/>
              <a:t>, </a:t>
            </a:r>
            <a:r>
              <a:rPr lang="ko-KR" altLang="en-US" dirty="0"/>
              <a:t>즉 최하위</a:t>
            </a:r>
            <a:r>
              <a:rPr lang="en-US" altLang="ko-KR" dirty="0"/>
              <a:t>(little end) </a:t>
            </a:r>
            <a:r>
              <a:rPr lang="ko-KR" altLang="en-US" dirty="0"/>
              <a:t>바이트 주소를 워드 주소로 사용</a:t>
            </a:r>
          </a:p>
          <a:p>
            <a:pPr lvl="2"/>
            <a:r>
              <a:rPr lang="en-US" altLang="ko-KR" dirty="0" smtClean="0"/>
              <a:t>Intel </a:t>
            </a:r>
            <a:r>
              <a:rPr lang="en-US" altLang="ko-KR" dirty="0"/>
              <a:t>IA-32, DEC PDP 11, VAX-11, Alpha, Atmel </a:t>
            </a:r>
            <a:r>
              <a:rPr lang="en-US" altLang="ko-KR" dirty="0" smtClean="0"/>
              <a:t>AVR</a:t>
            </a:r>
            <a:endParaRPr lang="en-US" altLang="ko-KR" dirty="0"/>
          </a:p>
        </p:txBody>
      </p:sp>
      <p:grpSp>
        <p:nvGrpSpPr>
          <p:cNvPr id="5" name="Group 45"/>
          <p:cNvGrpSpPr/>
          <p:nvPr/>
        </p:nvGrpSpPr>
        <p:grpSpPr>
          <a:xfrm>
            <a:off x="2438400" y="4378428"/>
            <a:ext cx="3469268" cy="2463047"/>
            <a:chOff x="5522332" y="4188023"/>
            <a:chExt cx="3469268" cy="2463047"/>
          </a:xfrm>
        </p:grpSpPr>
        <p:sp>
          <p:nvSpPr>
            <p:cNvPr id="7" name="Rectangle 84"/>
            <p:cNvSpPr/>
            <p:nvPr/>
          </p:nvSpPr>
          <p:spPr>
            <a:xfrm>
              <a:off x="6100872" y="4576970"/>
              <a:ext cx="98135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Big-endian</a:t>
              </a:r>
              <a:endParaRPr lang="en-US" b="1" dirty="0"/>
            </a:p>
          </p:txBody>
        </p:sp>
        <p:sp>
          <p:nvSpPr>
            <p:cNvPr id="8" name="Rectangle 85"/>
            <p:cNvSpPr/>
            <p:nvPr/>
          </p:nvSpPr>
          <p:spPr>
            <a:xfrm>
              <a:off x="5562600" y="4989540"/>
              <a:ext cx="5164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mtClean="0"/>
                <a:t>Data</a:t>
              </a:r>
              <a:endParaRPr lang="en-US" dirty="0"/>
            </a:p>
          </p:txBody>
        </p:sp>
        <p:sp>
          <p:nvSpPr>
            <p:cNvPr id="9" name="Rectangle 26"/>
            <p:cNvSpPr/>
            <p:nvPr/>
          </p:nvSpPr>
          <p:spPr>
            <a:xfrm>
              <a:off x="5638800" y="4188023"/>
              <a:ext cx="327499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sz="1400" b="1" dirty="0" smtClean="0"/>
                <a:t>Store “0x00112233” in memory</a:t>
              </a:r>
              <a:endParaRPr lang="en-US" sz="1400" b="1" dirty="0"/>
            </a:p>
          </p:txBody>
        </p:sp>
        <p:grpSp>
          <p:nvGrpSpPr>
            <p:cNvPr id="10" name="Group 44"/>
            <p:cNvGrpSpPr/>
            <p:nvPr/>
          </p:nvGrpSpPr>
          <p:grpSpPr>
            <a:xfrm>
              <a:off x="6372371" y="4936272"/>
              <a:ext cx="2619229" cy="630358"/>
              <a:chOff x="6276788" y="3609041"/>
              <a:chExt cx="2619229" cy="630358"/>
            </a:xfrm>
          </p:grpSpPr>
          <p:sp>
            <p:nvSpPr>
              <p:cNvPr id="24" name="Rectangle 51"/>
              <p:cNvSpPr/>
              <p:nvPr/>
            </p:nvSpPr>
            <p:spPr>
              <a:xfrm>
                <a:off x="6276788" y="3609041"/>
                <a:ext cx="654472" cy="362482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00</a:t>
                </a:r>
                <a:endParaRPr lang="en-US" dirty="0"/>
              </a:p>
            </p:txBody>
          </p:sp>
          <p:sp>
            <p:nvSpPr>
              <p:cNvPr id="25" name="Rectangle 87"/>
              <p:cNvSpPr/>
              <p:nvPr/>
            </p:nvSpPr>
            <p:spPr>
              <a:xfrm>
                <a:off x="6931260" y="3609041"/>
                <a:ext cx="654472" cy="362482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11</a:t>
                </a:r>
                <a:endParaRPr lang="en-US" dirty="0"/>
              </a:p>
            </p:txBody>
          </p:sp>
          <p:sp>
            <p:nvSpPr>
              <p:cNvPr id="26" name="Rectangle 88"/>
              <p:cNvSpPr/>
              <p:nvPr/>
            </p:nvSpPr>
            <p:spPr>
              <a:xfrm>
                <a:off x="7585732" y="3609041"/>
                <a:ext cx="654472" cy="362482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22</a:t>
                </a:r>
                <a:endParaRPr lang="en-US" dirty="0"/>
              </a:p>
            </p:txBody>
          </p:sp>
          <p:sp>
            <p:nvSpPr>
              <p:cNvPr id="27" name="Rectangle 89"/>
              <p:cNvSpPr/>
              <p:nvPr/>
            </p:nvSpPr>
            <p:spPr>
              <a:xfrm>
                <a:off x="8241545" y="3609041"/>
                <a:ext cx="654472" cy="362482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33</a:t>
                </a:r>
                <a:endParaRPr lang="en-US" dirty="0"/>
              </a:p>
            </p:txBody>
          </p:sp>
          <p:sp>
            <p:nvSpPr>
              <p:cNvPr id="28" name="Rectangle 43"/>
              <p:cNvSpPr/>
              <p:nvPr/>
            </p:nvSpPr>
            <p:spPr>
              <a:xfrm>
                <a:off x="6477000" y="3955952"/>
                <a:ext cx="2696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sp>
            <p:nvSpPr>
              <p:cNvPr id="29" name="Rectangle 90"/>
              <p:cNvSpPr/>
              <p:nvPr/>
            </p:nvSpPr>
            <p:spPr>
              <a:xfrm>
                <a:off x="7162800" y="3962400"/>
                <a:ext cx="2696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30" name="Rectangle 91"/>
              <p:cNvSpPr/>
              <p:nvPr/>
            </p:nvSpPr>
            <p:spPr>
              <a:xfrm>
                <a:off x="7807574" y="3962400"/>
                <a:ext cx="2696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31" name="Rectangle 92"/>
              <p:cNvSpPr/>
              <p:nvPr/>
            </p:nvSpPr>
            <p:spPr>
              <a:xfrm>
                <a:off x="8458200" y="3962400"/>
                <a:ext cx="2696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</p:grpSp>
        <p:sp>
          <p:nvSpPr>
            <p:cNvPr id="11" name="Rectangle 93"/>
            <p:cNvSpPr/>
            <p:nvPr/>
          </p:nvSpPr>
          <p:spPr>
            <a:xfrm>
              <a:off x="5562600" y="5285601"/>
              <a:ext cx="74732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mtClean="0"/>
                <a:t>Address</a:t>
              </a:r>
              <a:endParaRPr lang="en-US" dirty="0"/>
            </a:p>
          </p:txBody>
        </p:sp>
        <p:sp>
          <p:nvSpPr>
            <p:cNvPr id="12" name="Rectangle 106"/>
            <p:cNvSpPr/>
            <p:nvPr/>
          </p:nvSpPr>
          <p:spPr>
            <a:xfrm>
              <a:off x="6060604" y="5661410"/>
              <a:ext cx="11015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Little-endian</a:t>
              </a:r>
              <a:endParaRPr lang="en-US" b="1" dirty="0"/>
            </a:p>
          </p:txBody>
        </p:sp>
        <p:sp>
          <p:nvSpPr>
            <p:cNvPr id="13" name="Rectangle 107"/>
            <p:cNvSpPr/>
            <p:nvPr/>
          </p:nvSpPr>
          <p:spPr>
            <a:xfrm>
              <a:off x="5522332" y="6073980"/>
              <a:ext cx="5164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mtClean="0"/>
                <a:t>Data</a:t>
              </a:r>
              <a:endParaRPr lang="en-US" dirty="0"/>
            </a:p>
          </p:txBody>
        </p:sp>
        <p:grpSp>
          <p:nvGrpSpPr>
            <p:cNvPr id="14" name="Group 108"/>
            <p:cNvGrpSpPr/>
            <p:nvPr/>
          </p:nvGrpSpPr>
          <p:grpSpPr>
            <a:xfrm>
              <a:off x="6332103" y="6020712"/>
              <a:ext cx="2619229" cy="630358"/>
              <a:chOff x="6276788" y="3609041"/>
              <a:chExt cx="2619229" cy="630358"/>
            </a:xfrm>
          </p:grpSpPr>
          <p:sp>
            <p:nvSpPr>
              <p:cNvPr id="16" name="Rectangle 109"/>
              <p:cNvSpPr/>
              <p:nvPr/>
            </p:nvSpPr>
            <p:spPr>
              <a:xfrm>
                <a:off x="6276788" y="3609041"/>
                <a:ext cx="654472" cy="362482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33</a:t>
                </a:r>
                <a:endParaRPr lang="en-US" dirty="0"/>
              </a:p>
            </p:txBody>
          </p:sp>
          <p:sp>
            <p:nvSpPr>
              <p:cNvPr id="17" name="Rectangle 110"/>
              <p:cNvSpPr/>
              <p:nvPr/>
            </p:nvSpPr>
            <p:spPr>
              <a:xfrm>
                <a:off x="6955085" y="3609041"/>
                <a:ext cx="629306" cy="362482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22</a:t>
                </a:r>
                <a:endParaRPr lang="en-US" dirty="0"/>
              </a:p>
            </p:txBody>
          </p:sp>
          <p:sp>
            <p:nvSpPr>
              <p:cNvPr id="18" name="Rectangle 111"/>
              <p:cNvSpPr/>
              <p:nvPr/>
            </p:nvSpPr>
            <p:spPr>
              <a:xfrm>
                <a:off x="7585732" y="3609041"/>
                <a:ext cx="654472" cy="362482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11</a:t>
                </a:r>
                <a:endParaRPr lang="en-US" dirty="0"/>
              </a:p>
            </p:txBody>
          </p:sp>
          <p:sp>
            <p:nvSpPr>
              <p:cNvPr id="19" name="Rectangle 112"/>
              <p:cNvSpPr/>
              <p:nvPr/>
            </p:nvSpPr>
            <p:spPr>
              <a:xfrm>
                <a:off x="8241545" y="3609041"/>
                <a:ext cx="654472" cy="362482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00</a:t>
                </a:r>
                <a:endParaRPr lang="en-US" dirty="0"/>
              </a:p>
            </p:txBody>
          </p:sp>
          <p:sp>
            <p:nvSpPr>
              <p:cNvPr id="20" name="Rectangle 113"/>
              <p:cNvSpPr/>
              <p:nvPr/>
            </p:nvSpPr>
            <p:spPr>
              <a:xfrm>
                <a:off x="6477000" y="3955952"/>
                <a:ext cx="2696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sp>
            <p:nvSpPr>
              <p:cNvPr id="21" name="Rectangle 114"/>
              <p:cNvSpPr/>
              <p:nvPr/>
            </p:nvSpPr>
            <p:spPr>
              <a:xfrm>
                <a:off x="7162800" y="3962400"/>
                <a:ext cx="2696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22" name="Rectangle 115"/>
              <p:cNvSpPr/>
              <p:nvPr/>
            </p:nvSpPr>
            <p:spPr>
              <a:xfrm>
                <a:off x="7807574" y="3962400"/>
                <a:ext cx="2696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23" name="Rectangle 116"/>
              <p:cNvSpPr/>
              <p:nvPr/>
            </p:nvSpPr>
            <p:spPr>
              <a:xfrm>
                <a:off x="8458200" y="3962400"/>
                <a:ext cx="2696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</p:grpSp>
        <p:sp>
          <p:nvSpPr>
            <p:cNvPr id="15" name="Rectangle 117"/>
            <p:cNvSpPr/>
            <p:nvPr/>
          </p:nvSpPr>
          <p:spPr>
            <a:xfrm>
              <a:off x="5522332" y="6370041"/>
              <a:ext cx="74732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mtClean="0"/>
                <a:t>Address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262292" y="3428547"/>
            <a:ext cx="1723549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진수라는 의미</a:t>
            </a:r>
            <a:endParaRPr lang="en-US" altLang="ko-KR" dirty="0" smtClean="0"/>
          </a:p>
          <a:p>
            <a:r>
              <a:rPr lang="en-US" altLang="ko-KR" dirty="0" smtClean="0"/>
              <a:t>0: 0: 0000</a:t>
            </a:r>
          </a:p>
          <a:p>
            <a:r>
              <a:rPr lang="en-US" altLang="ko-KR" dirty="0" smtClean="0"/>
              <a:t>1: 1: 0001</a:t>
            </a:r>
          </a:p>
          <a:p>
            <a:r>
              <a:rPr lang="en-US" altLang="ko-KR" dirty="0" smtClean="0"/>
              <a:t>2: 2: 0010</a:t>
            </a:r>
          </a:p>
          <a:p>
            <a:r>
              <a:rPr lang="en-US" altLang="ko-KR" dirty="0" smtClean="0"/>
              <a:t>3: 3: 0011</a:t>
            </a:r>
          </a:p>
          <a:p>
            <a:r>
              <a:rPr lang="en-US" altLang="ko-KR" dirty="0" smtClean="0"/>
              <a:t>4: 4: 0100</a:t>
            </a:r>
          </a:p>
          <a:p>
            <a:r>
              <a:rPr lang="en-US" altLang="ko-KR" dirty="0" smtClean="0"/>
              <a:t>5: 5: 0101</a:t>
            </a:r>
          </a:p>
          <a:p>
            <a:r>
              <a:rPr lang="en-US" altLang="ko-KR" dirty="0" smtClean="0"/>
              <a:t>6: 6: 0110</a:t>
            </a:r>
          </a:p>
          <a:p>
            <a:r>
              <a:rPr lang="en-US" altLang="ko-KR" dirty="0" smtClean="0"/>
              <a:t>7: 7: 0111</a:t>
            </a:r>
          </a:p>
          <a:p>
            <a:r>
              <a:rPr lang="en-US" altLang="ko-KR" dirty="0" smtClean="0"/>
              <a:t>8: 8: 1000</a:t>
            </a:r>
          </a:p>
          <a:p>
            <a:r>
              <a:rPr lang="en-US" altLang="ko-KR" dirty="0" smtClean="0"/>
              <a:t>9: 9: 1001</a:t>
            </a:r>
          </a:p>
          <a:p>
            <a:r>
              <a:rPr lang="en-US" altLang="ko-KR" dirty="0" smtClean="0"/>
              <a:t>10: A: 1010</a:t>
            </a:r>
          </a:p>
          <a:p>
            <a:r>
              <a:rPr lang="en-US" altLang="ko-KR" dirty="0" smtClean="0"/>
              <a:t>11: B: 1011</a:t>
            </a:r>
          </a:p>
          <a:p>
            <a:r>
              <a:rPr lang="en-US" altLang="ko-KR" dirty="0" smtClean="0"/>
              <a:t>12: C: 1100</a:t>
            </a:r>
          </a:p>
          <a:p>
            <a:r>
              <a:rPr lang="en-US" altLang="ko-KR" dirty="0" smtClean="0"/>
              <a:t>13: D: 1101</a:t>
            </a:r>
          </a:p>
          <a:p>
            <a:r>
              <a:rPr lang="en-US" altLang="ko-KR" dirty="0" smtClean="0"/>
              <a:t>14: E: 1110</a:t>
            </a:r>
          </a:p>
          <a:p>
            <a:r>
              <a:rPr lang="en-US" altLang="ko-KR" dirty="0" smtClean="0"/>
              <a:t>15: F: 1111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76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적재 시의 </a:t>
            </a:r>
            <a:r>
              <a:rPr lang="ko-KR" altLang="en-US" dirty="0" err="1" smtClean="0"/>
              <a:t>엔디언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4931" y="1388770"/>
            <a:ext cx="7861789" cy="910262"/>
          </a:xfrm>
        </p:spPr>
        <p:txBody>
          <a:bodyPr/>
          <a:lstStyle/>
          <a:p>
            <a:r>
              <a:rPr lang="ko-KR" altLang="en-US" dirty="0" smtClean="0"/>
              <a:t>메모리 </a:t>
            </a:r>
            <a:r>
              <a:rPr lang="en-US" altLang="ko-KR" dirty="0" smtClean="0"/>
              <a:t>200 </a:t>
            </a:r>
            <a:r>
              <a:rPr lang="ko-KR" altLang="en-US" dirty="0" smtClean="0"/>
              <a:t>번지의 내용을</a:t>
            </a:r>
            <a:r>
              <a:rPr lang="en-US" altLang="ko-KR" dirty="0" smtClean="0"/>
              <a:t> </a:t>
            </a:r>
            <a:r>
              <a:rPr lang="en-US" altLang="ko-KR" dirty="0"/>
              <a:t>$</a:t>
            </a:r>
            <a:r>
              <a:rPr lang="en-US" altLang="ko-KR" dirty="0" smtClean="0"/>
              <a:t>s1</a:t>
            </a:r>
            <a:r>
              <a:rPr lang="ko-KR" altLang="en-US" dirty="0" smtClean="0"/>
              <a:t>에 적재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$s1,200($zero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ko-KR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283529" y="2999512"/>
            <a:ext cx="4717471" cy="490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913" tIns="38957" rIns="77913" bIns="38957" numCol="1" anchor="t" anchorCtr="0" compatLnSpc="1">
            <a:prstTxWarp prst="textNoShape">
              <a:avLst/>
            </a:prstTxWarp>
          </a:bodyPr>
          <a:lstStyle/>
          <a:p>
            <a:pPr marL="229965" indent="-229965" defTabSz="779173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/>
            </a:pPr>
            <a:r>
              <a:rPr lang="ko-KR" altLang="en-US" sz="1108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리틀</a:t>
            </a:r>
            <a:r>
              <a:rPr lang="ko-KR" altLang="en-US" sz="1108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8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엔디언</a:t>
            </a:r>
            <a:r>
              <a:rPr lang="en-US" altLang="ko-KR" sz="1108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/>
              <a:t>최하위</a:t>
            </a:r>
            <a:r>
              <a:rPr lang="en-US" altLang="ko-KR" sz="1100" dirty="0"/>
              <a:t>(little end) </a:t>
            </a:r>
            <a:r>
              <a:rPr lang="ko-KR" altLang="en-US" sz="1100" dirty="0"/>
              <a:t>바이트 주소를 워드 주소로 사용</a:t>
            </a:r>
            <a:endParaRPr lang="ko-KR" altLang="en-US" sz="1108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83865" y="2815441"/>
          <a:ext cx="2322690" cy="2252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3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613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7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         199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7913" marR="77913" marT="38957" marB="389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7913" marR="77913" marT="38957" marB="38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         200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7913" marR="77913" marT="38957" marB="389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7913" marR="77913" marT="38957" marB="38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         201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7913" marR="77913" marT="38957" marB="389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C5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7913" marR="77913" marT="38957" marB="38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202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7913" marR="77913" marT="38957" marB="389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3B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77913" marR="77913" marT="38957" marB="38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         203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7913" marR="77913" marT="38957" marB="389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7913" marR="77913" marT="38957" marB="38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         204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7913" marR="77913" marT="38957" marB="389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7913" marR="77913" marT="38957" marB="38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         205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7913" marR="77913" marT="38957" marB="389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7913" marR="77913" marT="38957" marB="38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344885" y="4472054"/>
            <a:ext cx="4351315" cy="490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913" tIns="38957" rIns="77913" bIns="38957" numCol="1" anchor="t" anchorCtr="0" compatLnSpc="1">
            <a:prstTxWarp prst="textNoShape">
              <a:avLst/>
            </a:prstTxWarp>
          </a:bodyPr>
          <a:lstStyle/>
          <a:p>
            <a:pPr marL="229965" indent="-229965" defTabSz="779173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/>
            </a:pPr>
            <a:r>
              <a:rPr lang="ko-KR" altLang="en-US" sz="1108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빅</a:t>
            </a:r>
            <a:r>
              <a:rPr lang="ko-KR" altLang="en-US" sz="1108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8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엔디언</a:t>
            </a:r>
            <a:r>
              <a:rPr lang="en-US" altLang="ko-KR" sz="1108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/>
              <a:t>최상위</a:t>
            </a:r>
            <a:r>
              <a:rPr lang="en-US" altLang="ko-KR" sz="1100" dirty="0"/>
              <a:t>(big end) </a:t>
            </a:r>
            <a:r>
              <a:rPr lang="ko-KR" altLang="en-US" sz="1100" dirty="0"/>
              <a:t>바이트 주소를 워드 주소로 사용</a:t>
            </a:r>
          </a:p>
          <a:p>
            <a:pPr marL="229965" indent="-229965" defTabSz="779173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/>
            </a:pPr>
            <a:endParaRPr lang="ko-KR" altLang="en-US" sz="1108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528953" y="3617396"/>
          <a:ext cx="4829450" cy="321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8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658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658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589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6589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17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    $s1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7913" marR="77913" marT="38957" marB="389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7913" marR="77913" marT="38957" marB="38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3B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77913" marR="77913" marT="38957" marB="38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C5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7913" marR="77913" marT="38957" marB="38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7913" marR="77913" marT="38957" marB="38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528953" y="5085610"/>
          <a:ext cx="4829450" cy="321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8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658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658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589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6589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17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    $s1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7913" marR="77913" marT="38957" marB="389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7913" marR="77913" marT="38957" marB="38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C5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7913" marR="77913" marT="38957" marB="38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3B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77913" marR="77913" marT="38957" marB="38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7913" marR="77913" marT="38957" marB="38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00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5611" y="1527157"/>
            <a:ext cx="7861675" cy="797437"/>
          </a:xfrm>
        </p:spPr>
        <p:txBody>
          <a:bodyPr/>
          <a:lstStyle/>
          <a:p>
            <a:r>
              <a:rPr lang="en-US" altLang="ko-KR" dirty="0" smtClean="0"/>
              <a:t>$s1</a:t>
            </a:r>
            <a:r>
              <a:rPr lang="ko-KR" altLang="en-US" dirty="0" smtClean="0"/>
              <a:t>의 내용을 메모리 </a:t>
            </a:r>
            <a:r>
              <a:rPr lang="en-US" altLang="ko-KR" dirty="0" smtClean="0"/>
              <a:t>100 </a:t>
            </a:r>
            <a:r>
              <a:rPr lang="ko-KR" altLang="en-US" dirty="0" smtClean="0"/>
              <a:t>번지에 저장</a:t>
            </a:r>
            <a:endParaRPr lang="en-US" altLang="ko-KR" dirty="0" smtClean="0"/>
          </a:p>
          <a:p>
            <a:pPr lvl="1"/>
            <a:r>
              <a:rPr lang="en-US" altLang="ko-KR" b="1" dirty="0" err="1" smtClean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 $s2,100($zero)</a:t>
            </a:r>
            <a:endParaRPr lang="ko-KR" altLang="en-US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258781" y="2508661"/>
          <a:ext cx="6117925" cy="315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5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35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2358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358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358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159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     $s2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7913" marR="77913" marT="38957" marB="389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0000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</a:rPr>
                        <a:t> 0010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7913" marR="77913" marT="38957" marB="38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bg1"/>
                          </a:solidFill>
                        </a:rPr>
                        <a:t>0011 1011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7913" marR="77913" marT="38957" marB="38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1100 0101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7913" marR="77913" marT="38957" marB="38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1000 0001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7913" marR="77913" marT="38957" marB="38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63518" y="3193093"/>
            <a:ext cx="3804067" cy="490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913" tIns="38957" rIns="77913" bIns="38957" numCol="1" anchor="t" anchorCtr="0" compatLnSpc="1">
            <a:prstTxWarp prst="textNoShape">
              <a:avLst/>
            </a:prstTxWarp>
          </a:bodyPr>
          <a:lstStyle/>
          <a:p>
            <a:pPr marL="229965" indent="-229965" defTabSz="779173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/>
            </a:pPr>
            <a:r>
              <a:rPr lang="ko-KR" altLang="en-US" sz="1846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리틀 </a:t>
            </a:r>
            <a:r>
              <a:rPr lang="ko-KR" altLang="en-US" sz="1846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엔디언</a:t>
            </a:r>
            <a:endParaRPr lang="ko-KR" altLang="en-US" sz="1846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504204" y="3613068"/>
          <a:ext cx="2322690" cy="2252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3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613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7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99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7913" marR="77913" marT="38957" marB="389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77913" marR="77913" marT="38957" marB="38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100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7913" marR="77913" marT="38957" marB="389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1000 0001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7913" marR="77913" marT="38957" marB="38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101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7913" marR="77913" marT="38957" marB="389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1100 0101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7913" marR="77913" marT="38957" marB="38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7913" marR="77913" marT="38957" marB="389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+mn-lt"/>
                        </a:rPr>
                        <a:t>0011 1011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77913" marR="77913" marT="38957" marB="38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103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7913" marR="77913" marT="38957" marB="389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0000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0010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7913" marR="77913" marT="38957" marB="38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104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7913" marR="77913" marT="38957" marB="389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77913" marR="77913" marT="38957" marB="38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105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7913" marR="77913" marT="38957" marB="389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77913" marR="77913" marT="38957" marB="38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553695" y="3613068"/>
          <a:ext cx="2322690" cy="2252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3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613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7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           99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7913" marR="77913" marT="38957" marB="389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7913" marR="77913" marT="38957" marB="38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         100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7913" marR="77913" marT="38957" marB="389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0000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0010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7913" marR="77913" marT="38957" marB="38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         101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7913" marR="77913" marT="38957" marB="389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0011 1011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7913" marR="77913" marT="38957" marB="38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7913" marR="77913" marT="38957" marB="389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1100 0101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7913" marR="77913" marT="38957" marB="38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         103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7913" marR="77913" marT="38957" marB="389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1000 0001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7913" marR="77913" marT="38957" marB="38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         104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7913" marR="77913" marT="38957" marB="389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7913" marR="77913" marT="38957" marB="38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         105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7913" marR="77913" marT="38957" marB="389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7913" marR="77913" marT="38957" marB="38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842645" y="3193093"/>
            <a:ext cx="3804067" cy="490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913" tIns="38957" rIns="77913" bIns="38957" numCol="1" anchor="t" anchorCtr="0" compatLnSpc="1">
            <a:prstTxWarp prst="textNoShape">
              <a:avLst/>
            </a:prstTxWarp>
          </a:bodyPr>
          <a:lstStyle/>
          <a:p>
            <a:pPr marL="229965" indent="-229965" defTabSz="779173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/>
            </a:pPr>
            <a:r>
              <a:rPr lang="ko-KR" altLang="en-US" sz="1846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빅 </a:t>
            </a:r>
            <a:r>
              <a:rPr lang="ko-KR" altLang="en-US" sz="1846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엔디언</a:t>
            </a:r>
            <a:endParaRPr lang="ko-KR" altLang="en-US" sz="1846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 시의 </a:t>
            </a:r>
            <a:r>
              <a:rPr lang="ko-KR" altLang="en-US" dirty="0" err="1"/>
              <a:t>엔디언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11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 smtClean="0"/>
              <a:t>적재와 저장을 사용한 번역</a:t>
            </a:r>
            <a:endParaRPr lang="en-US" altLang="ko-KR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94915" name="Rectangle 3"/>
          <p:cNvSpPr>
            <a:spLocks noGrp="1" noChangeArrowheads="1"/>
          </p:cNvSpPr>
          <p:nvPr>
            <p:ph idx="1"/>
          </p:nvPr>
        </p:nvSpPr>
        <p:spPr>
          <a:xfrm>
            <a:off x="765611" y="1527159"/>
            <a:ext cx="7861675" cy="323122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>
                <a:latin typeface="Courier New" pitchFamily="49" charset="0"/>
              </a:rPr>
              <a:t>A[12] = h + A[8];</a:t>
            </a:r>
            <a:endParaRPr lang="en-US" altLang="ko-KR" dirty="0" smtClean="0"/>
          </a:p>
          <a:p>
            <a:pPr marL="574445" lvl="1" indent="0">
              <a:lnSpc>
                <a:spcPct val="130000"/>
              </a:lnSpc>
              <a:buNone/>
            </a:pPr>
            <a:r>
              <a:rPr lang="en-US" altLang="ko-KR" dirty="0" smtClean="0"/>
              <a:t>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4-byte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marL="574445" lvl="1" indent="0">
              <a:lnSpc>
                <a:spcPct val="130000"/>
              </a:lnSpc>
              <a:buNone/>
            </a:pPr>
            <a:r>
              <a:rPr lang="en-US" altLang="ko-KR" dirty="0" smtClean="0"/>
              <a:t>A</a:t>
            </a:r>
            <a:r>
              <a:rPr lang="ko-KR" altLang="en-US" dirty="0"/>
              <a:t>의 </a:t>
            </a:r>
            <a:r>
              <a:rPr lang="ko-KR" altLang="en-US" dirty="0" smtClean="0"/>
              <a:t>시작 주소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 3"/>
              </a:rPr>
              <a:t></a:t>
            </a:r>
            <a:r>
              <a:rPr lang="en-US" altLang="ko-KR" dirty="0" smtClean="0"/>
              <a:t> </a:t>
            </a:r>
            <a:r>
              <a:rPr lang="en-US" altLang="ko-KR" dirty="0"/>
              <a:t>$s3</a:t>
            </a:r>
          </a:p>
          <a:p>
            <a:pPr marL="574445" lvl="1" indent="0">
              <a:lnSpc>
                <a:spcPct val="130000"/>
              </a:lnSpc>
              <a:buNone/>
            </a:pPr>
            <a:r>
              <a:rPr lang="en-US" altLang="ko-KR" dirty="0"/>
              <a:t>h </a:t>
            </a:r>
            <a:r>
              <a:rPr lang="en-US" altLang="ko-KR" dirty="0" smtClean="0">
                <a:sym typeface="Wingdings 3"/>
              </a:rPr>
              <a:t> </a:t>
            </a:r>
            <a:r>
              <a:rPr lang="en-US" altLang="ko-KR" dirty="0" smtClean="0"/>
              <a:t>$</a:t>
            </a:r>
            <a:r>
              <a:rPr lang="en-US" altLang="ko-KR" dirty="0"/>
              <a:t>s2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답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b="1" dirty="0" err="1">
                <a:latin typeface="Courier New" pitchFamily="49" charset="0"/>
              </a:rPr>
              <a:t>lw</a:t>
            </a:r>
            <a:r>
              <a:rPr lang="en-US" altLang="ko-KR" b="1" dirty="0">
                <a:latin typeface="Courier New" pitchFamily="49" charset="0"/>
              </a:rPr>
              <a:t>   $t0,</a:t>
            </a:r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</a:rPr>
              <a:t>32</a:t>
            </a:r>
            <a:r>
              <a:rPr lang="en-US" altLang="ko-KR" b="1" dirty="0">
                <a:latin typeface="Courier New" pitchFamily="49" charset="0"/>
              </a:rPr>
              <a:t>($s3) 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# Temporary reg. $t0 gets A[8]</a:t>
            </a:r>
          </a:p>
          <a:p>
            <a:pPr lvl="1"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b="1" dirty="0">
                <a:latin typeface="Courier New" pitchFamily="49" charset="0"/>
              </a:rPr>
              <a:t>add  </a:t>
            </a:r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</a:rPr>
              <a:t>$t0</a:t>
            </a:r>
            <a:r>
              <a:rPr lang="en-US" altLang="ko-KR" b="1" dirty="0">
                <a:latin typeface="Courier New" pitchFamily="49" charset="0"/>
              </a:rPr>
              <a:t>,$s2,$t0 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# Temporary reg. $t0 gets </a:t>
            </a: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h+A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[8]</a:t>
            </a:r>
          </a:p>
          <a:p>
            <a:pPr lvl="1"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b="1" dirty="0" err="1">
                <a:latin typeface="Courier New" pitchFamily="49" charset="0"/>
              </a:rPr>
              <a:t>sw</a:t>
            </a:r>
            <a:r>
              <a:rPr lang="en-US" altLang="ko-KR" b="1" dirty="0">
                <a:latin typeface="Courier New" pitchFamily="49" charset="0"/>
              </a:rPr>
              <a:t>   $t0,48($s3) 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# Stores </a:t>
            </a: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h+A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[8] back into A[12]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97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Register vs.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레지스터의 읽기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쓰기가 메모리 보다 빠르다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레지스터의 읽기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쓰기가 메모리 보다 적은 파워를 소비한다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프로세서의 레지스터의 </a:t>
            </a:r>
            <a:r>
              <a:rPr lang="ko-KR" altLang="en-US" dirty="0" err="1" smtClean="0"/>
              <a:t>갯수</a:t>
            </a:r>
            <a:r>
              <a:rPr lang="ko-KR" altLang="en-US" dirty="0" smtClean="0"/>
              <a:t> 제한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메모리로의 접근은 </a:t>
            </a:r>
            <a:r>
              <a:rPr lang="en-US" altLang="ko-KR" dirty="0" smtClean="0"/>
              <a:t>load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store </a:t>
            </a:r>
            <a:r>
              <a:rPr lang="ko-KR" altLang="en-US" dirty="0" smtClean="0"/>
              <a:t>연산이 필요하다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컴파일러는 레지스터를 최대한 사용하려고 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3606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u="sng" dirty="0" smtClean="0"/>
              <a:t>상수</a:t>
            </a:r>
            <a:r>
              <a:rPr lang="en-US" altLang="ko-KR" u="sng" dirty="0" smtClean="0"/>
              <a:t>(</a:t>
            </a:r>
            <a:r>
              <a:rPr lang="en-US" altLang="ko-KR" u="sng" dirty="0" err="1" smtClean="0"/>
              <a:t>contant</a:t>
            </a:r>
            <a:r>
              <a:rPr lang="en-US" altLang="ko-KR" u="sng" dirty="0" smtClean="0"/>
              <a:t>)</a:t>
            </a:r>
            <a:r>
              <a:rPr lang="ko-KR" altLang="en-US" u="sng" dirty="0" smtClean="0"/>
              <a:t> 또는 수치</a:t>
            </a:r>
            <a:r>
              <a:rPr lang="en-US" altLang="ko-KR" u="sng" dirty="0" smtClean="0"/>
              <a:t>(Immediate)</a:t>
            </a:r>
            <a:r>
              <a:rPr lang="ko-KR" altLang="en-US" u="sng" dirty="0" smtClean="0"/>
              <a:t> </a:t>
            </a:r>
            <a:r>
              <a:rPr lang="ko-KR" altLang="en-US" u="sng" dirty="0" err="1" smtClean="0"/>
              <a:t>피연산자</a:t>
            </a:r>
            <a:endParaRPr lang="ko-KR" altLang="en-US" u="sng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상수 </a:t>
            </a:r>
            <a:r>
              <a:rPr lang="ko-KR" altLang="en-US" dirty="0" err="1" smtClean="0"/>
              <a:t>피연산자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x = x + </a:t>
            </a:r>
            <a:r>
              <a:rPr lang="en-US" altLang="ko-KR" b="1" dirty="0" smtClean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SPEC </a:t>
            </a:r>
            <a:r>
              <a:rPr lang="en-US" altLang="ko-KR" dirty="0"/>
              <a:t>CPU2006 </a:t>
            </a:r>
            <a:r>
              <a:rPr lang="ko-KR" altLang="en-US" dirty="0" smtClean="0"/>
              <a:t>벤치마크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산술명령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피연산자의</a:t>
            </a:r>
            <a:r>
              <a:rPr lang="ko-KR" altLang="en-US" dirty="0" smtClean="0"/>
              <a:t> </a:t>
            </a:r>
            <a:r>
              <a:rPr lang="ko-KR" altLang="en-US" dirty="0"/>
              <a:t>절반 이상이 </a:t>
            </a:r>
            <a:r>
              <a:rPr lang="ko-KR" altLang="en-US" dirty="0" smtClean="0"/>
              <a:t>상수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dirty="0"/>
              <a:t>레지스터 </a:t>
            </a:r>
            <a:r>
              <a:rPr lang="en-US" altLang="ko-KR" dirty="0"/>
              <a:t>$s3</a:t>
            </a:r>
            <a:r>
              <a:rPr lang="ko-KR" altLang="en-US" dirty="0"/>
              <a:t>에 상수 </a:t>
            </a:r>
            <a:r>
              <a:rPr lang="en-US" altLang="ko-KR" dirty="0" smtClean="0"/>
              <a:t>4</a:t>
            </a:r>
            <a:r>
              <a:rPr lang="ko-KR" altLang="en-US" dirty="0" smtClean="0"/>
              <a:t>를 </a:t>
            </a:r>
            <a:r>
              <a:rPr lang="ko-KR" altLang="en-US" dirty="0"/>
              <a:t>더하는 </a:t>
            </a:r>
            <a:r>
              <a:rPr lang="ko-KR" altLang="en-US" dirty="0" smtClean="0"/>
              <a:t>코드 </a:t>
            </a:r>
            <a:endParaRPr lang="en-US" altLang="ko-KR" dirty="0" smtClean="0"/>
          </a:p>
          <a:p>
            <a:pPr lvl="1">
              <a:lnSpc>
                <a:spcPct val="110000"/>
              </a:lnSpc>
              <a:buNone/>
            </a:pPr>
            <a:r>
              <a:rPr lang="en-US" altLang="ko-KR" b="1" dirty="0" err="1" smtClean="0">
                <a:latin typeface="Courier New" pitchFamily="49" charset="0"/>
              </a:rPr>
              <a:t>lw</a:t>
            </a:r>
            <a:r>
              <a:rPr lang="en-US" altLang="ko-KR" b="1" dirty="0" smtClean="0">
                <a:latin typeface="Courier New" pitchFamily="49" charset="0"/>
              </a:rPr>
              <a:t>  $t0,AddrConstant4($s1)  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# $t0=constant 4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ko-KR" b="1" dirty="0" smtClean="0">
                <a:latin typeface="Courier New" pitchFamily="49" charset="0"/>
              </a:rPr>
              <a:t>add $s3,$s3,$t0             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# $s3=$s3+$t0 ($t0=4)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더 빠른 방법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en-US" altLang="ko-KR" b="1" dirty="0" err="1" smtClean="0">
                <a:solidFill>
                  <a:srgbClr val="FF0000"/>
                </a:solidFill>
                <a:latin typeface="Courier New" pitchFamily="49" charset="0"/>
              </a:rPr>
              <a:t>addi</a:t>
            </a:r>
            <a:r>
              <a:rPr lang="en-US" altLang="ko-KR" b="1" dirty="0" smtClean="0">
                <a:solidFill>
                  <a:srgbClr val="FF0000"/>
                </a:solidFill>
                <a:latin typeface="Courier New" pitchFamily="49" charset="0"/>
              </a:rPr>
              <a:t>(add immediate)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en-US" altLang="ko-KR" b="1" dirty="0" err="1" smtClean="0">
                <a:latin typeface="Courier New" pitchFamily="49" charset="0"/>
              </a:rPr>
              <a:t>addi</a:t>
            </a:r>
            <a:r>
              <a:rPr lang="en-US" altLang="ko-KR" b="1" dirty="0" smtClean="0">
                <a:latin typeface="Courier New" pitchFamily="49" charset="0"/>
              </a:rPr>
              <a:t> $s3,$s3,4            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# $s3=$s3+4</a:t>
            </a:r>
            <a:endParaRPr lang="en-US" altLang="ko-KR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dirty="0"/>
              <a:t>자주 생기는 </a:t>
            </a:r>
            <a:r>
              <a:rPr lang="ko-KR" altLang="en-US" dirty="0" smtClean="0"/>
              <a:t>일을 </a:t>
            </a:r>
            <a:r>
              <a:rPr lang="ko-KR" altLang="en-US" dirty="0"/>
              <a:t>빠르게 </a:t>
            </a:r>
            <a:r>
              <a:rPr lang="ko-KR" altLang="en-US" dirty="0" smtClean="0"/>
              <a:t>하라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상수 </a:t>
            </a:r>
            <a:r>
              <a:rPr lang="ko-KR" altLang="en-US" dirty="0" err="1" smtClean="0"/>
              <a:t>피연산자가</a:t>
            </a:r>
            <a:r>
              <a:rPr lang="ko-KR" altLang="en-US" dirty="0" smtClean="0"/>
              <a:t> 자주 사용되므로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상수 </a:t>
            </a:r>
            <a:r>
              <a:rPr lang="ko-KR" altLang="en-US" dirty="0" err="1" smtClean="0"/>
              <a:t>피연산자를</a:t>
            </a:r>
            <a:r>
              <a:rPr lang="ko-KR" altLang="en-US" dirty="0" smtClean="0"/>
              <a:t> 사용하는 산술 명령어를 만든다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239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상수 </a:t>
            </a:r>
            <a:r>
              <a:rPr lang="en-US" altLang="ko-KR" dirty="0" smtClean="0"/>
              <a:t>0</a:t>
            </a:r>
          </a:p>
          <a:p>
            <a:pPr lvl="1"/>
            <a:r>
              <a:rPr lang="ko-KR" altLang="en-US" dirty="0" smtClean="0"/>
              <a:t>상수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은 연산에서 자주 사용됨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MIPS</a:t>
            </a:r>
            <a:r>
              <a:rPr lang="ko-KR" altLang="en-US" dirty="0" smtClean="0"/>
              <a:t>는 레지스터 형태로 상수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제공 </a:t>
            </a:r>
            <a:r>
              <a:rPr lang="en-US" altLang="ko-KR" dirty="0" smtClean="0"/>
              <a:t>$zero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레지스터값</a:t>
            </a:r>
            <a:r>
              <a:rPr lang="ko-KR" altLang="en-US" dirty="0" smtClean="0"/>
              <a:t> 복사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add $t, $s1, $zero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97C58D-D633-0148-9592-59EC29FFD9AF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610600" cy="609600"/>
          </a:xfrm>
        </p:spPr>
        <p:txBody>
          <a:bodyPr/>
          <a:lstStyle/>
          <a:p>
            <a:pPr algn="ctr"/>
            <a:r>
              <a:rPr lang="ko-KR" altLang="en-US" u="sng" smtClean="0"/>
              <a:t>상수</a:t>
            </a:r>
            <a:r>
              <a:rPr lang="en-US" altLang="ko-KR" u="sng" smtClean="0"/>
              <a:t>(contant)</a:t>
            </a:r>
            <a:r>
              <a:rPr lang="ko-KR" altLang="en-US" u="sng" smtClean="0"/>
              <a:t> 또는 수치</a:t>
            </a:r>
            <a:r>
              <a:rPr lang="en-US" altLang="ko-KR" u="sng" smtClean="0"/>
              <a:t>(Immediate)</a:t>
            </a:r>
            <a:r>
              <a:rPr lang="ko-KR" altLang="en-US" u="sng" smtClean="0"/>
              <a:t> </a:t>
            </a:r>
            <a:r>
              <a:rPr lang="ko-KR" altLang="en-US" u="sng" dirty="0" err="1" smtClean="0"/>
              <a:t>피연산자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3619993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2800" dirty="0">
                <a:solidFill>
                  <a:srgbClr val="0000CC"/>
                </a:solidFill>
              </a:rPr>
              <a:t>2.4 </a:t>
            </a:r>
            <a:r>
              <a:rPr lang="ko-KR" altLang="en-US" sz="2800" dirty="0" err="1" smtClean="0">
                <a:solidFill>
                  <a:srgbClr val="0000CC"/>
                </a:solidFill>
              </a:rPr>
              <a:t>부호있는</a:t>
            </a:r>
            <a:r>
              <a:rPr lang="en-US" altLang="ko-KR" sz="2800" dirty="0" smtClean="0">
                <a:solidFill>
                  <a:srgbClr val="0000CC"/>
                </a:solidFill>
              </a:rPr>
              <a:t>(</a:t>
            </a:r>
            <a:r>
              <a:rPr lang="en-US" altLang="ko-KR" sz="2800" dirty="0">
                <a:solidFill>
                  <a:srgbClr val="0000CC"/>
                </a:solidFill>
              </a:rPr>
              <a:t>signed)</a:t>
            </a:r>
            <a:r>
              <a:rPr lang="ko-KR" altLang="en-US" sz="2800" dirty="0" smtClean="0">
                <a:solidFill>
                  <a:srgbClr val="0000CC"/>
                </a:solidFill>
              </a:rPr>
              <a:t> 수와 </a:t>
            </a:r>
            <a:r>
              <a:rPr lang="ko-KR" altLang="en-US" sz="2800" dirty="0" err="1" smtClean="0">
                <a:solidFill>
                  <a:srgbClr val="0000CC"/>
                </a:solidFill>
              </a:rPr>
              <a:t>부호없는</a:t>
            </a:r>
            <a:r>
              <a:rPr lang="en-US" altLang="ko-KR" sz="2800" dirty="0" smtClean="0">
                <a:solidFill>
                  <a:srgbClr val="0000CC"/>
                </a:solidFill>
              </a:rPr>
              <a:t>(unsigned)</a:t>
            </a:r>
            <a:r>
              <a:rPr lang="ko-KR" altLang="en-US" sz="2800" dirty="0" smtClean="0">
                <a:solidFill>
                  <a:srgbClr val="0000CC"/>
                </a:solidFill>
              </a:rPr>
              <a:t> 수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</a:rPr>
              <a:t>이진수 </a:t>
            </a:r>
            <a:r>
              <a:rPr lang="en-US" altLang="ko-KR" dirty="0" smtClean="0">
                <a:latin typeface="맑은 고딕" panose="020B0503020000020004" pitchFamily="50" charset="-127"/>
              </a:rPr>
              <a:t>(Binary Integers)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ko-KR" dirty="0" smtClean="0">
              <a:ea typeface="굴림" pitchFamily="50" charset="-127"/>
            </a:endParaRPr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ko-KR" dirty="0">
              <a:ea typeface="굴림" pitchFamily="50" charset="-127"/>
            </a:endParaRPr>
          </a:p>
          <a:p>
            <a:pPr>
              <a:buClr>
                <a:srgbClr val="CC0000"/>
              </a:buClr>
              <a:buNone/>
            </a:pPr>
            <a:r>
              <a:rPr lang="en-US" altLang="ko-KR" dirty="0" smtClean="0">
                <a:ea typeface="굴림" pitchFamily="50" charset="-127"/>
              </a:rPr>
              <a:t>                        01011000 </a:t>
            </a:r>
            <a:r>
              <a:rPr lang="en-US" altLang="ko-KR" dirty="0">
                <a:ea typeface="굴림" pitchFamily="50" charset="-127"/>
              </a:rPr>
              <a:t>00010101 00101110 11100111</a:t>
            </a:r>
          </a:p>
          <a:p>
            <a:pPr>
              <a:buClr>
                <a:srgbClr val="CC0000"/>
              </a:buClr>
              <a:buNone/>
            </a:pPr>
            <a:r>
              <a:rPr lang="en-US" altLang="ko-KR" dirty="0">
                <a:ea typeface="굴림" pitchFamily="50" charset="-127"/>
              </a:rPr>
              <a:t>    </a:t>
            </a:r>
          </a:p>
          <a:p>
            <a:pPr marL="826498" lvl="1" indent="0">
              <a:buClr>
                <a:srgbClr val="D60093"/>
              </a:buClr>
              <a:buNone/>
            </a:pPr>
            <a:r>
              <a:rPr lang="en-US" altLang="ko-KR" dirty="0" smtClean="0">
                <a:ea typeface="굴림" pitchFamily="50" charset="-127"/>
              </a:rPr>
              <a:t>=  </a:t>
            </a:r>
            <a:r>
              <a:rPr lang="en-US" altLang="ko-KR" dirty="0">
                <a:ea typeface="굴림" pitchFamily="50" charset="-127"/>
              </a:rPr>
              <a:t>0 x 2</a:t>
            </a:r>
            <a:r>
              <a:rPr lang="en-US" altLang="ko-KR" baseline="30000" dirty="0">
                <a:ea typeface="굴림" pitchFamily="50" charset="-127"/>
              </a:rPr>
              <a:t>31</a:t>
            </a:r>
            <a:r>
              <a:rPr lang="en-US" altLang="ko-KR" dirty="0">
                <a:ea typeface="굴림" pitchFamily="50" charset="-127"/>
              </a:rPr>
              <a:t> + 1 x 2</a:t>
            </a:r>
            <a:r>
              <a:rPr lang="en-US" altLang="ko-KR" baseline="30000" dirty="0">
                <a:ea typeface="굴림" pitchFamily="50" charset="-127"/>
              </a:rPr>
              <a:t>30</a:t>
            </a:r>
            <a:r>
              <a:rPr lang="en-US" altLang="ko-KR" dirty="0">
                <a:ea typeface="굴림" pitchFamily="50" charset="-127"/>
              </a:rPr>
              <a:t> + 0 x 2</a:t>
            </a:r>
            <a:r>
              <a:rPr lang="en-US" altLang="ko-KR" baseline="30000" dirty="0">
                <a:ea typeface="굴림" pitchFamily="50" charset="-127"/>
              </a:rPr>
              <a:t>29</a:t>
            </a:r>
            <a:r>
              <a:rPr lang="en-US" altLang="ko-KR" dirty="0">
                <a:ea typeface="굴림" pitchFamily="50" charset="-127"/>
              </a:rPr>
              <a:t> + …  + 1 x 2</a:t>
            </a:r>
            <a:r>
              <a:rPr lang="en-US" altLang="ko-KR" baseline="30000" dirty="0">
                <a:ea typeface="굴림" pitchFamily="50" charset="-127"/>
              </a:rPr>
              <a:t>0</a:t>
            </a:r>
            <a:r>
              <a:rPr lang="en-US" altLang="ko-KR" dirty="0">
                <a:ea typeface="굴림" pitchFamily="50" charset="-127"/>
              </a:rPr>
              <a:t> </a:t>
            </a:r>
          </a:p>
          <a:p>
            <a:pPr>
              <a:buClr>
                <a:srgbClr val="CC0000"/>
              </a:buClr>
              <a:buNone/>
            </a:pPr>
            <a:r>
              <a:rPr lang="en-US" altLang="ko-KR" dirty="0">
                <a:ea typeface="굴림" pitchFamily="50" charset="-127"/>
              </a:rPr>
              <a:t> </a:t>
            </a:r>
          </a:p>
          <a:p>
            <a:r>
              <a:rPr lang="ko-KR" altLang="en-US" dirty="0" err="1" smtClean="0"/>
              <a:t>부호없는</a:t>
            </a:r>
            <a:r>
              <a:rPr lang="ko-KR" altLang="en-US" dirty="0" smtClean="0"/>
              <a:t> 정수 </a:t>
            </a:r>
            <a:r>
              <a:rPr lang="en-US" altLang="ko-KR" dirty="0" smtClean="0"/>
              <a:t>(Unsigned Binary Integers)</a:t>
            </a:r>
            <a:endParaRPr lang="en-US" altLang="ko-KR" dirty="0"/>
          </a:p>
          <a:p>
            <a:pPr lvl="1">
              <a:buClr>
                <a:srgbClr val="D60093"/>
              </a:buClr>
            </a:pPr>
            <a:r>
              <a:rPr lang="ko-KR" altLang="en-US" dirty="0" smtClean="0"/>
              <a:t>모든 숫자가 </a:t>
            </a:r>
            <a:r>
              <a:rPr lang="ko-KR" altLang="en-US" dirty="0" err="1" smtClean="0"/>
              <a:t>양수라고</a:t>
            </a:r>
            <a:r>
              <a:rPr lang="ko-KR" altLang="en-US" dirty="0" smtClean="0"/>
              <a:t> 가정</a:t>
            </a:r>
            <a:endParaRPr lang="en-US" altLang="ko-KR" dirty="0"/>
          </a:p>
          <a:p>
            <a:pPr lvl="1">
              <a:buClr>
                <a:srgbClr val="D60093"/>
              </a:buClr>
            </a:pPr>
            <a:r>
              <a:rPr lang="en-US" altLang="ko-KR" dirty="0" smtClean="0"/>
              <a:t>32 </a:t>
            </a:r>
            <a:r>
              <a:rPr lang="ko-KR" altLang="en-US" dirty="0" smtClean="0"/>
              <a:t>비트 워드는 </a:t>
            </a:r>
            <a:r>
              <a:rPr lang="en-US" altLang="ko-KR" dirty="0" smtClean="0"/>
              <a:t>0 ~ (2</a:t>
            </a:r>
            <a:r>
              <a:rPr lang="en-US" altLang="ko-KR" baseline="30000" dirty="0" smtClean="0"/>
              <a:t>32</a:t>
            </a:r>
            <a:r>
              <a:rPr lang="en-US" altLang="ko-KR" dirty="0" smtClean="0"/>
              <a:t>-1) </a:t>
            </a:r>
            <a:r>
              <a:rPr lang="ko-KR" altLang="en-US" dirty="0" smtClean="0"/>
              <a:t>의 </a:t>
            </a:r>
            <a:r>
              <a:rPr lang="en-US" altLang="ko-KR" dirty="0"/>
              <a:t>2</a:t>
            </a:r>
            <a:r>
              <a:rPr lang="en-US" altLang="ko-KR" baseline="30000" dirty="0"/>
              <a:t>32</a:t>
            </a:r>
            <a:r>
              <a:rPr lang="ko-KR" altLang="en-US" dirty="0" smtClean="0"/>
              <a:t>개 숫자를 표시할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600200" y="2122617"/>
            <a:ext cx="2986628" cy="376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846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MSB (Most significant bit)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2057400" y="2595324"/>
            <a:ext cx="531751" cy="367536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 sz="1846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000335" y="2077784"/>
            <a:ext cx="2869696" cy="376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46" dirty="0">
                <a:solidFill>
                  <a:schemeClr val="accent2"/>
                </a:solidFill>
                <a:latin typeface="+mn-lt"/>
              </a:rPr>
              <a:t>LSB (Least significant bit)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791200" y="2499002"/>
            <a:ext cx="731158" cy="367536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 sz="1846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1717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부호와 크기 </a:t>
            </a:r>
            <a:r>
              <a:rPr lang="en-US" altLang="ko-KR" dirty="0"/>
              <a:t>(</a:t>
            </a:r>
            <a:r>
              <a:rPr lang="en-US" altLang="ko-KR" dirty="0" smtClean="0"/>
              <a:t>Sign and Magnitude)</a:t>
            </a:r>
            <a:r>
              <a:rPr lang="ko-KR" altLang="en-US" dirty="0" smtClean="0"/>
              <a:t>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smtClean="0"/>
              <a:t>32 </a:t>
            </a:r>
            <a:r>
              <a:rPr lang="ko-KR" altLang="en-US" b="0" dirty="0" smtClean="0"/>
              <a:t>비트로 표현할 수 있는 숫자는</a:t>
            </a:r>
            <a:r>
              <a:rPr lang="en-US" altLang="ko-KR" b="0" dirty="0" smtClean="0"/>
              <a:t> 2</a:t>
            </a:r>
            <a:r>
              <a:rPr lang="en-US" altLang="ko-KR" b="0" baseline="30000" dirty="0" smtClean="0"/>
              <a:t>32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개</a:t>
            </a:r>
            <a:endParaRPr lang="en-US" altLang="ko-KR" b="0" dirty="0" smtClean="0"/>
          </a:p>
          <a:p>
            <a:pPr lvl="1"/>
            <a:r>
              <a:rPr lang="ko-KR" altLang="en-US" dirty="0" smtClean="0"/>
              <a:t>양수와 음수를 함께 나타내려면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 중 절반</a:t>
            </a:r>
            <a:r>
              <a:rPr lang="en-US" altLang="ko-KR" dirty="0" smtClean="0"/>
              <a:t>(</a:t>
            </a:r>
            <a:r>
              <a:rPr lang="en-US" altLang="ko-KR" dirty="0"/>
              <a:t>2</a:t>
            </a:r>
            <a:r>
              <a:rPr lang="en-US" altLang="ko-KR" baseline="30000" dirty="0"/>
              <a:t>31 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양수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절반</a:t>
            </a:r>
            <a:r>
              <a:rPr lang="en-US" altLang="ko-KR" dirty="0"/>
              <a:t> (2</a:t>
            </a:r>
            <a:r>
              <a:rPr lang="en-US" altLang="ko-KR" baseline="30000" dirty="0"/>
              <a:t>31 </a:t>
            </a:r>
            <a:r>
              <a:rPr lang="ko-KR" altLang="en-US" dirty="0"/>
              <a:t>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음수여야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lvl="1">
              <a:lnSpc>
                <a:spcPts val="1960"/>
              </a:lnSpc>
              <a:spcBef>
                <a:spcPts val="0"/>
              </a:spcBef>
              <a:buClr>
                <a:srgbClr val="CC0000"/>
              </a:buClr>
              <a:buNone/>
            </a:pPr>
            <a:r>
              <a:rPr lang="en-US" altLang="ko-KR" b="0" dirty="0" smtClean="0">
                <a:ea typeface="굴림" pitchFamily="50" charset="-127"/>
              </a:rPr>
              <a:t>0000 0000 0000 0000 0000 0000 0000 0000</a:t>
            </a:r>
            <a:r>
              <a:rPr lang="en-US" altLang="ko-KR" b="0" baseline="-25000" dirty="0" smtClean="0">
                <a:ea typeface="굴림" pitchFamily="50" charset="-127"/>
              </a:rPr>
              <a:t>two</a:t>
            </a:r>
            <a:r>
              <a:rPr lang="en-US" altLang="ko-KR" b="0" dirty="0" smtClean="0">
                <a:ea typeface="굴림" pitchFamily="50" charset="-127"/>
              </a:rPr>
              <a:t> = 0</a:t>
            </a:r>
            <a:r>
              <a:rPr lang="en-US" altLang="ko-KR" b="0" baseline="-25000" dirty="0" smtClean="0">
                <a:ea typeface="굴림" pitchFamily="50" charset="-127"/>
              </a:rPr>
              <a:t>ten</a:t>
            </a:r>
            <a:endParaRPr lang="en-US" altLang="ko-KR" b="0" dirty="0" smtClean="0">
              <a:ea typeface="굴림" pitchFamily="50" charset="-127"/>
            </a:endParaRPr>
          </a:p>
          <a:p>
            <a:pPr lvl="1">
              <a:lnSpc>
                <a:spcPts val="1960"/>
              </a:lnSpc>
              <a:spcBef>
                <a:spcPts val="0"/>
              </a:spcBef>
              <a:buClr>
                <a:srgbClr val="CC0000"/>
              </a:buClr>
              <a:buNone/>
            </a:pPr>
            <a:r>
              <a:rPr lang="en-US" altLang="ko-KR" b="0" dirty="0" smtClean="0">
                <a:ea typeface="굴림" pitchFamily="50" charset="-127"/>
              </a:rPr>
              <a:t>0000 0000 0000 0000 0000 0000 0000 0001</a:t>
            </a:r>
            <a:r>
              <a:rPr lang="en-US" altLang="ko-KR" b="0" baseline="-25000" dirty="0" smtClean="0">
                <a:ea typeface="굴림" pitchFamily="50" charset="-127"/>
              </a:rPr>
              <a:t>two</a:t>
            </a:r>
            <a:r>
              <a:rPr lang="en-US" altLang="ko-KR" b="0" dirty="0" smtClean="0">
                <a:ea typeface="굴림" pitchFamily="50" charset="-127"/>
              </a:rPr>
              <a:t> = 1</a:t>
            </a:r>
            <a:r>
              <a:rPr lang="en-US" altLang="ko-KR" b="0" baseline="-25000" dirty="0" smtClean="0">
                <a:ea typeface="굴림" pitchFamily="50" charset="-127"/>
              </a:rPr>
              <a:t>ten</a:t>
            </a:r>
            <a:r>
              <a:rPr lang="en-US" altLang="ko-KR" b="0" dirty="0" smtClean="0">
                <a:ea typeface="굴림" pitchFamily="50" charset="-127"/>
              </a:rPr>
              <a:t> </a:t>
            </a:r>
          </a:p>
          <a:p>
            <a:pPr lvl="1">
              <a:lnSpc>
                <a:spcPts val="1960"/>
              </a:lnSpc>
              <a:spcBef>
                <a:spcPts val="0"/>
              </a:spcBef>
              <a:buClr>
                <a:srgbClr val="CC0000"/>
              </a:buClr>
              <a:buNone/>
            </a:pPr>
            <a:r>
              <a:rPr lang="en-US" altLang="ko-KR" b="0" dirty="0" smtClean="0">
                <a:ea typeface="굴림" pitchFamily="50" charset="-127"/>
              </a:rPr>
              <a:t>                              …</a:t>
            </a:r>
          </a:p>
          <a:p>
            <a:pPr lvl="1">
              <a:lnSpc>
                <a:spcPts val="1960"/>
              </a:lnSpc>
              <a:spcBef>
                <a:spcPts val="0"/>
              </a:spcBef>
              <a:buClr>
                <a:srgbClr val="CC0000"/>
              </a:buClr>
              <a:buNone/>
            </a:pPr>
            <a:r>
              <a:rPr lang="en-US" altLang="ko-KR" b="0" dirty="0" smtClean="0">
                <a:ea typeface="굴림" pitchFamily="50" charset="-127"/>
              </a:rPr>
              <a:t>0111 1111 1111 1111 1111 1111 1111 1111</a:t>
            </a:r>
            <a:r>
              <a:rPr lang="en-US" altLang="ko-KR" b="0" baseline="-25000" dirty="0" smtClean="0">
                <a:ea typeface="굴림" pitchFamily="50" charset="-127"/>
              </a:rPr>
              <a:t>two</a:t>
            </a:r>
            <a:r>
              <a:rPr lang="en-US" altLang="ko-KR" b="0" dirty="0" smtClean="0">
                <a:ea typeface="굴림" pitchFamily="50" charset="-127"/>
              </a:rPr>
              <a:t> = (2</a:t>
            </a:r>
            <a:r>
              <a:rPr lang="en-US" altLang="ko-KR" b="0" baseline="30000" dirty="0" smtClean="0">
                <a:ea typeface="굴림" pitchFamily="50" charset="-127"/>
              </a:rPr>
              <a:t>31</a:t>
            </a:r>
            <a:r>
              <a:rPr lang="en-US" altLang="ko-KR" b="0" dirty="0" smtClean="0">
                <a:ea typeface="굴림" pitchFamily="50" charset="-127"/>
              </a:rPr>
              <a:t>-1)</a:t>
            </a:r>
            <a:r>
              <a:rPr lang="en-US" altLang="ko-KR" baseline="-25000" dirty="0" smtClean="0">
                <a:ea typeface="굴림" pitchFamily="50" charset="-127"/>
              </a:rPr>
              <a:t>ten</a:t>
            </a:r>
            <a:endParaRPr lang="en-US" altLang="ko-KR" b="0" dirty="0" smtClean="0">
              <a:ea typeface="굴림" pitchFamily="50" charset="-127"/>
            </a:endParaRPr>
          </a:p>
          <a:p>
            <a:pPr lvl="1">
              <a:lnSpc>
                <a:spcPts val="1960"/>
              </a:lnSpc>
              <a:spcBef>
                <a:spcPts val="0"/>
              </a:spcBef>
              <a:buClr>
                <a:srgbClr val="CC0000"/>
              </a:buClr>
              <a:buNone/>
            </a:pPr>
            <a:endParaRPr lang="en-US" altLang="ko-KR" b="0" dirty="0" smtClean="0">
              <a:ea typeface="굴림" pitchFamily="50" charset="-127"/>
            </a:endParaRPr>
          </a:p>
          <a:p>
            <a:pPr lvl="1">
              <a:lnSpc>
                <a:spcPts val="1960"/>
              </a:lnSpc>
              <a:spcBef>
                <a:spcPts val="0"/>
              </a:spcBef>
              <a:buClr>
                <a:srgbClr val="CC0000"/>
              </a:buClr>
              <a:buNone/>
            </a:pPr>
            <a:r>
              <a:rPr lang="en-US" altLang="ko-KR" b="0" dirty="0" smtClean="0">
                <a:ea typeface="굴림" pitchFamily="50" charset="-127"/>
              </a:rPr>
              <a:t>1000 0000 0000 0000 0000 0000 0000 0000</a:t>
            </a:r>
            <a:r>
              <a:rPr lang="en-US" altLang="ko-KR" b="0" baseline="-25000" dirty="0" smtClean="0">
                <a:ea typeface="굴림" pitchFamily="50" charset="-127"/>
              </a:rPr>
              <a:t>two</a:t>
            </a:r>
            <a:r>
              <a:rPr lang="en-US" altLang="ko-KR" b="0" dirty="0" smtClean="0">
                <a:ea typeface="굴림" pitchFamily="50" charset="-127"/>
              </a:rPr>
              <a:t> = -</a:t>
            </a:r>
            <a:r>
              <a:rPr lang="en-US" altLang="ko-KR" dirty="0" smtClean="0">
                <a:ea typeface="굴림" pitchFamily="50" charset="-127"/>
              </a:rPr>
              <a:t> 0</a:t>
            </a:r>
            <a:r>
              <a:rPr lang="en-US" altLang="ko-KR" baseline="-25000" dirty="0" smtClean="0">
                <a:ea typeface="굴림" pitchFamily="50" charset="-127"/>
              </a:rPr>
              <a:t>ten</a:t>
            </a:r>
            <a:endParaRPr lang="en-US" altLang="ko-KR" b="0" dirty="0" smtClean="0">
              <a:ea typeface="굴림" pitchFamily="50" charset="-127"/>
            </a:endParaRPr>
          </a:p>
          <a:p>
            <a:pPr lvl="1">
              <a:lnSpc>
                <a:spcPts val="1960"/>
              </a:lnSpc>
              <a:spcBef>
                <a:spcPts val="0"/>
              </a:spcBef>
              <a:buClr>
                <a:srgbClr val="CC0000"/>
              </a:buClr>
              <a:buNone/>
            </a:pPr>
            <a:r>
              <a:rPr lang="en-US" altLang="ko-KR" b="0" dirty="0" smtClean="0">
                <a:ea typeface="굴림" pitchFamily="50" charset="-127"/>
              </a:rPr>
              <a:t>1000 0000 0000 0000 0000 0000 0000 0001</a:t>
            </a:r>
            <a:r>
              <a:rPr lang="en-US" altLang="ko-KR" b="0" baseline="-25000" dirty="0" smtClean="0">
                <a:ea typeface="굴림" pitchFamily="50" charset="-127"/>
              </a:rPr>
              <a:t>two</a:t>
            </a:r>
            <a:r>
              <a:rPr lang="en-US" altLang="ko-KR" b="0" dirty="0" smtClean="0">
                <a:ea typeface="굴림" pitchFamily="50" charset="-127"/>
              </a:rPr>
              <a:t> = - </a:t>
            </a:r>
            <a:r>
              <a:rPr lang="en-US" altLang="ko-KR" dirty="0" smtClean="0">
                <a:ea typeface="굴림" pitchFamily="50" charset="-127"/>
              </a:rPr>
              <a:t>1</a:t>
            </a:r>
            <a:r>
              <a:rPr lang="en-US" altLang="ko-KR" baseline="-25000" dirty="0" smtClean="0">
                <a:ea typeface="굴림" pitchFamily="50" charset="-127"/>
              </a:rPr>
              <a:t>ten</a:t>
            </a:r>
            <a:endParaRPr lang="en-US" altLang="ko-KR" b="0" dirty="0" smtClean="0">
              <a:ea typeface="굴림" pitchFamily="50" charset="-127"/>
            </a:endParaRPr>
          </a:p>
          <a:p>
            <a:pPr lvl="1">
              <a:lnSpc>
                <a:spcPts val="1960"/>
              </a:lnSpc>
              <a:spcBef>
                <a:spcPts val="0"/>
              </a:spcBef>
              <a:buClr>
                <a:srgbClr val="CC0000"/>
              </a:buClr>
              <a:buNone/>
            </a:pPr>
            <a:r>
              <a:rPr lang="en-US" altLang="ko-KR" b="0" dirty="0" smtClean="0">
                <a:ea typeface="굴림" pitchFamily="50" charset="-127"/>
              </a:rPr>
              <a:t>1000 0000 0000 0000 0000 0000 0000 0010</a:t>
            </a:r>
            <a:r>
              <a:rPr lang="en-US" altLang="ko-KR" b="0" baseline="-25000" dirty="0" smtClean="0">
                <a:ea typeface="굴림" pitchFamily="50" charset="-127"/>
              </a:rPr>
              <a:t>two</a:t>
            </a:r>
            <a:r>
              <a:rPr lang="en-US" altLang="ko-KR" b="0" dirty="0" smtClean="0">
                <a:ea typeface="굴림" pitchFamily="50" charset="-127"/>
              </a:rPr>
              <a:t> = - 2</a:t>
            </a:r>
            <a:r>
              <a:rPr lang="en-US" altLang="ko-KR" baseline="-25000" dirty="0" smtClean="0">
                <a:ea typeface="굴림" pitchFamily="50" charset="-127"/>
              </a:rPr>
              <a:t>ten</a:t>
            </a:r>
            <a:endParaRPr lang="en-US" altLang="ko-KR" b="0" dirty="0" smtClean="0">
              <a:ea typeface="굴림" pitchFamily="50" charset="-127"/>
            </a:endParaRPr>
          </a:p>
          <a:p>
            <a:pPr lvl="1">
              <a:lnSpc>
                <a:spcPts val="1960"/>
              </a:lnSpc>
              <a:spcBef>
                <a:spcPts val="0"/>
              </a:spcBef>
              <a:buClr>
                <a:srgbClr val="CC0000"/>
              </a:buClr>
              <a:buNone/>
            </a:pPr>
            <a:r>
              <a:rPr lang="en-US" altLang="ko-KR" b="0" dirty="0" smtClean="0">
                <a:ea typeface="굴림" pitchFamily="50" charset="-127"/>
              </a:rPr>
              <a:t>                              …</a:t>
            </a:r>
          </a:p>
          <a:p>
            <a:pPr lvl="1">
              <a:lnSpc>
                <a:spcPts val="1960"/>
              </a:lnSpc>
              <a:spcBef>
                <a:spcPts val="0"/>
              </a:spcBef>
              <a:buClr>
                <a:srgbClr val="CC0000"/>
              </a:buClr>
              <a:buNone/>
            </a:pPr>
            <a:r>
              <a:rPr lang="en-US" altLang="ko-KR" b="0" dirty="0" smtClean="0">
                <a:ea typeface="굴림" pitchFamily="50" charset="-127"/>
              </a:rPr>
              <a:t>1111 1111 1111 1111 1111 1111 1111 1110</a:t>
            </a:r>
            <a:r>
              <a:rPr lang="en-US" altLang="ko-KR" b="0" baseline="-25000" dirty="0" smtClean="0">
                <a:ea typeface="굴림" pitchFamily="50" charset="-127"/>
              </a:rPr>
              <a:t>two</a:t>
            </a:r>
            <a:r>
              <a:rPr lang="en-US" altLang="ko-KR" b="0" dirty="0" smtClean="0">
                <a:ea typeface="굴림" pitchFamily="50" charset="-127"/>
              </a:rPr>
              <a:t> = - (</a:t>
            </a:r>
            <a:r>
              <a:rPr lang="en-US" altLang="ko-KR" dirty="0" smtClean="0">
                <a:ea typeface="굴림" pitchFamily="50" charset="-127"/>
              </a:rPr>
              <a:t>2</a:t>
            </a:r>
            <a:r>
              <a:rPr lang="en-US" altLang="ko-KR" baseline="30000" dirty="0" smtClean="0">
                <a:ea typeface="굴림" pitchFamily="50" charset="-127"/>
              </a:rPr>
              <a:t>31</a:t>
            </a:r>
            <a:r>
              <a:rPr lang="en-US" altLang="ko-KR" dirty="0" smtClean="0">
                <a:ea typeface="굴림" pitchFamily="50" charset="-127"/>
              </a:rPr>
              <a:t>-2)</a:t>
            </a:r>
            <a:r>
              <a:rPr lang="en-US" altLang="ko-KR" baseline="-25000" dirty="0" smtClean="0">
                <a:ea typeface="굴림" pitchFamily="50" charset="-127"/>
              </a:rPr>
              <a:t>ten</a:t>
            </a:r>
            <a:endParaRPr lang="en-US" altLang="ko-KR" b="0" dirty="0" smtClean="0">
              <a:ea typeface="굴림" pitchFamily="50" charset="-127"/>
            </a:endParaRPr>
          </a:p>
          <a:p>
            <a:pPr lvl="1">
              <a:lnSpc>
                <a:spcPts val="1960"/>
              </a:lnSpc>
              <a:spcBef>
                <a:spcPts val="0"/>
              </a:spcBef>
              <a:buClr>
                <a:srgbClr val="CC0000"/>
              </a:buClr>
              <a:buNone/>
            </a:pPr>
            <a:r>
              <a:rPr lang="en-US" altLang="ko-KR" b="0" dirty="0" smtClean="0">
                <a:ea typeface="굴림" pitchFamily="50" charset="-127"/>
              </a:rPr>
              <a:t>1111 1111 1111 1111 1111 1111 1111 1111</a:t>
            </a:r>
            <a:r>
              <a:rPr lang="en-US" altLang="ko-KR" b="0" baseline="-25000" dirty="0" smtClean="0">
                <a:ea typeface="굴림" pitchFamily="50" charset="-127"/>
              </a:rPr>
              <a:t>two</a:t>
            </a:r>
            <a:r>
              <a:rPr lang="en-US" altLang="ko-KR" b="0" dirty="0" smtClean="0">
                <a:ea typeface="굴림" pitchFamily="50" charset="-127"/>
              </a:rPr>
              <a:t> = - </a:t>
            </a:r>
            <a:r>
              <a:rPr lang="en-US" altLang="ko-KR" dirty="0" smtClean="0">
                <a:ea typeface="굴림" pitchFamily="50" charset="-127"/>
              </a:rPr>
              <a:t>(2</a:t>
            </a:r>
            <a:r>
              <a:rPr lang="en-US" altLang="ko-KR" baseline="30000" dirty="0" smtClean="0">
                <a:ea typeface="굴림" pitchFamily="50" charset="-127"/>
              </a:rPr>
              <a:t>31</a:t>
            </a:r>
            <a:r>
              <a:rPr lang="en-US" altLang="ko-KR" dirty="0" smtClean="0">
                <a:ea typeface="굴림" pitchFamily="50" charset="-127"/>
              </a:rPr>
              <a:t>-1)</a:t>
            </a:r>
            <a:r>
              <a:rPr lang="en-US" altLang="ko-KR" baseline="-25000" dirty="0" smtClean="0">
                <a:ea typeface="굴림" pitchFamily="50" charset="-127"/>
              </a:rPr>
              <a:t>ten</a:t>
            </a:r>
            <a:endParaRPr lang="en-US" altLang="ko-KR" b="0" dirty="0" smtClean="0"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7000" y="4114800"/>
            <a:ext cx="25907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문제점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  <a:p>
            <a:pPr marL="342900" indent="-342900">
              <a:buAutoNum type="arabicPeriod"/>
            </a:pP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이 두 개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낭비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덧셈과 뺄셈을 계산하기 위해 부호를 별도 취급해야 함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313" y="1461573"/>
            <a:ext cx="3617486" cy="78581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6377704" y="5346779"/>
            <a:ext cx="21707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 + – 3 = 0110 + 1011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z="1600" dirty="0" smtClean="0"/>
              <a:t>1 0001(???)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92856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323" dirty="0">
                <a:solidFill>
                  <a:srgbClr val="0000CC"/>
                </a:solidFill>
              </a:rPr>
              <a:t>2.1 </a:t>
            </a:r>
            <a:r>
              <a:rPr lang="ko-KR" altLang="en-US" sz="3323" dirty="0">
                <a:solidFill>
                  <a:srgbClr val="0000CC"/>
                </a:solidFill>
              </a:rPr>
              <a:t>서론</a:t>
            </a:r>
            <a:endParaRPr lang="en-US" altLang="ko-KR" sz="3323" dirty="0">
              <a:solidFill>
                <a:srgbClr val="0000CC"/>
              </a:solidFill>
            </a:endParaRPr>
          </a:p>
        </p:txBody>
      </p:sp>
      <p:sp>
        <p:nvSpPr>
          <p:cNvPr id="276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명령어</a:t>
            </a:r>
            <a:r>
              <a:rPr lang="en-US" altLang="ko-KR" dirty="0" smtClean="0"/>
              <a:t> (Instruction)</a:t>
            </a:r>
            <a:endParaRPr lang="en-US" altLang="ko-KR" dirty="0"/>
          </a:p>
          <a:p>
            <a:pPr lvl="1" algn="just"/>
            <a:r>
              <a:rPr lang="ko-KR" altLang="en-US" dirty="0" smtClean="0"/>
              <a:t>컴퓨터 언어의 단</a:t>
            </a:r>
            <a:r>
              <a:rPr lang="ko-KR" altLang="en-US" dirty="0"/>
              <a:t>어</a:t>
            </a:r>
            <a:endParaRPr lang="en-US" altLang="ko-KR" dirty="0"/>
          </a:p>
          <a:p>
            <a:pPr lvl="1"/>
            <a:r>
              <a:rPr lang="ko-KR" altLang="en-US" dirty="0" smtClean="0"/>
              <a:t>컴퓨터가 실행할 수 있는 프로그램의 최소 단위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algn="just"/>
            <a:endParaRPr lang="en-US" altLang="ko-KR" dirty="0" smtClean="0"/>
          </a:p>
          <a:p>
            <a:pPr algn="just"/>
            <a:r>
              <a:rPr lang="ko-KR" altLang="en-US" dirty="0" smtClean="0"/>
              <a:t>명령어 집합 구조</a:t>
            </a:r>
            <a:r>
              <a:rPr lang="en-US" altLang="ko-KR" dirty="0" smtClean="0"/>
              <a:t> (Instruction Set Architecture: ISA)</a:t>
            </a:r>
            <a:endParaRPr lang="en-US" altLang="ko-KR" dirty="0"/>
          </a:p>
          <a:p>
            <a:pPr lvl="1" algn="just"/>
            <a:r>
              <a:rPr lang="ko-KR" altLang="en-US" dirty="0" smtClean="0"/>
              <a:t>어떤 컴퓨터가 이해할 수 있는 모든 명령어들의 집합</a:t>
            </a:r>
            <a:endParaRPr lang="en-US" altLang="ko-KR" dirty="0" smtClean="0"/>
          </a:p>
          <a:p>
            <a:pPr lvl="1" algn="just"/>
            <a:r>
              <a:rPr lang="ko-KR" altLang="en-US" dirty="0" smtClean="0"/>
              <a:t>하드웨어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소프트웨어 사이의 인터페이스</a:t>
            </a:r>
            <a:endParaRPr lang="en-US" altLang="ko-KR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400800" y="5334000"/>
            <a:ext cx="1946275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Microarchitecture</a:t>
            </a:r>
          </a:p>
        </p:txBody>
      </p:sp>
      <p:sp>
        <p:nvSpPr>
          <p:cNvPr id="6" name="Text Box 5"/>
          <p:cNvSpPr txBox="1">
            <a:spLocks noChangeAspect="1" noChangeArrowheads="1"/>
          </p:cNvSpPr>
          <p:nvPr/>
        </p:nvSpPr>
        <p:spPr bwMode="auto">
          <a:xfrm>
            <a:off x="6400800" y="4953000"/>
            <a:ext cx="1946275" cy="3762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ISA</a:t>
            </a:r>
          </a:p>
        </p:txBody>
      </p:sp>
      <p:sp>
        <p:nvSpPr>
          <p:cNvPr id="7" name="Text Box 6"/>
          <p:cNvSpPr txBox="1">
            <a:spLocks noChangeAspect="1" noChangeArrowheads="1"/>
          </p:cNvSpPr>
          <p:nvPr/>
        </p:nvSpPr>
        <p:spPr bwMode="auto">
          <a:xfrm>
            <a:off x="6400800" y="4572000"/>
            <a:ext cx="1946275" cy="376237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Program</a:t>
            </a:r>
          </a:p>
        </p:txBody>
      </p:sp>
      <p:sp>
        <p:nvSpPr>
          <p:cNvPr id="8" name="Text Box 7"/>
          <p:cNvSpPr txBox="1">
            <a:spLocks noChangeAspect="1" noChangeArrowheads="1"/>
          </p:cNvSpPr>
          <p:nvPr/>
        </p:nvSpPr>
        <p:spPr bwMode="auto">
          <a:xfrm>
            <a:off x="6400800" y="4191000"/>
            <a:ext cx="1946275" cy="376237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Algorithm</a:t>
            </a:r>
          </a:p>
        </p:txBody>
      </p:sp>
      <p:sp>
        <p:nvSpPr>
          <p:cNvPr id="9" name="Text Box 8"/>
          <p:cNvSpPr txBox="1">
            <a:spLocks noChangeAspect="1" noChangeArrowheads="1"/>
          </p:cNvSpPr>
          <p:nvPr/>
        </p:nvSpPr>
        <p:spPr bwMode="auto">
          <a:xfrm>
            <a:off x="6400800" y="3810000"/>
            <a:ext cx="1946275" cy="376237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Problem</a:t>
            </a:r>
          </a:p>
        </p:txBody>
      </p:sp>
      <p:sp>
        <p:nvSpPr>
          <p:cNvPr id="10" name="Text Box 9"/>
          <p:cNvSpPr txBox="1">
            <a:spLocks noChangeAspect="1" noChangeArrowheads="1"/>
          </p:cNvSpPr>
          <p:nvPr/>
        </p:nvSpPr>
        <p:spPr bwMode="auto">
          <a:xfrm>
            <a:off x="6400800" y="5715000"/>
            <a:ext cx="1946275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000000"/>
                </a:solidFill>
              </a:rPr>
              <a:t>Circuits</a:t>
            </a:r>
          </a:p>
        </p:txBody>
      </p:sp>
      <p:sp>
        <p:nvSpPr>
          <p:cNvPr id="11" name="Text Box 10"/>
          <p:cNvSpPr txBox="1">
            <a:spLocks noChangeAspect="1" noChangeArrowheads="1"/>
          </p:cNvSpPr>
          <p:nvPr/>
        </p:nvSpPr>
        <p:spPr bwMode="auto">
          <a:xfrm>
            <a:off x="6400800" y="6096000"/>
            <a:ext cx="1946275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Electrons</a:t>
            </a:r>
          </a:p>
        </p:txBody>
      </p:sp>
      <p:sp>
        <p:nvSpPr>
          <p:cNvPr id="12" name="Rectangle 1"/>
          <p:cNvSpPr/>
          <p:nvPr/>
        </p:nvSpPr>
        <p:spPr bwMode="auto">
          <a:xfrm>
            <a:off x="6284913" y="4948237"/>
            <a:ext cx="2133600" cy="76200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67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Signed Binary Numbers</a:t>
            </a:r>
            <a:endParaRPr lang="ko-KR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00178" y="1295400"/>
            <a:ext cx="8610600" cy="4230688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ko-KR" altLang="en-US" dirty="0" smtClean="0"/>
              <a:t>의 보수</a:t>
            </a:r>
            <a:r>
              <a:rPr lang="en-US" altLang="ko-KR" dirty="0" smtClean="0"/>
              <a:t>(</a:t>
            </a:r>
            <a:r>
              <a:rPr lang="en-US" dirty="0" smtClean="0"/>
              <a:t>1’s complement)</a:t>
            </a:r>
          </a:p>
          <a:p>
            <a:pPr lvl="1"/>
            <a:r>
              <a:rPr lang="en-US" sz="2000" dirty="0"/>
              <a:t>N</a:t>
            </a:r>
            <a:r>
              <a:rPr lang="en-US" sz="2000" dirty="0" smtClean="0"/>
              <a:t>egative </a:t>
            </a:r>
            <a:r>
              <a:rPr lang="en-US" sz="2000" dirty="0"/>
              <a:t>number </a:t>
            </a:r>
            <a:r>
              <a:rPr lang="en-US" sz="2000" dirty="0" smtClean="0"/>
              <a:t>: </a:t>
            </a:r>
            <a:r>
              <a:rPr lang="en-US" altLang="ko-KR" sz="2000" dirty="0" smtClean="0"/>
              <a:t>X</a:t>
            </a:r>
            <a:r>
              <a:rPr lang="ko-KR" altLang="en-US" sz="2000" dirty="0" smtClean="0"/>
              <a:t>의 모든 </a:t>
            </a:r>
            <a:r>
              <a:rPr lang="ko-KR" altLang="en-US" sz="2000" dirty="0" err="1" smtClean="0"/>
              <a:t>비트를</a:t>
            </a:r>
            <a:r>
              <a:rPr lang="ko-KR" altLang="en-US" sz="2000" dirty="0" smtClean="0"/>
              <a:t> 반대로 한다</a:t>
            </a:r>
            <a:r>
              <a:rPr lang="en-US" altLang="ko-KR" sz="2000" dirty="0"/>
              <a:t> (1 </a:t>
            </a:r>
            <a:r>
              <a:rPr lang="en-US" altLang="ko-KR" sz="2000" dirty="0">
                <a:sym typeface="Wingdings 3" panose="05040102010807070707" pitchFamily="18" charset="2"/>
              </a:rPr>
              <a:t></a:t>
            </a:r>
            <a:r>
              <a:rPr lang="ko-KR" altLang="en-US" sz="2000" dirty="0"/>
              <a:t> </a:t>
            </a:r>
            <a:r>
              <a:rPr lang="en-US" altLang="ko-KR" sz="2000" dirty="0"/>
              <a:t>0, 0</a:t>
            </a:r>
            <a:r>
              <a:rPr lang="en-US" altLang="ko-KR" sz="2000" dirty="0">
                <a:sym typeface="Wingdings 3" panose="05040102010807070707" pitchFamily="18" charset="2"/>
              </a:rPr>
              <a:t> </a:t>
            </a:r>
            <a:r>
              <a:rPr lang="ko-KR" altLang="en-US" sz="2000" dirty="0"/>
              <a:t> </a:t>
            </a:r>
            <a:r>
              <a:rPr lang="en-US" altLang="ko-KR" sz="2000" dirty="0"/>
              <a:t>1) </a:t>
            </a:r>
            <a:r>
              <a:rPr lang="en-US" altLang="ko-KR" sz="2000" dirty="0">
                <a:sym typeface="Wingdings"/>
              </a:rPr>
              <a:t>= X’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sz="1050" dirty="0" smtClean="0"/>
          </a:p>
          <a:p>
            <a:endParaRPr lang="en-US" dirty="0" smtClean="0"/>
          </a:p>
          <a:p>
            <a:r>
              <a:rPr lang="en-US" dirty="0" smtClean="0"/>
              <a:t>2</a:t>
            </a:r>
            <a:r>
              <a:rPr lang="ko-KR" altLang="en-US" dirty="0" smtClean="0"/>
              <a:t>의 보수</a:t>
            </a:r>
            <a:r>
              <a:rPr lang="en-US" altLang="ko-KR" dirty="0" smtClean="0"/>
              <a:t>(</a:t>
            </a:r>
            <a:r>
              <a:rPr lang="en-US" dirty="0" smtClean="0"/>
              <a:t>2’s complement)</a:t>
            </a:r>
          </a:p>
          <a:p>
            <a:pPr lvl="1"/>
            <a:r>
              <a:rPr lang="en-US" sz="2000" dirty="0"/>
              <a:t>Negative number </a:t>
            </a:r>
            <a:r>
              <a:rPr lang="en-US" sz="2000" dirty="0" smtClean="0"/>
              <a:t>: X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의 보수 </a:t>
            </a:r>
            <a:r>
              <a:rPr lang="en-US" altLang="ko-KR" sz="2000" dirty="0" smtClean="0"/>
              <a:t>+ 1 = </a:t>
            </a:r>
            <a:r>
              <a:rPr lang="en-US" altLang="ko-KR" sz="2000" dirty="0">
                <a:sym typeface="Wingdings"/>
              </a:rPr>
              <a:t>X’ +1</a:t>
            </a:r>
          </a:p>
          <a:p>
            <a:pPr lvl="1"/>
            <a:endParaRPr lang="en-US" sz="2000" dirty="0" smtClean="0"/>
          </a:p>
          <a:p>
            <a:pPr lvl="1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37315" y="2146518"/>
            <a:ext cx="108715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0000</a:t>
            </a:r>
            <a:r>
              <a:rPr lang="en-US" sz="1400" baseline="-25000" dirty="0" smtClean="0">
                <a:solidFill>
                  <a:srgbClr val="FF0000"/>
                </a:solidFill>
              </a:rPr>
              <a:t>2</a:t>
            </a:r>
            <a:r>
              <a:rPr lang="en-US" sz="1400" dirty="0" smtClean="0">
                <a:solidFill>
                  <a:srgbClr val="FF0000"/>
                </a:solidFill>
              </a:rPr>
              <a:t> = 0</a:t>
            </a:r>
            <a:r>
              <a:rPr lang="en-US" sz="1400" baseline="-25000" dirty="0" smtClean="0">
                <a:solidFill>
                  <a:srgbClr val="FF0000"/>
                </a:solidFill>
              </a:rPr>
              <a:t>10</a:t>
            </a:r>
          </a:p>
          <a:p>
            <a:r>
              <a:rPr lang="en-US" sz="1400" dirty="0" smtClean="0"/>
              <a:t>0001</a:t>
            </a:r>
            <a:r>
              <a:rPr lang="en-US" sz="1400" baseline="-25000" dirty="0"/>
              <a:t>2</a:t>
            </a:r>
            <a:r>
              <a:rPr lang="en-US" sz="1400" dirty="0" smtClean="0"/>
              <a:t> = 1</a:t>
            </a:r>
            <a:r>
              <a:rPr lang="en-US" sz="1400" baseline="-25000" dirty="0"/>
              <a:t>10</a:t>
            </a:r>
            <a:endParaRPr lang="en-US" sz="1400" dirty="0" smtClean="0"/>
          </a:p>
          <a:p>
            <a:r>
              <a:rPr lang="en-US" sz="1400" dirty="0" smtClean="0"/>
              <a:t>0010</a:t>
            </a:r>
            <a:r>
              <a:rPr lang="en-US" sz="1400" baseline="-25000" dirty="0"/>
              <a:t>2</a:t>
            </a:r>
            <a:r>
              <a:rPr lang="en-US" sz="1400" dirty="0" smtClean="0"/>
              <a:t> = 2</a:t>
            </a:r>
            <a:r>
              <a:rPr lang="en-US" sz="1400" baseline="-25000" dirty="0"/>
              <a:t>10</a:t>
            </a:r>
            <a:endParaRPr lang="en-US" sz="1400" dirty="0" smtClean="0"/>
          </a:p>
          <a:p>
            <a:r>
              <a:rPr lang="en-US" sz="1400" dirty="0" smtClean="0"/>
              <a:t>0011</a:t>
            </a:r>
            <a:r>
              <a:rPr lang="en-US" sz="1400" baseline="-25000" dirty="0"/>
              <a:t>2</a:t>
            </a:r>
            <a:r>
              <a:rPr lang="en-US" sz="1400" dirty="0" smtClean="0"/>
              <a:t> = 3</a:t>
            </a:r>
            <a:r>
              <a:rPr lang="en-US" sz="1400" baseline="-25000" dirty="0"/>
              <a:t>10</a:t>
            </a:r>
            <a:endParaRPr lang="en-US" sz="1400" dirty="0" smtClean="0"/>
          </a:p>
          <a:p>
            <a:r>
              <a:rPr lang="en-US" sz="1400" dirty="0" smtClean="0"/>
              <a:t>0100</a:t>
            </a:r>
            <a:r>
              <a:rPr lang="en-US" sz="1400" baseline="-25000" dirty="0"/>
              <a:t>2</a:t>
            </a:r>
            <a:r>
              <a:rPr lang="en-US" sz="1400" dirty="0" smtClean="0"/>
              <a:t> = 4</a:t>
            </a:r>
            <a:r>
              <a:rPr lang="en-US" sz="1400" baseline="-25000" dirty="0"/>
              <a:t>10</a:t>
            </a:r>
            <a:endParaRPr lang="en-US" sz="1400" dirty="0" smtClean="0"/>
          </a:p>
          <a:p>
            <a:r>
              <a:rPr lang="en-US" sz="1400" dirty="0" smtClean="0"/>
              <a:t>0101</a:t>
            </a:r>
            <a:r>
              <a:rPr lang="en-US" sz="1400" baseline="-25000" dirty="0"/>
              <a:t>2</a:t>
            </a:r>
            <a:r>
              <a:rPr lang="en-US" sz="1400" dirty="0" smtClean="0"/>
              <a:t> = 5</a:t>
            </a:r>
            <a:r>
              <a:rPr lang="en-US" sz="1400" baseline="-25000" dirty="0"/>
              <a:t>10</a:t>
            </a:r>
            <a:endParaRPr lang="en-US" sz="1400" dirty="0" smtClean="0"/>
          </a:p>
          <a:p>
            <a:r>
              <a:rPr lang="en-US" sz="1400" dirty="0" smtClean="0"/>
              <a:t>0110</a:t>
            </a:r>
            <a:r>
              <a:rPr lang="en-US" sz="1400" baseline="-25000" dirty="0"/>
              <a:t>2</a:t>
            </a:r>
            <a:r>
              <a:rPr lang="en-US" sz="1400" dirty="0" smtClean="0"/>
              <a:t> = 6</a:t>
            </a:r>
            <a:r>
              <a:rPr lang="en-US" sz="1400" baseline="-25000" dirty="0"/>
              <a:t>10</a:t>
            </a:r>
            <a:endParaRPr lang="en-US" sz="1400" dirty="0" smtClean="0"/>
          </a:p>
          <a:p>
            <a:r>
              <a:rPr lang="en-US" sz="1400" dirty="0" smtClean="0"/>
              <a:t>0111</a:t>
            </a:r>
            <a:r>
              <a:rPr lang="en-US" sz="1400" baseline="-25000" dirty="0"/>
              <a:t>2</a:t>
            </a:r>
            <a:r>
              <a:rPr lang="en-US" sz="1400" dirty="0" smtClean="0"/>
              <a:t> = 7</a:t>
            </a:r>
            <a:r>
              <a:rPr lang="en-US" sz="1400" baseline="-25000" dirty="0"/>
              <a:t>10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761315" y="2146518"/>
            <a:ext cx="10486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1111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= -0</a:t>
            </a:r>
            <a:r>
              <a:rPr lang="en-US" sz="1400" baseline="-25000" dirty="0"/>
              <a:t>10</a:t>
            </a:r>
            <a:endParaRPr lang="en-US" sz="1400" dirty="0" smtClean="0"/>
          </a:p>
          <a:p>
            <a:r>
              <a:rPr lang="en-US" sz="1400" dirty="0" smtClean="0"/>
              <a:t>1110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= -1</a:t>
            </a:r>
            <a:r>
              <a:rPr lang="en-US" sz="1400" baseline="-25000" dirty="0"/>
              <a:t>10</a:t>
            </a:r>
            <a:endParaRPr lang="en-US" sz="1400" dirty="0" smtClean="0"/>
          </a:p>
          <a:p>
            <a:r>
              <a:rPr lang="en-US" sz="1400" dirty="0" smtClean="0"/>
              <a:t>1101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= -2</a:t>
            </a:r>
            <a:r>
              <a:rPr lang="en-US" sz="1400" baseline="-25000" dirty="0"/>
              <a:t>10</a:t>
            </a:r>
            <a:endParaRPr lang="en-US" sz="1400" dirty="0" smtClean="0"/>
          </a:p>
          <a:p>
            <a:r>
              <a:rPr lang="en-US" sz="1400" dirty="0" smtClean="0"/>
              <a:t>1100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= -3</a:t>
            </a:r>
            <a:r>
              <a:rPr lang="en-US" sz="1400" baseline="-25000" dirty="0"/>
              <a:t>10</a:t>
            </a:r>
            <a:endParaRPr lang="en-US" sz="1400" dirty="0" smtClean="0"/>
          </a:p>
          <a:p>
            <a:r>
              <a:rPr lang="en-US" sz="1400" dirty="0" smtClean="0"/>
              <a:t>1011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= -4</a:t>
            </a:r>
            <a:r>
              <a:rPr lang="en-US" sz="1400" baseline="-25000" dirty="0"/>
              <a:t>10</a:t>
            </a:r>
            <a:endParaRPr lang="en-US" sz="1400" dirty="0" smtClean="0"/>
          </a:p>
          <a:p>
            <a:r>
              <a:rPr lang="en-US" sz="1400" dirty="0" smtClean="0"/>
              <a:t>1010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= -5</a:t>
            </a:r>
            <a:r>
              <a:rPr lang="en-US" sz="1400" baseline="-25000" dirty="0"/>
              <a:t>10</a:t>
            </a:r>
            <a:endParaRPr lang="en-US" sz="1400" dirty="0" smtClean="0"/>
          </a:p>
          <a:p>
            <a:r>
              <a:rPr lang="en-US" sz="1400" dirty="0" smtClean="0"/>
              <a:t>1001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= -6</a:t>
            </a:r>
            <a:r>
              <a:rPr lang="en-US" sz="1400" baseline="-25000" dirty="0"/>
              <a:t>10</a:t>
            </a:r>
            <a:endParaRPr lang="en-US" sz="1400" dirty="0" smtClean="0"/>
          </a:p>
          <a:p>
            <a:r>
              <a:rPr lang="en-US" sz="1400" dirty="0" smtClean="0"/>
              <a:t>1000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= -7</a:t>
            </a:r>
            <a:r>
              <a:rPr lang="en-US" sz="1400" baseline="-25000" dirty="0"/>
              <a:t>10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239398" y="4876800"/>
            <a:ext cx="108715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0000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= 0</a:t>
            </a:r>
            <a:r>
              <a:rPr lang="en-US" sz="1400" baseline="-25000" dirty="0" smtClean="0"/>
              <a:t>10</a:t>
            </a:r>
          </a:p>
          <a:p>
            <a:r>
              <a:rPr lang="en-US" sz="1400" dirty="0" smtClean="0"/>
              <a:t>0001</a:t>
            </a:r>
            <a:r>
              <a:rPr lang="en-US" sz="1400" baseline="-25000" dirty="0"/>
              <a:t>2</a:t>
            </a:r>
            <a:r>
              <a:rPr lang="en-US" sz="1400" dirty="0" smtClean="0"/>
              <a:t> = 1</a:t>
            </a:r>
            <a:r>
              <a:rPr lang="en-US" sz="1400" baseline="-25000" dirty="0"/>
              <a:t>10</a:t>
            </a:r>
            <a:endParaRPr lang="en-US" sz="1400" dirty="0" smtClean="0"/>
          </a:p>
          <a:p>
            <a:r>
              <a:rPr lang="en-US" sz="1400" dirty="0" smtClean="0"/>
              <a:t>0010</a:t>
            </a:r>
            <a:r>
              <a:rPr lang="en-US" sz="1400" baseline="-25000" dirty="0"/>
              <a:t>2</a:t>
            </a:r>
            <a:r>
              <a:rPr lang="en-US" sz="1400" dirty="0" smtClean="0"/>
              <a:t> = 2</a:t>
            </a:r>
            <a:r>
              <a:rPr lang="en-US" sz="1400" baseline="-25000" dirty="0"/>
              <a:t>10</a:t>
            </a:r>
            <a:endParaRPr lang="en-US" sz="1400" dirty="0" smtClean="0"/>
          </a:p>
          <a:p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</a:rPr>
              <a:t>0011</a:t>
            </a:r>
            <a:r>
              <a:rPr lang="en-US" sz="1400" baseline="-250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400" dirty="0" smtClean="0"/>
              <a:t>= 3</a:t>
            </a:r>
            <a:r>
              <a:rPr lang="en-US" sz="1400" baseline="-25000" dirty="0"/>
              <a:t>10</a:t>
            </a:r>
            <a:endParaRPr lang="en-US" sz="1400" dirty="0" smtClean="0"/>
          </a:p>
          <a:p>
            <a:r>
              <a:rPr lang="en-US" sz="1400" dirty="0" smtClean="0"/>
              <a:t>0100</a:t>
            </a:r>
            <a:r>
              <a:rPr lang="en-US" sz="1400" baseline="-25000" dirty="0"/>
              <a:t>2</a:t>
            </a:r>
            <a:r>
              <a:rPr lang="en-US" sz="1400" dirty="0" smtClean="0"/>
              <a:t> = 4</a:t>
            </a:r>
            <a:r>
              <a:rPr lang="en-US" sz="1400" baseline="-25000" dirty="0"/>
              <a:t>10</a:t>
            </a:r>
            <a:endParaRPr lang="en-US" sz="1400" dirty="0" smtClean="0"/>
          </a:p>
          <a:p>
            <a:r>
              <a:rPr lang="en-US" sz="1400" dirty="0" smtClean="0"/>
              <a:t>0101</a:t>
            </a:r>
            <a:r>
              <a:rPr lang="en-US" sz="1400" baseline="-25000" dirty="0"/>
              <a:t>2</a:t>
            </a:r>
            <a:r>
              <a:rPr lang="en-US" sz="1400" dirty="0" smtClean="0"/>
              <a:t> = 5</a:t>
            </a:r>
            <a:r>
              <a:rPr lang="en-US" sz="1400" baseline="-25000" dirty="0"/>
              <a:t>10</a:t>
            </a:r>
            <a:endParaRPr lang="en-US" sz="1400" dirty="0" smtClean="0"/>
          </a:p>
          <a:p>
            <a:r>
              <a:rPr lang="en-US" sz="1400" dirty="0" smtClean="0"/>
              <a:t>0110</a:t>
            </a:r>
            <a:r>
              <a:rPr lang="en-US" sz="1400" baseline="-25000" dirty="0"/>
              <a:t>2</a:t>
            </a:r>
            <a:r>
              <a:rPr lang="en-US" sz="1400" dirty="0" smtClean="0"/>
              <a:t> = 6</a:t>
            </a:r>
            <a:r>
              <a:rPr lang="en-US" sz="1400" baseline="-25000" dirty="0"/>
              <a:t>10</a:t>
            </a:r>
            <a:endParaRPr lang="en-US" sz="1400" dirty="0" smtClean="0"/>
          </a:p>
          <a:p>
            <a:r>
              <a:rPr lang="en-US" sz="1400" dirty="0" smtClean="0"/>
              <a:t>0111</a:t>
            </a:r>
            <a:r>
              <a:rPr lang="en-US" sz="1400" baseline="-25000" dirty="0"/>
              <a:t>2</a:t>
            </a:r>
            <a:r>
              <a:rPr lang="en-US" sz="1400" dirty="0" smtClean="0"/>
              <a:t> = 7</a:t>
            </a:r>
            <a:r>
              <a:rPr lang="en-US" sz="1400" baseline="-25000" dirty="0"/>
              <a:t>10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763398" y="4876800"/>
            <a:ext cx="10486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1111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= -1</a:t>
            </a:r>
            <a:r>
              <a:rPr lang="en-US" sz="1400" baseline="-25000" dirty="0" smtClean="0"/>
              <a:t>10</a:t>
            </a:r>
            <a:endParaRPr lang="en-US" sz="1400" dirty="0" smtClean="0"/>
          </a:p>
          <a:p>
            <a:r>
              <a:rPr lang="en-US" sz="1400" dirty="0" smtClean="0"/>
              <a:t>1110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= -2</a:t>
            </a:r>
            <a:r>
              <a:rPr lang="en-US" sz="1400" baseline="-25000" dirty="0" smtClean="0"/>
              <a:t>10</a:t>
            </a:r>
            <a:endParaRPr lang="en-US" sz="1400" dirty="0" smtClean="0"/>
          </a:p>
          <a:p>
            <a:r>
              <a:rPr lang="en-US" sz="1400" b="1" dirty="0" smtClean="0">
                <a:solidFill>
                  <a:srgbClr val="C00000"/>
                </a:solidFill>
              </a:rPr>
              <a:t>1101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= -3</a:t>
            </a:r>
            <a:r>
              <a:rPr lang="en-US" sz="1400" baseline="-25000" dirty="0" smtClean="0"/>
              <a:t>10</a:t>
            </a:r>
            <a:endParaRPr lang="en-US" sz="1400" dirty="0" smtClean="0"/>
          </a:p>
          <a:p>
            <a:r>
              <a:rPr lang="en-US" sz="1400" dirty="0" smtClean="0"/>
              <a:t>1100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= -4</a:t>
            </a:r>
            <a:r>
              <a:rPr lang="en-US" sz="1400" baseline="-25000" dirty="0" smtClean="0"/>
              <a:t>10</a:t>
            </a:r>
            <a:endParaRPr lang="en-US" sz="1400" dirty="0" smtClean="0"/>
          </a:p>
          <a:p>
            <a:r>
              <a:rPr lang="en-US" sz="1400" dirty="0" smtClean="0"/>
              <a:t>1011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= -5</a:t>
            </a:r>
            <a:r>
              <a:rPr lang="en-US" sz="1400" baseline="-25000" dirty="0" smtClean="0"/>
              <a:t>10</a:t>
            </a:r>
            <a:endParaRPr lang="en-US" sz="1400" dirty="0" smtClean="0"/>
          </a:p>
          <a:p>
            <a:r>
              <a:rPr lang="en-US" sz="1400" dirty="0" smtClean="0"/>
              <a:t>1010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= -6</a:t>
            </a:r>
            <a:r>
              <a:rPr lang="en-US" sz="1400" baseline="-25000" dirty="0" smtClean="0"/>
              <a:t>10</a:t>
            </a:r>
            <a:endParaRPr lang="en-US" sz="1400" dirty="0" smtClean="0"/>
          </a:p>
          <a:p>
            <a:r>
              <a:rPr lang="en-US" sz="1400" dirty="0" smtClean="0"/>
              <a:t>1001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= -7</a:t>
            </a:r>
            <a:r>
              <a:rPr lang="en-US" sz="1400" baseline="-25000" dirty="0" smtClean="0"/>
              <a:t>10</a:t>
            </a:r>
            <a:endParaRPr lang="en-US" sz="1400" dirty="0" smtClean="0"/>
          </a:p>
          <a:p>
            <a:r>
              <a:rPr lang="en-US" sz="1400" dirty="0" smtClean="0"/>
              <a:t>1000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= -8</a:t>
            </a:r>
            <a:r>
              <a:rPr lang="en-US" sz="1400" baseline="-25000" dirty="0" smtClean="0"/>
              <a:t>10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505478" y="2467240"/>
            <a:ext cx="3764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6 – 3 = 0110 + 1100 = 0010 = 2 ???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505478" y="3061511"/>
            <a:ext cx="3724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6 – 3 = 0110 + 1100</a:t>
            </a:r>
            <a:r>
              <a:rPr lang="en-US" sz="2000" b="1" dirty="0" smtClean="0">
                <a:solidFill>
                  <a:srgbClr val="0070C0"/>
                </a:solidFill>
              </a:rPr>
              <a:t> + 1</a:t>
            </a:r>
            <a:r>
              <a:rPr lang="en-US" sz="2000" dirty="0" smtClean="0"/>
              <a:t> = 0011 = 3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825975" y="5660886"/>
            <a:ext cx="3721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6 </a:t>
            </a:r>
            <a:r>
              <a:rPr lang="en-US" sz="2000" b="1" dirty="0" smtClean="0">
                <a:solidFill>
                  <a:srgbClr val="C00000"/>
                </a:solidFill>
              </a:rPr>
              <a:t>– 3</a:t>
            </a:r>
            <a:r>
              <a:rPr lang="en-US" sz="2000" dirty="0" smtClean="0"/>
              <a:t> = 0110 + </a:t>
            </a:r>
            <a:r>
              <a:rPr lang="en-US" sz="2000" b="1" dirty="0" smtClean="0">
                <a:solidFill>
                  <a:srgbClr val="C00000"/>
                </a:solidFill>
              </a:rPr>
              <a:t>1101</a:t>
            </a:r>
            <a:r>
              <a:rPr lang="en-US" sz="2000" dirty="0" smtClean="0"/>
              <a:t> =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0011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 smtClean="0"/>
              <a:t>= 3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781800" y="3333690"/>
            <a:ext cx="86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carry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284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32 </a:t>
            </a:r>
            <a:r>
              <a:rPr lang="ko-KR" altLang="en-US" dirty="0" smtClean="0"/>
              <a:t>비트 수의 </a:t>
            </a:r>
            <a:r>
              <a:rPr lang="en-US" altLang="ko-KR" dirty="0" smtClean="0"/>
              <a:t>2</a:t>
            </a:r>
            <a:r>
              <a:rPr lang="ko-KR" altLang="en-US" dirty="0"/>
              <a:t>의 보수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가장 큰 수</a:t>
                </a:r>
                <a:r>
                  <a:rPr lang="en-US" altLang="ko-KR" dirty="0" smtClean="0"/>
                  <a:t>: 01111…111</a:t>
                </a:r>
                <a:r>
                  <a:rPr lang="en-US" altLang="ko-KR" baseline="-25000" dirty="0" smtClean="0"/>
                  <a:t>two</a:t>
                </a:r>
                <a:r>
                  <a:rPr lang="en-US" altLang="ko-KR" dirty="0" smtClean="0"/>
                  <a:t> = (2</a:t>
                </a:r>
                <a:r>
                  <a:rPr lang="en-US" altLang="ko-KR" baseline="30000" dirty="0" smtClean="0"/>
                  <a:t>31</a:t>
                </a:r>
                <a:r>
                  <a:rPr lang="en-US" altLang="ko-KR" dirty="0" smtClean="0"/>
                  <a:t>-1)</a:t>
                </a:r>
                <a:r>
                  <a:rPr lang="en-US" altLang="ko-KR" baseline="-25000" dirty="0" smtClean="0"/>
                  <a:t>ten</a:t>
                </a:r>
                <a:r>
                  <a:rPr lang="en-US" altLang="ko-KR" dirty="0" smtClean="0"/>
                  <a:t> = 2,147,483,647</a:t>
                </a:r>
                <a:r>
                  <a:rPr lang="en-US" altLang="ko-KR" baseline="-25000" dirty="0"/>
                  <a:t>ten</a:t>
                </a:r>
                <a:endParaRPr lang="en-US" altLang="ko-KR" dirty="0" smtClean="0"/>
              </a:p>
              <a:p>
                <a:r>
                  <a:rPr lang="ko-KR" altLang="en-US" dirty="0" smtClean="0"/>
                  <a:t>가장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작은 수</a:t>
                </a:r>
                <a:r>
                  <a:rPr lang="en-US" altLang="ko-KR" dirty="0" smtClean="0"/>
                  <a:t>: 10000…000</a:t>
                </a:r>
                <a:r>
                  <a:rPr lang="en-US" altLang="ko-KR" baseline="-25000" dirty="0" smtClean="0"/>
                  <a:t>two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= </a:t>
                </a:r>
                <a:r>
                  <a:rPr lang="en-US" altLang="ko-KR" dirty="0" smtClean="0"/>
                  <a:t>-2</a:t>
                </a:r>
                <a:r>
                  <a:rPr lang="en-US" altLang="ko-KR" baseline="30000" dirty="0" smtClean="0"/>
                  <a:t>31</a:t>
                </a:r>
                <a:r>
                  <a:rPr lang="en-US" altLang="ko-KR" baseline="-25000" dirty="0" smtClean="0"/>
                  <a:t>ten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= </a:t>
                </a:r>
                <a:r>
                  <a:rPr lang="en-US" altLang="ko-KR" dirty="0" smtClean="0"/>
                  <a:t>-2,147,483,648</a:t>
                </a:r>
                <a:r>
                  <a:rPr lang="en-US" altLang="ko-KR" baseline="-25000" dirty="0" smtClean="0"/>
                  <a:t>ten</a:t>
                </a:r>
                <a:endParaRPr lang="en-US" altLang="ko-KR" dirty="0"/>
              </a:p>
              <a:p>
                <a:pPr lvl="1"/>
                <a:r>
                  <a:rPr lang="ko-KR" altLang="en-US" dirty="0" smtClean="0"/>
                  <a:t>음수는 </a:t>
                </a:r>
                <a:r>
                  <a:rPr lang="en-US" altLang="ko-KR" dirty="0" smtClean="0"/>
                  <a:t>MSB </a:t>
                </a:r>
                <a:r>
                  <a:rPr lang="ko-KR" altLang="en-US" dirty="0" smtClean="0"/>
                  <a:t>비트가 </a:t>
                </a:r>
                <a:r>
                  <a:rPr lang="en-US" altLang="ko-KR" dirty="0" smtClean="0"/>
                  <a:t>1</a:t>
                </a:r>
              </a:p>
              <a:p>
                <a:r>
                  <a:rPr lang="en-US" altLang="ko-KR" dirty="0" smtClean="0"/>
                  <a:t>0 : +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-0</a:t>
                </a:r>
                <a:r>
                  <a:rPr lang="ko-KR" altLang="en-US" dirty="0"/>
                  <a:t>가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없이 </a:t>
                </a:r>
                <a:r>
                  <a:rPr lang="en-US" altLang="ko-KR" dirty="0" smtClean="0"/>
                  <a:t>00000…000</a:t>
                </a:r>
                <a:r>
                  <a:rPr lang="en-US" altLang="ko-KR" baseline="-25000" dirty="0"/>
                  <a:t>two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하나 뿐이다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X=x</a:t>
                </a:r>
                <a:r>
                  <a:rPr lang="en-US" altLang="ko-KR" baseline="-25000" dirty="0" smtClean="0"/>
                  <a:t>31</a:t>
                </a:r>
                <a:r>
                  <a:rPr lang="en-US" altLang="ko-KR" dirty="0" smtClean="0"/>
                  <a:t>x</a:t>
                </a:r>
                <a:r>
                  <a:rPr lang="en-US" altLang="ko-KR" baseline="-25000" dirty="0" smtClean="0"/>
                  <a:t>30 </a:t>
                </a:r>
                <a:r>
                  <a:rPr lang="en-US" altLang="ko-KR" dirty="0" smtClean="0"/>
                  <a:t> … x</a:t>
                </a:r>
                <a:r>
                  <a:rPr lang="en-US" altLang="ko-KR" baseline="-25000" dirty="0" smtClean="0"/>
                  <a:t>2 </a:t>
                </a:r>
                <a:r>
                  <a:rPr lang="en-US" altLang="ko-KR" dirty="0" smtClean="0"/>
                  <a:t>x</a:t>
                </a:r>
                <a:r>
                  <a:rPr lang="en-US" altLang="ko-KR" baseline="-25000" dirty="0" smtClean="0"/>
                  <a:t>1</a:t>
                </a:r>
                <a:r>
                  <a:rPr lang="en-US" altLang="ko-KR" dirty="0" smtClean="0"/>
                  <a:t>x</a:t>
                </a:r>
                <a:r>
                  <a:rPr lang="en-US" altLang="ko-KR" baseline="-25000" dirty="0" smtClean="0"/>
                  <a:t>0</a:t>
                </a:r>
                <a:r>
                  <a:rPr lang="ko-KR" altLang="en-US" dirty="0" smtClean="0"/>
                  <a:t>이 나타내는 값</a:t>
                </a:r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 smtClean="0"/>
                  <a:t>부호 </a:t>
                </a:r>
                <a:r>
                  <a:rPr lang="ko-KR" altLang="en-US" dirty="0"/>
                  <a:t>비트에는 </a:t>
                </a:r>
                <a:r>
                  <a:rPr lang="en-US" altLang="ko-KR" dirty="0"/>
                  <a:t>-2</a:t>
                </a:r>
                <a:r>
                  <a:rPr lang="en-US" altLang="ko-KR" baseline="30000" dirty="0"/>
                  <a:t>31</a:t>
                </a:r>
                <a:r>
                  <a:rPr lang="ko-KR" altLang="en-US" dirty="0"/>
                  <a:t>을 곱하고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나머지 비트들은 각각의 위치에 해당하는 양의 </a:t>
                </a:r>
                <a:r>
                  <a:rPr lang="ko-KR" altLang="en-US" dirty="0" err="1"/>
                  <a:t>기수값을</a:t>
                </a:r>
                <a:r>
                  <a:rPr lang="ko-KR" altLang="en-US" dirty="0"/>
                  <a:t> 곱한다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  <a:r>
                  <a:rPr lang="en-US" altLang="ko-KR" dirty="0"/>
                  <a:t>1111  1111  1111  1111  1111  1111  1111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charset="0"/>
                          </a:rPr>
                          <m:t>1100</m:t>
                        </m:r>
                      </m:e>
                      <m:sub>
                        <m:r>
                          <a:rPr lang="en-US" altLang="en-US" i="1" dirty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marL="230187" lvl="1" indent="0">
                  <a:buNone/>
                </a:pPr>
                <a:r>
                  <a:rPr lang="en-US" altLang="ko-KR" dirty="0"/>
                  <a:t> = </a:t>
                </a:r>
                <a:r>
                  <a:rPr lang="en-US" altLang="ko-KR" dirty="0" smtClean="0"/>
                  <a:t>(-1x2^31</a:t>
                </a:r>
                <a:r>
                  <a:rPr lang="en-US" altLang="ko-KR" dirty="0"/>
                  <a:t>)+(1x2^30)+(1x2^29)+…+(1x2^2)+(0x2^1)+(0x2^0)</a:t>
                </a:r>
              </a:p>
              <a:p>
                <a:pPr marL="230187" lvl="1" indent="0">
                  <a:buNone/>
                </a:pPr>
                <a:r>
                  <a:rPr lang="en-US" altLang="ko-KR" dirty="0"/>
                  <a:t>     = -2,147,483,648 + 2,147,483,644 = -4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92" t="-1585" b="-233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397197"/>
              </p:ext>
            </p:extLst>
          </p:nvPr>
        </p:nvGraphicFramePr>
        <p:xfrm>
          <a:off x="2699971" y="3639345"/>
          <a:ext cx="3667858" cy="731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7" name="수식" r:id="rId4" imgW="2171520" imgH="431640" progId="Equation.3">
                  <p:embed/>
                </p:oleObj>
              </mc:Choice>
              <mc:Fallback>
                <p:oleObj name="수식" r:id="rId4" imgW="2171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971" y="3639345"/>
                        <a:ext cx="3667858" cy="7312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207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의 보수 예제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4</a:t>
                </a:r>
                <a:r>
                  <a:rPr lang="ko-KR" altLang="en-US" dirty="0" smtClean="0"/>
                  <a:t>비트 </a:t>
                </a: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진수에 대한 보수 표현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b="0" i="0" dirty="0" smtClean="0">
                        <a:latin typeface="Cambria Math" panose="02040503050406030204" pitchFamily="18" charset="0"/>
                      </a:rPr>
                      <m:t>1111 </m:t>
                    </m:r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charset="0"/>
                          </a:rPr>
                          <m:t>1100</m:t>
                        </m:r>
                      </m:e>
                      <m:sub>
                        <m:r>
                          <a:rPr lang="en-US" altLang="en-US" i="1" dirty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의 보수는</a:t>
                </a:r>
                <a:r>
                  <a:rPr lang="en-US" altLang="ko-KR" dirty="0" smtClean="0"/>
                  <a:t>?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92" t="-15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924942"/>
              </p:ext>
            </p:extLst>
          </p:nvPr>
        </p:nvGraphicFramePr>
        <p:xfrm>
          <a:off x="1005510" y="2362200"/>
          <a:ext cx="7056780" cy="202077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05678"/>
                <a:gridCol w="705678"/>
                <a:gridCol w="705678"/>
                <a:gridCol w="705678"/>
                <a:gridCol w="705678"/>
                <a:gridCol w="705678"/>
                <a:gridCol w="705678"/>
                <a:gridCol w="705678"/>
                <a:gridCol w="705678"/>
                <a:gridCol w="705678"/>
              </a:tblGrid>
              <a:tr h="710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smtClean="0"/>
                        <a:t>진수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366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양수</a:t>
                      </a:r>
                      <a:endParaRPr lang="ko-KR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0001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0010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0011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366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음수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36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smtClean="0"/>
                        <a:t>진수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-8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89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부호 확장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524001"/>
            <a:ext cx="8610600" cy="4800599"/>
          </a:xfrm>
        </p:spPr>
        <p:txBody>
          <a:bodyPr/>
          <a:lstStyle/>
          <a:p>
            <a:r>
              <a:rPr lang="en-US" altLang="ko-KR" dirty="0" smtClean="0"/>
              <a:t>n</a:t>
            </a:r>
            <a:r>
              <a:rPr lang="ko-KR" altLang="en-US" dirty="0" smtClean="0"/>
              <a:t>비트의 이진수를 </a:t>
            </a:r>
            <a:r>
              <a:rPr lang="en-US" altLang="ko-KR" dirty="0" smtClean="0"/>
              <a:t>m</a:t>
            </a:r>
            <a:r>
              <a:rPr lang="ko-KR" altLang="en-US" dirty="0" smtClean="0"/>
              <a:t>비트의 이진수로 변환 </a:t>
            </a:r>
            <a:r>
              <a:rPr lang="en-US" altLang="ko-KR" dirty="0" smtClean="0"/>
              <a:t>(m&gt;n)</a:t>
            </a:r>
          </a:p>
          <a:p>
            <a:r>
              <a:rPr lang="en-US" altLang="ko-KR" dirty="0" smtClean="0"/>
              <a:t>MSB </a:t>
            </a:r>
            <a:r>
              <a:rPr lang="ko-KR" altLang="en-US" dirty="0" err="1" smtClean="0"/>
              <a:t>부호비트를</a:t>
            </a:r>
            <a:r>
              <a:rPr lang="ko-KR" altLang="en-US" dirty="0" smtClean="0"/>
              <a:t> 복사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unsigned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확장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예제</a:t>
            </a:r>
            <a:r>
              <a:rPr lang="en-US" altLang="ko-KR" dirty="0" smtClean="0"/>
              <a:t>: 8</a:t>
            </a:r>
            <a:r>
              <a:rPr lang="ko-KR" altLang="en-US" dirty="0" smtClean="0"/>
              <a:t>비트 </a:t>
            </a:r>
            <a:r>
              <a:rPr lang="en-US" altLang="ko-KR" dirty="0" smtClean="0"/>
              <a:t>=&gt; 16</a:t>
            </a:r>
            <a:r>
              <a:rPr lang="ko-KR" altLang="en-US" dirty="0" smtClean="0"/>
              <a:t>비트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+2: 0000 0010 =&gt; 0000 0000 0000 0010</a:t>
            </a:r>
          </a:p>
          <a:p>
            <a:pPr lvl="1"/>
            <a:r>
              <a:rPr lang="en-US" altLang="ko-KR" dirty="0" smtClean="0"/>
              <a:t>-2: 1111 1110 =&gt; 1111 1111 1111 1110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Signed load </a:t>
            </a:r>
            <a:r>
              <a:rPr lang="ko-KR" altLang="en-US" dirty="0" smtClean="0"/>
              <a:t>명령어는 부호확장을 수행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16</a:t>
            </a:r>
            <a:r>
              <a:rPr lang="ko-KR" altLang="en-US" dirty="0" smtClean="0"/>
              <a:t>비트 숫자를 </a:t>
            </a:r>
            <a:r>
              <a:rPr lang="en-US" altLang="ko-KR" dirty="0" smtClean="0"/>
              <a:t>32</a:t>
            </a:r>
            <a:r>
              <a:rPr lang="ko-KR" altLang="en-US" dirty="0" smtClean="0"/>
              <a:t>비트 레지스터에 불러올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명령어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lb</a:t>
            </a:r>
            <a:r>
              <a:rPr lang="en-US" altLang="ko-KR" dirty="0" smtClean="0"/>
              <a:t> (load byte)</a:t>
            </a:r>
          </a:p>
          <a:p>
            <a:pPr lvl="1"/>
            <a:r>
              <a:rPr lang="ko-KR" altLang="en-US" dirty="0" smtClean="0"/>
              <a:t>부호확장을 수행하고 싶지 않으면 </a:t>
            </a:r>
            <a:r>
              <a:rPr lang="en-US" altLang="ko-KR" dirty="0" err="1" smtClean="0"/>
              <a:t>lbu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(load byte unsigned)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635" y="2057400"/>
            <a:ext cx="5139365" cy="1279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5872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323" dirty="0">
                <a:solidFill>
                  <a:srgbClr val="0000CC"/>
                </a:solidFill>
              </a:rPr>
              <a:t>2.5 </a:t>
            </a:r>
            <a:r>
              <a:rPr lang="ko-KR" altLang="en-US" sz="3323" dirty="0">
                <a:solidFill>
                  <a:srgbClr val="0000CC"/>
                </a:solidFill>
              </a:rPr>
              <a:t>명령어의 컴퓨터 내부 표현</a:t>
            </a:r>
            <a:endParaRPr lang="ko-KR" altLang="en-US" sz="3323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5268113"/>
          </a:xfrm>
        </p:spPr>
        <p:txBody>
          <a:bodyPr/>
          <a:lstStyle/>
          <a:p>
            <a:r>
              <a:rPr lang="ko-KR" altLang="en-US" dirty="0" smtClean="0"/>
              <a:t>명령어는 이진수로 저장된다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기계어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MIPS </a:t>
            </a:r>
            <a:r>
              <a:rPr lang="ko-KR" altLang="en-US" dirty="0" smtClean="0"/>
              <a:t>명령어의 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en-US" altLang="ko-KR" dirty="0" smtClean="0"/>
              <a:t>MIPS</a:t>
            </a:r>
            <a:r>
              <a:rPr lang="ko-KR" altLang="en-US" dirty="0"/>
              <a:t> </a:t>
            </a:r>
            <a:r>
              <a:rPr lang="ko-KR" altLang="en-US" dirty="0" smtClean="0"/>
              <a:t>명령어는 </a:t>
            </a:r>
            <a:r>
              <a:rPr lang="en-US" altLang="ko-KR" dirty="0" smtClean="0"/>
              <a:t>32 </a:t>
            </a:r>
            <a:r>
              <a:rPr lang="ko-KR" altLang="en-US" dirty="0" smtClean="0"/>
              <a:t>비트이다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명령어의 레이아웃을 명령어 형식</a:t>
            </a:r>
            <a:r>
              <a:rPr lang="en-US" altLang="ko-KR" dirty="0" smtClean="0"/>
              <a:t>(Instruction format)</a:t>
            </a:r>
            <a:r>
              <a:rPr lang="ko-KR" altLang="en-US" dirty="0" smtClean="0"/>
              <a:t>이라 한다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여러개의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 필드로 구성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32</a:t>
            </a:r>
            <a:r>
              <a:rPr lang="ko-KR" altLang="en-US" dirty="0" smtClean="0"/>
              <a:t>개의 레지스터 구성 </a:t>
            </a:r>
            <a:r>
              <a:rPr lang="en-US" altLang="ko-KR" dirty="0" smtClean="0"/>
              <a:t>(5</a:t>
            </a:r>
            <a:r>
              <a:rPr lang="ko-KR" altLang="en-US" dirty="0" smtClean="0"/>
              <a:t>비트 필요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MIPS </a:t>
            </a:r>
            <a:r>
              <a:rPr lang="ko-KR" altLang="en-US" dirty="0" smtClean="0"/>
              <a:t>명령어 타입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R-type</a:t>
            </a:r>
          </a:p>
          <a:p>
            <a:pPr lvl="1"/>
            <a:r>
              <a:rPr lang="en-US" altLang="ko-KR" dirty="0" smtClean="0"/>
              <a:t>I-type</a:t>
            </a:r>
          </a:p>
          <a:p>
            <a:pPr lvl="1"/>
            <a:r>
              <a:rPr lang="en-US" altLang="ko-KR" dirty="0" smtClean="0"/>
              <a:t>J-type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099" y="1676400"/>
            <a:ext cx="3505200" cy="1043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933549"/>
            <a:ext cx="3733800" cy="285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323" dirty="0">
                <a:solidFill>
                  <a:srgbClr val="0000CC"/>
                </a:solidFill>
              </a:rPr>
              <a:t>2.5 </a:t>
            </a:r>
            <a:r>
              <a:rPr lang="ko-KR" altLang="en-US" sz="3323" dirty="0">
                <a:solidFill>
                  <a:srgbClr val="0000CC"/>
                </a:solidFill>
              </a:rPr>
              <a:t>명령어의 컴퓨터 내부 표현</a:t>
            </a:r>
            <a:endParaRPr lang="ko-KR" altLang="en-US" sz="3323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R(register) </a:t>
            </a:r>
            <a:r>
              <a:rPr lang="ko-KR" altLang="en-US" dirty="0"/>
              <a:t>타입 </a:t>
            </a:r>
            <a:r>
              <a:rPr lang="en-US" altLang="ko-KR" dirty="0" smtClean="0"/>
              <a:t>(=R 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611434" lvl="1" indent="-228612" defTabSz="779173">
              <a:defRPr/>
            </a:pPr>
            <a:endParaRPr lang="en-US" altLang="ko-KR" dirty="0" smtClean="0"/>
          </a:p>
          <a:p>
            <a:pPr marL="611434" lvl="1" indent="-228612" defTabSz="779173">
              <a:defRPr/>
            </a:pPr>
            <a:r>
              <a:rPr lang="en-US" altLang="ko-KR" dirty="0" smtClean="0"/>
              <a:t>op</a:t>
            </a:r>
            <a:r>
              <a:rPr lang="en-US" altLang="ko-KR" dirty="0"/>
              <a:t>: </a:t>
            </a:r>
            <a:r>
              <a:rPr lang="ko-KR" altLang="en-US" dirty="0"/>
              <a:t>명령어가 실행할 </a:t>
            </a:r>
            <a:r>
              <a:rPr lang="ko-KR" altLang="en-US" dirty="0" smtClean="0"/>
              <a:t>연산의 종류 </a:t>
            </a:r>
            <a:r>
              <a:rPr lang="en-US" altLang="ko-KR" dirty="0" smtClean="0"/>
              <a:t>(</a:t>
            </a:r>
            <a:r>
              <a:rPr lang="en-US" altLang="ko-KR" dirty="0">
                <a:solidFill>
                  <a:srgbClr val="0000CC"/>
                </a:solidFill>
              </a:rPr>
              <a:t>opcode</a:t>
            </a:r>
            <a:r>
              <a:rPr lang="en-US" altLang="ko-KR" dirty="0"/>
              <a:t>)</a:t>
            </a:r>
          </a:p>
          <a:p>
            <a:pPr marL="611434" lvl="1" indent="-228612" defTabSz="779173">
              <a:defRPr/>
            </a:pPr>
            <a:r>
              <a:rPr lang="en-US" altLang="ko-KR" dirty="0" err="1"/>
              <a:t>rs</a:t>
            </a:r>
            <a:r>
              <a:rPr lang="en-US" altLang="ko-KR" dirty="0"/>
              <a:t>, </a:t>
            </a:r>
            <a:r>
              <a:rPr lang="en-US" altLang="ko-KR" dirty="0" err="1"/>
              <a:t>rt</a:t>
            </a:r>
            <a:r>
              <a:rPr lang="en-US" altLang="ko-KR" dirty="0"/>
              <a:t>: </a:t>
            </a:r>
            <a:r>
              <a:rPr lang="ko-KR" altLang="en-US" dirty="0" smtClean="0"/>
              <a:t>첫 번째와 두 번째 </a:t>
            </a:r>
            <a:r>
              <a:rPr lang="ko-KR" altLang="en-US" dirty="0"/>
              <a:t>근원지</a:t>
            </a:r>
            <a:r>
              <a:rPr lang="en-US" altLang="ko-KR" dirty="0"/>
              <a:t>(source) </a:t>
            </a:r>
            <a:r>
              <a:rPr lang="ko-KR" altLang="en-US" dirty="0" err="1"/>
              <a:t>피연산자</a:t>
            </a:r>
            <a:r>
              <a:rPr lang="ko-KR" altLang="en-US" dirty="0"/>
              <a:t> 레지스터</a:t>
            </a:r>
          </a:p>
          <a:p>
            <a:pPr marL="611434" lvl="1" indent="-228612" defTabSz="779173">
              <a:defRPr/>
            </a:pPr>
            <a:r>
              <a:rPr lang="en-US" altLang="ko-KR" dirty="0" err="1" smtClean="0"/>
              <a:t>rd</a:t>
            </a:r>
            <a:r>
              <a:rPr lang="en-US" altLang="ko-KR" dirty="0"/>
              <a:t>: </a:t>
            </a:r>
            <a:r>
              <a:rPr lang="ko-KR" altLang="en-US" dirty="0"/>
              <a:t>목적지</a:t>
            </a:r>
            <a:r>
              <a:rPr lang="en-US" altLang="ko-KR" dirty="0"/>
              <a:t>(destination) </a:t>
            </a:r>
            <a:r>
              <a:rPr lang="ko-KR" altLang="en-US" dirty="0" smtClean="0"/>
              <a:t>레지스터</a:t>
            </a:r>
            <a:endParaRPr lang="en-US" altLang="ko-KR" dirty="0"/>
          </a:p>
          <a:p>
            <a:pPr marL="611434" lvl="1" indent="-228612" defTabSz="779173">
              <a:defRPr/>
            </a:pPr>
            <a:r>
              <a:rPr lang="en-US" altLang="ko-KR" dirty="0" err="1"/>
              <a:t>s</a:t>
            </a:r>
            <a:r>
              <a:rPr lang="en-US" altLang="ko-KR" dirty="0" err="1" smtClean="0"/>
              <a:t>hamt</a:t>
            </a:r>
            <a:r>
              <a:rPr lang="en-US" altLang="ko-KR" dirty="0" smtClean="0"/>
              <a:t>(shift amount): </a:t>
            </a:r>
            <a:r>
              <a:rPr lang="ko-KR" altLang="en-US" dirty="0" smtClean="0"/>
              <a:t>자리이동</a:t>
            </a:r>
            <a:r>
              <a:rPr lang="en-US" altLang="ko-KR" dirty="0" smtClean="0"/>
              <a:t> </a:t>
            </a:r>
            <a:r>
              <a:rPr lang="ko-KR" altLang="en-US" dirty="0" smtClean="0"/>
              <a:t>양 </a:t>
            </a:r>
            <a:r>
              <a:rPr lang="en-US" altLang="ko-KR" dirty="0" smtClean="0"/>
              <a:t> (</a:t>
            </a:r>
            <a:r>
              <a:rPr lang="en-US" altLang="ko-KR" dirty="0" smtClean="0">
                <a:hlinkClick r:id="rId2" action="ppaction://hlinksldjump"/>
              </a:rPr>
              <a:t>§2.6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611434" lvl="1" indent="-228612" defTabSz="779173">
              <a:defRPr/>
            </a:pPr>
            <a:r>
              <a:rPr lang="en-US" altLang="ko-KR" dirty="0" err="1"/>
              <a:t>funct</a:t>
            </a:r>
            <a:r>
              <a:rPr lang="en-US" altLang="ko-KR" dirty="0"/>
              <a:t>(function code): op </a:t>
            </a:r>
            <a:r>
              <a:rPr lang="ko-KR" altLang="en-US" dirty="0"/>
              <a:t>필드에서 연산의 종류를 표시하고 </a:t>
            </a:r>
            <a:r>
              <a:rPr lang="en-US" altLang="ko-KR" dirty="0" err="1"/>
              <a:t>funct</a:t>
            </a:r>
            <a:r>
              <a:rPr lang="en-US" altLang="ko-KR" dirty="0"/>
              <a:t> </a:t>
            </a:r>
            <a:r>
              <a:rPr lang="ko-KR" altLang="en-US" dirty="0"/>
              <a:t>필드에서는 그 중의 한 연산을 구체적으로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marL="1023218" lvl="2" indent="-228612" defTabSz="779173">
              <a:defRPr/>
            </a:pPr>
            <a:r>
              <a:rPr lang="ko-KR" altLang="en-US" dirty="0" smtClean="0"/>
              <a:t>일반적으로 연산자 확장</a:t>
            </a:r>
            <a:r>
              <a:rPr lang="en-US" altLang="ko-KR" dirty="0" smtClean="0"/>
              <a:t>(opcode extension)</a:t>
            </a:r>
            <a:r>
              <a:rPr lang="ko-KR" altLang="en-US" dirty="0" smtClean="0"/>
              <a:t>이라 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234927"/>
              </p:ext>
            </p:extLst>
          </p:nvPr>
        </p:nvGraphicFramePr>
        <p:xfrm>
          <a:off x="1720362" y="2362200"/>
          <a:ext cx="5627076" cy="6435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78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78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3784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3784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3784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3784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17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op</a:t>
                      </a:r>
                      <a:endParaRPr lang="ko-KR" altLang="en-US" sz="1600" b="1" dirty="0"/>
                    </a:p>
                  </a:txBody>
                  <a:tcPr marL="77913" marR="77913" marT="38957" marB="38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 smtClean="0"/>
                        <a:t>rs</a:t>
                      </a:r>
                      <a:endParaRPr lang="ko-KR" altLang="en-US" sz="1600" b="1" dirty="0"/>
                    </a:p>
                  </a:txBody>
                  <a:tcPr marL="77913" marR="77913" marT="38957" marB="38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 smtClean="0"/>
                        <a:t>rt</a:t>
                      </a:r>
                      <a:endParaRPr lang="ko-KR" altLang="en-US" sz="1600" b="1" dirty="0"/>
                    </a:p>
                  </a:txBody>
                  <a:tcPr marL="77913" marR="77913" marT="38957" marB="38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rd</a:t>
                      </a:r>
                      <a:endParaRPr lang="ko-KR" altLang="en-US" sz="1600" b="1" dirty="0"/>
                    </a:p>
                  </a:txBody>
                  <a:tcPr marL="77913" marR="77913" marT="38957" marB="38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 smtClean="0"/>
                        <a:t>shamt</a:t>
                      </a:r>
                      <a:endParaRPr lang="ko-KR" altLang="en-US" sz="1600" b="1" dirty="0"/>
                    </a:p>
                  </a:txBody>
                  <a:tcPr marL="77913" marR="77913" marT="38957" marB="38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 smtClean="0"/>
                        <a:t>funct</a:t>
                      </a:r>
                      <a:endParaRPr lang="ko-KR" altLang="en-US" sz="1600" b="1" dirty="0"/>
                    </a:p>
                  </a:txBody>
                  <a:tcPr marL="77913" marR="77913" marT="38957" marB="38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en-US" altLang="ko-KR" sz="16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비트</a:t>
                      </a:r>
                      <a:endParaRPr lang="ko-KR" altLang="en-US" sz="160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913" marR="77913" marT="38957" marB="389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5 </a:t>
                      </a:r>
                      <a:r>
                        <a:rPr lang="ko-KR" altLang="en-US" sz="160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비트</a:t>
                      </a:r>
                      <a:endParaRPr lang="ko-KR" altLang="en-US" sz="160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913" marR="77913" marT="38957" marB="389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5 </a:t>
                      </a:r>
                      <a:r>
                        <a:rPr lang="ko-KR" altLang="en-US" sz="160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비트</a:t>
                      </a:r>
                      <a:endParaRPr lang="ko-KR" altLang="en-US" sz="160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913" marR="77913" marT="38957" marB="389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5 </a:t>
                      </a:r>
                      <a:r>
                        <a:rPr lang="ko-KR" altLang="en-US" sz="160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비트</a:t>
                      </a:r>
                      <a:endParaRPr lang="ko-KR" altLang="en-US" sz="160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913" marR="77913" marT="38957" marB="389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5 </a:t>
                      </a:r>
                      <a:r>
                        <a:rPr lang="ko-KR" altLang="en-US" sz="160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비트</a:t>
                      </a:r>
                      <a:endParaRPr lang="ko-KR" altLang="en-US" sz="160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913" marR="77913" marT="38957" marB="389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6 </a:t>
                      </a:r>
                      <a:r>
                        <a:rPr lang="ko-KR" altLang="en-US" sz="160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비트</a:t>
                      </a:r>
                      <a:endParaRPr lang="ko-KR" altLang="en-US" sz="160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913" marR="77913" marT="38957" marB="389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323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/>
              <a:t>: MIPS </a:t>
            </a:r>
            <a:r>
              <a:rPr lang="ko-KR" altLang="en-US" dirty="0"/>
              <a:t>어셈블리 언어를 기계어로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9122" lvl="1" indent="-249122">
              <a:buClr>
                <a:srgbClr val="000099"/>
              </a:buClr>
              <a:buSzTx/>
              <a:buFont typeface="Wingdings" pitchFamily="2" charset="2"/>
              <a:buChar char="§"/>
            </a:pPr>
            <a:endParaRPr lang="en-US" altLang="ko-KR" sz="2215" b="1" dirty="0" smtClean="0">
              <a:latin typeface="Courier New" pitchFamily="49" charset="0"/>
            </a:endParaRPr>
          </a:p>
          <a:p>
            <a:pPr marL="249122" lvl="1" indent="-249122">
              <a:buClr>
                <a:srgbClr val="000099"/>
              </a:buClr>
              <a:buSzTx/>
              <a:buFont typeface="Wingdings" pitchFamily="2" charset="2"/>
              <a:buChar char="§"/>
            </a:pPr>
            <a:endParaRPr lang="en-US" altLang="ko-KR" sz="2215" b="1" dirty="0">
              <a:latin typeface="Courier New" pitchFamily="49" charset="0"/>
            </a:endParaRPr>
          </a:p>
          <a:p>
            <a:pPr marL="249122" lvl="1" indent="-249122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altLang="ko-KR" sz="2215" b="1" dirty="0" smtClean="0">
                <a:latin typeface="Courier New" pitchFamily="49" charset="0"/>
              </a:rPr>
              <a:t>add  </a:t>
            </a:r>
            <a:r>
              <a:rPr lang="en-US" altLang="ko-KR" sz="2215" b="1" dirty="0">
                <a:latin typeface="Courier New" pitchFamily="49" charset="0"/>
              </a:rPr>
              <a:t>$t0,$s1,$s2 = add  $8,$17,$18</a:t>
            </a:r>
          </a:p>
          <a:p>
            <a:pPr marL="0" lvl="1" indent="0">
              <a:buClr>
                <a:srgbClr val="000099"/>
              </a:buClr>
              <a:buSzTx/>
              <a:buNone/>
            </a:pPr>
            <a:endParaRPr lang="en-US" altLang="ko-KR" sz="2215" b="1" dirty="0" smtClean="0">
              <a:latin typeface="맑은 고딕" panose="020B0503020000020004" pitchFamily="50" charset="-127"/>
            </a:endParaRPr>
          </a:p>
          <a:p>
            <a:pPr marL="0" lvl="1" indent="0">
              <a:buClr>
                <a:srgbClr val="000099"/>
              </a:buClr>
              <a:buSzTx/>
              <a:buNone/>
            </a:pPr>
            <a:endParaRPr lang="en-US" altLang="ko-KR" sz="2215" b="1" dirty="0">
              <a:latin typeface="맑은 고딕" panose="020B0503020000020004" pitchFamily="50" charset="-127"/>
            </a:endParaRPr>
          </a:p>
          <a:p>
            <a:pPr marL="0" lvl="1" indent="0">
              <a:buClr>
                <a:srgbClr val="000099"/>
              </a:buClr>
              <a:buSzTx/>
              <a:buNone/>
            </a:pPr>
            <a:endParaRPr lang="en-US" altLang="ko-KR" sz="2215" b="1" dirty="0">
              <a:latin typeface="맑은 고딕" panose="020B0503020000020004" pitchFamily="50" charset="-127"/>
            </a:endParaRPr>
          </a:p>
          <a:p>
            <a:pPr marL="663836" lvl="2" indent="-252052">
              <a:spcBef>
                <a:spcPts val="646"/>
              </a:spcBef>
              <a:buClr>
                <a:srgbClr val="CC3399"/>
              </a:buClr>
              <a:buSzPct val="60000"/>
              <a:buFont typeface="Wingdings" panose="05000000000000000000" pitchFamily="2" charset="2"/>
              <a:buChar char="v"/>
            </a:pPr>
            <a:endParaRPr lang="en-US" altLang="ko-KR" sz="1846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367595"/>
              </p:ext>
            </p:extLst>
          </p:nvPr>
        </p:nvGraphicFramePr>
        <p:xfrm>
          <a:off x="1600200" y="1524001"/>
          <a:ext cx="5627076" cy="6435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78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78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3784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3784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3784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3784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17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op</a:t>
                      </a:r>
                      <a:endParaRPr lang="ko-KR" altLang="en-US" sz="1600" b="1" dirty="0"/>
                    </a:p>
                  </a:txBody>
                  <a:tcPr marL="77913" marR="77913" marT="38957" marB="38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 smtClean="0"/>
                        <a:t>rs</a:t>
                      </a:r>
                      <a:endParaRPr lang="ko-KR" altLang="en-US" sz="1600" b="1" dirty="0"/>
                    </a:p>
                  </a:txBody>
                  <a:tcPr marL="77913" marR="77913" marT="38957" marB="38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 smtClean="0"/>
                        <a:t>rt</a:t>
                      </a:r>
                      <a:endParaRPr lang="ko-KR" altLang="en-US" sz="1600" b="1" dirty="0"/>
                    </a:p>
                  </a:txBody>
                  <a:tcPr marL="77913" marR="77913" marT="38957" marB="38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rd</a:t>
                      </a:r>
                      <a:endParaRPr lang="ko-KR" altLang="en-US" sz="1600" b="1" dirty="0"/>
                    </a:p>
                  </a:txBody>
                  <a:tcPr marL="77913" marR="77913" marT="38957" marB="38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 smtClean="0"/>
                        <a:t>shamt</a:t>
                      </a:r>
                      <a:endParaRPr lang="ko-KR" altLang="en-US" sz="1600" b="1" dirty="0"/>
                    </a:p>
                  </a:txBody>
                  <a:tcPr marL="77913" marR="77913" marT="38957" marB="38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 smtClean="0"/>
                        <a:t>funct</a:t>
                      </a:r>
                      <a:endParaRPr lang="ko-KR" altLang="en-US" sz="1600" b="1" dirty="0"/>
                    </a:p>
                  </a:txBody>
                  <a:tcPr marL="77913" marR="77913" marT="38957" marB="38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en-US" altLang="ko-KR" sz="16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비트</a:t>
                      </a:r>
                      <a:endParaRPr lang="ko-KR" altLang="en-US" sz="160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913" marR="77913" marT="38957" marB="389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5 </a:t>
                      </a:r>
                      <a:r>
                        <a:rPr lang="ko-KR" altLang="en-US" sz="160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비트</a:t>
                      </a:r>
                      <a:endParaRPr lang="ko-KR" altLang="en-US" sz="160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913" marR="77913" marT="38957" marB="389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5 </a:t>
                      </a:r>
                      <a:r>
                        <a:rPr lang="ko-KR" altLang="en-US" sz="160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비트</a:t>
                      </a:r>
                      <a:endParaRPr lang="ko-KR" altLang="en-US" sz="160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913" marR="77913" marT="38957" marB="389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5 </a:t>
                      </a:r>
                      <a:r>
                        <a:rPr lang="ko-KR" altLang="en-US" sz="160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비트</a:t>
                      </a:r>
                      <a:endParaRPr lang="ko-KR" altLang="en-US" sz="160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913" marR="77913" marT="38957" marB="389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5 </a:t>
                      </a:r>
                      <a:r>
                        <a:rPr lang="ko-KR" altLang="en-US" sz="160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비트</a:t>
                      </a:r>
                      <a:endParaRPr lang="ko-KR" altLang="en-US" sz="160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913" marR="77913" marT="38957" marB="389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6 </a:t>
                      </a:r>
                      <a:r>
                        <a:rPr lang="ko-KR" altLang="en-US" sz="160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비트</a:t>
                      </a:r>
                      <a:endParaRPr lang="ko-KR" altLang="en-US" sz="160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913" marR="77913" marT="38957" marB="389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22" y="2971800"/>
            <a:ext cx="6980555" cy="155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533400" y="4724400"/>
            <a:ext cx="7772400" cy="1828800"/>
            <a:chOff x="165100" y="4493680"/>
            <a:chExt cx="8140700" cy="2059520"/>
          </a:xfrm>
        </p:grpSpPr>
        <p:sp>
          <p:nvSpPr>
            <p:cNvPr id="8" name="Text Box 17"/>
            <p:cNvSpPr txBox="1">
              <a:spLocks noChangeArrowheads="1"/>
            </p:cNvSpPr>
            <p:nvPr/>
          </p:nvSpPr>
          <p:spPr bwMode="auto">
            <a:xfrm>
              <a:off x="258857" y="4493680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 dirty="0"/>
                <a:t>0</a:t>
              </a:r>
              <a:endParaRPr lang="en-AU" altLang="en-US" sz="2000" dirty="0"/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1555844" y="4493680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 dirty="0"/>
                <a:t>$s1</a:t>
              </a:r>
              <a:endParaRPr lang="en-AU" altLang="en-US" sz="2000" dirty="0"/>
            </a:p>
          </p:txBody>
        </p: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2635344" y="4493680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$s2</a:t>
              </a:r>
              <a:endParaRPr lang="en-AU" altLang="en-US" sz="2000"/>
            </a:p>
          </p:txBody>
        </p:sp>
        <p:sp>
          <p:nvSpPr>
            <p:cNvPr id="11" name="Text Box 20"/>
            <p:cNvSpPr txBox="1">
              <a:spLocks noChangeArrowheads="1"/>
            </p:cNvSpPr>
            <p:nvPr/>
          </p:nvSpPr>
          <p:spPr bwMode="auto">
            <a:xfrm>
              <a:off x="3714844" y="4493680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$t0</a:t>
              </a:r>
              <a:endParaRPr lang="en-AU" altLang="en-US" sz="2000"/>
            </a:p>
          </p:txBody>
        </p:sp>
        <p:sp>
          <p:nvSpPr>
            <p:cNvPr id="12" name="Text Box 21"/>
            <p:cNvSpPr txBox="1">
              <a:spLocks noChangeArrowheads="1"/>
            </p:cNvSpPr>
            <p:nvPr/>
          </p:nvSpPr>
          <p:spPr bwMode="auto">
            <a:xfrm>
              <a:off x="4795932" y="4493680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0</a:t>
              </a:r>
              <a:endParaRPr lang="en-AU" altLang="en-US" sz="2000"/>
            </a:p>
          </p:txBody>
        </p:sp>
        <p:sp>
          <p:nvSpPr>
            <p:cNvPr id="13" name="Text Box 22"/>
            <p:cNvSpPr txBox="1">
              <a:spLocks noChangeArrowheads="1"/>
            </p:cNvSpPr>
            <p:nvPr/>
          </p:nvSpPr>
          <p:spPr bwMode="auto">
            <a:xfrm>
              <a:off x="5875432" y="4493680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 dirty="0" smtClean="0"/>
                <a:t>32</a:t>
              </a:r>
              <a:endParaRPr lang="en-AU" altLang="en-US" sz="2000" dirty="0"/>
            </a:p>
          </p:txBody>
        </p:sp>
        <p:sp>
          <p:nvSpPr>
            <p:cNvPr id="14" name="Text Box 23"/>
            <p:cNvSpPr txBox="1">
              <a:spLocks noChangeArrowheads="1"/>
            </p:cNvSpPr>
            <p:nvPr/>
          </p:nvSpPr>
          <p:spPr bwMode="auto">
            <a:xfrm>
              <a:off x="258857" y="50408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 dirty="0"/>
                <a:t>0</a:t>
              </a:r>
              <a:endParaRPr lang="en-AU" altLang="en-US" sz="2000" dirty="0"/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1555844" y="50408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 dirty="0"/>
                <a:t>17</a:t>
              </a:r>
              <a:endParaRPr lang="en-AU" altLang="en-US" sz="2000" dirty="0"/>
            </a:p>
          </p:txBody>
        </p:sp>
        <p:sp>
          <p:nvSpPr>
            <p:cNvPr id="16" name="Text Box 25"/>
            <p:cNvSpPr txBox="1">
              <a:spLocks noChangeArrowheads="1"/>
            </p:cNvSpPr>
            <p:nvPr/>
          </p:nvSpPr>
          <p:spPr bwMode="auto">
            <a:xfrm>
              <a:off x="2635344" y="50408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18</a:t>
              </a:r>
              <a:endParaRPr lang="en-AU" altLang="en-US" sz="2000"/>
            </a:p>
          </p:txBody>
        </p:sp>
        <p:sp>
          <p:nvSpPr>
            <p:cNvPr id="17" name="Text Box 26"/>
            <p:cNvSpPr txBox="1">
              <a:spLocks noChangeArrowheads="1"/>
            </p:cNvSpPr>
            <p:nvPr/>
          </p:nvSpPr>
          <p:spPr bwMode="auto">
            <a:xfrm>
              <a:off x="3714844" y="50408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8</a:t>
              </a:r>
              <a:endParaRPr lang="en-AU" altLang="en-US" sz="2000"/>
            </a:p>
          </p:txBody>
        </p:sp>
        <p:sp>
          <p:nvSpPr>
            <p:cNvPr id="18" name="Text Box 27"/>
            <p:cNvSpPr txBox="1">
              <a:spLocks noChangeArrowheads="1"/>
            </p:cNvSpPr>
            <p:nvPr/>
          </p:nvSpPr>
          <p:spPr bwMode="auto">
            <a:xfrm>
              <a:off x="4795932" y="50408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0</a:t>
              </a:r>
              <a:endParaRPr lang="en-AU" altLang="en-US" sz="2000"/>
            </a:p>
          </p:txBody>
        </p:sp>
        <p:sp>
          <p:nvSpPr>
            <p:cNvPr id="19" name="Text Box 28"/>
            <p:cNvSpPr txBox="1">
              <a:spLocks noChangeArrowheads="1"/>
            </p:cNvSpPr>
            <p:nvPr/>
          </p:nvSpPr>
          <p:spPr bwMode="auto">
            <a:xfrm>
              <a:off x="5875432" y="50408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 dirty="0"/>
                <a:t>32</a:t>
              </a:r>
              <a:endParaRPr lang="en-AU" altLang="en-US" sz="2000" dirty="0"/>
            </a:p>
          </p:txBody>
        </p:sp>
        <p:sp>
          <p:nvSpPr>
            <p:cNvPr id="20" name="Text Box 29"/>
            <p:cNvSpPr txBox="1">
              <a:spLocks noChangeArrowheads="1"/>
            </p:cNvSpPr>
            <p:nvPr/>
          </p:nvSpPr>
          <p:spPr bwMode="auto">
            <a:xfrm>
              <a:off x="258857" y="55742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000000</a:t>
              </a:r>
              <a:endParaRPr lang="en-AU" altLang="en-US" sz="2000"/>
            </a:p>
          </p:txBody>
        </p:sp>
        <p:sp>
          <p:nvSpPr>
            <p:cNvPr id="21" name="Text Box 30"/>
            <p:cNvSpPr txBox="1">
              <a:spLocks noChangeArrowheads="1"/>
            </p:cNvSpPr>
            <p:nvPr/>
          </p:nvSpPr>
          <p:spPr bwMode="auto">
            <a:xfrm>
              <a:off x="1555844" y="55742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10001</a:t>
              </a:r>
              <a:endParaRPr lang="en-AU" altLang="en-US" sz="2000"/>
            </a:p>
          </p:txBody>
        </p:sp>
        <p:sp>
          <p:nvSpPr>
            <p:cNvPr id="22" name="Text Box 31"/>
            <p:cNvSpPr txBox="1">
              <a:spLocks noChangeArrowheads="1"/>
            </p:cNvSpPr>
            <p:nvPr/>
          </p:nvSpPr>
          <p:spPr bwMode="auto">
            <a:xfrm>
              <a:off x="2635344" y="55742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10010</a:t>
              </a:r>
              <a:endParaRPr lang="en-AU" altLang="en-US" sz="2000"/>
            </a:p>
          </p:txBody>
        </p:sp>
        <p:sp>
          <p:nvSpPr>
            <p:cNvPr id="23" name="Text Box 32"/>
            <p:cNvSpPr txBox="1">
              <a:spLocks noChangeArrowheads="1"/>
            </p:cNvSpPr>
            <p:nvPr/>
          </p:nvSpPr>
          <p:spPr bwMode="auto">
            <a:xfrm>
              <a:off x="3714844" y="55742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01000</a:t>
              </a:r>
              <a:endParaRPr lang="en-AU" altLang="en-US" sz="2000"/>
            </a:p>
          </p:txBody>
        </p:sp>
        <p:sp>
          <p:nvSpPr>
            <p:cNvPr id="24" name="Text Box 33"/>
            <p:cNvSpPr txBox="1">
              <a:spLocks noChangeArrowheads="1"/>
            </p:cNvSpPr>
            <p:nvPr/>
          </p:nvSpPr>
          <p:spPr bwMode="auto">
            <a:xfrm>
              <a:off x="4795932" y="55742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00000</a:t>
              </a:r>
              <a:endParaRPr lang="en-AU" altLang="en-US" sz="2000"/>
            </a:p>
          </p:txBody>
        </p:sp>
        <p:sp>
          <p:nvSpPr>
            <p:cNvPr id="25" name="Text Box 34"/>
            <p:cNvSpPr txBox="1">
              <a:spLocks noChangeArrowheads="1"/>
            </p:cNvSpPr>
            <p:nvPr/>
          </p:nvSpPr>
          <p:spPr bwMode="auto">
            <a:xfrm>
              <a:off x="5875432" y="55742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100000</a:t>
              </a:r>
              <a:endParaRPr lang="en-AU" altLang="en-US" sz="2000"/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165100" y="6048375"/>
              <a:ext cx="8140700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None/>
              </a:pPr>
              <a:r>
                <a:rPr lang="en-US" altLang="en-US" sz="2400" dirty="0"/>
                <a:t>00000010001100100100000000100000</a:t>
              </a:r>
              <a:r>
                <a:rPr lang="en-US" altLang="en-US" sz="2400" baseline="-25000" dirty="0"/>
                <a:t>2</a:t>
              </a:r>
              <a:r>
                <a:rPr lang="en-US" altLang="en-US" sz="2400" dirty="0"/>
                <a:t> = </a:t>
              </a:r>
              <a:r>
                <a:rPr lang="en-US" altLang="en-US" sz="2400" dirty="0" smtClean="0"/>
                <a:t>02324020</a:t>
              </a:r>
              <a:r>
                <a:rPr lang="en-US" altLang="en-US" sz="2400" baseline="-25000" dirty="0" smtClean="0"/>
                <a:t>16</a:t>
              </a:r>
              <a:endParaRPr lang="en-AU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078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 </a:t>
            </a:r>
            <a:r>
              <a:rPr lang="ko-KR" altLang="en-US" dirty="0" smtClean="0"/>
              <a:t>타입 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4931" y="2952077"/>
            <a:ext cx="7861789" cy="598220"/>
          </a:xfrm>
        </p:spPr>
        <p:txBody>
          <a:bodyPr/>
          <a:lstStyle/>
          <a:p>
            <a:pPr marL="332651" indent="-332651"/>
            <a:r>
              <a:rPr lang="en-US" altLang="ko-KR" dirty="0"/>
              <a:t>I(Immediate</a:t>
            </a:r>
            <a:r>
              <a:rPr lang="en-US" altLang="ko-KR" dirty="0" smtClean="0"/>
              <a:t>)-</a:t>
            </a:r>
            <a:r>
              <a:rPr lang="ko-KR" altLang="en-US" dirty="0" smtClean="0"/>
              <a:t>타입 명령어 형식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50337" y="1434932"/>
            <a:ext cx="7976386" cy="1229516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>
            <a:solidFill>
              <a:schemeClr val="accent5">
                <a:lumMod val="2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77913" tIns="38957" rIns="77913" bIns="38957" numCol="1" anchor="t" anchorCtr="0" compatLnSpc="1">
            <a:prstTxWarp prst="textNoShape">
              <a:avLst/>
            </a:prstTxWarp>
          </a:bodyPr>
          <a:lstStyle/>
          <a:p>
            <a:pPr marL="229965" indent="-229965">
              <a:lnSpc>
                <a:spcPts val="2556"/>
              </a:lnSpc>
              <a:spcBef>
                <a:spcPct val="20000"/>
              </a:spcBef>
              <a:buClr>
                <a:srgbClr val="000099"/>
              </a:buClr>
              <a:defRPr/>
            </a:pPr>
            <a:r>
              <a:rPr lang="ko-KR" altLang="en-US" sz="1108" b="1" kern="0" dirty="0">
                <a:latin typeface="Tahoma" panose="020B0604030504040204" pitchFamily="34" charset="0"/>
                <a:ea typeface="맑은 고딕" panose="020B0503020000020004" pitchFamily="50" charset="-127"/>
              </a:rPr>
              <a:t>설계 원칙 </a:t>
            </a:r>
            <a:r>
              <a:rPr lang="en-US" altLang="ko-KR" sz="1108" b="1" kern="0" dirty="0">
                <a:latin typeface="Tahoma" panose="020B0604030504040204" pitchFamily="34" charset="0"/>
                <a:ea typeface="맑은 고딕" panose="020B0503020000020004" pitchFamily="50" charset="-127"/>
              </a:rPr>
              <a:t>3: </a:t>
            </a:r>
            <a:r>
              <a:rPr lang="ko-KR" altLang="en-US" sz="1108" b="1" kern="0" dirty="0">
                <a:latin typeface="Tahoma" panose="020B0604030504040204" pitchFamily="34" charset="0"/>
                <a:ea typeface="맑은 고딕" panose="020B0503020000020004" pitchFamily="50" charset="-127"/>
              </a:rPr>
              <a:t>좋은 설계에는 적당한 절충이 필요하다</a:t>
            </a:r>
            <a:r>
              <a:rPr lang="en-US" altLang="ko-KR" sz="1108" b="1" kern="0" dirty="0">
                <a:latin typeface="Tahoma" panose="020B0604030504040204" pitchFamily="34" charset="0"/>
                <a:ea typeface="맑은 고딕" panose="020B0503020000020004" pitchFamily="50" charset="-127"/>
              </a:rPr>
              <a:t>.</a:t>
            </a:r>
          </a:p>
          <a:p>
            <a:pPr lvl="1" indent="-260845">
              <a:spcBef>
                <a:spcPts val="646"/>
              </a:spcBef>
            </a:pPr>
            <a:r>
              <a:rPr lang="en-US" altLang="ko-KR" sz="1846" dirty="0">
                <a:latin typeface="Tahoma" panose="020B0604030504040204" pitchFamily="34" charset="0"/>
                <a:ea typeface="맑은 고딕" panose="020B0503020000020004" pitchFamily="50" charset="-127"/>
              </a:rPr>
              <a:t>[</a:t>
            </a:r>
            <a:r>
              <a:rPr lang="ko-KR" altLang="en-US" sz="1846" dirty="0">
                <a:latin typeface="Tahoma" panose="020B0604030504040204" pitchFamily="34" charset="0"/>
                <a:ea typeface="맑은 고딕" panose="020B0503020000020004" pitchFamily="50" charset="-127"/>
              </a:rPr>
              <a:t>예</a:t>
            </a:r>
            <a:r>
              <a:rPr lang="en-US" altLang="ko-KR" sz="1846" dirty="0">
                <a:latin typeface="Tahoma" panose="020B0604030504040204" pitchFamily="34" charset="0"/>
                <a:ea typeface="맑은 고딕" panose="020B0503020000020004" pitchFamily="50" charset="-127"/>
              </a:rPr>
              <a:t>] MIPS </a:t>
            </a:r>
            <a:r>
              <a:rPr lang="ko-KR" altLang="en-US" sz="1846" dirty="0">
                <a:latin typeface="Tahoma" panose="020B0604030504040204" pitchFamily="34" charset="0"/>
                <a:ea typeface="맑은 고딕" panose="020B0503020000020004" pitchFamily="50" charset="-127"/>
              </a:rPr>
              <a:t>명령어</a:t>
            </a:r>
            <a:endParaRPr lang="en-US" altLang="ko-KR" sz="1846" dirty="0">
              <a:latin typeface="Tahoma" panose="020B0604030504040204" pitchFamily="34" charset="0"/>
              <a:ea typeface="맑은 고딕" panose="020B0503020000020004" pitchFamily="50" charset="-127"/>
            </a:endParaRPr>
          </a:p>
          <a:p>
            <a:pPr marL="413249" lvl="1" indent="250587">
              <a:spcBef>
                <a:spcPts val="646"/>
              </a:spcBef>
              <a:buClr>
                <a:srgbClr val="CC0066"/>
              </a:buClr>
              <a:buSzPct val="60000"/>
              <a:buFont typeface="Wingdings" pitchFamily="2" charset="2"/>
              <a:buChar char="v"/>
              <a:defRPr/>
            </a:pPr>
            <a:r>
              <a:rPr lang="ko-KR" altLang="en-US" sz="1846" kern="0" dirty="0">
                <a:latin typeface="Tahoma" panose="020B0604030504040204" pitchFamily="34" charset="0"/>
                <a:ea typeface="맑은 고딕" panose="020B0503020000020004" pitchFamily="50" charset="-127"/>
              </a:rPr>
              <a:t>모든 명령어의 길이를 같게 하되</a:t>
            </a:r>
            <a:r>
              <a:rPr lang="en-US" altLang="ko-KR" sz="1846" kern="0" dirty="0">
                <a:latin typeface="Tahoma" panose="020B060403050404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846" kern="0" dirty="0">
                <a:latin typeface="Tahoma" panose="020B0604030504040204" pitchFamily="34" charset="0"/>
                <a:ea typeface="맑은 고딕" panose="020B0503020000020004" pitchFamily="50" charset="-127"/>
              </a:rPr>
              <a:t>명령어 종류에 따라 형식은 다르게</a:t>
            </a:r>
            <a:endParaRPr lang="en-US" altLang="ko-KR" sz="1846" kern="0" dirty="0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514429" y="3550295"/>
          <a:ext cx="6447485" cy="7428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581">
                  <a:extLst>
                    <a:ext uri="{9D8B030D-6E8A-4147-A177-3AD203B41FA5}">
                      <a16:colId xmlns="" xmlns:a16="http://schemas.microsoft.com/office/drawing/2014/main" val="1613764748"/>
                    </a:ext>
                  </a:extLst>
                </a:gridCol>
                <a:gridCol w="1074581">
                  <a:extLst>
                    <a:ext uri="{9D8B030D-6E8A-4147-A177-3AD203B41FA5}">
                      <a16:colId xmlns="" xmlns:a16="http://schemas.microsoft.com/office/drawing/2014/main" val="3216327412"/>
                    </a:ext>
                  </a:extLst>
                </a:gridCol>
                <a:gridCol w="1074581">
                  <a:extLst>
                    <a:ext uri="{9D8B030D-6E8A-4147-A177-3AD203B41FA5}">
                      <a16:colId xmlns="" xmlns:a16="http://schemas.microsoft.com/office/drawing/2014/main" val="2963373847"/>
                    </a:ext>
                  </a:extLst>
                </a:gridCol>
                <a:gridCol w="3223742">
                  <a:extLst>
                    <a:ext uri="{9D8B030D-6E8A-4147-A177-3AD203B41FA5}">
                      <a16:colId xmlns="" xmlns:a16="http://schemas.microsoft.com/office/drawing/2014/main" val="4223982496"/>
                    </a:ext>
                  </a:extLst>
                </a:gridCol>
              </a:tblGrid>
              <a:tr h="3714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baseline="0" dirty="0" smtClean="0"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op</a:t>
                      </a:r>
                      <a:endParaRPr lang="ko-KR" altLang="en-US" sz="1800" b="1" baseline="0" dirty="0"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baseline="0" dirty="0" err="1" smtClean="0"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rs</a:t>
                      </a:r>
                      <a:endParaRPr lang="ko-KR" altLang="en-US" sz="1800" b="1" baseline="0" dirty="0"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 marL="84406" marR="84406" marT="42203" marB="4220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baseline="0" dirty="0" err="1" smtClean="0"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rt</a:t>
                      </a:r>
                      <a:endParaRPr lang="ko-KR" altLang="en-US" sz="1800" b="1" baseline="0" dirty="0"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 marL="84406" marR="84406" marT="42203" marB="4220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baseline="0" dirty="0" smtClean="0"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Constant </a:t>
                      </a:r>
                      <a:r>
                        <a:rPr lang="ko-KR" altLang="en-US" sz="1800" b="1" baseline="0" dirty="0" smtClean="0"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또는 </a:t>
                      </a:r>
                      <a:r>
                        <a:rPr lang="en-US" altLang="ko-KR" sz="1800" b="1" baseline="0" dirty="0" smtClean="0"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address</a:t>
                      </a:r>
                      <a:endParaRPr lang="ko-KR" altLang="en-US" sz="1800" b="1" baseline="0" dirty="0"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 marL="84406" marR="84406" marT="42203" marB="4220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00159177"/>
                  </a:ext>
                </a:extLst>
              </a:tr>
              <a:tr h="3714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6 </a:t>
                      </a:r>
                      <a:r>
                        <a:rPr lang="ko-KR" altLang="en-US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비트</a:t>
                      </a:r>
                      <a:endParaRPr lang="ko-KR" altLang="en-US" sz="1700" baseline="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5 </a:t>
                      </a:r>
                      <a:r>
                        <a:rPr lang="ko-KR" altLang="en-US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비트</a:t>
                      </a:r>
                      <a:endParaRPr lang="ko-KR" altLang="en-US" sz="1700" baseline="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5 </a:t>
                      </a:r>
                      <a:r>
                        <a:rPr lang="ko-KR" altLang="en-US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비트</a:t>
                      </a:r>
                      <a:endParaRPr lang="ko-KR" altLang="en-US" sz="1700" baseline="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16 </a:t>
                      </a:r>
                      <a:r>
                        <a:rPr lang="ko-KR" altLang="en-US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비트</a:t>
                      </a:r>
                      <a:endParaRPr lang="ko-KR" altLang="en-US" sz="1700" baseline="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25481810"/>
                  </a:ext>
                </a:extLst>
              </a:tr>
            </a:tbl>
          </a:graphicData>
        </a:graphic>
      </p:graphicFrame>
      <p:pic>
        <p:nvPicPr>
          <p:cNvPr id="7" name="Picture 6" descr="f02-05-978012407726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8530" y="4572000"/>
            <a:ext cx="7240000" cy="160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66381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 </a:t>
            </a:r>
            <a:r>
              <a:rPr lang="ko-KR" altLang="en-US" dirty="0"/>
              <a:t>타입 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2590799"/>
            <a:ext cx="8610600" cy="3163889"/>
          </a:xfrm>
        </p:spPr>
        <p:txBody>
          <a:bodyPr/>
          <a:lstStyle/>
          <a:p>
            <a:r>
              <a:rPr lang="ko-KR" altLang="en-US" dirty="0" smtClean="0"/>
              <a:t>상수 연산과 </a:t>
            </a:r>
            <a:r>
              <a:rPr lang="en-US" altLang="ko-KR" dirty="0" smtClean="0"/>
              <a:t>Load/Store </a:t>
            </a:r>
            <a:r>
              <a:rPr lang="ko-KR" altLang="en-US" dirty="0" smtClean="0"/>
              <a:t>연산 지원</a:t>
            </a:r>
            <a:endParaRPr lang="en-US" altLang="ko-KR" dirty="0" smtClean="0"/>
          </a:p>
          <a:p>
            <a:pPr marL="611434" lvl="1" indent="-228612" defTabSz="779173">
              <a:defRPr/>
            </a:pPr>
            <a:r>
              <a:rPr lang="en-US" altLang="ko-KR" dirty="0"/>
              <a:t>op: </a:t>
            </a:r>
            <a:r>
              <a:rPr lang="ko-KR" altLang="en-US" dirty="0"/>
              <a:t>명령어가 실행할 연산의 종류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CC"/>
                </a:solidFill>
              </a:rPr>
              <a:t>opcode</a:t>
            </a:r>
            <a:r>
              <a:rPr lang="en-US" altLang="ko-KR" dirty="0"/>
              <a:t>)</a:t>
            </a:r>
          </a:p>
          <a:p>
            <a:pPr marL="611434" lvl="1" indent="-228612" defTabSz="779173">
              <a:defRPr/>
            </a:pPr>
            <a:r>
              <a:rPr lang="en-US" altLang="ko-KR" dirty="0" err="1"/>
              <a:t>rs</a:t>
            </a:r>
            <a:r>
              <a:rPr lang="en-US" altLang="ko-KR" dirty="0"/>
              <a:t>, </a:t>
            </a:r>
            <a:r>
              <a:rPr lang="en-US" altLang="ko-KR" dirty="0" err="1"/>
              <a:t>rt</a:t>
            </a:r>
            <a:r>
              <a:rPr lang="en-US" altLang="ko-KR" dirty="0"/>
              <a:t>: </a:t>
            </a:r>
            <a:r>
              <a:rPr lang="ko-KR" altLang="en-US" dirty="0"/>
              <a:t>첫 번째와 두 번째 근원지</a:t>
            </a:r>
            <a:r>
              <a:rPr lang="en-US" altLang="ko-KR" dirty="0"/>
              <a:t>(source) </a:t>
            </a:r>
            <a:r>
              <a:rPr lang="ko-KR" altLang="en-US" dirty="0" err="1"/>
              <a:t>피연산자</a:t>
            </a:r>
            <a:r>
              <a:rPr lang="ko-KR" altLang="en-US" dirty="0"/>
              <a:t> 레지스터</a:t>
            </a:r>
          </a:p>
          <a:p>
            <a:pPr marL="611434" lvl="1" indent="-228612" defTabSz="779173">
              <a:defRPr/>
            </a:pPr>
            <a:r>
              <a:rPr lang="en-US" altLang="ko-KR" dirty="0" smtClean="0"/>
              <a:t>constant: </a:t>
            </a:r>
            <a:r>
              <a:rPr lang="ko-KR" altLang="en-US" dirty="0" smtClean="0"/>
              <a:t>상수</a:t>
            </a:r>
            <a:r>
              <a:rPr lang="en-US" altLang="ko-KR" dirty="0"/>
              <a:t> </a:t>
            </a:r>
            <a:r>
              <a:rPr lang="ko-KR" altLang="en-US" dirty="0" smtClean="0"/>
              <a:t>값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I-</a:t>
            </a:r>
            <a:r>
              <a:rPr lang="ko-KR" altLang="en-US" dirty="0" smtClean="0"/>
              <a:t>타입 명령어가 필요한 이유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R-</a:t>
            </a:r>
            <a:r>
              <a:rPr lang="ko-KR" altLang="en-US" dirty="0" smtClean="0"/>
              <a:t>타입은 </a:t>
            </a:r>
            <a:r>
              <a:rPr lang="en-US" altLang="ko-KR" dirty="0" smtClean="0"/>
              <a:t>5</a:t>
            </a:r>
            <a:r>
              <a:rPr lang="ko-KR" altLang="en-US" dirty="0" smtClean="0"/>
              <a:t>비트 이상의 주소크기를 표현할 수 없다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I-</a:t>
            </a:r>
            <a:r>
              <a:rPr lang="ko-KR" altLang="en-US" dirty="0" smtClean="0"/>
              <a:t>타입은 </a:t>
            </a:r>
            <a:r>
              <a:rPr lang="en-US" altLang="ko-KR" dirty="0" smtClean="0"/>
              <a:t>16</a:t>
            </a:r>
            <a:r>
              <a:rPr lang="ko-KR" altLang="en-US" dirty="0" smtClean="0"/>
              <a:t>비트의 주소크기를 표현 가능</a:t>
            </a:r>
            <a:r>
              <a:rPr lang="en-US" altLang="ko-KR" dirty="0"/>
              <a:t> (=±2</a:t>
            </a:r>
            <a:r>
              <a:rPr lang="en-US" altLang="ko-KR" baseline="30000" dirty="0"/>
              <a:t>15</a:t>
            </a:r>
            <a:r>
              <a:rPr lang="en-US" altLang="ko-KR" dirty="0"/>
              <a:t>=32768 bytes)</a:t>
            </a:r>
            <a:endParaRPr lang="ko-KR" altLang="en-US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97C58D-D633-0148-9592-59EC29FFD9AF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471884"/>
              </p:ext>
            </p:extLst>
          </p:nvPr>
        </p:nvGraphicFramePr>
        <p:xfrm>
          <a:off x="1600200" y="1524001"/>
          <a:ext cx="6447485" cy="7428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581">
                  <a:extLst>
                    <a:ext uri="{9D8B030D-6E8A-4147-A177-3AD203B41FA5}">
                      <a16:colId xmlns="" xmlns:a16="http://schemas.microsoft.com/office/drawing/2014/main" val="1613764748"/>
                    </a:ext>
                  </a:extLst>
                </a:gridCol>
                <a:gridCol w="1074581">
                  <a:extLst>
                    <a:ext uri="{9D8B030D-6E8A-4147-A177-3AD203B41FA5}">
                      <a16:colId xmlns="" xmlns:a16="http://schemas.microsoft.com/office/drawing/2014/main" val="3216327412"/>
                    </a:ext>
                  </a:extLst>
                </a:gridCol>
                <a:gridCol w="1074581">
                  <a:extLst>
                    <a:ext uri="{9D8B030D-6E8A-4147-A177-3AD203B41FA5}">
                      <a16:colId xmlns="" xmlns:a16="http://schemas.microsoft.com/office/drawing/2014/main" val="2963373847"/>
                    </a:ext>
                  </a:extLst>
                </a:gridCol>
                <a:gridCol w="3223742">
                  <a:extLst>
                    <a:ext uri="{9D8B030D-6E8A-4147-A177-3AD203B41FA5}">
                      <a16:colId xmlns="" xmlns:a16="http://schemas.microsoft.com/office/drawing/2014/main" val="4223982496"/>
                    </a:ext>
                  </a:extLst>
                </a:gridCol>
              </a:tblGrid>
              <a:tr h="3714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baseline="0" dirty="0" smtClean="0"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op</a:t>
                      </a:r>
                      <a:endParaRPr lang="ko-KR" altLang="en-US" sz="1800" b="1" baseline="0" dirty="0"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baseline="0" dirty="0" err="1" smtClean="0"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rs</a:t>
                      </a:r>
                      <a:endParaRPr lang="ko-KR" altLang="en-US" sz="1800" b="1" baseline="0" dirty="0"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 marL="84406" marR="84406" marT="42203" marB="4220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baseline="0" dirty="0" err="1" smtClean="0"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rt</a:t>
                      </a:r>
                      <a:endParaRPr lang="ko-KR" altLang="en-US" sz="1800" b="1" baseline="0" dirty="0"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 marL="84406" marR="84406" marT="42203" marB="4220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baseline="0" dirty="0" smtClean="0"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Constant </a:t>
                      </a:r>
                      <a:r>
                        <a:rPr lang="ko-KR" altLang="en-US" sz="1800" b="1" baseline="0" dirty="0" smtClean="0"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또는 </a:t>
                      </a:r>
                      <a:r>
                        <a:rPr lang="en-US" altLang="ko-KR" sz="1800" b="1" baseline="0" dirty="0" smtClean="0"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address</a:t>
                      </a:r>
                      <a:endParaRPr lang="ko-KR" altLang="en-US" sz="1800" b="1" baseline="0" dirty="0"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 marL="84406" marR="84406" marT="42203" marB="4220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00159177"/>
                  </a:ext>
                </a:extLst>
              </a:tr>
              <a:tr h="3714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6 </a:t>
                      </a:r>
                      <a:r>
                        <a:rPr lang="ko-KR" altLang="en-US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비트</a:t>
                      </a:r>
                      <a:endParaRPr lang="ko-KR" altLang="en-US" sz="1700" baseline="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5 </a:t>
                      </a:r>
                      <a:r>
                        <a:rPr lang="ko-KR" altLang="en-US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비트</a:t>
                      </a:r>
                      <a:endParaRPr lang="ko-KR" altLang="en-US" sz="1700" baseline="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5 </a:t>
                      </a:r>
                      <a:r>
                        <a:rPr lang="ko-KR" altLang="en-US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비트</a:t>
                      </a:r>
                      <a:endParaRPr lang="ko-KR" altLang="en-US" sz="1700" baseline="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16 </a:t>
                      </a:r>
                      <a:r>
                        <a:rPr lang="ko-KR" altLang="en-US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비트</a:t>
                      </a:r>
                      <a:endParaRPr lang="ko-KR" altLang="en-US" sz="1700" baseline="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25481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129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/>
              <a:t>: MIPS </a:t>
            </a:r>
            <a:r>
              <a:rPr lang="ko-KR" altLang="en-US" dirty="0"/>
              <a:t>어셈블리 언어를 기계어로 </a:t>
            </a:r>
            <a:r>
              <a:rPr lang="ko-KR" altLang="en-US" dirty="0" smtClean="0"/>
              <a:t>번역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897847"/>
              </p:ext>
            </p:extLst>
          </p:nvPr>
        </p:nvGraphicFramePr>
        <p:xfrm>
          <a:off x="1600200" y="1524001"/>
          <a:ext cx="6447485" cy="7428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581">
                  <a:extLst>
                    <a:ext uri="{9D8B030D-6E8A-4147-A177-3AD203B41FA5}">
                      <a16:colId xmlns="" xmlns:a16="http://schemas.microsoft.com/office/drawing/2014/main" val="1613764748"/>
                    </a:ext>
                  </a:extLst>
                </a:gridCol>
                <a:gridCol w="1074581">
                  <a:extLst>
                    <a:ext uri="{9D8B030D-6E8A-4147-A177-3AD203B41FA5}">
                      <a16:colId xmlns="" xmlns:a16="http://schemas.microsoft.com/office/drawing/2014/main" val="3216327412"/>
                    </a:ext>
                  </a:extLst>
                </a:gridCol>
                <a:gridCol w="1074581">
                  <a:extLst>
                    <a:ext uri="{9D8B030D-6E8A-4147-A177-3AD203B41FA5}">
                      <a16:colId xmlns="" xmlns:a16="http://schemas.microsoft.com/office/drawing/2014/main" val="2963373847"/>
                    </a:ext>
                  </a:extLst>
                </a:gridCol>
                <a:gridCol w="3223742">
                  <a:extLst>
                    <a:ext uri="{9D8B030D-6E8A-4147-A177-3AD203B41FA5}">
                      <a16:colId xmlns="" xmlns:a16="http://schemas.microsoft.com/office/drawing/2014/main" val="4223982496"/>
                    </a:ext>
                  </a:extLst>
                </a:gridCol>
              </a:tblGrid>
              <a:tr h="3714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baseline="0" dirty="0" smtClean="0"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op</a:t>
                      </a:r>
                      <a:endParaRPr lang="ko-KR" altLang="en-US" sz="1800" b="1" baseline="0" dirty="0"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baseline="0" dirty="0" err="1" smtClean="0"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rs</a:t>
                      </a:r>
                      <a:endParaRPr lang="ko-KR" altLang="en-US" sz="1800" b="1" baseline="0" dirty="0"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 marL="84406" marR="84406" marT="42203" marB="4220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baseline="0" dirty="0" err="1" smtClean="0"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rt</a:t>
                      </a:r>
                      <a:endParaRPr lang="ko-KR" altLang="en-US" sz="1800" b="1" baseline="0" dirty="0"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 marL="84406" marR="84406" marT="42203" marB="4220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baseline="0" dirty="0" smtClean="0"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Constant </a:t>
                      </a:r>
                      <a:r>
                        <a:rPr lang="ko-KR" altLang="en-US" sz="1800" b="1" baseline="0" dirty="0" smtClean="0"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또는 </a:t>
                      </a:r>
                      <a:r>
                        <a:rPr lang="en-US" altLang="ko-KR" sz="1800" b="1" baseline="0" dirty="0" smtClean="0"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address</a:t>
                      </a:r>
                      <a:endParaRPr lang="ko-KR" altLang="en-US" sz="1800" b="1" baseline="0" dirty="0"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 marL="84406" marR="84406" marT="42203" marB="4220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00159177"/>
                  </a:ext>
                </a:extLst>
              </a:tr>
              <a:tr h="3714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6 </a:t>
                      </a:r>
                      <a:r>
                        <a:rPr lang="ko-KR" altLang="en-US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비트</a:t>
                      </a:r>
                      <a:endParaRPr lang="ko-KR" altLang="en-US" sz="1700" baseline="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5 </a:t>
                      </a:r>
                      <a:r>
                        <a:rPr lang="ko-KR" altLang="en-US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비트</a:t>
                      </a:r>
                      <a:endParaRPr lang="ko-KR" altLang="en-US" sz="1700" baseline="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5 </a:t>
                      </a:r>
                      <a:r>
                        <a:rPr lang="ko-KR" altLang="en-US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비트</a:t>
                      </a:r>
                      <a:endParaRPr lang="ko-KR" altLang="en-US" sz="1700" baseline="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16 </a:t>
                      </a:r>
                      <a:r>
                        <a:rPr lang="ko-KR" altLang="en-US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비트</a:t>
                      </a:r>
                      <a:endParaRPr lang="ko-KR" altLang="en-US" sz="1700" baseline="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25481810"/>
                  </a:ext>
                </a:extLst>
              </a:tr>
            </a:tbl>
          </a:graphicData>
        </a:graphic>
      </p:graphicFrame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28600" y="1524001"/>
            <a:ext cx="8610600" cy="4230688"/>
          </a:xfrm>
        </p:spPr>
        <p:txBody>
          <a:bodyPr/>
          <a:lstStyle/>
          <a:p>
            <a:pPr marL="249122" lvl="1" indent="-249122">
              <a:buClr>
                <a:srgbClr val="000099"/>
              </a:buClr>
              <a:buSzTx/>
              <a:buFont typeface="Wingdings" pitchFamily="2" charset="2"/>
              <a:buChar char="§"/>
            </a:pPr>
            <a:endParaRPr lang="en-US" altLang="ko-KR" sz="2215" b="1" dirty="0" smtClean="0">
              <a:latin typeface="Courier New" pitchFamily="49" charset="0"/>
            </a:endParaRPr>
          </a:p>
          <a:p>
            <a:pPr marL="249122" lvl="1" indent="-249122">
              <a:buClr>
                <a:srgbClr val="000099"/>
              </a:buClr>
              <a:buSzTx/>
              <a:buFont typeface="Wingdings" pitchFamily="2" charset="2"/>
              <a:buChar char="§"/>
            </a:pPr>
            <a:endParaRPr lang="en-US" altLang="ko-KR" sz="2215" b="1" dirty="0">
              <a:latin typeface="Courier New" pitchFamily="49" charset="0"/>
            </a:endParaRPr>
          </a:p>
          <a:p>
            <a:pPr marL="249122" lvl="1" indent="-249122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altLang="ko-KR" sz="2215" b="1" dirty="0" err="1" smtClean="0">
                <a:latin typeface="Courier New" pitchFamily="49" charset="0"/>
              </a:rPr>
              <a:t>lw</a:t>
            </a:r>
            <a:r>
              <a:rPr lang="en-US" altLang="ko-KR" sz="2215" b="1" dirty="0" smtClean="0">
                <a:latin typeface="Courier New" pitchFamily="49" charset="0"/>
              </a:rPr>
              <a:t> $t0, 32($s3)</a:t>
            </a:r>
            <a:endParaRPr lang="en-US" altLang="ko-KR" sz="2215" b="1" dirty="0">
              <a:latin typeface="Courier New" pitchFamily="49" charset="0"/>
            </a:endParaRPr>
          </a:p>
          <a:p>
            <a:pPr marL="0" lvl="1" indent="0">
              <a:buClr>
                <a:srgbClr val="000099"/>
              </a:buClr>
              <a:buSzTx/>
              <a:buNone/>
            </a:pPr>
            <a:endParaRPr lang="en-US" altLang="ko-KR" sz="2215" b="1" dirty="0" smtClean="0">
              <a:latin typeface="맑은 고딕" panose="020B0503020000020004" pitchFamily="50" charset="-127"/>
            </a:endParaRPr>
          </a:p>
          <a:p>
            <a:pPr marL="0" lvl="1" indent="0">
              <a:buClr>
                <a:srgbClr val="000099"/>
              </a:buClr>
              <a:buSzTx/>
              <a:buNone/>
            </a:pPr>
            <a:endParaRPr lang="en-US" altLang="ko-KR" sz="2215" b="1" dirty="0">
              <a:latin typeface="맑은 고딕" panose="020B0503020000020004" pitchFamily="50" charset="-127"/>
            </a:endParaRPr>
          </a:p>
          <a:p>
            <a:pPr marL="0" lvl="1" indent="0">
              <a:buClr>
                <a:srgbClr val="000099"/>
              </a:buClr>
              <a:buSzTx/>
              <a:buNone/>
            </a:pPr>
            <a:endParaRPr lang="en-US" altLang="ko-KR" sz="2215" b="1" dirty="0">
              <a:latin typeface="맑은 고딕" panose="020B0503020000020004" pitchFamily="50" charset="-127"/>
            </a:endParaRPr>
          </a:p>
          <a:p>
            <a:pPr marL="663836" lvl="2" indent="-252052">
              <a:spcBef>
                <a:spcPts val="646"/>
              </a:spcBef>
              <a:buClr>
                <a:srgbClr val="CC3399"/>
              </a:buClr>
              <a:buSzPct val="60000"/>
              <a:buFont typeface="Wingdings" panose="05000000000000000000" pitchFamily="2" charset="2"/>
              <a:buChar char="v"/>
            </a:pPr>
            <a:endParaRPr lang="en-US" altLang="ko-KR" sz="1846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22" y="2971800"/>
            <a:ext cx="6980555" cy="155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258857" y="4724400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dirty="0" smtClean="0"/>
              <a:t>35</a:t>
            </a:r>
            <a:endParaRPr lang="en-AU" altLang="en-US" sz="2000" dirty="0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1555844" y="47244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dirty="0"/>
              <a:t>$</a:t>
            </a:r>
            <a:r>
              <a:rPr lang="en-US" altLang="en-US" sz="2000" dirty="0" smtClean="0"/>
              <a:t>s3</a:t>
            </a:r>
            <a:endParaRPr lang="en-AU" altLang="en-US" sz="2000" dirty="0"/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2635344" y="47244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dirty="0" smtClean="0"/>
              <a:t>$t0</a:t>
            </a:r>
            <a:endParaRPr lang="en-AU" altLang="en-US" sz="2000" dirty="0"/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3714844" y="4724400"/>
            <a:ext cx="3457575" cy="40011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 sz="2000" dirty="0" smtClean="0"/>
              <a:t>32</a:t>
            </a:r>
            <a:endParaRPr lang="en-AU" altLang="en-US" sz="2000" dirty="0"/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258857" y="5271553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dirty="0" smtClean="0"/>
              <a:t>35</a:t>
            </a:r>
            <a:endParaRPr lang="en-AU" altLang="en-US" sz="2000" dirty="0"/>
          </a:p>
        </p:txBody>
      </p: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1555844" y="5271553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dirty="0" smtClean="0"/>
              <a:t>19</a:t>
            </a:r>
            <a:endParaRPr lang="en-AU" altLang="en-US" sz="2000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2635344" y="5271553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dirty="0" smtClean="0"/>
              <a:t>8</a:t>
            </a:r>
            <a:endParaRPr lang="en-AU" altLang="en-US" sz="2000" dirty="0"/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165100" y="6279095"/>
            <a:ext cx="86741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None/>
            </a:pPr>
            <a:r>
              <a:rPr lang="en-US" altLang="en-US" sz="2400" dirty="0" smtClean="0"/>
              <a:t>1000 1110 0110 1000 0000 0000 0010 0000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= 8E680020</a:t>
            </a:r>
            <a:r>
              <a:rPr lang="en-US" altLang="en-US" sz="2400" baseline="-25000" dirty="0" smtClean="0"/>
              <a:t>16</a:t>
            </a:r>
            <a:endParaRPr lang="en-AU" altLang="en-US" sz="2400" dirty="0"/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3723809" y="5278350"/>
            <a:ext cx="3457575" cy="40011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 sz="2000" dirty="0" smtClean="0"/>
              <a:t>32</a:t>
            </a:r>
            <a:endParaRPr lang="en-AU" altLang="en-US" sz="2000" dirty="0"/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258857" y="579855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dirty="0" smtClean="0"/>
              <a:t>100011</a:t>
            </a:r>
            <a:endParaRPr lang="en-AU" altLang="en-US" sz="2000" dirty="0"/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1555844" y="579855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dirty="0" smtClean="0"/>
              <a:t>10011</a:t>
            </a:r>
            <a:endParaRPr lang="en-AU" altLang="en-US" sz="2000" dirty="0"/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2635344" y="579855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dirty="0" smtClean="0"/>
              <a:t>01000</a:t>
            </a:r>
            <a:endParaRPr lang="en-AU" altLang="en-US" sz="2000" dirty="0"/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3723809" y="5805355"/>
            <a:ext cx="3457575" cy="40011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 sz="2000" dirty="0" smtClean="0"/>
              <a:t>0000 0000 0010 0000</a:t>
            </a:r>
            <a:endParaRPr lang="en-AU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5092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323" dirty="0">
                <a:solidFill>
                  <a:srgbClr val="0000CC"/>
                </a:solidFill>
              </a:rPr>
              <a:t>2.1 </a:t>
            </a:r>
            <a:r>
              <a:rPr lang="en-US" altLang="ko-KR" sz="3323" dirty="0" smtClean="0">
                <a:solidFill>
                  <a:srgbClr val="0000CC"/>
                </a:solidFill>
              </a:rPr>
              <a:t>ISA vs. Microarchitecture</a:t>
            </a:r>
            <a:endParaRPr lang="en-US" altLang="ko-KR" sz="3323" dirty="0">
              <a:solidFill>
                <a:srgbClr val="0000CC"/>
              </a:solidFill>
            </a:endParaRPr>
          </a:p>
        </p:txBody>
      </p:sp>
      <p:sp>
        <p:nvSpPr>
          <p:cNvPr id="276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 smtClean="0"/>
              <a:t>ISA</a:t>
            </a:r>
            <a:endParaRPr lang="en-US" altLang="ko-KR" dirty="0"/>
          </a:p>
          <a:p>
            <a:pPr lvl="1" algn="just"/>
            <a:r>
              <a:rPr lang="ko-KR" altLang="en-US" dirty="0" smtClean="0"/>
              <a:t>하드웨어와 소프트웨어 사이의 인터페이스</a:t>
            </a:r>
            <a:endParaRPr lang="en-US" altLang="ko-KR" dirty="0"/>
          </a:p>
          <a:p>
            <a:pPr lvl="1"/>
            <a:r>
              <a:rPr lang="ko-KR" altLang="en-US" dirty="0" smtClean="0"/>
              <a:t>소프트웨어 개발자에게 </a:t>
            </a:r>
            <a:r>
              <a:rPr lang="ko-KR" altLang="en-US" dirty="0" err="1" smtClean="0"/>
              <a:t>스펙</a:t>
            </a:r>
            <a:r>
              <a:rPr lang="en-US" altLang="ko-KR" dirty="0" smtClean="0"/>
              <a:t>(specification)</a:t>
            </a:r>
            <a:r>
              <a:rPr lang="ko-KR" altLang="en-US" dirty="0" smtClean="0"/>
              <a:t>으로 제공</a:t>
            </a:r>
            <a:endParaRPr lang="en-US" altLang="ko-KR" dirty="0"/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Microarchitecture</a:t>
            </a:r>
            <a:endParaRPr lang="en-US" altLang="ko-KR" dirty="0"/>
          </a:p>
          <a:p>
            <a:pPr lvl="1" algn="just"/>
            <a:r>
              <a:rPr lang="ko-KR" altLang="en-US" dirty="0" smtClean="0"/>
              <a:t>설계 제한이나 목적에 맞게 </a:t>
            </a:r>
            <a:r>
              <a:rPr lang="en-US" altLang="ko-KR" dirty="0" smtClean="0"/>
              <a:t>ISA</a:t>
            </a:r>
            <a:r>
              <a:rPr lang="ko-KR" altLang="en-US" dirty="0" smtClean="0"/>
              <a:t>를 구현</a:t>
            </a:r>
            <a:endParaRPr lang="en-US" altLang="ko-KR" dirty="0" smtClean="0"/>
          </a:p>
          <a:p>
            <a:pPr lvl="1" algn="just"/>
            <a:r>
              <a:rPr lang="en-US" altLang="ko-KR" dirty="0" smtClean="0"/>
              <a:t>ISA</a:t>
            </a:r>
            <a:r>
              <a:rPr lang="ko-KR" altLang="en-US" dirty="0" smtClean="0"/>
              <a:t>의 조건을 맞추기만 하면 다양한 형태로 구형 가능함</a:t>
            </a:r>
            <a:endParaRPr lang="en-US" altLang="ko-KR" dirty="0" smtClean="0"/>
          </a:p>
          <a:p>
            <a:pPr lvl="2" algn="just"/>
            <a:r>
              <a:rPr lang="en-US" altLang="ko-KR" dirty="0" smtClean="0"/>
              <a:t>x86 ISA</a:t>
            </a:r>
            <a:r>
              <a:rPr lang="ko-KR" altLang="en-US" dirty="0" smtClean="0"/>
              <a:t>은 다양한 방식으로 구현됨</a:t>
            </a:r>
            <a:r>
              <a:rPr lang="en-US" altLang="ko-KR" dirty="0" smtClean="0"/>
              <a:t>: 286, 386, 486, Pentium, Core, ...</a:t>
            </a:r>
          </a:p>
          <a:p>
            <a:pPr lvl="1" algn="just"/>
            <a:r>
              <a:rPr lang="ko-KR" altLang="en-US" dirty="0" smtClean="0"/>
              <a:t>내부 구현 정보는 소프트웨어 개발자에게 감춰짐</a:t>
            </a:r>
            <a:endParaRPr lang="en-US" altLang="ko-KR" dirty="0" smtClean="0"/>
          </a:p>
          <a:p>
            <a:pPr lvl="2" algn="just"/>
            <a:r>
              <a:rPr lang="en-US" altLang="ko-KR" dirty="0" smtClean="0"/>
              <a:t>Pipelining, Speculative execution, Memory access scheduling, ...</a:t>
            </a:r>
          </a:p>
        </p:txBody>
      </p:sp>
    </p:spTree>
    <p:extLst>
      <p:ext uri="{BB962C8B-B14F-4D97-AF65-F5344CB8AC3E}">
        <p14:creationId xmlns:p14="http://schemas.microsoft.com/office/powerpoint/2010/main" val="304805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기계어 예제</a:t>
            </a:r>
            <a:endParaRPr lang="ko-KR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0" y="1066801"/>
            <a:ext cx="8763000" cy="2743199"/>
          </a:xfrm>
        </p:spPr>
        <p:txBody>
          <a:bodyPr>
            <a:noAutofit/>
          </a:bodyPr>
          <a:lstStyle/>
          <a:p>
            <a:r>
              <a:rPr lang="en-US" sz="1600" dirty="0" smtClean="0"/>
              <a:t>C</a:t>
            </a:r>
            <a:r>
              <a:rPr lang="ko-KR" altLang="en-US" sz="1600" dirty="0" smtClean="0"/>
              <a:t>코드를 </a:t>
            </a:r>
            <a:r>
              <a:rPr lang="en-US" altLang="ko-KR" sz="1600" dirty="0" smtClean="0"/>
              <a:t>MIPS </a:t>
            </a:r>
            <a:r>
              <a:rPr lang="ko-KR" altLang="en-US" sz="1600" dirty="0" smtClean="0"/>
              <a:t>기계어로 변환</a:t>
            </a:r>
            <a:endParaRPr lang="en-US" sz="1600" dirty="0" smtClean="0"/>
          </a:p>
          <a:p>
            <a:pPr lvl="1"/>
            <a:r>
              <a:rPr lang="en-US" sz="1600" b="1" dirty="0" smtClean="0"/>
              <a:t>A[300</a:t>
            </a:r>
            <a:r>
              <a:rPr lang="en-US" sz="1600" b="1" dirty="0"/>
              <a:t>] = h + A[300</a:t>
            </a:r>
            <a:r>
              <a:rPr lang="en-US" sz="1600" b="1" dirty="0" smtClean="0"/>
              <a:t>]</a:t>
            </a:r>
            <a:endParaRPr lang="en-US" sz="1600" dirty="0" smtClean="0"/>
          </a:p>
          <a:p>
            <a:pPr lvl="1"/>
            <a:r>
              <a:rPr lang="ko-KR" altLang="en-US" sz="1600" dirty="0" smtClean="0"/>
              <a:t>가정</a:t>
            </a:r>
            <a:endParaRPr lang="en-US" altLang="ko-KR" sz="1600" dirty="0" smtClean="0"/>
          </a:p>
          <a:p>
            <a:pPr lvl="2"/>
            <a:r>
              <a:rPr lang="en-US" sz="1400" dirty="0" smtClean="0"/>
              <a:t>$t1: </a:t>
            </a:r>
            <a:r>
              <a:rPr lang="ko-KR" altLang="en-US" sz="1400" dirty="0" smtClean="0"/>
              <a:t>배열 </a:t>
            </a:r>
            <a:r>
              <a:rPr lang="en-US" altLang="ko-KR" sz="1400" dirty="0" smtClean="0"/>
              <a:t>A</a:t>
            </a:r>
            <a:r>
              <a:rPr lang="ko-KR" altLang="en-US" sz="1400" dirty="0" smtClean="0"/>
              <a:t>의 주소</a:t>
            </a:r>
            <a:endParaRPr lang="en-US" sz="1400" dirty="0" smtClean="0"/>
          </a:p>
          <a:p>
            <a:pPr lvl="2"/>
            <a:r>
              <a:rPr lang="en-US" sz="1600" dirty="0" smtClean="0"/>
              <a:t>$s2: h</a:t>
            </a:r>
          </a:p>
          <a:p>
            <a:r>
              <a:rPr lang="en-US" sz="1600" dirty="0" smtClean="0"/>
              <a:t>MIPS </a:t>
            </a:r>
            <a:r>
              <a:rPr lang="ko-KR" altLang="en-US" sz="1600" dirty="0" smtClean="0"/>
              <a:t>어셈블리어</a:t>
            </a:r>
            <a:endParaRPr lang="en-US" sz="1600" dirty="0" smtClean="0"/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/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/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/>
          </a:p>
          <a:p>
            <a:endParaRPr lang="en-US" sz="1600" dirty="0" smtClean="0"/>
          </a:p>
          <a:p>
            <a:r>
              <a:rPr lang="en-US" sz="1600" dirty="0" smtClean="0"/>
              <a:t>MIPS </a:t>
            </a:r>
            <a:r>
              <a:rPr lang="ko-KR" altLang="en-US" sz="1600" dirty="0" smtClean="0"/>
              <a:t>기계어</a:t>
            </a:r>
            <a:endParaRPr lang="en-US" sz="1600" dirty="0"/>
          </a:p>
        </p:txBody>
      </p:sp>
      <p:sp>
        <p:nvSpPr>
          <p:cNvPr id="6" name="Rectangle 6"/>
          <p:cNvSpPr/>
          <p:nvPr/>
        </p:nvSpPr>
        <p:spPr bwMode="auto">
          <a:xfrm>
            <a:off x="378759" y="3037553"/>
            <a:ext cx="8460441" cy="10010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 err="1"/>
              <a:t>lw</a:t>
            </a:r>
            <a:r>
              <a:rPr lang="en-US" sz="1800" dirty="0"/>
              <a:t>	$t0,	1200 ($t1</a:t>
            </a:r>
            <a:r>
              <a:rPr lang="en-US" sz="1800" dirty="0" smtClean="0"/>
              <a:t>)	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# temporary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reg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$t0 gets A[300]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add	$t0,	$s2,	$</a:t>
            </a:r>
            <a:r>
              <a:rPr lang="en-US" sz="1800" dirty="0" smtClean="0"/>
              <a:t>t0	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# temporary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reg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$t0 gets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h+A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[300]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 err="1"/>
              <a:t>sw</a:t>
            </a:r>
            <a:r>
              <a:rPr lang="en-US" sz="1800" dirty="0"/>
              <a:t>	$t0,	1200 ($t1</a:t>
            </a:r>
            <a:r>
              <a:rPr lang="en-US" sz="1800" dirty="0" smtClean="0"/>
              <a:t>)	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# back into A[300]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104" y="1468729"/>
            <a:ext cx="5445896" cy="1209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554740"/>
            <a:ext cx="6629400" cy="131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969000"/>
            <a:ext cx="6629401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024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MIPS </a:t>
            </a:r>
            <a:r>
              <a:rPr lang="ko-KR" altLang="en-US" dirty="0" smtClean="0"/>
              <a:t>기계어</a:t>
            </a:r>
            <a:endParaRPr lang="ko-KR" altLang="en-US" dirty="0"/>
          </a:p>
        </p:txBody>
      </p:sp>
      <p:pic>
        <p:nvPicPr>
          <p:cNvPr id="4" name="Picture 6" descr="f02-06-978012407726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932" y="2079173"/>
            <a:ext cx="7756961" cy="233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907311" y="4755123"/>
            <a:ext cx="1202335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/>
          <a:lstStyle/>
          <a:p>
            <a:pPr marL="249122" indent="-249122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2.6</a:t>
            </a:r>
          </a:p>
        </p:txBody>
      </p:sp>
    </p:spTree>
    <p:extLst>
      <p:ext uri="{BB962C8B-B14F-4D97-AF65-F5344CB8AC3E}">
        <p14:creationId xmlns:p14="http://schemas.microsoft.com/office/powerpoint/2010/main" val="2075541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323" dirty="0">
                <a:solidFill>
                  <a:srgbClr val="0000CC"/>
                </a:solidFill>
              </a:rPr>
              <a:t>2.6 </a:t>
            </a:r>
            <a:r>
              <a:rPr lang="ko-KR" altLang="en-US" sz="3323" dirty="0" err="1">
                <a:solidFill>
                  <a:srgbClr val="0000CC"/>
                </a:solidFill>
              </a:rPr>
              <a:t>논리연산</a:t>
            </a:r>
            <a:r>
              <a:rPr lang="ko-KR" altLang="en-US" sz="3323" dirty="0">
                <a:solidFill>
                  <a:srgbClr val="0000CC"/>
                </a:solidFill>
              </a:rPr>
              <a:t> 명령어</a:t>
            </a:r>
            <a:endParaRPr lang="ko-KR" altLang="en-US" sz="3323" dirty="0"/>
          </a:p>
        </p:txBody>
      </p:sp>
      <p:pic>
        <p:nvPicPr>
          <p:cNvPr id="4" name="Picture 6" descr="f02-08-978012407726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577" y="2263240"/>
            <a:ext cx="7709245" cy="1656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907311" y="4226627"/>
            <a:ext cx="1202335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/>
          <a:lstStyle/>
          <a:p>
            <a:pPr marL="249122" indent="-249122">
              <a:spcBef>
                <a:spcPct val="20000"/>
              </a:spcBef>
              <a:buClr>
                <a:srgbClr val="000099"/>
              </a:buClr>
            </a:pPr>
            <a:endParaRPr lang="en-US" altLang="ko-KR" sz="1662" dirty="0">
              <a:solidFill>
                <a:srgbClr val="008000"/>
              </a:solidFill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1112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자리이동</a:t>
            </a:r>
            <a:r>
              <a:rPr lang="en-US" altLang="ko-KR" dirty="0" smtClean="0"/>
              <a:t>(Shift)</a:t>
            </a:r>
            <a:r>
              <a:rPr lang="ko-KR" altLang="en-US" dirty="0" smtClean="0"/>
              <a:t> 연산의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endParaRPr lang="en-US" altLang="ko-KR" dirty="0"/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9586" indent="-389586">
              <a:buNone/>
            </a:pPr>
            <a:r>
              <a:rPr lang="en-US" altLang="ko-KR" sz="2386" dirty="0" smtClean="0"/>
              <a:t>       X </a:t>
            </a:r>
            <a:r>
              <a:rPr lang="en-US" altLang="ko-KR" sz="2386" dirty="0"/>
              <a:t>= </a:t>
            </a:r>
            <a:r>
              <a:rPr lang="en-US" altLang="ko-KR" sz="2386" i="1" dirty="0">
                <a:latin typeface="Times New Roman" pitchFamily="18" charset="0"/>
              </a:rPr>
              <a:t>x</a:t>
            </a:r>
            <a:r>
              <a:rPr lang="en-US" altLang="ko-KR" sz="2386" i="1" baseline="-25000" dirty="0">
                <a:latin typeface="Times New Roman" pitchFamily="18" charset="0"/>
              </a:rPr>
              <a:t>31</a:t>
            </a:r>
            <a:r>
              <a:rPr lang="en-US" altLang="ko-KR" sz="2386" i="1" dirty="0">
                <a:latin typeface="Times New Roman" pitchFamily="18" charset="0"/>
              </a:rPr>
              <a:t>x</a:t>
            </a:r>
            <a:r>
              <a:rPr lang="en-US" altLang="ko-KR" sz="2386" i="1" baseline="-25000" dirty="0">
                <a:latin typeface="Times New Roman" pitchFamily="18" charset="0"/>
              </a:rPr>
              <a:t>30</a:t>
            </a:r>
            <a:r>
              <a:rPr lang="en-US" altLang="ko-KR" sz="2386" i="1" dirty="0">
                <a:latin typeface="Times New Roman" pitchFamily="18" charset="0"/>
              </a:rPr>
              <a:t> ∙∙∙  x</a:t>
            </a:r>
            <a:r>
              <a:rPr lang="en-US" altLang="ko-KR" sz="2386" i="1" baseline="-25000" dirty="0">
                <a:latin typeface="Times New Roman" pitchFamily="18" charset="0"/>
              </a:rPr>
              <a:t>0</a:t>
            </a:r>
          </a:p>
          <a:p>
            <a:pPr marL="389586" indent="-389586">
              <a:buFont typeface="Wingdings" pitchFamily="2" charset="2"/>
              <a:buAutoNum type="arabicPeriod"/>
            </a:pPr>
            <a:endParaRPr lang="en-US" altLang="ko-KR" dirty="0"/>
          </a:p>
          <a:p>
            <a:pPr marL="389586" indent="-389586">
              <a:buFont typeface="Wingdings" pitchFamily="2" charset="2"/>
              <a:buAutoNum type="arabicPeriod"/>
            </a:pPr>
            <a:r>
              <a:rPr lang="ko-KR" altLang="en-US" dirty="0" smtClean="0"/>
              <a:t>논리 자리이동 </a:t>
            </a:r>
            <a:r>
              <a:rPr lang="en-US" altLang="ko-KR" dirty="0" smtClean="0"/>
              <a:t>(logical shift)</a:t>
            </a:r>
            <a:endParaRPr lang="en-US" altLang="ko-KR" dirty="0"/>
          </a:p>
          <a:p>
            <a:pPr marL="707479" lvl="1" indent="-324655"/>
            <a:r>
              <a:rPr lang="en-US" altLang="ko-KR" dirty="0"/>
              <a:t>Logical shift right (X) = </a:t>
            </a:r>
            <a:r>
              <a:rPr lang="en-US" altLang="ko-KR" dirty="0">
                <a:solidFill>
                  <a:srgbClr val="CC0000"/>
                </a:solidFill>
              </a:rPr>
              <a:t>0</a:t>
            </a:r>
            <a:r>
              <a:rPr lang="en-US" altLang="ko-KR" sz="2045" b="1" i="1" dirty="0">
                <a:latin typeface="Times New Roman" pitchFamily="18" charset="0"/>
              </a:rPr>
              <a:t>x</a:t>
            </a:r>
            <a:r>
              <a:rPr lang="en-US" altLang="ko-KR" sz="2045" b="1" i="1" baseline="-25000" dirty="0">
                <a:latin typeface="Times New Roman" pitchFamily="18" charset="0"/>
              </a:rPr>
              <a:t>31</a:t>
            </a:r>
            <a:r>
              <a:rPr lang="en-US" altLang="ko-KR" sz="2045" b="1" i="1" dirty="0">
                <a:latin typeface="Times New Roman" pitchFamily="18" charset="0"/>
              </a:rPr>
              <a:t>x</a:t>
            </a:r>
            <a:r>
              <a:rPr lang="en-US" altLang="ko-KR" sz="2045" b="1" i="1" baseline="-25000" dirty="0">
                <a:latin typeface="Times New Roman" pitchFamily="18" charset="0"/>
              </a:rPr>
              <a:t>30</a:t>
            </a:r>
            <a:r>
              <a:rPr lang="en-US" altLang="ko-KR" sz="2045" b="1" i="1" dirty="0">
                <a:latin typeface="Times New Roman" pitchFamily="18" charset="0"/>
              </a:rPr>
              <a:t> ∙∙∙  x</a:t>
            </a:r>
            <a:r>
              <a:rPr lang="en-US" altLang="ko-KR" sz="2045" b="1" i="1" baseline="-25000" dirty="0">
                <a:latin typeface="Times New Roman" pitchFamily="18" charset="0"/>
              </a:rPr>
              <a:t>1</a:t>
            </a:r>
          </a:p>
          <a:p>
            <a:pPr marL="707479" lvl="1" indent="-324655"/>
            <a:r>
              <a:rPr lang="en-US" altLang="ko-KR" dirty="0"/>
              <a:t>Logical shift left (X) = </a:t>
            </a:r>
            <a:r>
              <a:rPr lang="en-US" altLang="ko-KR" sz="2045" b="1" i="1" dirty="0">
                <a:latin typeface="Times New Roman" pitchFamily="18" charset="0"/>
              </a:rPr>
              <a:t>x</a:t>
            </a:r>
            <a:r>
              <a:rPr lang="en-US" altLang="ko-KR" sz="2045" b="1" i="1" baseline="-25000" dirty="0">
                <a:latin typeface="Times New Roman" pitchFamily="18" charset="0"/>
              </a:rPr>
              <a:t>30</a:t>
            </a:r>
            <a:r>
              <a:rPr lang="en-US" altLang="ko-KR" sz="2045" b="1" i="1" dirty="0">
                <a:latin typeface="Times New Roman" pitchFamily="18" charset="0"/>
              </a:rPr>
              <a:t> ∙∙∙  x</a:t>
            </a:r>
            <a:r>
              <a:rPr lang="en-US" altLang="ko-KR" sz="2045" b="1" i="1" baseline="-25000" dirty="0">
                <a:latin typeface="Times New Roman" pitchFamily="18" charset="0"/>
              </a:rPr>
              <a:t>0</a:t>
            </a:r>
            <a:r>
              <a:rPr lang="en-US" altLang="ko-KR" dirty="0">
                <a:solidFill>
                  <a:srgbClr val="CC0000"/>
                </a:solidFill>
              </a:rPr>
              <a:t>0</a:t>
            </a:r>
          </a:p>
          <a:p>
            <a:pPr marL="389586" indent="-389586">
              <a:buFont typeface="Wingdings" pitchFamily="2" charset="2"/>
              <a:buAutoNum type="arabicPeriod"/>
            </a:pPr>
            <a:r>
              <a:rPr lang="ko-KR" altLang="en-US" dirty="0" smtClean="0"/>
              <a:t>산술 </a:t>
            </a:r>
            <a:r>
              <a:rPr lang="ko-KR" altLang="en-US" dirty="0" err="1" smtClean="0"/>
              <a:t>논리이동</a:t>
            </a:r>
            <a:r>
              <a:rPr lang="ko-KR" altLang="en-US" dirty="0" smtClean="0"/>
              <a:t> </a:t>
            </a:r>
            <a:r>
              <a:rPr lang="en-US" altLang="ko-KR" dirty="0" smtClean="0"/>
              <a:t>(arithmetic shift) (2</a:t>
            </a:r>
            <a:r>
              <a:rPr lang="ko-KR" altLang="en-US" dirty="0" smtClean="0"/>
              <a:t>의 보수의 경우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707479" lvl="1" indent="-324655"/>
            <a:r>
              <a:rPr lang="en-US" altLang="ko-KR" dirty="0"/>
              <a:t>Arithmetic shift right (X) = </a:t>
            </a:r>
            <a:r>
              <a:rPr lang="en-US" altLang="ko-KR" sz="2045" b="1" i="1" dirty="0">
                <a:solidFill>
                  <a:srgbClr val="CC0000"/>
                </a:solidFill>
                <a:latin typeface="Times New Roman" pitchFamily="18" charset="0"/>
              </a:rPr>
              <a:t>x</a:t>
            </a:r>
            <a:r>
              <a:rPr lang="en-US" altLang="ko-KR" sz="2045" b="1" i="1" baseline="-25000" dirty="0">
                <a:solidFill>
                  <a:srgbClr val="CC0000"/>
                </a:solidFill>
                <a:latin typeface="Times New Roman" pitchFamily="18" charset="0"/>
              </a:rPr>
              <a:t>31</a:t>
            </a:r>
            <a:r>
              <a:rPr lang="en-US" altLang="ko-KR" sz="2045" b="1" i="1" dirty="0">
                <a:latin typeface="Times New Roman" pitchFamily="18" charset="0"/>
              </a:rPr>
              <a:t>x</a:t>
            </a:r>
            <a:r>
              <a:rPr lang="en-US" altLang="ko-KR" sz="2045" b="1" i="1" baseline="-25000" dirty="0">
                <a:latin typeface="Times New Roman" pitchFamily="18" charset="0"/>
              </a:rPr>
              <a:t>31</a:t>
            </a:r>
            <a:r>
              <a:rPr lang="en-US" altLang="ko-KR" sz="2045" b="1" i="1" dirty="0">
                <a:latin typeface="Times New Roman" pitchFamily="18" charset="0"/>
              </a:rPr>
              <a:t>x</a:t>
            </a:r>
            <a:r>
              <a:rPr lang="en-US" altLang="ko-KR" sz="2045" b="1" i="1" baseline="-25000" dirty="0">
                <a:latin typeface="Times New Roman" pitchFamily="18" charset="0"/>
              </a:rPr>
              <a:t>30</a:t>
            </a:r>
            <a:r>
              <a:rPr lang="en-US" altLang="ko-KR" sz="2045" b="1" i="1" dirty="0">
                <a:latin typeface="Times New Roman" pitchFamily="18" charset="0"/>
              </a:rPr>
              <a:t> ∙∙∙  x</a:t>
            </a:r>
            <a:r>
              <a:rPr lang="en-US" altLang="ko-KR" sz="2045" b="1" i="1" baseline="-25000" dirty="0">
                <a:latin typeface="Times New Roman" pitchFamily="18" charset="0"/>
              </a:rPr>
              <a:t>1		</a:t>
            </a:r>
            <a:r>
              <a:rPr lang="en-US" altLang="ko-KR" sz="2045" dirty="0"/>
              <a:t>(</a:t>
            </a:r>
            <a:r>
              <a:rPr lang="en-US" altLang="ko-KR" sz="2045" dirty="0" err="1"/>
              <a:t>cf</a:t>
            </a:r>
            <a:r>
              <a:rPr lang="en-US" altLang="ko-KR" sz="2045" dirty="0"/>
              <a:t>) </a:t>
            </a:r>
            <a:r>
              <a:rPr lang="en-US" altLang="ko-KR" sz="2045" dirty="0">
                <a:sym typeface="Symbol" pitchFamily="18" charset="2"/>
              </a:rPr>
              <a:t>2</a:t>
            </a:r>
          </a:p>
          <a:p>
            <a:pPr marL="707479" lvl="1" indent="-324655"/>
            <a:r>
              <a:rPr lang="en-US" altLang="ko-KR" dirty="0"/>
              <a:t>Arithmetic shift left (X) = </a:t>
            </a:r>
            <a:r>
              <a:rPr lang="en-US" altLang="ko-KR" sz="2045" b="1" i="1" dirty="0">
                <a:latin typeface="Times New Roman" pitchFamily="18" charset="0"/>
              </a:rPr>
              <a:t>x</a:t>
            </a:r>
            <a:r>
              <a:rPr lang="en-US" altLang="ko-KR" sz="2045" b="1" i="1" baseline="-25000" dirty="0">
                <a:latin typeface="Times New Roman" pitchFamily="18" charset="0"/>
              </a:rPr>
              <a:t>30</a:t>
            </a:r>
            <a:r>
              <a:rPr lang="en-US" altLang="ko-KR" sz="2045" b="1" i="1" dirty="0">
                <a:latin typeface="Times New Roman" pitchFamily="18" charset="0"/>
              </a:rPr>
              <a:t> ∙∙∙  x</a:t>
            </a:r>
            <a:r>
              <a:rPr lang="en-US" altLang="ko-KR" sz="2045" b="1" i="1" baseline="-25000" dirty="0">
                <a:latin typeface="Times New Roman" pitchFamily="18" charset="0"/>
              </a:rPr>
              <a:t>0</a:t>
            </a:r>
            <a:r>
              <a:rPr lang="en-US" altLang="ko-KR" dirty="0">
                <a:solidFill>
                  <a:srgbClr val="CC0000"/>
                </a:solidFill>
              </a:rPr>
              <a:t>0</a:t>
            </a:r>
            <a:r>
              <a:rPr lang="en-US" altLang="ko-KR" sz="2045" b="1" i="1" baseline="-25000" dirty="0">
                <a:latin typeface="Times New Roman" pitchFamily="18" charset="0"/>
              </a:rPr>
              <a:t>		</a:t>
            </a:r>
            <a:r>
              <a:rPr lang="en-US" altLang="ko-KR" sz="2045" dirty="0"/>
              <a:t>(</a:t>
            </a:r>
            <a:r>
              <a:rPr lang="en-US" altLang="ko-KR" sz="2045" dirty="0" err="1"/>
              <a:t>cf</a:t>
            </a:r>
            <a:r>
              <a:rPr lang="en-US" altLang="ko-KR" sz="2045" dirty="0"/>
              <a:t>) </a:t>
            </a:r>
            <a:r>
              <a:rPr lang="en-US" altLang="ko-KR" sz="2045" dirty="0">
                <a:sym typeface="Symbol" pitchFamily="18" charset="2"/>
              </a:rPr>
              <a:t>*2</a:t>
            </a:r>
            <a:endParaRPr lang="en-US" altLang="ko-KR" dirty="0"/>
          </a:p>
          <a:p>
            <a:pPr marL="389586" indent="-389586">
              <a:buFont typeface="Wingdings" pitchFamily="2" charset="2"/>
              <a:buAutoNum type="arabicPeriod"/>
            </a:pPr>
            <a:r>
              <a:rPr lang="ko-KR" altLang="en-US" dirty="0" smtClean="0"/>
              <a:t>순환 자리이동 </a:t>
            </a:r>
            <a:r>
              <a:rPr lang="en-US" altLang="ko-KR" dirty="0" smtClean="0"/>
              <a:t>(circular shift </a:t>
            </a:r>
            <a:r>
              <a:rPr lang="en-US" altLang="ko-KR" dirty="0"/>
              <a:t>= rotate)</a:t>
            </a:r>
          </a:p>
          <a:p>
            <a:pPr marL="707479" lvl="1" indent="-324655"/>
            <a:r>
              <a:rPr lang="en-US" altLang="ko-KR" dirty="0"/>
              <a:t>Circular shift right (X) = </a:t>
            </a:r>
            <a:r>
              <a:rPr lang="en-US" altLang="ko-KR" sz="2045" b="1" i="1" dirty="0">
                <a:solidFill>
                  <a:srgbClr val="CC0000"/>
                </a:solidFill>
                <a:latin typeface="Times New Roman" pitchFamily="18" charset="0"/>
              </a:rPr>
              <a:t>x</a:t>
            </a:r>
            <a:r>
              <a:rPr lang="en-US" altLang="ko-KR" sz="2045" b="1" i="1" baseline="-25000" dirty="0">
                <a:solidFill>
                  <a:srgbClr val="CC0000"/>
                </a:solidFill>
                <a:latin typeface="Times New Roman" pitchFamily="18" charset="0"/>
              </a:rPr>
              <a:t>0</a:t>
            </a:r>
            <a:r>
              <a:rPr lang="en-US" altLang="ko-KR" sz="2045" b="1" i="1" dirty="0">
                <a:latin typeface="Times New Roman" pitchFamily="18" charset="0"/>
              </a:rPr>
              <a:t>x</a:t>
            </a:r>
            <a:r>
              <a:rPr lang="en-US" altLang="ko-KR" sz="2045" b="1" i="1" baseline="-25000" dirty="0">
                <a:latin typeface="Times New Roman" pitchFamily="18" charset="0"/>
              </a:rPr>
              <a:t>31</a:t>
            </a:r>
            <a:r>
              <a:rPr lang="en-US" altLang="ko-KR" sz="2045" b="1" i="1" dirty="0">
                <a:latin typeface="Times New Roman" pitchFamily="18" charset="0"/>
              </a:rPr>
              <a:t>x</a:t>
            </a:r>
            <a:r>
              <a:rPr lang="en-US" altLang="ko-KR" sz="2045" b="1" i="1" baseline="-25000" dirty="0">
                <a:latin typeface="Times New Roman" pitchFamily="18" charset="0"/>
              </a:rPr>
              <a:t>30</a:t>
            </a:r>
            <a:r>
              <a:rPr lang="en-US" altLang="ko-KR" sz="2045" b="1" i="1" dirty="0">
                <a:latin typeface="Times New Roman" pitchFamily="18" charset="0"/>
              </a:rPr>
              <a:t> ∙∙∙  x</a:t>
            </a:r>
            <a:r>
              <a:rPr lang="en-US" altLang="ko-KR" sz="2045" b="1" i="1" baseline="-25000" dirty="0">
                <a:latin typeface="Times New Roman" pitchFamily="18" charset="0"/>
              </a:rPr>
              <a:t>1</a:t>
            </a:r>
          </a:p>
          <a:p>
            <a:pPr marL="707479" lvl="1" indent="-324655"/>
            <a:r>
              <a:rPr lang="en-US" altLang="ko-KR" dirty="0"/>
              <a:t>Circular shift left (X) = </a:t>
            </a:r>
            <a:r>
              <a:rPr lang="en-US" altLang="ko-KR" sz="2045" b="1" i="1" dirty="0">
                <a:latin typeface="Times New Roman" pitchFamily="18" charset="0"/>
              </a:rPr>
              <a:t>x</a:t>
            </a:r>
            <a:r>
              <a:rPr lang="en-US" altLang="ko-KR" sz="2045" b="1" i="1" baseline="-25000" dirty="0">
                <a:latin typeface="Times New Roman" pitchFamily="18" charset="0"/>
              </a:rPr>
              <a:t>30</a:t>
            </a:r>
            <a:r>
              <a:rPr lang="en-US" altLang="ko-KR" sz="2045" b="1" i="1" dirty="0">
                <a:latin typeface="Times New Roman" pitchFamily="18" charset="0"/>
              </a:rPr>
              <a:t> ∙∙∙  x</a:t>
            </a:r>
            <a:r>
              <a:rPr lang="en-US" altLang="ko-KR" sz="2045" b="1" i="1" baseline="-25000" dirty="0">
                <a:latin typeface="Times New Roman" pitchFamily="18" charset="0"/>
              </a:rPr>
              <a:t>0</a:t>
            </a:r>
            <a:r>
              <a:rPr lang="en-US" altLang="ko-KR" sz="2045" b="1" i="1" dirty="0">
                <a:solidFill>
                  <a:srgbClr val="CC0000"/>
                </a:solidFill>
                <a:latin typeface="Times New Roman" pitchFamily="18" charset="0"/>
              </a:rPr>
              <a:t>x</a:t>
            </a:r>
            <a:r>
              <a:rPr lang="en-US" altLang="ko-KR" sz="2045" b="1" i="1" baseline="-25000" dirty="0">
                <a:solidFill>
                  <a:srgbClr val="CC0000"/>
                </a:solidFill>
                <a:latin typeface="Times New Roman" pitchFamily="18" charset="0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12149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MIPS</a:t>
            </a:r>
            <a:r>
              <a:rPr lang="ko-KR" altLang="en-US" smtClean="0"/>
              <a:t>의 자리이동 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 err="1" smtClean="0">
                <a:latin typeface="Courier New" pitchFamily="49" charset="0"/>
              </a:rPr>
              <a:t>sll</a:t>
            </a:r>
            <a:r>
              <a:rPr lang="en-US" altLang="ko-KR" dirty="0" smtClean="0">
                <a:latin typeface="Courier New" pitchFamily="49" charset="0"/>
              </a:rPr>
              <a:t>(shift left logical) ;</a:t>
            </a:r>
            <a:r>
              <a:rPr lang="en-US" altLang="ko-KR" dirty="0" err="1" smtClean="0">
                <a:latin typeface="Courier New" pitchFamily="49" charset="0"/>
              </a:rPr>
              <a:t>funct</a:t>
            </a:r>
            <a:r>
              <a:rPr lang="en-US" altLang="ko-KR" dirty="0" smtClean="0">
                <a:latin typeface="Courier New" pitchFamily="49" charset="0"/>
              </a:rPr>
              <a:t> = 000 000</a:t>
            </a:r>
          </a:p>
          <a:p>
            <a:pPr algn="just"/>
            <a:r>
              <a:rPr lang="en-US" altLang="ko-KR" dirty="0" err="1" smtClean="0">
                <a:latin typeface="Courier New" pitchFamily="49" charset="0"/>
              </a:rPr>
              <a:t>srl</a:t>
            </a:r>
            <a:r>
              <a:rPr lang="en-US" altLang="ko-KR" dirty="0" smtClean="0">
                <a:latin typeface="Courier New" pitchFamily="49" charset="0"/>
              </a:rPr>
              <a:t>(shift right logical);</a:t>
            </a:r>
            <a:r>
              <a:rPr lang="en-US" altLang="ko-KR" dirty="0" err="1" smtClean="0">
                <a:latin typeface="Courier New" pitchFamily="49" charset="0"/>
              </a:rPr>
              <a:t>funct</a:t>
            </a:r>
            <a:r>
              <a:rPr lang="en-US" altLang="ko-KR" dirty="0" smtClean="0">
                <a:latin typeface="Courier New" pitchFamily="49" charset="0"/>
              </a:rPr>
              <a:t> = 000 010</a:t>
            </a:r>
          </a:p>
          <a:p>
            <a:pPr algn="just"/>
            <a:r>
              <a:rPr lang="en-US" altLang="ko-KR" dirty="0" err="1" smtClean="0">
                <a:latin typeface="Courier New" pitchFamily="49" charset="0"/>
              </a:rPr>
              <a:t>sra</a:t>
            </a:r>
            <a:r>
              <a:rPr lang="en-US" altLang="ko-KR" dirty="0" smtClean="0">
                <a:latin typeface="Courier New" pitchFamily="49" charset="0"/>
              </a:rPr>
              <a:t>(shift right arithmetic);</a:t>
            </a:r>
            <a:r>
              <a:rPr lang="en-US" altLang="ko-KR" dirty="0" err="1" smtClean="0">
                <a:latin typeface="Courier New" pitchFamily="49" charset="0"/>
              </a:rPr>
              <a:t>funct</a:t>
            </a:r>
            <a:r>
              <a:rPr lang="en-US" altLang="ko-KR" dirty="0" smtClean="0">
                <a:latin typeface="Courier New" pitchFamily="49" charset="0"/>
              </a:rPr>
              <a:t> = 000 011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명령어 형식</a:t>
            </a:r>
            <a:endParaRPr lang="en-US" altLang="ko-KR" dirty="0" smtClean="0"/>
          </a:p>
          <a:p>
            <a:pPr lvl="1"/>
            <a:r>
              <a:rPr lang="en-US" altLang="ko-KR" b="1" dirty="0" err="1">
                <a:solidFill>
                  <a:srgbClr val="FF9900"/>
                </a:solidFill>
                <a:latin typeface="Courier New" pitchFamily="49" charset="0"/>
              </a:rPr>
              <a:t>sll</a:t>
            </a:r>
            <a:r>
              <a:rPr lang="en-US" altLang="ko-KR" b="1" dirty="0">
                <a:latin typeface="Courier New" pitchFamily="49" charset="0"/>
              </a:rPr>
              <a:t> </a:t>
            </a:r>
            <a:r>
              <a:rPr lang="en-US" altLang="ko-KR" b="1" dirty="0">
                <a:solidFill>
                  <a:srgbClr val="808000"/>
                </a:solidFill>
                <a:latin typeface="Courier New" pitchFamily="49" charset="0"/>
              </a:rPr>
              <a:t>$t2</a:t>
            </a:r>
            <a:r>
              <a:rPr lang="en-US" altLang="ko-KR" b="1" dirty="0">
                <a:latin typeface="Courier New" pitchFamily="49" charset="0"/>
              </a:rPr>
              <a:t>, </a:t>
            </a:r>
            <a:r>
              <a:rPr lang="en-US" altLang="ko-KR" b="1" dirty="0">
                <a:solidFill>
                  <a:srgbClr val="006666"/>
                </a:solidFill>
                <a:latin typeface="Courier New" pitchFamily="49" charset="0"/>
              </a:rPr>
              <a:t>$s0</a:t>
            </a:r>
            <a:r>
              <a:rPr lang="en-US" altLang="ko-KR" b="1" dirty="0">
                <a:latin typeface="Courier New" pitchFamily="49" charset="0"/>
              </a:rPr>
              <a:t>, </a:t>
            </a:r>
            <a:r>
              <a:rPr lang="en-US" altLang="ko-KR" b="1" dirty="0">
                <a:solidFill>
                  <a:srgbClr val="9900FF"/>
                </a:solidFill>
                <a:latin typeface="Courier New" pitchFamily="49" charset="0"/>
              </a:rPr>
              <a:t>4</a:t>
            </a:r>
            <a:r>
              <a:rPr lang="en-US" altLang="ko-KR" b="1" dirty="0">
                <a:latin typeface="Courier New" pitchFamily="49" charset="0"/>
              </a:rPr>
              <a:t>  # </a:t>
            </a:r>
            <a:r>
              <a:rPr lang="en-US" altLang="ko-KR" b="1" dirty="0" err="1">
                <a:latin typeface="Courier New" pitchFamily="49" charset="0"/>
              </a:rPr>
              <a:t>reg</a:t>
            </a:r>
            <a:r>
              <a:rPr lang="en-US" altLang="ko-KR" b="1" dirty="0">
                <a:latin typeface="Courier New" pitchFamily="49" charset="0"/>
              </a:rPr>
              <a:t> $t2 = </a:t>
            </a:r>
            <a:r>
              <a:rPr lang="en-US" altLang="ko-KR" b="1" dirty="0" err="1">
                <a:latin typeface="Courier New" pitchFamily="49" charset="0"/>
              </a:rPr>
              <a:t>reg</a:t>
            </a:r>
            <a:r>
              <a:rPr lang="en-US" altLang="ko-KR" b="1" dirty="0">
                <a:latin typeface="Courier New" pitchFamily="49" charset="0"/>
              </a:rPr>
              <a:t> $s0 &lt;&lt; 4 bits</a:t>
            </a:r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algn="just"/>
            <a:endParaRPr lang="en-US" altLang="ko-KR" dirty="0" smtClean="0">
              <a:latin typeface="Courier New" pitchFamily="49" charset="0"/>
            </a:endParaRPr>
          </a:p>
          <a:p>
            <a:pPr algn="just"/>
            <a:r>
              <a:rPr lang="en-US" altLang="ko-KR" dirty="0" err="1" smtClean="0">
                <a:latin typeface="Courier New" pitchFamily="49" charset="0"/>
              </a:rPr>
              <a:t>sllv</a:t>
            </a:r>
            <a:r>
              <a:rPr lang="en-US" altLang="ko-KR" dirty="0" smtClean="0">
                <a:latin typeface="Courier New" pitchFamily="49" charset="0"/>
              </a:rPr>
              <a:t>(shift </a:t>
            </a:r>
            <a:r>
              <a:rPr lang="en-US" altLang="ko-KR" dirty="0">
                <a:latin typeface="Courier New" pitchFamily="49" charset="0"/>
              </a:rPr>
              <a:t>left logical variable</a:t>
            </a:r>
            <a:r>
              <a:rPr lang="en-US" altLang="ko-KR" dirty="0" smtClean="0">
                <a:latin typeface="Courier New" pitchFamily="49" charset="0"/>
              </a:rPr>
              <a:t>),</a:t>
            </a:r>
            <a:r>
              <a:rPr lang="en-US" altLang="ko-KR" dirty="0" err="1" smtClean="0">
                <a:latin typeface="Courier New" pitchFamily="49" charset="0"/>
              </a:rPr>
              <a:t>srlv,srav</a:t>
            </a:r>
            <a:endParaRPr lang="en-US" altLang="ko-KR" dirty="0">
              <a:latin typeface="Courier New" pitchFamily="49" charset="0"/>
            </a:endParaRPr>
          </a:p>
          <a:p>
            <a:pPr lvl="1" algn="just"/>
            <a:r>
              <a:rPr lang="en-US" altLang="ko-KR" b="1" dirty="0" err="1">
                <a:latin typeface="Courier New" pitchFamily="49" charset="0"/>
              </a:rPr>
              <a:t>sllv</a:t>
            </a:r>
            <a:r>
              <a:rPr lang="en-US" altLang="ko-KR" b="1" dirty="0">
                <a:latin typeface="Courier New" pitchFamily="49" charset="0"/>
              </a:rPr>
              <a:t> $t2, $s0, $</a:t>
            </a:r>
            <a:r>
              <a:rPr lang="en-US" altLang="ko-KR" b="1" dirty="0" smtClean="0">
                <a:latin typeface="Courier New" pitchFamily="49" charset="0"/>
              </a:rPr>
              <a:t>s1</a:t>
            </a:r>
            <a:endParaRPr lang="en-US" altLang="ko-KR" b="1" dirty="0">
              <a:latin typeface="Courier New" pitchFamily="49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844286"/>
              </p:ext>
            </p:extLst>
          </p:nvPr>
        </p:nvGraphicFramePr>
        <p:xfrm>
          <a:off x="1310157" y="4572000"/>
          <a:ext cx="6447486" cy="7976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581">
                  <a:extLst>
                    <a:ext uri="{9D8B030D-6E8A-4147-A177-3AD203B41FA5}">
                      <a16:colId xmlns="" xmlns:a16="http://schemas.microsoft.com/office/drawing/2014/main" val="2976837406"/>
                    </a:ext>
                  </a:extLst>
                </a:gridCol>
                <a:gridCol w="1074581">
                  <a:extLst>
                    <a:ext uri="{9D8B030D-6E8A-4147-A177-3AD203B41FA5}">
                      <a16:colId xmlns="" xmlns:a16="http://schemas.microsoft.com/office/drawing/2014/main" val="3982668713"/>
                    </a:ext>
                  </a:extLst>
                </a:gridCol>
                <a:gridCol w="1074581">
                  <a:extLst>
                    <a:ext uri="{9D8B030D-6E8A-4147-A177-3AD203B41FA5}">
                      <a16:colId xmlns="" xmlns:a16="http://schemas.microsoft.com/office/drawing/2014/main" val="140796490"/>
                    </a:ext>
                  </a:extLst>
                </a:gridCol>
                <a:gridCol w="1074581">
                  <a:extLst>
                    <a:ext uri="{9D8B030D-6E8A-4147-A177-3AD203B41FA5}">
                      <a16:colId xmlns="" xmlns:a16="http://schemas.microsoft.com/office/drawing/2014/main" val="3966237760"/>
                    </a:ext>
                  </a:extLst>
                </a:gridCol>
                <a:gridCol w="1074581">
                  <a:extLst>
                    <a:ext uri="{9D8B030D-6E8A-4147-A177-3AD203B41FA5}">
                      <a16:colId xmlns="" xmlns:a16="http://schemas.microsoft.com/office/drawing/2014/main" val="2649843386"/>
                    </a:ext>
                  </a:extLst>
                </a:gridCol>
                <a:gridCol w="1074581">
                  <a:extLst>
                    <a:ext uri="{9D8B030D-6E8A-4147-A177-3AD203B41FA5}">
                      <a16:colId xmlns="" xmlns:a16="http://schemas.microsoft.com/office/drawing/2014/main" val="28399556"/>
                    </a:ext>
                  </a:extLst>
                </a:gridCol>
              </a:tblGrid>
              <a:tr h="398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</a:t>
                      </a:r>
                      <a:endParaRPr lang="ko-KR" alt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endParaRPr lang="ko-KR" alt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ko-KR" alt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endParaRPr lang="ko-KR" alt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shamt</a:t>
                      </a:r>
                      <a:endParaRPr lang="ko-KR" alt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</a:t>
                      </a:r>
                      <a:endParaRPr lang="ko-KR" alt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="" xmlns:a16="http://schemas.microsoft.com/office/drawing/2014/main" val="4205034584"/>
                  </a:ext>
                </a:extLst>
              </a:tr>
              <a:tr h="3988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84992" marR="84992" marT="42497" marB="424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84992" marR="84992" marT="42497" marB="424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16</a:t>
                      </a:r>
                    </a:p>
                  </a:txBody>
                  <a:tcPr marL="84992" marR="84992" marT="42497" marB="424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10</a:t>
                      </a:r>
                    </a:p>
                  </a:txBody>
                  <a:tcPr marL="84992" marR="84992" marT="42497" marB="424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marL="84992" marR="84992" marT="42497" marB="4249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84992" marR="84992" marT="42497" marB="42497" anchor="ctr" horzOverflow="overflow"/>
                </a:tc>
                <a:extLst>
                  <a:ext uri="{0D108BD9-81ED-4DB2-BD59-A6C34878D82A}">
                    <a16:rowId xmlns="" xmlns:a16="http://schemas.microsoft.com/office/drawing/2014/main" val="22142122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237862"/>
              </p:ext>
            </p:extLst>
          </p:nvPr>
        </p:nvGraphicFramePr>
        <p:xfrm>
          <a:off x="4191000" y="630776"/>
          <a:ext cx="4788876" cy="6435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81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814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814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814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814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18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op</a:t>
                      </a:r>
                      <a:endParaRPr lang="ko-KR" altLang="en-US" sz="1600" b="1" dirty="0"/>
                    </a:p>
                  </a:txBody>
                  <a:tcPr marL="77913" marR="77913" marT="38957" marB="38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 smtClean="0"/>
                        <a:t>rs</a:t>
                      </a:r>
                      <a:endParaRPr lang="ko-KR" altLang="en-US" sz="1600" b="1" dirty="0"/>
                    </a:p>
                  </a:txBody>
                  <a:tcPr marL="77913" marR="77913" marT="38957" marB="38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 smtClean="0"/>
                        <a:t>rt</a:t>
                      </a:r>
                      <a:endParaRPr lang="ko-KR" altLang="en-US" sz="1600" b="1" dirty="0"/>
                    </a:p>
                  </a:txBody>
                  <a:tcPr marL="77913" marR="77913" marT="38957" marB="38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rd</a:t>
                      </a:r>
                      <a:endParaRPr lang="ko-KR" altLang="en-US" sz="1600" b="1" dirty="0"/>
                    </a:p>
                  </a:txBody>
                  <a:tcPr marL="77913" marR="77913" marT="38957" marB="38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 smtClean="0"/>
                        <a:t>shamt</a:t>
                      </a:r>
                      <a:endParaRPr lang="ko-KR" altLang="en-US" sz="1600" b="1" dirty="0"/>
                    </a:p>
                  </a:txBody>
                  <a:tcPr marL="77913" marR="77913" marT="38957" marB="38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 smtClean="0"/>
                        <a:t>funct</a:t>
                      </a:r>
                      <a:endParaRPr lang="ko-KR" altLang="en-US" sz="1600" b="1" dirty="0"/>
                    </a:p>
                  </a:txBody>
                  <a:tcPr marL="77913" marR="77913" marT="38957" marB="38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en-US" altLang="ko-KR" sz="16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비트</a:t>
                      </a:r>
                      <a:endParaRPr lang="ko-KR" altLang="en-US" sz="160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913" marR="77913" marT="38957" marB="389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5 </a:t>
                      </a:r>
                      <a:r>
                        <a:rPr lang="ko-KR" altLang="en-US" sz="160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비트</a:t>
                      </a:r>
                      <a:endParaRPr lang="ko-KR" altLang="en-US" sz="160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913" marR="77913" marT="38957" marB="389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5 </a:t>
                      </a:r>
                      <a:r>
                        <a:rPr lang="ko-KR" altLang="en-US" sz="160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비트</a:t>
                      </a:r>
                      <a:endParaRPr lang="ko-KR" altLang="en-US" sz="160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913" marR="77913" marT="38957" marB="389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5 </a:t>
                      </a:r>
                      <a:r>
                        <a:rPr lang="ko-KR" altLang="en-US" sz="160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비트</a:t>
                      </a:r>
                      <a:endParaRPr lang="ko-KR" altLang="en-US" sz="160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913" marR="77913" marT="38957" marB="389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5 </a:t>
                      </a:r>
                      <a:r>
                        <a:rPr lang="ko-KR" altLang="en-US" sz="160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비트</a:t>
                      </a:r>
                      <a:endParaRPr lang="ko-KR" altLang="en-US" sz="160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913" marR="77913" marT="38957" marB="389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6 </a:t>
                      </a:r>
                      <a:r>
                        <a:rPr lang="ko-KR" altLang="en-US" sz="160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비트</a:t>
                      </a:r>
                      <a:endParaRPr lang="ko-KR" altLang="en-US" sz="160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913" marR="77913" marT="38957" marB="389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 bwMode="auto">
          <a:xfrm>
            <a:off x="7391400" y="630776"/>
            <a:ext cx="762000" cy="32175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8169572" y="626614"/>
            <a:ext cx="810304" cy="32175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15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MIPS </a:t>
            </a:r>
            <a:r>
              <a:rPr lang="ko-KR" altLang="en-US" dirty="0" smtClean="0"/>
              <a:t>논리연산 명령어 </a:t>
            </a:r>
            <a:r>
              <a:rPr lang="en-US" altLang="ko-KR" dirty="0" smtClean="0"/>
              <a:t>- AND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워드 내의 특정 비트 위치를 마스크</a:t>
            </a:r>
            <a:r>
              <a:rPr lang="en-US" altLang="ko-KR" dirty="0" smtClean="0"/>
              <a:t>(mask)</a:t>
            </a:r>
            <a:r>
              <a:rPr lang="ko-KR" altLang="en-US" dirty="0" smtClean="0"/>
              <a:t> 하는데 주로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위치의 비트만 남기고 나머지 비트는 모두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</a:t>
            </a:r>
            <a:endParaRPr lang="ko-KR" altLang="en-US" dirty="0"/>
          </a:p>
        </p:txBody>
      </p:sp>
      <p:sp>
        <p:nvSpPr>
          <p:cNvPr id="6" name="Rectangle 14"/>
          <p:cNvSpPr/>
          <p:nvPr/>
        </p:nvSpPr>
        <p:spPr bwMode="auto">
          <a:xfrm>
            <a:off x="762000" y="2674004"/>
            <a:ext cx="8077200" cy="373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sz="1800" dirty="0"/>
              <a:t>and $t0, $t1, $</a:t>
            </a:r>
            <a:r>
              <a:rPr lang="en-US" altLang="en-US" sz="1800" dirty="0" smtClean="0"/>
              <a:t>t2</a:t>
            </a:r>
            <a:r>
              <a:rPr lang="ko-KR" altLang="en-US" sz="1800" dirty="0" smtClean="0"/>
              <a:t>         </a:t>
            </a:r>
            <a:r>
              <a:rPr lang="en-US" altLang="ko-KR" sz="1800" dirty="0" smtClean="0"/>
              <a:t>			</a:t>
            </a:r>
            <a:r>
              <a:rPr lang="en-US" altLang="ko-KR" sz="1800" dirty="0" smtClean="0">
                <a:solidFill>
                  <a:schemeClr val="tx2">
                    <a:lumMod val="75000"/>
                  </a:schemeClr>
                </a:solidFill>
              </a:rPr>
              <a:t>#</a:t>
            </a:r>
            <a:r>
              <a:rPr lang="ko-KR" alt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800" dirty="0" err="1" smtClean="0">
                <a:solidFill>
                  <a:schemeClr val="tx2">
                    <a:lumMod val="75000"/>
                  </a:schemeClr>
                </a:solidFill>
              </a:rPr>
              <a:t>reg</a:t>
            </a:r>
            <a:r>
              <a:rPr lang="en-US" altLang="ko-KR" sz="1800" dirty="0" smtClean="0">
                <a:solidFill>
                  <a:schemeClr val="tx2">
                    <a:lumMod val="75000"/>
                  </a:schemeClr>
                </a:solidFill>
              </a:rPr>
              <a:t> $t0 = </a:t>
            </a:r>
            <a:r>
              <a:rPr lang="en-US" altLang="ko-KR" sz="1800" dirty="0" err="1" smtClean="0">
                <a:solidFill>
                  <a:schemeClr val="tx2">
                    <a:lumMod val="75000"/>
                  </a:schemeClr>
                </a:solidFill>
              </a:rPr>
              <a:t>reg</a:t>
            </a:r>
            <a:r>
              <a:rPr lang="en-US" altLang="ko-KR" sz="1800" dirty="0" smtClean="0">
                <a:solidFill>
                  <a:schemeClr val="tx2">
                    <a:lumMod val="75000"/>
                  </a:schemeClr>
                </a:solidFill>
              </a:rPr>
              <a:t> $t1 &amp; </a:t>
            </a:r>
            <a:r>
              <a:rPr lang="en-US" altLang="ko-KR" sz="1800" dirty="0" err="1" smtClean="0">
                <a:solidFill>
                  <a:schemeClr val="tx2">
                    <a:lumMod val="75000"/>
                  </a:schemeClr>
                </a:solidFill>
              </a:rPr>
              <a:t>reg</a:t>
            </a:r>
            <a:r>
              <a:rPr lang="en-US" altLang="ko-KR" sz="1800" dirty="0" smtClean="0">
                <a:solidFill>
                  <a:schemeClr val="tx2">
                    <a:lumMod val="75000"/>
                  </a:schemeClr>
                </a:solidFill>
              </a:rPr>
              <a:t> $t2</a:t>
            </a:r>
            <a:endParaRPr lang="en-AU" alt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805363" y="3648075"/>
            <a:ext cx="647700" cy="1981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905000" y="3643312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0000 0000 0000 0000 0000 1101 1100 0000</a:t>
            </a:r>
            <a:endParaRPr lang="en-AU" altLang="en-US" sz="200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905000" y="4203700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0000 0000 0000 0000 0011 1100 0000 0000</a:t>
            </a:r>
            <a:endParaRPr lang="en-AU" altLang="en-US" sz="200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268413" y="3643312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$t2</a:t>
            </a:r>
            <a:endParaRPr lang="en-AU" altLang="en-US" sz="200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268413" y="4203700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$t1</a:t>
            </a:r>
            <a:endParaRPr lang="en-AU" altLang="en-US" sz="2000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905000" y="5232400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0000 0000 0000 0000 0000 1100 0000 0000</a:t>
            </a:r>
            <a:endParaRPr lang="en-AU" altLang="en-US" sz="2000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268413" y="5232400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$t0</a:t>
            </a:r>
            <a:endParaRPr lang="en-AU" altLang="en-US" sz="2000"/>
          </a:p>
        </p:txBody>
      </p:sp>
      <p:sp>
        <p:nvSpPr>
          <p:cNvPr id="14" name="Down Arrow 5"/>
          <p:cNvSpPr/>
          <p:nvPr/>
        </p:nvSpPr>
        <p:spPr bwMode="auto">
          <a:xfrm>
            <a:off x="4038600" y="4713288"/>
            <a:ext cx="304800" cy="468312"/>
          </a:xfrm>
          <a:prstGeom prst="downArrow">
            <a:avLst/>
          </a:prstGeom>
          <a:solidFill>
            <a:srgbClr val="FFC000"/>
          </a:solidFill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75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MIPS </a:t>
            </a:r>
            <a:r>
              <a:rPr lang="ko-KR" altLang="en-US" dirty="0" smtClean="0"/>
              <a:t>논리연산 명령어 </a:t>
            </a:r>
            <a:r>
              <a:rPr lang="en-US" altLang="ko-KR" dirty="0" smtClean="0"/>
              <a:t>- OR</a:t>
            </a:r>
            <a:endParaRPr lang="ko-KR" altLang="en-US" dirty="0"/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28600" y="1524001"/>
            <a:ext cx="8610600" cy="4230688"/>
          </a:xfrm>
        </p:spPr>
        <p:txBody>
          <a:bodyPr/>
          <a:lstStyle/>
          <a:p>
            <a:r>
              <a:rPr lang="ko-KR" altLang="en-US" dirty="0" smtClean="0"/>
              <a:t>특정 비트 값들을 워드로 합치는데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값인 비트들을 모두 합칠 때</a:t>
            </a:r>
            <a:endParaRPr lang="ko-KR" altLang="en-US" dirty="0"/>
          </a:p>
        </p:txBody>
      </p:sp>
      <p:sp>
        <p:nvSpPr>
          <p:cNvPr id="8" name="Rectangle 14"/>
          <p:cNvSpPr/>
          <p:nvPr/>
        </p:nvSpPr>
        <p:spPr bwMode="auto">
          <a:xfrm>
            <a:off x="762000" y="2674004"/>
            <a:ext cx="8077200" cy="373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sz="1800" dirty="0">
                <a:latin typeface="Lucida Console" charset="0"/>
              </a:rPr>
              <a:t>or $t0, $t1, $</a:t>
            </a:r>
            <a:r>
              <a:rPr lang="en-US" altLang="en-US" sz="1800" dirty="0" smtClean="0">
                <a:latin typeface="Lucida Console" charset="0"/>
              </a:rPr>
              <a:t>t2</a:t>
            </a:r>
            <a:r>
              <a:rPr lang="en-US" altLang="ko-KR" sz="1800" dirty="0" smtClean="0"/>
              <a:t>			</a:t>
            </a:r>
            <a:r>
              <a:rPr lang="en-US" altLang="ko-KR" sz="1800" dirty="0" smtClean="0">
                <a:solidFill>
                  <a:schemeClr val="tx2">
                    <a:lumMod val="75000"/>
                  </a:schemeClr>
                </a:solidFill>
              </a:rPr>
              <a:t>#</a:t>
            </a:r>
            <a:r>
              <a:rPr lang="ko-KR" alt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800" dirty="0" err="1" smtClean="0">
                <a:solidFill>
                  <a:schemeClr val="tx2">
                    <a:lumMod val="75000"/>
                  </a:schemeClr>
                </a:solidFill>
              </a:rPr>
              <a:t>reg</a:t>
            </a:r>
            <a:r>
              <a:rPr lang="en-US" altLang="ko-KR" sz="1800" dirty="0" smtClean="0">
                <a:solidFill>
                  <a:schemeClr val="tx2">
                    <a:lumMod val="75000"/>
                  </a:schemeClr>
                </a:solidFill>
              </a:rPr>
              <a:t> $t0 = </a:t>
            </a:r>
            <a:r>
              <a:rPr lang="en-US" altLang="ko-KR" sz="1800" dirty="0" err="1" smtClean="0">
                <a:solidFill>
                  <a:schemeClr val="tx2">
                    <a:lumMod val="75000"/>
                  </a:schemeClr>
                </a:solidFill>
              </a:rPr>
              <a:t>reg</a:t>
            </a:r>
            <a:r>
              <a:rPr lang="en-US" altLang="ko-KR" sz="1800" dirty="0" smtClean="0">
                <a:solidFill>
                  <a:schemeClr val="tx2">
                    <a:lumMod val="75000"/>
                  </a:schemeClr>
                </a:solidFill>
              </a:rPr>
              <a:t> $t1 | </a:t>
            </a:r>
            <a:r>
              <a:rPr lang="en-US" altLang="ko-KR" sz="1800" dirty="0" err="1" smtClean="0">
                <a:solidFill>
                  <a:schemeClr val="tx2">
                    <a:lumMod val="75000"/>
                  </a:schemeClr>
                </a:solidFill>
              </a:rPr>
              <a:t>reg</a:t>
            </a:r>
            <a:r>
              <a:rPr lang="en-US" altLang="ko-KR" sz="1800" dirty="0" smtClean="0">
                <a:solidFill>
                  <a:schemeClr val="tx2">
                    <a:lumMod val="75000"/>
                  </a:schemeClr>
                </a:solidFill>
              </a:rPr>
              <a:t> $t2</a:t>
            </a:r>
            <a:endParaRPr lang="en-AU" alt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859338" y="3408363"/>
            <a:ext cx="1541462" cy="22971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924050" y="3403600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0000 0000 0000 0000 0000 1101 1100 0000</a:t>
            </a:r>
            <a:endParaRPr lang="en-AU" altLang="en-US" sz="2000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924050" y="39639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0000 0000 0000 0000 0011 1100 0000 0000</a:t>
            </a:r>
            <a:endParaRPr lang="en-AU" altLang="en-US" sz="2000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287463" y="3403600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$t2</a:t>
            </a:r>
            <a:endParaRPr lang="en-AU" altLang="en-US" sz="200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287463" y="3963988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$t1</a:t>
            </a:r>
            <a:endParaRPr lang="en-AU" altLang="en-US" sz="2000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924050" y="5308600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0000 0000 0000 0000 0011 1101 1100 0000</a:t>
            </a:r>
            <a:endParaRPr lang="en-AU" altLang="en-US" sz="2000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287463" y="5308600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$t0</a:t>
            </a:r>
            <a:endParaRPr lang="en-AU" altLang="en-US" sz="2000"/>
          </a:p>
        </p:txBody>
      </p:sp>
      <p:sp>
        <p:nvSpPr>
          <p:cNvPr id="16" name="Down Arrow 20"/>
          <p:cNvSpPr/>
          <p:nvPr/>
        </p:nvSpPr>
        <p:spPr bwMode="auto">
          <a:xfrm>
            <a:off x="4038600" y="4713288"/>
            <a:ext cx="304800" cy="468312"/>
          </a:xfrm>
          <a:prstGeom prst="downArrow">
            <a:avLst/>
          </a:prstGeom>
          <a:solidFill>
            <a:srgbClr val="FFC000"/>
          </a:solidFill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09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MIPS </a:t>
            </a:r>
            <a:r>
              <a:rPr lang="ko-KR" altLang="en-US" dirty="0" smtClean="0"/>
              <a:t>논리연산 명령어 </a:t>
            </a:r>
            <a:r>
              <a:rPr lang="en-US" altLang="ko-KR" dirty="0" smtClean="0"/>
              <a:t>– NOT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NOR</a:t>
            </a:r>
            <a:endParaRPr lang="ko-KR" altLang="en-US" dirty="0"/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28600" y="1524001"/>
            <a:ext cx="8610600" cy="4230688"/>
          </a:xfrm>
        </p:spPr>
        <p:txBody>
          <a:bodyPr/>
          <a:lstStyle/>
          <a:p>
            <a:r>
              <a:rPr lang="ko-KR" altLang="en-US" dirty="0" smtClean="0"/>
              <a:t>워드의 값들을 반전시킬 때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</a:t>
            </a:r>
            <a:endParaRPr lang="en-US" altLang="ko-KR" dirty="0" smtClean="0"/>
          </a:p>
          <a:p>
            <a:r>
              <a:rPr lang="en-US" altLang="ko-KR" dirty="0" smtClean="0"/>
              <a:t>MIPS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NOR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피연산자</a:t>
            </a:r>
            <a:r>
              <a:rPr lang="en-US" altLang="ko-KR" dirty="0" smtClean="0"/>
              <a:t>(operands)</a:t>
            </a:r>
            <a:r>
              <a:rPr lang="ko-KR" altLang="en-US" dirty="0" smtClean="0"/>
              <a:t>가 필요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NOR b = NOT (a OR b)</a:t>
            </a:r>
            <a:endParaRPr lang="ko-KR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924050" y="45862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0000 0000 0000 0000 0011 1100 0000 0000</a:t>
            </a:r>
            <a:endParaRPr lang="en-AU" altLang="en-US" sz="200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924050" y="5689600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1111 1111 1111 1111 1100 0011 1111 1111</a:t>
            </a:r>
            <a:endParaRPr lang="en-AU" altLang="en-US" sz="200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287463" y="5689600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$t0</a:t>
            </a:r>
            <a:endParaRPr lang="en-AU" altLang="en-US" sz="2000" dirty="0"/>
          </a:p>
        </p:txBody>
      </p:sp>
      <p:sp>
        <p:nvSpPr>
          <p:cNvPr id="10" name="Rectangle 12"/>
          <p:cNvSpPr/>
          <p:nvPr/>
        </p:nvSpPr>
        <p:spPr bwMode="auto">
          <a:xfrm>
            <a:off x="503238" y="3661899"/>
            <a:ext cx="8077200" cy="373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sz="1800" dirty="0"/>
              <a:t>nor $t0, $t1, </a:t>
            </a:r>
            <a:r>
              <a:rPr lang="en-US" altLang="en-US" sz="1800" dirty="0" smtClean="0"/>
              <a:t>$zero</a:t>
            </a:r>
            <a:r>
              <a:rPr lang="en-US" altLang="ko-KR" sz="1800" dirty="0" smtClean="0"/>
              <a:t>		</a:t>
            </a:r>
            <a:r>
              <a:rPr lang="en-US" altLang="ko-KR" sz="1800" dirty="0" smtClean="0">
                <a:solidFill>
                  <a:schemeClr val="tx2">
                    <a:lumMod val="75000"/>
                  </a:schemeClr>
                </a:solidFill>
              </a:rPr>
              <a:t>#</a:t>
            </a:r>
            <a:r>
              <a:rPr lang="ko-KR" alt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800" dirty="0" err="1" smtClean="0">
                <a:solidFill>
                  <a:schemeClr val="tx2">
                    <a:lumMod val="75000"/>
                  </a:schemeClr>
                </a:solidFill>
              </a:rPr>
              <a:t>reg</a:t>
            </a:r>
            <a:r>
              <a:rPr lang="en-US" altLang="ko-KR" sz="1800" dirty="0" smtClean="0">
                <a:solidFill>
                  <a:schemeClr val="tx2">
                    <a:lumMod val="75000"/>
                  </a:schemeClr>
                </a:solidFill>
              </a:rPr>
              <a:t> $t0 = ~ (</a:t>
            </a:r>
            <a:r>
              <a:rPr lang="en-US" altLang="ko-KR" sz="1800" dirty="0" err="1" smtClean="0">
                <a:solidFill>
                  <a:schemeClr val="tx2">
                    <a:lumMod val="75000"/>
                  </a:schemeClr>
                </a:solidFill>
              </a:rPr>
              <a:t>reg</a:t>
            </a:r>
            <a:r>
              <a:rPr lang="en-US" altLang="ko-KR" sz="1800" dirty="0" smtClean="0">
                <a:solidFill>
                  <a:schemeClr val="tx2">
                    <a:lumMod val="75000"/>
                  </a:schemeClr>
                </a:solidFill>
              </a:rPr>
              <a:t> $t1 | </a:t>
            </a:r>
            <a:r>
              <a:rPr lang="en-US" altLang="ko-KR" sz="1800" dirty="0" err="1" smtClean="0">
                <a:solidFill>
                  <a:schemeClr val="tx2">
                    <a:lumMod val="75000"/>
                  </a:schemeClr>
                </a:solidFill>
              </a:rPr>
              <a:t>reg</a:t>
            </a:r>
            <a:r>
              <a:rPr lang="en-US" altLang="ko-KR" sz="1800" dirty="0" smtClean="0">
                <a:solidFill>
                  <a:schemeClr val="tx2">
                    <a:lumMod val="75000"/>
                  </a:schemeClr>
                </a:solidFill>
              </a:rPr>
              <a:t> $zero)</a:t>
            </a:r>
            <a:endParaRPr lang="en-AU" alt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295400" y="4595813"/>
            <a:ext cx="540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$</a:t>
            </a:r>
            <a:r>
              <a:rPr lang="en-US" altLang="en-US" sz="2000" smtClean="0"/>
              <a:t>t1</a:t>
            </a:r>
            <a:endParaRPr lang="en-AU" altLang="en-US" sz="2000" dirty="0"/>
          </a:p>
        </p:txBody>
      </p:sp>
      <p:sp>
        <p:nvSpPr>
          <p:cNvPr id="12" name="Down Arrow 14"/>
          <p:cNvSpPr/>
          <p:nvPr/>
        </p:nvSpPr>
        <p:spPr bwMode="auto">
          <a:xfrm>
            <a:off x="4343400" y="5105400"/>
            <a:ext cx="304800" cy="468312"/>
          </a:xfrm>
          <a:prstGeom prst="downArrow">
            <a:avLst/>
          </a:prstGeom>
          <a:solidFill>
            <a:srgbClr val="FFC000"/>
          </a:solidFill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2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323" dirty="0">
                <a:solidFill>
                  <a:srgbClr val="0000CC"/>
                </a:solidFill>
              </a:rPr>
              <a:t>2.1 </a:t>
            </a:r>
            <a:r>
              <a:rPr lang="en-US" altLang="ko-KR" sz="3323" dirty="0" smtClean="0">
                <a:solidFill>
                  <a:srgbClr val="0000CC"/>
                </a:solidFill>
              </a:rPr>
              <a:t>ISA: </a:t>
            </a:r>
            <a:r>
              <a:rPr lang="ko-KR" altLang="en-US" sz="3323" dirty="0" smtClean="0">
                <a:solidFill>
                  <a:srgbClr val="0000CC"/>
                </a:solidFill>
              </a:rPr>
              <a:t>컴퓨터의 언어</a:t>
            </a:r>
            <a:endParaRPr lang="en-US" altLang="ko-KR" sz="3323" dirty="0">
              <a:solidFill>
                <a:srgbClr val="0000CC"/>
              </a:solidFill>
            </a:endParaRPr>
          </a:p>
        </p:txBody>
      </p:sp>
      <p:sp>
        <p:nvSpPr>
          <p:cNvPr id="276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 smtClean="0"/>
              <a:t>Instruction Set Architecture (or Instruction Set)</a:t>
            </a:r>
            <a:endParaRPr lang="en-US" altLang="ko-KR" dirty="0"/>
          </a:p>
          <a:p>
            <a:pPr lvl="1" algn="just"/>
            <a:r>
              <a:rPr lang="ko-KR" altLang="en-US" dirty="0" smtClean="0"/>
              <a:t>프로세서가 이해할 수 있는 기본적인 명령어들의 집합</a:t>
            </a:r>
            <a:endParaRPr lang="en-US" altLang="ko-KR" dirty="0"/>
          </a:p>
          <a:p>
            <a:pPr algn="just"/>
            <a:endParaRPr lang="en-US" altLang="ko-KR" dirty="0" smtClean="0"/>
          </a:p>
          <a:p>
            <a:pPr algn="just"/>
            <a:r>
              <a:rPr lang="ko-KR" altLang="en-US" dirty="0" smtClean="0"/>
              <a:t>프로세서의 종류에 따라 </a:t>
            </a:r>
            <a:r>
              <a:rPr lang="en-US" altLang="ko-KR" dirty="0" smtClean="0"/>
              <a:t>ISA</a:t>
            </a:r>
            <a:r>
              <a:rPr lang="ko-KR" altLang="en-US" dirty="0" smtClean="0"/>
              <a:t>도 다름</a:t>
            </a:r>
            <a:endParaRPr lang="en-US" altLang="ko-KR" dirty="0" smtClean="0"/>
          </a:p>
          <a:p>
            <a:pPr lvl="1" algn="just"/>
            <a:r>
              <a:rPr lang="ko-KR" altLang="en-US" dirty="0" smtClean="0"/>
              <a:t>명령어 양식은 다를 수 있지만 비슷한 형식이다</a:t>
            </a:r>
            <a:endParaRPr lang="en-US" altLang="ko-KR" dirty="0" smtClean="0"/>
          </a:p>
          <a:p>
            <a:pPr lvl="2" algn="just"/>
            <a:r>
              <a:rPr lang="ko-KR" altLang="en-US" dirty="0" smtClean="0"/>
              <a:t>동시대 프로세서 개발기술의 유사성</a:t>
            </a:r>
            <a:endParaRPr lang="en-US" altLang="ko-KR" dirty="0" smtClean="0"/>
          </a:p>
          <a:p>
            <a:pPr lvl="2" algn="just"/>
            <a:r>
              <a:rPr lang="ko-KR" altLang="en-US" dirty="0" smtClean="0"/>
              <a:t>프로세서가 </a:t>
            </a:r>
            <a:r>
              <a:rPr lang="ko-KR" altLang="en-US" dirty="0" err="1" smtClean="0"/>
              <a:t>제공해야하는</a:t>
            </a:r>
            <a:r>
              <a:rPr lang="ko-KR" altLang="en-US" dirty="0" smtClean="0"/>
              <a:t> 일반적이고 기본적인 기능이 존재</a:t>
            </a:r>
            <a:endParaRPr lang="en-US" altLang="ko-KR" dirty="0" smtClean="0"/>
          </a:p>
          <a:p>
            <a:pPr lvl="1" algn="just"/>
            <a:r>
              <a:rPr lang="ko-KR" altLang="en-US" dirty="0" smtClean="0"/>
              <a:t>하나의 명령어를 배우면 다른 명령어 형식을 배우기 쉽다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lvl="2" algn="just"/>
            <a:endParaRPr lang="en-US" altLang="ko-KR" dirty="0" smtClean="0"/>
          </a:p>
          <a:p>
            <a:pPr algn="just"/>
            <a:r>
              <a:rPr lang="ko-KR" altLang="en-US" dirty="0" smtClean="0"/>
              <a:t>본 과목에서는 </a:t>
            </a:r>
            <a:r>
              <a:rPr lang="en-US" altLang="ko-KR" dirty="0" smtClean="0"/>
              <a:t>MIPS ISA</a:t>
            </a:r>
            <a:r>
              <a:rPr lang="ko-KR" altLang="en-US" dirty="0" smtClean="0"/>
              <a:t>를 다룬다</a:t>
            </a:r>
            <a:endParaRPr lang="en-US" altLang="ko-KR" dirty="0" smtClean="0"/>
          </a:p>
          <a:p>
            <a:pPr lvl="2" algn="just"/>
            <a:r>
              <a:rPr lang="ko-KR" altLang="en-US" dirty="0" smtClean="0"/>
              <a:t>다른 명령어 형식</a:t>
            </a:r>
            <a:r>
              <a:rPr lang="en-US" altLang="ko-KR" dirty="0" smtClean="0"/>
              <a:t>: ARMv7, ARMv8, Intel x86, Intel IA-64, IA-32, Sun SPARC, IBM POWER, DEC Alpha, AMD64, ...</a:t>
            </a:r>
          </a:p>
        </p:txBody>
      </p:sp>
    </p:spTree>
    <p:extLst>
      <p:ext uri="{BB962C8B-B14F-4D97-AF65-F5344CB8AC3E}">
        <p14:creationId xmlns:p14="http://schemas.microsoft.com/office/powerpoint/2010/main" val="337432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323" dirty="0">
                <a:solidFill>
                  <a:srgbClr val="0000CC"/>
                </a:solidFill>
              </a:rPr>
              <a:t>2.2 </a:t>
            </a:r>
            <a:r>
              <a:rPr lang="ko-KR" altLang="en-US" sz="3323" dirty="0">
                <a:solidFill>
                  <a:srgbClr val="0000CC"/>
                </a:solidFill>
              </a:rPr>
              <a:t>하드웨어 연산</a:t>
            </a:r>
            <a:r>
              <a:rPr lang="en-US" altLang="ko-KR" sz="3323" dirty="0"/>
              <a:t> </a:t>
            </a:r>
            <a:endParaRPr lang="ko-KR" altLang="en-US" sz="3323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4931" y="1388769"/>
            <a:ext cx="7861789" cy="2904330"/>
          </a:xfrm>
        </p:spPr>
        <p:txBody>
          <a:bodyPr/>
          <a:lstStyle/>
          <a:p>
            <a:r>
              <a:rPr lang="en-US" altLang="ko-KR" dirty="0" smtClean="0"/>
              <a:t>MIPS </a:t>
            </a:r>
            <a:r>
              <a:rPr lang="ko-KR" altLang="en-US" dirty="0" smtClean="0"/>
              <a:t>산술 명령어 </a:t>
            </a:r>
            <a:r>
              <a:rPr lang="en-US" altLang="ko-KR" dirty="0" smtClean="0"/>
              <a:t>(Arithmetic Instructions)</a:t>
            </a:r>
          </a:p>
          <a:p>
            <a:pPr lvl="1"/>
            <a:r>
              <a:rPr lang="en-US" altLang="ko-KR" b="1" dirty="0">
                <a:latin typeface="Courier New" pitchFamily="49" charset="0"/>
              </a:rPr>
              <a:t>add  </a:t>
            </a:r>
            <a:r>
              <a:rPr lang="en-US" altLang="ko-KR" b="1" dirty="0" err="1">
                <a:latin typeface="Courier New" pitchFamily="49" charset="0"/>
              </a:rPr>
              <a:t>a,b,c</a:t>
            </a:r>
            <a:r>
              <a:rPr lang="en-US" altLang="ko-KR" b="1" dirty="0">
                <a:latin typeface="Courier New" pitchFamily="49" charset="0"/>
              </a:rPr>
              <a:t>	  # a = b + c</a:t>
            </a:r>
          </a:p>
          <a:p>
            <a:pPr lvl="1"/>
            <a:r>
              <a:rPr lang="en-US" altLang="ko-KR" b="1" dirty="0">
                <a:latin typeface="Courier New" pitchFamily="49" charset="0"/>
              </a:rPr>
              <a:t>sub  </a:t>
            </a:r>
            <a:r>
              <a:rPr lang="en-US" altLang="ko-KR" b="1" dirty="0" err="1">
                <a:latin typeface="Courier New" pitchFamily="49" charset="0"/>
              </a:rPr>
              <a:t>a,b,c</a:t>
            </a:r>
            <a:r>
              <a:rPr lang="en-US" altLang="ko-KR" b="1" dirty="0">
                <a:latin typeface="Courier New" pitchFamily="49" charset="0"/>
              </a:rPr>
              <a:t>	  # a = b - c</a:t>
            </a:r>
            <a:r>
              <a:rPr lang="en-US" altLang="ko-KR" dirty="0">
                <a:latin typeface="Arial" charset="0"/>
              </a:rPr>
              <a:t> </a:t>
            </a:r>
            <a:endParaRPr lang="en-US" altLang="ko-KR" dirty="0" smtClean="0">
              <a:latin typeface="Arial" charset="0"/>
            </a:endParaRPr>
          </a:p>
          <a:p>
            <a:pPr lvl="1"/>
            <a:r>
              <a:rPr lang="en-US" altLang="ko-KR" dirty="0" smtClean="0">
                <a:latin typeface="Arial" charset="0"/>
              </a:rPr>
              <a:t>3</a:t>
            </a:r>
            <a:r>
              <a:rPr lang="ko-KR" altLang="en-US" dirty="0" smtClean="0">
                <a:latin typeface="Arial" charset="0"/>
              </a:rPr>
              <a:t>개의 </a:t>
            </a:r>
            <a:r>
              <a:rPr lang="ko-KR" altLang="en-US" dirty="0" err="1" smtClean="0">
                <a:latin typeface="Arial" charset="0"/>
              </a:rPr>
              <a:t>피연산자</a:t>
            </a:r>
            <a:r>
              <a:rPr lang="en-US" altLang="ko-KR" dirty="0" smtClean="0">
                <a:latin typeface="Arial" charset="0"/>
              </a:rPr>
              <a:t>(operand): 2</a:t>
            </a:r>
            <a:r>
              <a:rPr lang="ko-KR" altLang="en-US" dirty="0" smtClean="0">
                <a:latin typeface="Arial" charset="0"/>
              </a:rPr>
              <a:t>개의 소스</a:t>
            </a:r>
            <a:r>
              <a:rPr lang="en-US" altLang="ko-KR" dirty="0" smtClean="0">
                <a:latin typeface="Arial" charset="0"/>
              </a:rPr>
              <a:t>, 1</a:t>
            </a:r>
            <a:r>
              <a:rPr lang="ko-KR" altLang="en-US" dirty="0" smtClean="0">
                <a:latin typeface="Arial" charset="0"/>
              </a:rPr>
              <a:t>개의 목적지</a:t>
            </a:r>
            <a:endParaRPr lang="en-US" altLang="ko-KR" dirty="0" smtClean="0">
              <a:latin typeface="Arial" charset="0"/>
            </a:endParaRPr>
          </a:p>
          <a:p>
            <a:pPr lvl="1"/>
            <a:r>
              <a:rPr lang="ko-KR" altLang="en-US" dirty="0" smtClean="0">
                <a:latin typeface="Arial" charset="0"/>
              </a:rPr>
              <a:t>모든 산술명령어는 같은 형태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en-US" altLang="ko-KR" dirty="0" smtClean="0">
                <a:latin typeface="Courier New" pitchFamily="49" charset="0"/>
              </a:rPr>
              <a:t>f</a:t>
            </a:r>
            <a:r>
              <a:rPr lang="en-US" altLang="ko-KR" dirty="0">
                <a:latin typeface="Courier New" pitchFamily="49" charset="0"/>
              </a:rPr>
              <a:t>=(</a:t>
            </a:r>
            <a:r>
              <a:rPr lang="en-US" altLang="ko-KR" dirty="0" err="1">
                <a:latin typeface="Courier New" pitchFamily="49" charset="0"/>
              </a:rPr>
              <a:t>g+h</a:t>
            </a:r>
            <a:r>
              <a:rPr lang="en-US" altLang="ko-KR" dirty="0">
                <a:latin typeface="Courier New" pitchFamily="49" charset="0"/>
              </a:rPr>
              <a:t>)-(</a:t>
            </a:r>
            <a:r>
              <a:rPr lang="en-US" altLang="ko-KR" dirty="0" err="1">
                <a:latin typeface="Courier New" pitchFamily="49" charset="0"/>
              </a:rPr>
              <a:t>i+j</a:t>
            </a:r>
            <a:r>
              <a:rPr lang="en-US" altLang="ko-KR" dirty="0">
                <a:latin typeface="Courier New" pitchFamily="49" charset="0"/>
              </a:rPr>
              <a:t>);</a:t>
            </a:r>
          </a:p>
          <a:p>
            <a:pPr lvl="2">
              <a:lnSpc>
                <a:spcPct val="120000"/>
              </a:lnSpc>
              <a:buNone/>
            </a:pPr>
            <a:r>
              <a:rPr lang="en-US" altLang="ko-KR" sz="1704" b="1" dirty="0">
                <a:latin typeface="Courier New" pitchFamily="49" charset="0"/>
              </a:rPr>
              <a:t>add  t0,g,h 		# t0 = g + h</a:t>
            </a:r>
          </a:p>
          <a:p>
            <a:pPr lvl="2">
              <a:lnSpc>
                <a:spcPct val="120000"/>
              </a:lnSpc>
              <a:buNone/>
            </a:pPr>
            <a:r>
              <a:rPr lang="en-US" altLang="ko-KR" sz="1704" b="1" dirty="0">
                <a:latin typeface="Courier New" pitchFamily="49" charset="0"/>
              </a:rPr>
              <a:t>add  t1,i,j		# t1 = </a:t>
            </a:r>
            <a:r>
              <a:rPr lang="en-US" altLang="ko-KR" sz="1704" b="1" dirty="0" err="1">
                <a:latin typeface="Courier New" pitchFamily="49" charset="0"/>
              </a:rPr>
              <a:t>i</a:t>
            </a:r>
            <a:r>
              <a:rPr lang="en-US" altLang="ko-KR" sz="1704" b="1" dirty="0">
                <a:latin typeface="Courier New" pitchFamily="49" charset="0"/>
              </a:rPr>
              <a:t> + j</a:t>
            </a:r>
          </a:p>
          <a:p>
            <a:pPr lvl="2">
              <a:lnSpc>
                <a:spcPct val="120000"/>
              </a:lnSpc>
              <a:buNone/>
            </a:pPr>
            <a:r>
              <a:rPr lang="en-US" altLang="ko-KR" sz="1704" b="1" dirty="0">
                <a:latin typeface="Courier New" pitchFamily="49" charset="0"/>
              </a:rPr>
              <a:t>sub  f,t0,t1		# f = to - t1 = (</a:t>
            </a:r>
            <a:r>
              <a:rPr lang="en-US" altLang="ko-KR" sz="1704" b="1" dirty="0" err="1">
                <a:latin typeface="Courier New" pitchFamily="49" charset="0"/>
              </a:rPr>
              <a:t>g+h</a:t>
            </a:r>
            <a:r>
              <a:rPr lang="en-US" altLang="ko-KR" sz="1704" b="1" dirty="0">
                <a:latin typeface="Courier New" pitchFamily="49" charset="0"/>
              </a:rPr>
              <a:t>)-(</a:t>
            </a:r>
            <a:r>
              <a:rPr lang="en-US" altLang="ko-KR" sz="1704" b="1" dirty="0" err="1">
                <a:latin typeface="Courier New" pitchFamily="49" charset="0"/>
              </a:rPr>
              <a:t>i+j</a:t>
            </a:r>
            <a:r>
              <a:rPr lang="en-US" altLang="ko-KR" sz="1704" b="1" dirty="0">
                <a:latin typeface="Courier New" pitchFamily="49" charset="0"/>
              </a:rPr>
              <a:t>)</a:t>
            </a:r>
            <a:r>
              <a:rPr lang="en-US" altLang="ko-KR" b="1" dirty="0">
                <a:latin typeface="Courier New" pitchFamily="49" charset="0"/>
              </a:rPr>
              <a:t> 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71009" y="5029200"/>
            <a:ext cx="7449632" cy="1329378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>
            <a:solidFill>
              <a:schemeClr val="accent5">
                <a:lumMod val="2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77913" tIns="38957" rIns="77913" bIns="38957" numCol="1" anchor="t" anchorCtr="0" compatLnSpc="1">
            <a:prstTxWarp prst="textNoShape">
              <a:avLst/>
            </a:prstTxWarp>
          </a:bodyPr>
          <a:lstStyle/>
          <a:p>
            <a:pPr marL="229965" indent="-229965" defTabSz="779173">
              <a:spcBef>
                <a:spcPts val="1108"/>
              </a:spcBef>
              <a:buClr>
                <a:srgbClr val="000099"/>
              </a:buClr>
              <a:defRPr/>
            </a:pPr>
            <a:r>
              <a:rPr lang="ko-KR" altLang="en-US" sz="1108" b="1" kern="0" dirty="0">
                <a:latin typeface="Tahoma" panose="020B0604030504040204" pitchFamily="34" charset="0"/>
                <a:ea typeface="맑은 고딕" panose="020B0503020000020004" pitchFamily="50" charset="-127"/>
              </a:rPr>
              <a:t>설계 원칙 </a:t>
            </a:r>
            <a:r>
              <a:rPr lang="en-US" altLang="ko-KR" sz="1108" b="1" kern="0" dirty="0">
                <a:latin typeface="Tahoma" panose="020B0604030504040204" pitchFamily="34" charset="0"/>
                <a:ea typeface="맑은 고딕" panose="020B0503020000020004" pitchFamily="50" charset="-127"/>
              </a:rPr>
              <a:t>1: </a:t>
            </a:r>
            <a:r>
              <a:rPr lang="ko-KR" altLang="en-US" sz="1108" b="1" kern="0" dirty="0">
                <a:latin typeface="Tahoma" panose="020B0604030504040204" pitchFamily="34" charset="0"/>
                <a:ea typeface="맑은 고딕" panose="020B0503020000020004" pitchFamily="50" charset="-127"/>
              </a:rPr>
              <a:t>간단하게 하기 위해서는 규칙적인 것이 좋다</a:t>
            </a:r>
            <a:r>
              <a:rPr lang="en-US" altLang="ko-KR" sz="1108" b="1" kern="0" dirty="0">
                <a:latin typeface="Tahoma" panose="020B0604030504040204" pitchFamily="34" charset="0"/>
                <a:ea typeface="맑은 고딕" panose="020B0503020000020004" pitchFamily="50" charset="-127"/>
              </a:rPr>
              <a:t>.</a:t>
            </a:r>
          </a:p>
          <a:p>
            <a:pPr marL="611434" lvl="1" indent="-228612" defTabSz="779173">
              <a:spcBef>
                <a:spcPts val="1108"/>
              </a:spcBef>
              <a:buClr>
                <a:srgbClr val="CC0066"/>
              </a:buClr>
              <a:buSzPct val="60000"/>
              <a:buFont typeface="Wingdings" pitchFamily="2" charset="2"/>
              <a:buChar char="v"/>
              <a:defRPr/>
            </a:pPr>
            <a:r>
              <a:rPr lang="ko-KR" altLang="en-US" sz="1800" kern="0" dirty="0">
                <a:latin typeface="Tahoma" panose="020B0604030504040204" pitchFamily="34" charset="0"/>
                <a:ea typeface="맑은 고딕" panose="020B0503020000020004" pitchFamily="50" charset="-127"/>
              </a:rPr>
              <a:t>모든 명령어가 </a:t>
            </a:r>
            <a:r>
              <a:rPr lang="ko-KR" altLang="en-US" sz="1800" kern="0" dirty="0" err="1" smtClean="0">
                <a:latin typeface="Tahoma" panose="020B0604030504040204" pitchFamily="34" charset="0"/>
                <a:ea typeface="맑은 고딕" panose="020B0503020000020004" pitchFamily="50" charset="-127"/>
              </a:rPr>
              <a:t>피연산자</a:t>
            </a:r>
            <a:r>
              <a:rPr lang="en-US" altLang="ko-KR" sz="1800" kern="0" dirty="0" smtClean="0">
                <a:latin typeface="Tahoma" panose="020B0604030504040204" pitchFamily="34" charset="0"/>
                <a:ea typeface="맑은 고딕" panose="020B0503020000020004" pitchFamily="50" charset="-127"/>
              </a:rPr>
              <a:t>(operand)</a:t>
            </a:r>
            <a:r>
              <a:rPr lang="ko-KR" altLang="en-US" sz="1800" kern="0" dirty="0" smtClean="0">
                <a:latin typeface="Tahoma" panose="020B0604030504040204" pitchFamily="34" charset="0"/>
                <a:ea typeface="맑은 고딕" panose="020B0503020000020004" pitchFamily="50" charset="-127"/>
              </a:rPr>
              <a:t>를 </a:t>
            </a:r>
            <a:r>
              <a:rPr lang="ko-KR" altLang="en-US" sz="1800" kern="0" dirty="0">
                <a:latin typeface="Tahoma" panose="020B0604030504040204" pitchFamily="34" charset="0"/>
                <a:ea typeface="맑은 고딕" panose="020B0503020000020004" pitchFamily="50" charset="-127"/>
              </a:rPr>
              <a:t>반드시 세 개씩 갖도록 제한</a:t>
            </a:r>
            <a:endParaRPr lang="en-US" altLang="ko-KR" sz="1800" kern="0" dirty="0">
              <a:latin typeface="Tahoma" panose="020B0604030504040204" pitchFamily="34" charset="0"/>
              <a:ea typeface="맑은 고딕" panose="020B0503020000020004" pitchFamily="50" charset="-127"/>
            </a:endParaRPr>
          </a:p>
          <a:p>
            <a:pPr marL="611434" lvl="1" indent="-228612" defTabSz="779173">
              <a:spcBef>
                <a:spcPts val="1108"/>
              </a:spcBef>
              <a:buClr>
                <a:srgbClr val="CC0066"/>
              </a:buClr>
              <a:buSzPct val="60000"/>
              <a:buFont typeface="Wingdings" pitchFamily="2" charset="2"/>
              <a:buChar char="v"/>
              <a:defRPr/>
            </a:pPr>
            <a:r>
              <a:rPr lang="ko-KR" altLang="en-US" sz="1800" kern="0" dirty="0" err="1">
                <a:latin typeface="Tahoma" panose="020B0604030504040204" pitchFamily="34" charset="0"/>
                <a:ea typeface="맑은 고딕" panose="020B0503020000020004" pitchFamily="50" charset="-127"/>
              </a:rPr>
              <a:t>피연산자의</a:t>
            </a:r>
            <a:r>
              <a:rPr lang="ko-KR" altLang="en-US" sz="1800" kern="0" dirty="0">
                <a:latin typeface="Tahoma" panose="020B0604030504040204" pitchFamily="34" charset="0"/>
                <a:ea typeface="맑은 고딕" panose="020B0503020000020004" pitchFamily="50" charset="-127"/>
              </a:rPr>
              <a:t> 개수가 가변적이면 하드웨어가 복잡</a:t>
            </a:r>
            <a:endParaRPr lang="en-US" altLang="ko-KR" sz="1800" b="1" kern="0" dirty="0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9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323" dirty="0">
                <a:solidFill>
                  <a:srgbClr val="0000CC"/>
                </a:solidFill>
              </a:rPr>
              <a:t>2.3 </a:t>
            </a:r>
            <a:r>
              <a:rPr lang="ko-KR" altLang="en-US" sz="3323" dirty="0" err="1" smtClean="0">
                <a:solidFill>
                  <a:srgbClr val="0000CC"/>
                </a:solidFill>
              </a:rPr>
              <a:t>피연산자</a:t>
            </a:r>
            <a:r>
              <a:rPr lang="en-US" altLang="ko-KR" sz="3323" dirty="0" smtClean="0">
                <a:solidFill>
                  <a:srgbClr val="0000CC"/>
                </a:solidFill>
              </a:rPr>
              <a:t>(Operands)</a:t>
            </a:r>
            <a:endParaRPr lang="ko-KR" altLang="en-US" sz="3323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레지스터</a:t>
            </a:r>
            <a:r>
              <a:rPr lang="en-US" altLang="ko-KR" dirty="0" smtClean="0"/>
              <a:t>(register)</a:t>
            </a:r>
          </a:p>
          <a:p>
            <a:pPr lvl="1"/>
            <a:r>
              <a:rPr lang="ko-KR" altLang="en-US" dirty="0" smtClean="0"/>
              <a:t>프로세서 데이터패스에 있는 소규모의 데이터 </a:t>
            </a:r>
            <a:r>
              <a:rPr lang="ko-KR" altLang="en-US" dirty="0" err="1" smtClean="0"/>
              <a:t>저장장소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MIPS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산술 명령어의 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피연산자는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레지스터로 제한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dirty="0" smtClean="0"/>
              <a:t>MIPS </a:t>
            </a:r>
            <a:r>
              <a:rPr lang="ko-KR" altLang="en-US" dirty="0" smtClean="0"/>
              <a:t>레지스터 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2.14)</a:t>
            </a:r>
          </a:p>
          <a:p>
            <a:pPr lvl="1"/>
            <a:r>
              <a:rPr lang="en-US" altLang="ko-KR" dirty="0" smtClean="0"/>
              <a:t>32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($0 ~ $31)</a:t>
            </a:r>
          </a:p>
          <a:p>
            <a:pPr lvl="1"/>
            <a:r>
              <a:rPr lang="ko-KR" altLang="en-US" dirty="0" smtClean="0"/>
              <a:t>각 레지스터의 크기 </a:t>
            </a:r>
            <a:r>
              <a:rPr lang="en-US" altLang="ko-KR" dirty="0" smtClean="0"/>
              <a:t>=</a:t>
            </a:r>
            <a:r>
              <a:rPr lang="ko-KR" altLang="en-US" dirty="0" smtClean="0"/>
              <a:t> </a:t>
            </a:r>
            <a:r>
              <a:rPr lang="en-US" altLang="ko-KR" dirty="0" smtClean="0"/>
              <a:t>32 </a:t>
            </a:r>
            <a:r>
              <a:rPr lang="ko-KR" altLang="en-US" dirty="0" smtClean="0"/>
              <a:t>비트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워드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변수에 해당하는 레지스터 </a:t>
            </a:r>
            <a:r>
              <a:rPr lang="en-US" altLang="ko-KR" dirty="0" smtClean="0"/>
              <a:t>… </a:t>
            </a:r>
            <a:r>
              <a:rPr lang="en-US" altLang="ko-KR" b="1" dirty="0" smtClean="0">
                <a:latin typeface="Courier New" pitchFamily="49" charset="0"/>
              </a:rPr>
              <a:t>$</a:t>
            </a:r>
            <a:r>
              <a:rPr lang="en-US" altLang="ko-KR" b="1" dirty="0">
                <a:latin typeface="Courier New" pitchFamily="49" charset="0"/>
              </a:rPr>
              <a:t>s0, $s1, $s2, … $s7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임시 레지스터 </a:t>
            </a:r>
            <a:r>
              <a:rPr lang="en-US" altLang="ko-KR" dirty="0" smtClean="0"/>
              <a:t>… </a:t>
            </a:r>
            <a:r>
              <a:rPr lang="en-US" altLang="ko-KR" b="1" dirty="0" smtClean="0">
                <a:latin typeface="Courier New" pitchFamily="49" charset="0"/>
              </a:rPr>
              <a:t>$</a:t>
            </a:r>
            <a:r>
              <a:rPr lang="en-US" altLang="ko-KR" b="1" dirty="0">
                <a:latin typeface="Courier New" pitchFamily="49" charset="0"/>
              </a:rPr>
              <a:t>t0, $t1, $t2, … $t9</a:t>
            </a:r>
          </a:p>
          <a:p>
            <a:pPr lvl="1"/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49744" y="5223822"/>
            <a:ext cx="7449632" cy="1329378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>
            <a:solidFill>
              <a:schemeClr val="accent5">
                <a:lumMod val="2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77913" tIns="38957" rIns="77913" bIns="38957" numCol="1" anchor="t" anchorCtr="0" compatLnSpc="1">
            <a:prstTxWarp prst="textNoShape">
              <a:avLst/>
            </a:prstTxWarp>
          </a:bodyPr>
          <a:lstStyle/>
          <a:p>
            <a:pPr marL="229965" indent="-229965" defTabSz="779173">
              <a:spcBef>
                <a:spcPts val="1108"/>
              </a:spcBef>
              <a:buClr>
                <a:srgbClr val="000099"/>
              </a:buClr>
              <a:defRPr/>
            </a:pPr>
            <a:r>
              <a:rPr lang="ko-KR" altLang="en-US" sz="1108" b="1" kern="0" dirty="0">
                <a:latin typeface="Tahoma" panose="020B0604030504040204" pitchFamily="34" charset="0"/>
                <a:ea typeface="맑은 고딕" panose="020B0503020000020004" pitchFamily="50" charset="-127"/>
              </a:rPr>
              <a:t>설계 원칙 </a:t>
            </a:r>
            <a:r>
              <a:rPr lang="en-US" altLang="ko-KR" sz="1108" b="1" kern="0" dirty="0">
                <a:latin typeface="Tahoma" panose="020B0604030504040204" pitchFamily="34" charset="0"/>
                <a:ea typeface="맑은 고딕" panose="020B0503020000020004" pitchFamily="50" charset="-127"/>
              </a:rPr>
              <a:t>2: </a:t>
            </a:r>
            <a:r>
              <a:rPr lang="ko-KR" altLang="en-US" sz="1108" b="1" kern="0" dirty="0">
                <a:latin typeface="Tahoma" panose="020B0604030504040204" pitchFamily="34" charset="0"/>
                <a:ea typeface="맑은 고딕" panose="020B0503020000020004" pitchFamily="50" charset="-127"/>
              </a:rPr>
              <a:t>작은 것이 더 빠르다</a:t>
            </a:r>
            <a:r>
              <a:rPr lang="en-US" altLang="ko-KR" sz="1108" b="1" kern="0" dirty="0">
                <a:latin typeface="Tahoma" panose="020B0604030504040204" pitchFamily="34" charset="0"/>
                <a:ea typeface="맑은 고딕" panose="020B0503020000020004" pitchFamily="50" charset="-127"/>
              </a:rPr>
              <a:t>.</a:t>
            </a:r>
          </a:p>
          <a:p>
            <a:pPr marL="611434" lvl="1" indent="-228612" defTabSz="779173">
              <a:spcBef>
                <a:spcPts val="1108"/>
              </a:spcBef>
              <a:buClr>
                <a:srgbClr val="CC0066"/>
              </a:buClr>
              <a:buSzPct val="60000"/>
              <a:buFont typeface="Wingdings" pitchFamily="2" charset="2"/>
              <a:buChar char="v"/>
              <a:defRPr/>
            </a:pPr>
            <a:r>
              <a:rPr lang="ko-KR" altLang="en-US" sz="1846" kern="0" dirty="0">
                <a:latin typeface="Tahoma" panose="020B0604030504040204" pitchFamily="34" charset="0"/>
                <a:ea typeface="맑은 고딕" panose="020B0503020000020004" pitchFamily="50" charset="-127"/>
              </a:rPr>
              <a:t>레지스터가 많으면 프로그래머</a:t>
            </a:r>
            <a:r>
              <a:rPr lang="en-US" altLang="ko-KR" sz="1846" kern="0" dirty="0">
                <a:latin typeface="Tahoma" panose="020B0604030504040204" pitchFamily="34" charset="0"/>
                <a:ea typeface="맑은 고딕" panose="020B0503020000020004" pitchFamily="50" charset="-127"/>
              </a:rPr>
              <a:t>/</a:t>
            </a:r>
            <a:r>
              <a:rPr lang="ko-KR" altLang="en-US" sz="1846" kern="0" dirty="0">
                <a:latin typeface="Tahoma" panose="020B0604030504040204" pitchFamily="34" charset="0"/>
                <a:ea typeface="맑은 고딕" panose="020B0503020000020004" pitchFamily="50" charset="-127"/>
              </a:rPr>
              <a:t>컴파일러는 편리하나</a:t>
            </a:r>
            <a:endParaRPr lang="en-US" altLang="ko-KR" sz="1846" kern="0" dirty="0">
              <a:latin typeface="Tahoma" panose="020B0604030504040204" pitchFamily="34" charset="0"/>
              <a:ea typeface="맑은 고딕" panose="020B0503020000020004" pitchFamily="50" charset="-127"/>
            </a:endParaRPr>
          </a:p>
          <a:p>
            <a:pPr marL="611434" lvl="1" indent="-228612" defTabSz="779173">
              <a:spcBef>
                <a:spcPts val="1108"/>
              </a:spcBef>
              <a:buClr>
                <a:srgbClr val="CC0066"/>
              </a:buClr>
              <a:buSzPct val="60000"/>
              <a:buFont typeface="Wingdings" pitchFamily="2" charset="2"/>
              <a:buChar char="v"/>
              <a:defRPr/>
            </a:pPr>
            <a:r>
              <a:rPr lang="ko-KR" altLang="en-US" sz="1846" kern="0" dirty="0">
                <a:latin typeface="Tahoma" panose="020B0604030504040204" pitchFamily="34" charset="0"/>
                <a:ea typeface="맑은 고딕" panose="020B0503020000020004" pitchFamily="50" charset="-127"/>
              </a:rPr>
              <a:t>전기 신호가 멀리 가야 하므로 클럭 사이클 시간이 길어진다</a:t>
            </a:r>
            <a:r>
              <a:rPr lang="en-US" altLang="ko-KR" sz="1846" kern="0" dirty="0">
                <a:latin typeface="Tahoma" panose="020B0604030504040204" pitchFamily="34" charset="0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04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en-US" altLang="ko-KR" dirty="0">
                <a:latin typeface="Courier New" pitchFamily="49" charset="0"/>
              </a:rPr>
              <a:t>f=(</a:t>
            </a:r>
            <a:r>
              <a:rPr lang="en-US" altLang="ko-KR" dirty="0" err="1">
                <a:latin typeface="Courier New" pitchFamily="49" charset="0"/>
              </a:rPr>
              <a:t>g+h</a:t>
            </a:r>
            <a:r>
              <a:rPr lang="en-US" altLang="ko-KR" dirty="0">
                <a:latin typeface="Courier New" pitchFamily="49" charset="0"/>
              </a:rPr>
              <a:t>)-(</a:t>
            </a:r>
            <a:r>
              <a:rPr lang="en-US" altLang="ko-KR" dirty="0" err="1">
                <a:latin typeface="Courier New" pitchFamily="49" charset="0"/>
              </a:rPr>
              <a:t>i+j</a:t>
            </a:r>
            <a:r>
              <a:rPr lang="en-US" altLang="ko-KR" dirty="0">
                <a:latin typeface="Courier New" pitchFamily="49" charset="0"/>
              </a:rPr>
              <a:t>);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 err="1">
                <a:latin typeface="Courier New" pitchFamily="49" charset="0"/>
              </a:rPr>
              <a:t>int</a:t>
            </a:r>
            <a:r>
              <a:rPr lang="en-US" altLang="ko-KR" dirty="0">
                <a:latin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</a:rPr>
              <a:t>f,g,h,i,j</a:t>
            </a:r>
            <a:r>
              <a:rPr lang="en-US" altLang="ko-KR" dirty="0">
                <a:latin typeface="Courier New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>
                <a:latin typeface="Courier New" pitchFamily="49" charset="0"/>
              </a:rPr>
              <a:t>변수 </a:t>
            </a:r>
            <a:r>
              <a:rPr lang="en-US" altLang="ko-KR" dirty="0" err="1" smtClean="0">
                <a:latin typeface="Courier New" pitchFamily="49" charset="0"/>
              </a:rPr>
              <a:t>f,g,h,i,j</a:t>
            </a:r>
            <a:r>
              <a:rPr lang="ko-KR" altLang="en-US" dirty="0" smtClean="0">
                <a:latin typeface="Courier New" pitchFamily="49" charset="0"/>
              </a:rPr>
              <a:t>를 </a:t>
            </a:r>
            <a:r>
              <a:rPr lang="en-US" altLang="ko-KR" dirty="0" smtClean="0">
                <a:latin typeface="Courier New" pitchFamily="49" charset="0"/>
              </a:rPr>
              <a:t>$</a:t>
            </a:r>
            <a:r>
              <a:rPr lang="en-US" altLang="ko-KR" dirty="0">
                <a:latin typeface="Courier New" pitchFamily="49" charset="0"/>
              </a:rPr>
              <a:t>s0,$s1,$s2,$s3,$</a:t>
            </a:r>
            <a:r>
              <a:rPr lang="en-US" altLang="ko-KR" dirty="0" smtClean="0">
                <a:latin typeface="Courier New" pitchFamily="49" charset="0"/>
              </a:rPr>
              <a:t>s4</a:t>
            </a:r>
            <a:r>
              <a:rPr lang="ko-KR" altLang="en-US" dirty="0" smtClean="0">
                <a:latin typeface="Courier New" pitchFamily="49" charset="0"/>
              </a:rPr>
              <a:t>에 할당</a:t>
            </a:r>
            <a:endParaRPr lang="en-US" altLang="ko-KR" dirty="0" smtClean="0">
              <a:latin typeface="Courier New" pitchFamily="49" charset="0"/>
            </a:endParaRPr>
          </a:p>
          <a:p>
            <a:pPr>
              <a:lnSpc>
                <a:spcPct val="120000"/>
              </a:lnSpc>
            </a:pPr>
            <a:endParaRPr lang="en-US" altLang="ko-KR" dirty="0">
              <a:latin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>
                <a:latin typeface="Courier New" pitchFamily="49" charset="0"/>
              </a:rPr>
              <a:t>[</a:t>
            </a:r>
            <a:r>
              <a:rPr lang="ko-KR" altLang="en-US" dirty="0" smtClean="0">
                <a:latin typeface="Courier New" pitchFamily="49" charset="0"/>
              </a:rPr>
              <a:t>답</a:t>
            </a:r>
            <a:r>
              <a:rPr lang="en-US" altLang="ko-KR" dirty="0" smtClean="0">
                <a:latin typeface="Courier New" pitchFamily="49" charset="0"/>
              </a:rPr>
              <a:t>]</a:t>
            </a:r>
            <a:endParaRPr lang="en-US" altLang="ko-KR" dirty="0"/>
          </a:p>
          <a:p>
            <a:pPr lvl="1">
              <a:lnSpc>
                <a:spcPct val="120000"/>
              </a:lnSpc>
              <a:buNone/>
            </a:pPr>
            <a:r>
              <a:rPr lang="en-US" altLang="ko-KR" sz="2045" b="1" dirty="0">
                <a:latin typeface="Courier New" pitchFamily="49" charset="0"/>
              </a:rPr>
              <a:t>add   $t0, $s1, $</a:t>
            </a:r>
            <a:r>
              <a:rPr lang="en-US" altLang="ko-KR" sz="2045" b="1" dirty="0" smtClean="0">
                <a:latin typeface="Courier New" pitchFamily="49" charset="0"/>
              </a:rPr>
              <a:t>s2  </a:t>
            </a:r>
            <a:r>
              <a:rPr lang="en-US" altLang="ko-KR" sz="2045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# register $t0 contains </a:t>
            </a:r>
            <a:r>
              <a:rPr lang="en-US" altLang="ko-KR" sz="2045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g+h</a:t>
            </a:r>
            <a:endParaRPr lang="en-US" altLang="ko-KR" sz="2045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ko-KR" sz="2045" b="1" dirty="0">
                <a:latin typeface="Courier New" pitchFamily="49" charset="0"/>
              </a:rPr>
              <a:t>add   $t1, $s3, $</a:t>
            </a:r>
            <a:r>
              <a:rPr lang="en-US" altLang="ko-KR" sz="2045" b="1" dirty="0" smtClean="0">
                <a:latin typeface="Courier New" pitchFamily="49" charset="0"/>
              </a:rPr>
              <a:t>s4  </a:t>
            </a:r>
            <a:r>
              <a:rPr lang="en-US" altLang="ko-KR" sz="2045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# register $t1 contains </a:t>
            </a:r>
            <a:r>
              <a:rPr lang="en-US" altLang="ko-KR" sz="2045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i+j</a:t>
            </a:r>
            <a:endParaRPr lang="en-US" altLang="ko-KR" sz="2045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ko-KR" sz="2045" b="1" dirty="0">
                <a:latin typeface="Courier New" pitchFamily="49" charset="0"/>
              </a:rPr>
              <a:t>sub   $s0, $t0, $</a:t>
            </a:r>
            <a:r>
              <a:rPr lang="en-US" altLang="ko-KR" sz="2045" b="1" dirty="0" smtClean="0">
                <a:latin typeface="Courier New" pitchFamily="49" charset="0"/>
              </a:rPr>
              <a:t>t1  </a:t>
            </a:r>
            <a:r>
              <a:rPr lang="en-US" altLang="ko-KR" sz="2045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# f gets $t0 - $t1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38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메모리 </a:t>
            </a:r>
            <a:r>
              <a:rPr lang="ko-KR" altLang="en-US" dirty="0" err="1" smtClean="0"/>
              <a:t>피연산자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(Memory Operands)</a:t>
            </a:r>
            <a:endParaRPr lang="en-US" altLang="ko-KR" dirty="0"/>
          </a:p>
        </p:txBody>
      </p:sp>
      <p:sp>
        <p:nvSpPr>
          <p:cNvPr id="288771" name="Rectangle 3"/>
          <p:cNvSpPr>
            <a:spLocks noGrp="1" noChangeArrowheads="1"/>
          </p:cNvSpPr>
          <p:nvPr>
            <p:ph idx="1"/>
          </p:nvPr>
        </p:nvSpPr>
        <p:spPr>
          <a:xfrm>
            <a:off x="765611" y="1368463"/>
            <a:ext cx="7861675" cy="4719294"/>
          </a:xfrm>
        </p:spPr>
        <p:txBody>
          <a:bodyPr/>
          <a:lstStyle/>
          <a:p>
            <a:r>
              <a:rPr lang="ko-KR" altLang="en-US" dirty="0" smtClean="0"/>
              <a:t>배열이나 구조체 같은 복잡한 자료구조</a:t>
            </a:r>
            <a:endParaRPr lang="en-US" altLang="ko-KR" dirty="0" smtClean="0"/>
          </a:p>
          <a:p>
            <a:pPr lvl="1"/>
            <a:r>
              <a:rPr lang="ko-KR" altLang="en-US" dirty="0"/>
              <a:t>레지스터 개수보다 훨씬 많은 데이터 </a:t>
            </a:r>
            <a:r>
              <a:rPr lang="ko-KR" altLang="en-US" dirty="0" smtClean="0"/>
              <a:t>원소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레지스터가 아니라 메모리에 저장</a:t>
            </a:r>
            <a:endParaRPr lang="en-US" altLang="ko-KR" dirty="0" smtClean="0"/>
          </a:p>
          <a:p>
            <a:r>
              <a:rPr lang="ko-KR" altLang="en-US" dirty="0" smtClean="0"/>
              <a:t>메모리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주소</a:t>
            </a:r>
            <a:r>
              <a:rPr lang="en-US" altLang="ko-KR" dirty="0" smtClean="0"/>
              <a:t>(address)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1"/>
            <a:r>
              <a:rPr lang="ko-KR" altLang="en-US" dirty="0"/>
              <a:t>주소가 인덱스 역할을 </a:t>
            </a:r>
            <a:r>
              <a:rPr lang="ko-KR" altLang="en-US" dirty="0" smtClean="0"/>
              <a:t>하는</a:t>
            </a:r>
            <a:endParaRPr lang="en-US" altLang="ko-KR" dirty="0" smtClean="0"/>
          </a:p>
          <a:p>
            <a:pPr marL="413249" lvl="1" indent="250587">
              <a:buNone/>
            </a:pPr>
            <a:r>
              <a:rPr lang="ko-KR" altLang="en-US" dirty="0" smtClean="0"/>
              <a:t>큰 </a:t>
            </a:r>
            <a:r>
              <a:rPr lang="ko-KR" altLang="en-US" dirty="0" err="1"/>
              <a:t>일차원</a:t>
            </a:r>
            <a:r>
              <a:rPr lang="ko-KR" altLang="en-US" dirty="0"/>
              <a:t> </a:t>
            </a:r>
            <a:r>
              <a:rPr lang="ko-KR" altLang="en-US" dirty="0" smtClean="0"/>
              <a:t>배열</a:t>
            </a:r>
            <a:endParaRPr lang="en-US" altLang="ko-KR" dirty="0" smtClean="0"/>
          </a:p>
          <a:p>
            <a:r>
              <a:rPr lang="ko-KR" altLang="en-US" dirty="0" smtClean="0"/>
              <a:t>데이터 전송 명령어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적재</a:t>
            </a:r>
            <a:r>
              <a:rPr lang="en-US" altLang="ko-KR" dirty="0" smtClean="0"/>
              <a:t>: MIPS</a:t>
            </a:r>
            <a:r>
              <a:rPr lang="ko-KR" altLang="en-US" dirty="0" smtClean="0"/>
              <a:t>의 </a:t>
            </a:r>
            <a:r>
              <a:rPr lang="en-US" altLang="ko-KR" sz="2045" b="1" dirty="0" err="1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ko-KR" dirty="0" smtClean="0"/>
              <a:t> (load word)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메모리에서 레지스터로 데이터를 가져온다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저장</a:t>
            </a:r>
            <a:r>
              <a:rPr lang="en-US" altLang="ko-KR" dirty="0"/>
              <a:t>: MIPS</a:t>
            </a:r>
            <a:r>
              <a:rPr lang="ko-KR" altLang="en-US" dirty="0" smtClean="0"/>
              <a:t>의 </a:t>
            </a:r>
            <a:r>
              <a:rPr lang="en-US" altLang="ko-KR" sz="2045" b="1" dirty="0" err="1">
                <a:solidFill>
                  <a:srgbClr val="FF0000"/>
                </a:solidFill>
                <a:latin typeface="Courier New" pitchFamily="49" charset="0"/>
              </a:rPr>
              <a:t>sw</a:t>
            </a:r>
            <a:r>
              <a:rPr lang="en-US" altLang="ko-KR" dirty="0" smtClean="0"/>
              <a:t> (store word)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레지스터 내용을 메모리에 넣는다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0" name="Picture 6" descr="f02-02-978012407726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089" y="2099621"/>
            <a:ext cx="3029477" cy="244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632537" y="4897768"/>
            <a:ext cx="1202335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/>
          <a:lstStyle/>
          <a:p>
            <a:pPr marL="249122" indent="-249122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2.2</a:t>
            </a:r>
          </a:p>
        </p:txBody>
      </p:sp>
    </p:spTree>
    <p:extLst>
      <p:ext uri="{BB962C8B-B14F-4D97-AF65-F5344CB8AC3E}">
        <p14:creationId xmlns:p14="http://schemas.microsoft.com/office/powerpoint/2010/main" val="299663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/>
              <a:t>메모리 </a:t>
            </a:r>
            <a:r>
              <a:rPr lang="ko-KR" altLang="en-US" dirty="0" err="1"/>
              <a:t>피연산자를</a:t>
            </a:r>
            <a:r>
              <a:rPr lang="ko-KR" altLang="en-US" dirty="0"/>
              <a:t> 사용하는 </a:t>
            </a:r>
            <a:r>
              <a:rPr lang="ko-KR" altLang="en-US" dirty="0" err="1" smtClean="0"/>
              <a:t>치환문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g = h + 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A[5];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 indent="1466">
              <a:buNone/>
            </a:pPr>
            <a:r>
              <a:rPr lang="en-US" altLang="ko-KR" dirty="0" smtClean="0"/>
              <a:t>A</a:t>
            </a:r>
            <a:r>
              <a:rPr lang="ko-KR" altLang="en-US" dirty="0" smtClean="0"/>
              <a:t>의 시작 주소</a:t>
            </a:r>
            <a:r>
              <a:rPr lang="en-US" altLang="ko-KR" dirty="0" smtClean="0"/>
              <a:t> </a:t>
            </a:r>
            <a:r>
              <a:rPr lang="en-US" altLang="ko-KR" dirty="0">
                <a:sym typeface="Wingdings 3"/>
              </a:rPr>
              <a:t></a:t>
            </a:r>
            <a:r>
              <a:rPr lang="en-US" altLang="ko-KR" dirty="0"/>
              <a:t> $s3</a:t>
            </a:r>
          </a:p>
          <a:p>
            <a:pPr lvl="1" indent="1466">
              <a:buNone/>
            </a:pPr>
            <a:r>
              <a:rPr lang="en-US" altLang="ko-KR" b="1" dirty="0" err="1" smtClean="0">
                <a:solidFill>
                  <a:srgbClr val="CC00FF"/>
                </a:solidFill>
                <a:latin typeface="Courier New" pitchFamily="49" charset="0"/>
              </a:rPr>
              <a:t>int</a:t>
            </a:r>
            <a:r>
              <a:rPr lang="en-US" altLang="ko-KR" b="1" dirty="0" smtClean="0">
                <a:latin typeface="Courier New" pitchFamily="49" charset="0"/>
              </a:rPr>
              <a:t> </a:t>
            </a:r>
            <a:r>
              <a:rPr lang="en-US" altLang="ko-KR" b="1" dirty="0">
                <a:latin typeface="Courier New" pitchFamily="49" charset="0"/>
              </a:rPr>
              <a:t>g, h, A[100];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답</a:t>
            </a:r>
            <a:r>
              <a:rPr lang="en-US" altLang="ko-KR" dirty="0" smtClean="0"/>
              <a:t>]</a:t>
            </a:r>
          </a:p>
          <a:p>
            <a:pPr lvl="1" indent="83529">
              <a:buNone/>
            </a:pPr>
            <a:r>
              <a:rPr lang="en-US" altLang="ko-KR" b="1" dirty="0" err="1">
                <a:latin typeface="Courier New" pitchFamily="49" charset="0"/>
              </a:rPr>
              <a:t>lw</a:t>
            </a:r>
            <a:r>
              <a:rPr lang="en-US" altLang="ko-KR" b="1" dirty="0">
                <a:latin typeface="Courier New" pitchFamily="49" charset="0"/>
              </a:rPr>
              <a:t>   $t0, </a:t>
            </a:r>
            <a:r>
              <a:rPr lang="en-US" altLang="ko-KR" b="1" dirty="0" smtClean="0">
                <a:solidFill>
                  <a:srgbClr val="FF0000"/>
                </a:solidFill>
                <a:latin typeface="Courier New" pitchFamily="49" charset="0"/>
              </a:rPr>
              <a:t>5</a:t>
            </a:r>
            <a:r>
              <a:rPr lang="en-US" altLang="ko-KR" b="1" dirty="0" smtClean="0">
                <a:latin typeface="Courier New" pitchFamily="49" charset="0"/>
              </a:rPr>
              <a:t>($</a:t>
            </a:r>
            <a:r>
              <a:rPr lang="en-US" altLang="ko-KR" b="1" dirty="0">
                <a:latin typeface="Courier New" pitchFamily="49" charset="0"/>
              </a:rPr>
              <a:t>s3</a:t>
            </a:r>
            <a:r>
              <a:rPr lang="en-US" altLang="ko-KR" b="1" dirty="0" smtClean="0">
                <a:latin typeface="Courier New" pitchFamily="49" charset="0"/>
              </a:rPr>
              <a:t>)	# </a:t>
            </a:r>
            <a:r>
              <a:rPr lang="en-US" altLang="ko-KR" b="1" dirty="0">
                <a:latin typeface="Courier New" pitchFamily="49" charset="0"/>
              </a:rPr>
              <a:t>$t0 gets </a:t>
            </a:r>
            <a:r>
              <a:rPr lang="en-US" altLang="ko-KR" b="1" dirty="0" smtClean="0">
                <a:latin typeface="Courier New" pitchFamily="49" charset="0"/>
              </a:rPr>
              <a:t>A[5]</a:t>
            </a:r>
            <a:endParaRPr lang="en-US" altLang="ko-KR" b="1" dirty="0">
              <a:latin typeface="Courier New" pitchFamily="49" charset="0"/>
            </a:endParaRPr>
          </a:p>
          <a:p>
            <a:pPr lvl="1">
              <a:buNone/>
            </a:pPr>
            <a:r>
              <a:rPr lang="en-US" altLang="ko-KR" b="1" dirty="0">
                <a:latin typeface="Courier New" pitchFamily="49" charset="0"/>
              </a:rPr>
              <a:t>           </a:t>
            </a:r>
            <a:r>
              <a:rPr lang="en-US" altLang="ko-KR" b="1" dirty="0" smtClean="0">
                <a:latin typeface="Courier New" pitchFamily="49" charset="0"/>
              </a:rPr>
              <a:t>        	# </a:t>
            </a:r>
            <a:r>
              <a:rPr lang="en-US" altLang="ko-KR" b="1" dirty="0">
                <a:latin typeface="Courier New" pitchFamily="49" charset="0"/>
              </a:rPr>
              <a:t>(</a:t>
            </a:r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</a:rPr>
              <a:t>actually wrong!</a:t>
            </a:r>
            <a:r>
              <a:rPr lang="en-US" altLang="ko-KR" b="1" dirty="0">
                <a:latin typeface="Courier New" pitchFamily="49" charset="0"/>
              </a:rPr>
              <a:t>)</a:t>
            </a:r>
          </a:p>
          <a:p>
            <a:pPr lvl="2" indent="-328254">
              <a:buNone/>
            </a:pPr>
            <a:r>
              <a:rPr lang="en-US" altLang="ko-KR" sz="1846" b="1" dirty="0">
                <a:latin typeface="Courier New" pitchFamily="49" charset="0"/>
              </a:rPr>
              <a:t>add  $s1, $s2, $t0	# g = h + A[5]</a:t>
            </a:r>
            <a:endParaRPr lang="en-US" altLang="ko-KR" sz="1846" b="1" dirty="0"/>
          </a:p>
        </p:txBody>
      </p:sp>
      <p:pic>
        <p:nvPicPr>
          <p:cNvPr id="5" name="Picture 3" descr="F3-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8529" y="4240637"/>
            <a:ext cx="2858802" cy="226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6433130" y="3757492"/>
          <a:ext cx="2007078" cy="2574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35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35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7064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77913" marR="77913" marT="38957" marB="3895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...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7913" marR="77913" marT="38957" marB="38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705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7913" marR="77913" marT="38957" marB="3895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A[5]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7913" marR="77913" marT="38957" marB="38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704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7913" marR="77913" marT="38957" marB="3895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A[4]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7913" marR="77913" marT="38957" marB="38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703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7913" marR="77913" marT="38957" marB="3895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A[3]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7913" marR="77913" marT="38957" marB="38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702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7913" marR="77913" marT="38957" marB="3895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A[2]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7913" marR="77913" marT="38957" marB="38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701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7913" marR="77913" marT="38957" marB="3895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A[1]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7913" marR="77913" marT="38957" marB="38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$s3=700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7913" marR="77913" marT="38957" marB="3895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A[0]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7913" marR="77913" marT="38957" marB="38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77913" marR="77913" marT="38957" marB="3895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...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7913" marR="77913" marT="38957" marB="389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89678" y="4997282"/>
            <a:ext cx="1202335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/>
          <a:lstStyle/>
          <a:p>
            <a:pPr marL="249122" indent="-249122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2.3</a:t>
            </a:r>
          </a:p>
        </p:txBody>
      </p:sp>
    </p:spTree>
    <p:extLst>
      <p:ext uri="{BB962C8B-B14F-4D97-AF65-F5344CB8AC3E}">
        <p14:creationId xmlns:p14="http://schemas.microsoft.com/office/powerpoint/2010/main" val="22993016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&gt;&lt;Slide id=&quot;257&quot; dur=&quot;1.332&quot;/&gt;&lt;/Timings&gt;&lt;/WMTools&gt;"/>
</p:tagLst>
</file>

<file path=ppt/theme/theme1.xml><?xml version="1.0" encoding="utf-8"?>
<a:theme xmlns:a="http://schemas.openxmlformats.org/drawingml/2006/main" name="Blue Pearl DeLuxe">
  <a:themeElements>
    <a:clrScheme name="Blue Pearl DeLuxe 1">
      <a:dk1>
        <a:srgbClr val="000000"/>
      </a:dk1>
      <a:lt1>
        <a:srgbClr val="FFFFFF"/>
      </a:lt1>
      <a:dk2>
        <a:srgbClr val="7889FB"/>
      </a:dk2>
      <a:lt2>
        <a:srgbClr val="808080"/>
      </a:lt2>
      <a:accent1>
        <a:srgbClr val="7889FB"/>
      </a:accent1>
      <a:accent2>
        <a:srgbClr val="2DB6B3"/>
      </a:accent2>
      <a:accent3>
        <a:srgbClr val="FFFFFF"/>
      </a:accent3>
      <a:accent4>
        <a:srgbClr val="000000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Blue Pearl DeLux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pitchFamily="2" charset="2"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pitchFamily="2" charset="2"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ue Pearl DeLuxe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earl DeLuxe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14670</TotalTime>
  <Words>2701</Words>
  <Application>Microsoft Office PowerPoint</Application>
  <PresentationFormat>화면 슬라이드 쇼(4:3)</PresentationFormat>
  <Paragraphs>682</Paragraphs>
  <Slides>37</Slides>
  <Notes>9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51" baseType="lpstr">
      <vt:lpstr>ＭＳ Ｐゴシック</vt:lpstr>
      <vt:lpstr>굴림</vt:lpstr>
      <vt:lpstr>맑은 고딕</vt:lpstr>
      <vt:lpstr>Arial</vt:lpstr>
      <vt:lpstr>Cambria Math</vt:lpstr>
      <vt:lpstr>Courier New</vt:lpstr>
      <vt:lpstr>Lucida Console</vt:lpstr>
      <vt:lpstr>Symbol</vt:lpstr>
      <vt:lpstr>Tahoma</vt:lpstr>
      <vt:lpstr>Times New Roman</vt:lpstr>
      <vt:lpstr>Wingdings</vt:lpstr>
      <vt:lpstr>Wingdings 3</vt:lpstr>
      <vt:lpstr>Blue Pearl DeLuxe</vt:lpstr>
      <vt:lpstr>수식</vt:lpstr>
      <vt:lpstr>2장. 명령어: 컴퓨터 언어1</vt:lpstr>
      <vt:lpstr>2.1 서론</vt:lpstr>
      <vt:lpstr>2.1 ISA vs. Microarchitecture</vt:lpstr>
      <vt:lpstr>2.1 ISA: 컴퓨터의 언어</vt:lpstr>
      <vt:lpstr>2.2 하드웨어 연산 </vt:lpstr>
      <vt:lpstr>2.3 피연산자(Operands)</vt:lpstr>
      <vt:lpstr>예제: f=(g+h)-(i+j);</vt:lpstr>
      <vt:lpstr>메모리 피연산자 (Memory Operands)</vt:lpstr>
      <vt:lpstr>예제: 메모리 피연산자를 사용하는 치환문</vt:lpstr>
      <vt:lpstr>하드웨어/소프트웨어 인터페이스 (1/2)</vt:lpstr>
      <vt:lpstr>하드웨어/소프트웨어 인터페이스 (2/2)</vt:lpstr>
      <vt:lpstr>적재 시의 엔디언</vt:lpstr>
      <vt:lpstr>저장 시의 엔디언</vt:lpstr>
      <vt:lpstr>예제: 적재와 저장을 사용한 번역</vt:lpstr>
      <vt:lpstr>Register vs. Memory</vt:lpstr>
      <vt:lpstr>상수(contant) 또는 수치(Immediate) 피연산자</vt:lpstr>
      <vt:lpstr>상수(contant) 또는 수치(Immediate) 피연산자</vt:lpstr>
      <vt:lpstr>2.4 부호있는(signed) 수와 부호없는(unsigned) 수</vt:lpstr>
      <vt:lpstr>부호와 크기 (Sign and Magnitude) 표현</vt:lpstr>
      <vt:lpstr>Signed Binary Numbers</vt:lpstr>
      <vt:lpstr>32 비트 수의 2의 보수</vt:lpstr>
      <vt:lpstr>2의 보수 예제</vt:lpstr>
      <vt:lpstr>부호 확장</vt:lpstr>
      <vt:lpstr>2.5 명령어의 컴퓨터 내부 표현</vt:lpstr>
      <vt:lpstr>2.5 명령어의 컴퓨터 내부 표현</vt:lpstr>
      <vt:lpstr>예제: MIPS 어셈블리 언어를 기계어로 변환</vt:lpstr>
      <vt:lpstr>I 타입 명령어</vt:lpstr>
      <vt:lpstr>I 타입 명령어</vt:lpstr>
      <vt:lpstr>예제: MIPS 어셈블리 언어를 기계어로 번역</vt:lpstr>
      <vt:lpstr>기계어 예제</vt:lpstr>
      <vt:lpstr>MIPS 기계어</vt:lpstr>
      <vt:lpstr>2.6 논리연산 명령어</vt:lpstr>
      <vt:lpstr>자리이동(Shift) 연산의 종류</vt:lpstr>
      <vt:lpstr>MIPS의 자리이동 명령어</vt:lpstr>
      <vt:lpstr>MIPS 논리연산 명령어 - AND</vt:lpstr>
      <vt:lpstr>MIPS 논리연산 명령어 - OR</vt:lpstr>
      <vt:lpstr>MIPS 논리연산 명령어 – NOT과 NOR</vt:lpstr>
    </vt:vector>
  </TitlesOfParts>
  <Manager>Sam Lin, Palisades, New York</Manager>
  <Company>IBM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Presentations: Blue Pearl DeLuxe template</dc:title>
  <dc:creator>samlin@us.ibm.com</dc:creator>
  <dc:description>Blue Onyx Deluxe, Blue Pearl Deluxe:  Generally for "customer-facing" presentations_x000d_
-  Blue Pearl Deluxe is useful for one-on-one laptop presentations and for easy printing.  Textures on the opening screen carry through the blue bands on text slides._x000d_
-  Blue Onyx Deluxe relies heavily on black for maximum contrast, particularly in projection._x000d_
Blue Onyx Basic, Blue Pearl Basic:  Intended for basic internal presentations.  May also be used for customers._x000d_
-  Blue Onyx Basic uses black throughout for maximum contrast, particularly in projection._x000d_
-  Blue Pearl Basic works well for one-on-one laptop presentations and makes printing easy.</dc:description>
  <cp:lastModifiedBy>Lee Jongmin</cp:lastModifiedBy>
  <cp:revision>468</cp:revision>
  <cp:lastPrinted>2018-09-03T02:07:08Z</cp:lastPrinted>
  <dcterms:created xsi:type="dcterms:W3CDTF">2003-05-28T17:22:15Z</dcterms:created>
  <dcterms:modified xsi:type="dcterms:W3CDTF">2019-09-08T08:40:42Z</dcterms:modified>
</cp:coreProperties>
</file>