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272" r:id="rId2"/>
    <p:sldId id="273" r:id="rId3"/>
    <p:sldId id="274" r:id="rId4"/>
    <p:sldId id="275" r:id="rId5"/>
    <p:sldId id="324" r:id="rId6"/>
    <p:sldId id="276" r:id="rId7"/>
    <p:sldId id="279" r:id="rId8"/>
    <p:sldId id="280" r:id="rId9"/>
    <p:sldId id="281" r:id="rId10"/>
    <p:sldId id="282" r:id="rId11"/>
    <p:sldId id="283" r:id="rId12"/>
    <p:sldId id="286" r:id="rId13"/>
    <p:sldId id="284" r:id="rId14"/>
    <p:sldId id="288" r:id="rId15"/>
    <p:sldId id="289" r:id="rId16"/>
    <p:sldId id="290" r:id="rId17"/>
    <p:sldId id="291" r:id="rId18"/>
    <p:sldId id="292" r:id="rId19"/>
    <p:sldId id="294" r:id="rId20"/>
    <p:sldId id="295" r:id="rId21"/>
    <p:sldId id="296" r:id="rId22"/>
    <p:sldId id="298" r:id="rId23"/>
    <p:sldId id="325" r:id="rId24"/>
  </p:sldIdLst>
  <p:sldSz cx="9144000" cy="6858000" type="screen4x3"/>
  <p:notesSz cx="6883400" cy="9906000"/>
  <p:custDataLst>
    <p:tags r:id="rId2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80">
          <p15:clr>
            <a:srgbClr val="A4A3A4"/>
          </p15:clr>
        </p15:guide>
        <p15:guide id="3" orient="horz" pos="960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pos="144">
          <p15:clr>
            <a:srgbClr val="A4A3A4"/>
          </p15:clr>
        </p15:guide>
        <p15:guide id="6" pos="5568">
          <p15:clr>
            <a:srgbClr val="A4A3A4"/>
          </p15:clr>
        </p15:guide>
        <p15:guide id="7" pos="44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E7F00"/>
    <a:srgbClr val="FF0000"/>
    <a:srgbClr val="3B9AC5"/>
    <a:srgbClr val="8AB8EA"/>
    <a:srgbClr val="EBF3FB"/>
    <a:srgbClr val="FFFFCC"/>
    <a:srgbClr val="D3E4F7"/>
    <a:srgbClr val="FFD4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09" autoAdjust="0"/>
    <p:restoredTop sz="78253" autoAdjust="0"/>
  </p:normalViewPr>
  <p:slideViewPr>
    <p:cSldViewPr>
      <p:cViewPr>
        <p:scale>
          <a:sx n="66" d="100"/>
          <a:sy n="66" d="100"/>
        </p:scale>
        <p:origin x="222" y="528"/>
      </p:cViewPr>
      <p:guideLst>
        <p:guide orient="horz" pos="2160"/>
        <p:guide orient="horz" pos="4080"/>
        <p:guide orient="horz" pos="960"/>
        <p:guide orient="horz" pos="3840"/>
        <p:guide pos="144"/>
        <p:guide pos="5568"/>
        <p:guide pos="44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 algn="l" defTabSz="958850" eaLnBrk="1" hangingPunct="1">
              <a:spcBef>
                <a:spcPct val="0"/>
              </a:spcBef>
              <a:buClrTx/>
              <a:buFontTx/>
              <a:buNone/>
              <a:defRPr sz="13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900" y="0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 algn="r" defTabSz="958850" eaLnBrk="1" hangingPunct="1">
              <a:spcBef>
                <a:spcPct val="0"/>
              </a:spcBef>
              <a:buClrTx/>
              <a:buFontTx/>
              <a:buNone/>
              <a:defRPr sz="13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 algn="l" defTabSz="958850" eaLnBrk="1" hangingPunct="1">
              <a:spcBef>
                <a:spcPct val="0"/>
              </a:spcBef>
              <a:buClrTx/>
              <a:buFontTx/>
              <a:buNone/>
              <a:defRPr sz="13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900" y="9409113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 algn="r" defTabSz="958850" eaLnBrk="1" hangingPunct="1">
              <a:spcBef>
                <a:spcPct val="0"/>
              </a:spcBef>
              <a:buClrTx/>
              <a:buFontTx/>
              <a:buNone/>
              <a:defRPr sz="13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402CBEB-465D-E548-86CD-1AD53160AE2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19290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 algn="l" defTabSz="958850" eaLnBrk="1" hangingPunct="1">
              <a:spcBef>
                <a:spcPct val="0"/>
              </a:spcBef>
              <a:buClrTx/>
              <a:buFontTx/>
              <a:buNone/>
              <a:defRPr sz="13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 algn="r" defTabSz="958850" eaLnBrk="1" hangingPunct="1">
              <a:spcBef>
                <a:spcPct val="0"/>
              </a:spcBef>
              <a:buClrTx/>
              <a:buFontTx/>
              <a:buNone/>
              <a:defRPr sz="13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520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705350"/>
            <a:ext cx="550545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 algn="l" defTabSz="958850" eaLnBrk="1" hangingPunct="1">
              <a:spcBef>
                <a:spcPct val="0"/>
              </a:spcBef>
              <a:buClrTx/>
              <a:buFontTx/>
              <a:buNone/>
              <a:defRPr sz="13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9409113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 algn="r" defTabSz="958850" eaLnBrk="1" hangingPunct="1">
              <a:spcBef>
                <a:spcPct val="0"/>
              </a:spcBef>
              <a:buClrTx/>
              <a:buFontTx/>
              <a:buNone/>
              <a:defRPr sz="13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9D847844-DD07-AC47-80F6-EE0D27F10E3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191608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588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588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588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588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588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F06FEC8-2375-4643-BAB0-D7C64CEA19EC}" type="slidenum">
              <a:rPr lang="en-US" altLang="en-US" sz="1300"/>
              <a:pPr/>
              <a:t>1</a:t>
            </a:fld>
            <a:endParaRPr lang="en-US" altLang="en-US" sz="1300" dirty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GB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856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3BCF71-647F-4FA1-9DC6-60CDA2B45CC0}" type="slidenum">
              <a:rPr lang="en-US" altLang="ko-KR">
                <a:solidFill>
                  <a:prstClr val="black"/>
                </a:solidFill>
              </a:rPr>
              <a:pPr/>
              <a:t>17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892175"/>
            <a:ext cx="4781550" cy="3586163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1" y="4864101"/>
            <a:ext cx="5207000" cy="4308475"/>
          </a:xfrm>
          <a:noFill/>
          <a:ln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031798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204B97-431A-40A0-A5F6-27D42499B36B}" type="slidenum">
              <a:rPr lang="en-US" altLang="ko-KR">
                <a:solidFill>
                  <a:prstClr val="black"/>
                </a:solidFill>
              </a:rPr>
              <a:pPr/>
              <a:t>18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890588"/>
            <a:ext cx="4784725" cy="3589337"/>
          </a:xfrm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025495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395890-0FA6-4EE6-8A8A-542656E392D0}" type="slidenum">
              <a:rPr lang="en-US" altLang="ko-KR">
                <a:solidFill>
                  <a:prstClr val="black"/>
                </a:solidFill>
              </a:rPr>
              <a:pPr/>
              <a:t>19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892175"/>
            <a:ext cx="4781550" cy="3586163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1" y="4864101"/>
            <a:ext cx="5207000" cy="4308475"/>
          </a:xfrm>
          <a:noFill/>
          <a:ln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7139355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D1A3E4-9FAD-435F-925E-DF181DA59363}" type="slidenum">
              <a:rPr lang="en-US" altLang="ko-KR">
                <a:solidFill>
                  <a:prstClr val="black"/>
                </a:solidFill>
              </a:rPr>
              <a:pPr/>
              <a:t>20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890588"/>
            <a:ext cx="4784725" cy="3589337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4191842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204B97-431A-40A0-A5F6-27D42499B36B}" type="slidenum">
              <a:rPr lang="en-US" altLang="ko-KR">
                <a:solidFill>
                  <a:prstClr val="black"/>
                </a:solidFill>
              </a:rPr>
              <a:pPr/>
              <a:t>21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890588"/>
            <a:ext cx="4784725" cy="3589337"/>
          </a:xfrm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924545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0BFC2F-DBAB-407D-9C17-C16D13762A84}" type="slidenum">
              <a:rPr lang="en-US" altLang="ko-KR">
                <a:solidFill>
                  <a:prstClr val="black"/>
                </a:solidFill>
              </a:rPr>
              <a:pPr/>
              <a:t>22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892175"/>
            <a:ext cx="4781550" cy="3586163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1" y="4864101"/>
            <a:ext cx="5207000" cy="4308475"/>
          </a:xfrm>
          <a:noFill/>
          <a:ln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810354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C1C583-49E0-4CFA-AAA8-A412B865ADDB}" type="slidenum">
              <a:rPr lang="en-US" altLang="ko-KR">
                <a:solidFill>
                  <a:prstClr val="black"/>
                </a:solidFill>
              </a:rPr>
              <a:pPr/>
              <a:t>2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892175"/>
            <a:ext cx="4781550" cy="3586163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1" y="4864101"/>
            <a:ext cx="5207000" cy="4308475"/>
          </a:xfrm>
          <a:noFill/>
          <a:ln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934854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EDBDBF-A65F-476A-A3E6-623C2A4B975E}" type="slidenum">
              <a:rPr lang="en-US" altLang="ko-KR">
                <a:solidFill>
                  <a:prstClr val="black"/>
                </a:solidFill>
              </a:rPr>
              <a:pPr/>
              <a:t>7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892175"/>
            <a:ext cx="4781550" cy="3586163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1" y="4864101"/>
            <a:ext cx="5207000" cy="4308475"/>
          </a:xfrm>
          <a:noFill/>
          <a:ln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991084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6F3CE5-0978-441C-903B-91B2A826580D}" type="slidenum">
              <a:rPr lang="en-US" altLang="ko-KR">
                <a:solidFill>
                  <a:prstClr val="black"/>
                </a:solidFill>
              </a:rPr>
              <a:pPr/>
              <a:t>10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892175"/>
            <a:ext cx="4781550" cy="3586163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1" y="4864101"/>
            <a:ext cx="5207000" cy="4308475"/>
          </a:xfrm>
          <a:noFill/>
          <a:ln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51216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F043C2-B80C-4D69-B1A5-58839BFC0816}" type="slidenum">
              <a:rPr lang="en-US" altLang="ko-KR">
                <a:solidFill>
                  <a:prstClr val="black"/>
                </a:solidFill>
              </a:rPr>
              <a:pPr/>
              <a:t>11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892175"/>
            <a:ext cx="4781550" cy="3586163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1" y="4864101"/>
            <a:ext cx="5207000" cy="4308475"/>
          </a:xfrm>
          <a:noFill/>
          <a:ln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887414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6F3CE5-0978-441C-903B-91B2A826580D}" type="slidenum">
              <a:rPr lang="en-US" altLang="ko-KR">
                <a:solidFill>
                  <a:prstClr val="black"/>
                </a:solidFill>
              </a:rPr>
              <a:pPr/>
              <a:t>13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892175"/>
            <a:ext cx="4781550" cy="3586163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1" y="4864101"/>
            <a:ext cx="5207000" cy="4308475"/>
          </a:xfrm>
          <a:noFill/>
          <a:ln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4099328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EB36B4-D363-4A06-8639-9D2A3DA9E6B2}" type="slidenum">
              <a:rPr lang="en-US" altLang="ko-KR">
                <a:solidFill>
                  <a:prstClr val="black"/>
                </a:solidFill>
              </a:rPr>
              <a:pPr/>
              <a:t>14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892175"/>
            <a:ext cx="4781550" cy="3586163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1" y="4864101"/>
            <a:ext cx="5207000" cy="4308475"/>
          </a:xfrm>
          <a:noFill/>
          <a:ln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617225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4458EA-C452-4B9D-990E-2FAFAF31F758}" type="slidenum">
              <a:rPr lang="en-US" altLang="ko-KR">
                <a:solidFill>
                  <a:prstClr val="black"/>
                </a:solidFill>
              </a:rPr>
              <a:pPr/>
              <a:t>15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892175"/>
            <a:ext cx="4781550" cy="3586163"/>
          </a:xfr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1" y="4864101"/>
            <a:ext cx="5207000" cy="4308475"/>
          </a:xfrm>
          <a:noFill/>
          <a:ln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953739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FA1394-EA4C-4228-96D1-A2DB99A1D73D}" type="slidenum">
              <a:rPr lang="en-US" altLang="ko-KR">
                <a:solidFill>
                  <a:prstClr val="black"/>
                </a:solidFill>
              </a:rPr>
              <a:pPr/>
              <a:t>16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892175"/>
            <a:ext cx="4781550" cy="3586163"/>
          </a:xfrm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1" y="4864101"/>
            <a:ext cx="5207000" cy="4308475"/>
          </a:xfrm>
          <a:noFill/>
          <a:ln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995184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94"/>
          <p:cNvSpPr>
            <a:spLocks noChangeShapeType="1"/>
          </p:cNvSpPr>
          <p:nvPr userDrawn="1"/>
        </p:nvSpPr>
        <p:spPr bwMode="auto">
          <a:xfrm>
            <a:off x="304800" y="1066800"/>
            <a:ext cx="853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dirty="0"/>
          </a:p>
        </p:txBody>
      </p:sp>
      <p:sp>
        <p:nvSpPr>
          <p:cNvPr id="4170" name="Rectangle 74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2511425"/>
            <a:ext cx="8534400" cy="99377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b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altLang="en-US" noProof="0" dirty="0"/>
              <a:t>Click to edit Master title style</a:t>
            </a:r>
          </a:p>
        </p:txBody>
      </p:sp>
      <p:sp>
        <p:nvSpPr>
          <p:cNvPr id="4171" name="Rectangle 7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533400"/>
            <a:ext cx="6477000" cy="457200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sz="1800"/>
            </a:lvl1pPr>
          </a:lstStyle>
          <a:p>
            <a:pPr lvl="0"/>
            <a:r>
              <a:rPr lang="en-GB" altLang="en-US" noProof="0" dirty="0"/>
              <a:t>Click to edit Master subtitle style</a:t>
            </a:r>
          </a:p>
        </p:txBody>
      </p:sp>
      <p:sp>
        <p:nvSpPr>
          <p:cNvPr id="8" name="Rectangle 2"/>
          <p:cNvSpPr txBox="1">
            <a:spLocks noChangeArrowheads="1"/>
          </p:cNvSpPr>
          <p:nvPr userDrawn="1"/>
        </p:nvSpPr>
        <p:spPr bwMode="auto">
          <a:xfrm>
            <a:off x="304800" y="4419600"/>
            <a:ext cx="85344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3600" kern="1200">
                <a:solidFill>
                  <a:schemeClr val="tx1"/>
                </a:solidFill>
                <a:latin typeface="+mj-lt"/>
                <a:ea typeface="Arial" charset="0"/>
                <a:cs typeface="+mj-cs"/>
              </a:defRPr>
            </a:lvl1pPr>
            <a:lvl2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400" dirty="0" err="1" smtClean="0"/>
              <a:t>Prof.</a:t>
            </a:r>
            <a:r>
              <a:rPr lang="en-GB" altLang="en-US" sz="2400" baseline="0" dirty="0" smtClean="0"/>
              <a:t> Jongmin Lee</a:t>
            </a:r>
          </a:p>
          <a:p>
            <a:pPr eaLnBrk="1" hangingPunct="1"/>
            <a:r>
              <a:rPr lang="en-GB" altLang="en-US" sz="2400" dirty="0" err="1" smtClean="0"/>
              <a:t>Wonkwang</a:t>
            </a:r>
            <a:r>
              <a:rPr lang="en-GB" altLang="en-US" sz="2400" baseline="0" dirty="0" smtClean="0"/>
              <a:t> University</a:t>
            </a:r>
          </a:p>
          <a:p>
            <a:pPr eaLnBrk="1" hangingPunct="1"/>
            <a:r>
              <a:rPr lang="en-GB" altLang="en-US" sz="2400" baseline="0" dirty="0" smtClean="0"/>
              <a:t>Fall 2019</a:t>
            </a:r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21341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211FCF-A536-F84E-898B-BB10AC9701B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7502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685800"/>
            <a:ext cx="2152650" cy="5068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685800"/>
            <a:ext cx="6305550" cy="50688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EF7B15-483E-D34E-A1FA-6ADEA96D3E6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2190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1339" y="188916"/>
            <a:ext cx="8568104" cy="71913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48409" y="1196975"/>
            <a:ext cx="4188069" cy="504031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77155" y="1196975"/>
            <a:ext cx="4188069" cy="504031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438" y="6453191"/>
            <a:ext cx="2592266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latinLnBrk="1">
              <a:defRPr sz="1292">
                <a:solidFill>
                  <a:srgbClr val="0000CC"/>
                </a:solidFill>
                <a:latin typeface="+mn-lt"/>
                <a:ea typeface="HY동녘B" pitchFamily="18" charset="-127"/>
              </a:defRPr>
            </a:lvl1pPr>
          </a:lstStyle>
          <a:p>
            <a:pPr>
              <a:defRPr/>
            </a:pPr>
            <a:r>
              <a:rPr lang="en-US" altLang="ko-KR" dirty="0" smtClean="0"/>
              <a:t>Chapter 3-</a:t>
            </a:r>
            <a:fld id="{9B53BF2A-115F-4DF6-9F84-BF3FCAFE9A70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9377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1339" y="188916"/>
            <a:ext cx="8568104" cy="71913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48409" y="1196975"/>
            <a:ext cx="4188069" cy="504031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777155" y="1196978"/>
            <a:ext cx="4188069" cy="24431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777155" y="3792538"/>
            <a:ext cx="4188069" cy="24447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438" y="6453191"/>
            <a:ext cx="2592266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latinLnBrk="1">
              <a:defRPr sz="1292">
                <a:solidFill>
                  <a:srgbClr val="0000CC"/>
                </a:solidFill>
                <a:latin typeface="+mn-lt"/>
                <a:ea typeface="HY동녘B" pitchFamily="18" charset="-127"/>
              </a:defRPr>
            </a:lvl1pPr>
          </a:lstStyle>
          <a:p>
            <a:pPr>
              <a:defRPr/>
            </a:pPr>
            <a:r>
              <a:rPr lang="en-US" altLang="ko-KR" dirty="0" smtClean="0"/>
              <a:t>Chapter 3-</a:t>
            </a:r>
            <a:fld id="{9B53BF2A-115F-4DF6-9F84-BF3FCAFE9A70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9542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85800"/>
            <a:ext cx="8610600" cy="60960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1"/>
            <a:ext cx="8610600" cy="4230688"/>
          </a:xfrm>
        </p:spPr>
        <p:txBody>
          <a:bodyPr/>
          <a:lstStyle>
            <a:lvl1pPr marL="228600" indent="-228600">
              <a:buClr>
                <a:schemeClr val="tx1"/>
              </a:buClr>
              <a:buSzPct val="120000"/>
              <a:buFont typeface="Wingdings" charset="2"/>
              <a:buChar char="§"/>
              <a:defRPr/>
            </a:lvl1pPr>
            <a:lvl2pPr marL="457200" indent="-227013">
              <a:buClr>
                <a:schemeClr val="tx1"/>
              </a:buClr>
              <a:buSzPct val="100000"/>
              <a:buFont typeface="Courier New" charset="0"/>
              <a:buChar char="o"/>
              <a:defRPr/>
            </a:lvl2pPr>
            <a:lvl3pPr marL="682625" indent="-223838">
              <a:buClr>
                <a:schemeClr val="tx1"/>
              </a:buClr>
              <a:buFont typeface="Arial" charset="0"/>
              <a:buChar char="•"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97C58D-D633-0148-9592-59EC29FFD9A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4021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4D5448-591D-3940-967A-F8DE4BFDDAE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1962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41475"/>
            <a:ext cx="4229100" cy="41132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641475"/>
            <a:ext cx="4229100" cy="41132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467E7-10F9-E942-96FA-AF5BA8B92CB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6496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65399-8DB2-3847-B0A6-253B38F6AAE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10779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DB118-A9A6-B845-B1F7-ED34983FD23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7957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4B5998-41F6-F448-9210-55043855CA0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94034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8D953-B3C0-D345-90C9-095E0B1D49C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3615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9BC00-3A25-1741-8B28-D8A22EF0D63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183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685800"/>
            <a:ext cx="8610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641475"/>
            <a:ext cx="8610600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113" name="Rectangle 41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0" y="6553200"/>
            <a:ext cx="503238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buClrTx/>
              <a:buFontTx/>
              <a:buNone/>
              <a:defRPr sz="1000" b="1">
                <a:solidFill>
                  <a:srgbClr val="005693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C801E3FE-5C82-594D-A90D-9E7EBB62C15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31" name="Line 63"/>
          <p:cNvSpPr>
            <a:spLocks noChangeShapeType="1"/>
          </p:cNvSpPr>
          <p:nvPr userDrawn="1"/>
        </p:nvSpPr>
        <p:spPr bwMode="auto">
          <a:xfrm>
            <a:off x="260350" y="533400"/>
            <a:ext cx="8620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5" r:id="rId12"/>
    <p:sldLayoutId id="2147483686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Font typeface="Wingdings" charset="2"/>
        <a:defRPr sz="2400" kern="1200">
          <a:solidFill>
            <a:schemeClr val="accent1"/>
          </a:solidFill>
          <a:latin typeface="+mj-lt"/>
          <a:ea typeface="Arial" charset="0"/>
          <a:cs typeface="+mj-cs"/>
        </a:defRPr>
      </a:lvl1pPr>
      <a:lvl2pPr algn="l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Font typeface="Wingdings" charset="2"/>
        <a:defRPr sz="2400">
          <a:solidFill>
            <a:schemeClr val="accent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Font typeface="Wingdings" charset="2"/>
        <a:defRPr sz="2400">
          <a:solidFill>
            <a:schemeClr val="accent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Font typeface="Wingdings" charset="2"/>
        <a:defRPr sz="2400">
          <a:solidFill>
            <a:schemeClr val="accent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Font typeface="Wingdings" charset="2"/>
        <a:defRPr sz="2400">
          <a:solidFill>
            <a:schemeClr val="accent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rtl="0" fontAlgn="base">
        <a:spcBef>
          <a:spcPct val="5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defRPr sz="2400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5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defRPr sz="2400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5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defRPr sz="2400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5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defRPr sz="2400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28600" indent="-228600" algn="l" rtl="0" eaLnBrk="0" fontAlgn="base" hangingPunct="0">
        <a:spcBef>
          <a:spcPct val="35000"/>
        </a:spcBef>
        <a:spcAft>
          <a:spcPct val="15000"/>
        </a:spcAft>
        <a:buClr>
          <a:srgbClr val="3B9AC5"/>
        </a:buClr>
        <a:buFont typeface="Wingdings" charset="2"/>
        <a:buChar char="Ø"/>
        <a:defRPr sz="2000" kern="1200">
          <a:solidFill>
            <a:schemeClr val="tx1"/>
          </a:solidFill>
          <a:latin typeface="+mn-lt"/>
          <a:ea typeface="Arial" charset="0"/>
          <a:cs typeface="+mn-cs"/>
        </a:defRPr>
      </a:lvl1pPr>
      <a:lvl2pPr marL="457200" indent="-227013" algn="l" rtl="0" eaLnBrk="0" fontAlgn="base" hangingPunct="0">
        <a:spcBef>
          <a:spcPct val="25000"/>
        </a:spcBef>
        <a:spcAft>
          <a:spcPct val="15000"/>
        </a:spcAft>
        <a:buClr>
          <a:srgbClr val="3B9AC5"/>
        </a:buClr>
        <a:buFont typeface="Arial" charset="0"/>
        <a:buBlip>
          <a:blip r:embed="rId15"/>
        </a:buBlip>
        <a:defRPr kern="1200">
          <a:solidFill>
            <a:schemeClr val="tx1"/>
          </a:solidFill>
          <a:latin typeface="+mn-lt"/>
          <a:ea typeface="Arial" charset="0"/>
          <a:cs typeface="+mn-cs"/>
        </a:defRPr>
      </a:lvl2pPr>
      <a:lvl3pPr marL="682625" indent="-223838" algn="l" rtl="0" eaLnBrk="0" fontAlgn="base" hangingPunct="0">
        <a:spcBef>
          <a:spcPct val="20000"/>
        </a:spcBef>
        <a:spcAft>
          <a:spcPct val="0"/>
        </a:spcAft>
        <a:buClr>
          <a:srgbClr val="3B9AC5"/>
        </a:buClr>
        <a:buFont typeface="Arial" charset="0"/>
        <a:buBlip>
          <a:blip r:embed="rId15"/>
        </a:buBlip>
        <a:defRPr sz="1600" kern="1200">
          <a:solidFill>
            <a:schemeClr val="tx1"/>
          </a:solidFill>
          <a:latin typeface="+mn-lt"/>
          <a:ea typeface="Arial" charset="0"/>
          <a:cs typeface="+mn-cs"/>
        </a:defRPr>
      </a:lvl3pPr>
      <a:lvl4pPr marL="912813" indent="-228600" algn="l" rtl="0" eaLnBrk="0" fontAlgn="base" hangingPunct="0">
        <a:spcBef>
          <a:spcPct val="20000"/>
        </a:spcBef>
        <a:spcAft>
          <a:spcPct val="0"/>
        </a:spcAft>
        <a:buClr>
          <a:srgbClr val="3B9AC5"/>
        </a:buClr>
        <a:buFont typeface="Arial" charset="0"/>
        <a:buBlip>
          <a:blip r:embed="rId15"/>
        </a:buBlip>
        <a:defRPr sz="1400" kern="1200">
          <a:solidFill>
            <a:schemeClr val="tx1"/>
          </a:solidFill>
          <a:latin typeface="+mn-lt"/>
          <a:ea typeface="Arial" charset="0"/>
          <a:cs typeface="+mn-cs"/>
        </a:defRPr>
      </a:lvl4pPr>
      <a:lvl5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B9AC5"/>
        </a:buClr>
        <a:buFont typeface="Arial" charset="0"/>
        <a:buBlip>
          <a:blip r:embed="rId15"/>
        </a:buBlip>
        <a:defRPr sz="1400" kern="12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컴퓨터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1</a:t>
            </a:r>
            <a:endParaRPr lang="en-GB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en-US" dirty="0" smtClean="0"/>
              <a:t>Computer 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435310"/>
            <a:ext cx="8310197" cy="4718538"/>
          </a:xfrm>
        </p:spPr>
        <p:txBody>
          <a:bodyPr/>
          <a:lstStyle/>
          <a:p>
            <a:pPr marL="246191" indent="-246191" algn="just" eaLnBrk="1" hangingPunct="1"/>
            <a:r>
              <a:rPr lang="en-US" altLang="ko-KR" dirty="0" smtClean="0"/>
              <a:t>0010</a:t>
            </a:r>
            <a:r>
              <a:rPr lang="en-US" altLang="ko-KR" baseline="-25000" dirty="0" smtClean="0"/>
              <a:t>two</a:t>
            </a:r>
            <a:r>
              <a:rPr lang="en-US" altLang="ko-KR" dirty="0" smtClean="0"/>
              <a:t>  X  0011</a:t>
            </a:r>
            <a:r>
              <a:rPr lang="en-US" altLang="ko-KR" baseline="-25000" dirty="0" smtClean="0"/>
              <a:t>two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첫 번째 곱셈 알고리즘</a:t>
            </a:r>
          </a:p>
        </p:txBody>
      </p:sp>
      <p:pic>
        <p:nvPicPr>
          <p:cNvPr id="12" name="Picture 8" descr="f03-04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862" y="715729"/>
            <a:ext cx="2974848" cy="1739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2667000"/>
            <a:ext cx="8001000" cy="3906529"/>
          </a:xfrm>
          <a:prstGeom prst="rect">
            <a:avLst/>
          </a:prstGeom>
        </p:spPr>
      </p:pic>
      <p:cxnSp>
        <p:nvCxnSpPr>
          <p:cNvPr id="18" name="Straight Arrow Connector 14"/>
          <p:cNvCxnSpPr/>
          <p:nvPr/>
        </p:nvCxnSpPr>
        <p:spPr bwMode="auto">
          <a:xfrm flipH="1">
            <a:off x="7077807" y="3263974"/>
            <a:ext cx="228600" cy="158496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5"/>
          <p:cNvCxnSpPr/>
          <p:nvPr/>
        </p:nvCxnSpPr>
        <p:spPr bwMode="auto">
          <a:xfrm>
            <a:off x="6743700" y="3343222"/>
            <a:ext cx="190500" cy="85778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Rectangle 18"/>
          <p:cNvSpPr/>
          <p:nvPr/>
        </p:nvSpPr>
        <p:spPr>
          <a:xfrm>
            <a:off x="6858000" y="3272134"/>
            <a:ext cx="363414" cy="461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+</a:t>
            </a:r>
            <a:endParaRPr lang="en-US" sz="2400" dirty="0"/>
          </a:p>
        </p:txBody>
      </p:sp>
      <p:cxnSp>
        <p:nvCxnSpPr>
          <p:cNvPr id="21" name="Straight Arrow Connector 19"/>
          <p:cNvCxnSpPr/>
          <p:nvPr/>
        </p:nvCxnSpPr>
        <p:spPr bwMode="auto">
          <a:xfrm>
            <a:off x="7102542" y="3553900"/>
            <a:ext cx="156972" cy="79387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3"/>
          <p:cNvCxnSpPr/>
          <p:nvPr/>
        </p:nvCxnSpPr>
        <p:spPr bwMode="auto">
          <a:xfrm flipH="1">
            <a:off x="7017549" y="4011284"/>
            <a:ext cx="228600" cy="158496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4"/>
          <p:cNvCxnSpPr/>
          <p:nvPr/>
        </p:nvCxnSpPr>
        <p:spPr bwMode="auto">
          <a:xfrm>
            <a:off x="6683442" y="4090532"/>
            <a:ext cx="190500" cy="85778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Rectangle 25"/>
          <p:cNvSpPr/>
          <p:nvPr/>
        </p:nvSpPr>
        <p:spPr>
          <a:xfrm>
            <a:off x="6797742" y="4019444"/>
            <a:ext cx="363414" cy="461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+</a:t>
            </a:r>
            <a:endParaRPr lang="en-US" sz="2400" dirty="0"/>
          </a:p>
        </p:txBody>
      </p:sp>
      <p:cxnSp>
        <p:nvCxnSpPr>
          <p:cNvPr id="25" name="Straight Arrow Connector 26"/>
          <p:cNvCxnSpPr/>
          <p:nvPr/>
        </p:nvCxnSpPr>
        <p:spPr bwMode="auto">
          <a:xfrm>
            <a:off x="7042284" y="4301210"/>
            <a:ext cx="156972" cy="79387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9427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곱셈 하드웨어의 </a:t>
            </a:r>
            <a:r>
              <a:rPr lang="ko-KR" altLang="en-US" dirty="0" smtClean="0"/>
              <a:t>두 번째 버전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최적화 버전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19100" y="4721352"/>
            <a:ext cx="8229600" cy="21336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Multiplicand register and ALU are 32 bits. No multiplier register</a:t>
            </a:r>
          </a:p>
          <a:p>
            <a:r>
              <a:rPr lang="en-US" dirty="0" smtClean="0"/>
              <a:t>Product register is 64 bits</a:t>
            </a:r>
          </a:p>
          <a:p>
            <a:r>
              <a:rPr lang="en-US" dirty="0" smtClean="0"/>
              <a:t>Multiplier place in the right half of product register</a:t>
            </a:r>
          </a:p>
          <a:p>
            <a:r>
              <a:rPr lang="en-US" dirty="0" smtClean="0"/>
              <a:t>Shift the product instead of multiplicand</a:t>
            </a:r>
          </a:p>
        </p:txBody>
      </p:sp>
      <p:pic>
        <p:nvPicPr>
          <p:cNvPr id="7" name="Picture 9" descr="f03-06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26958"/>
            <a:ext cx="5181600" cy="2641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437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4-3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4738" y="830611"/>
            <a:ext cx="5539169" cy="5798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47677" y="729762"/>
            <a:ext cx="3924917" cy="718038"/>
          </a:xfrm>
        </p:spPr>
        <p:txBody>
          <a:bodyPr/>
          <a:lstStyle/>
          <a:p>
            <a:r>
              <a:rPr lang="ko-KR" altLang="en-US" dirty="0" smtClean="0"/>
              <a:t>수정된 곱셈 </a:t>
            </a:r>
            <a:r>
              <a:rPr lang="ko-KR" altLang="en-US" dirty="0"/>
              <a:t>알고리즘</a:t>
            </a:r>
          </a:p>
        </p:txBody>
      </p:sp>
    </p:spTree>
    <p:extLst>
      <p:ext uri="{BB962C8B-B14F-4D97-AF65-F5344CB8AC3E}">
        <p14:creationId xmlns:p14="http://schemas.microsoft.com/office/powerpoint/2010/main" val="246867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83224" y="1302728"/>
            <a:ext cx="8310197" cy="4718538"/>
          </a:xfrm>
        </p:spPr>
        <p:txBody>
          <a:bodyPr/>
          <a:lstStyle/>
          <a:p>
            <a:pPr marL="246191" indent="-246191" algn="just" eaLnBrk="1" hangingPunct="1"/>
            <a:r>
              <a:rPr lang="en-US" altLang="ko-KR" dirty="0"/>
              <a:t>0010</a:t>
            </a:r>
            <a:r>
              <a:rPr lang="en-US" altLang="ko-KR" baseline="-25000" dirty="0"/>
              <a:t>two</a:t>
            </a:r>
            <a:r>
              <a:rPr lang="en-US" altLang="ko-KR" dirty="0"/>
              <a:t>  X  </a:t>
            </a:r>
            <a:r>
              <a:rPr lang="en-US" altLang="ko-KR" dirty="0" smtClean="0"/>
              <a:t>0011</a:t>
            </a:r>
            <a:r>
              <a:rPr lang="en-US" altLang="ko-KR" baseline="-25000" dirty="0" smtClean="0"/>
              <a:t>two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두 번째 곱셈 알고리즘</a:t>
            </a:r>
          </a:p>
        </p:txBody>
      </p:sp>
      <p:pic>
        <p:nvPicPr>
          <p:cNvPr id="11" name="Picture 9" descr="f03-06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685800"/>
            <a:ext cx="3276600" cy="1670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67304"/>
              </p:ext>
            </p:extLst>
          </p:nvPr>
        </p:nvGraphicFramePr>
        <p:xfrm>
          <a:off x="457200" y="2667000"/>
          <a:ext cx="8382000" cy="387705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19200"/>
                <a:gridCol w="2819400"/>
                <a:gridCol w="1828800"/>
                <a:gridCol w="2514600"/>
              </a:tblGrid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Iteration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Step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Multiplicand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Product : Multiplier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13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Initial</a:t>
                      </a:r>
                      <a:r>
                        <a:rPr lang="en-US" baseline="0" dirty="0" smtClean="0"/>
                        <a:t> 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0000</a:t>
                      </a:r>
                      <a:r>
                        <a:rPr lang="en-US" baseline="0" dirty="0" smtClean="0"/>
                        <a:t> : 001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41376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: Prod = </a:t>
                      </a:r>
                      <a:r>
                        <a:rPr lang="en-US" baseline="0" dirty="0" err="1" smtClean="0"/>
                        <a:t>Prod+Mcand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0010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0010</a:t>
                      </a:r>
                      <a:r>
                        <a:rPr lang="en-US" dirty="0" smtClean="0"/>
                        <a:t> : 0011</a:t>
                      </a:r>
                      <a:endParaRPr lang="en-US" dirty="0"/>
                    </a:p>
                  </a:txBody>
                  <a:tcPr/>
                </a:tc>
              </a:tr>
              <a:tr h="3413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2: Shift</a:t>
                      </a:r>
                      <a:r>
                        <a:rPr lang="en-US" baseline="0" dirty="0" smtClean="0"/>
                        <a:t> Right 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0001</a:t>
                      </a:r>
                      <a:r>
                        <a:rPr lang="en-US" dirty="0" smtClean="0"/>
                        <a:t> : 000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41376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: Prod = </a:t>
                      </a:r>
                      <a:r>
                        <a:rPr lang="en-US" baseline="0" dirty="0" err="1" smtClean="0"/>
                        <a:t>Prod+Mcand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0010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0011 : 0001</a:t>
                      </a:r>
                      <a:endParaRPr lang="en-US" dirty="0"/>
                    </a:p>
                  </a:txBody>
                  <a:tcPr/>
                </a:tc>
              </a:tr>
              <a:tr h="3413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2: Shift</a:t>
                      </a:r>
                      <a:r>
                        <a:rPr lang="en-US" baseline="0" dirty="0" smtClean="0"/>
                        <a:t> Right 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 : 10</a:t>
                      </a:r>
                      <a:r>
                        <a:rPr lang="en-US" baseline="0" dirty="0" smtClean="0"/>
                        <a:t>0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41376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: Prod = </a:t>
                      </a:r>
                      <a:r>
                        <a:rPr lang="en-US" baseline="0" dirty="0" err="1" smtClean="0"/>
                        <a:t>Prod+Mcand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0010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 : 1000</a:t>
                      </a:r>
                      <a:endParaRPr lang="en-US" dirty="0"/>
                    </a:p>
                  </a:txBody>
                  <a:tcPr/>
                </a:tc>
              </a:tr>
              <a:tr h="3413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2: Shift</a:t>
                      </a:r>
                      <a:r>
                        <a:rPr lang="en-US" baseline="0" dirty="0" smtClean="0"/>
                        <a:t> Right 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 : 110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41376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: Prod = </a:t>
                      </a:r>
                      <a:r>
                        <a:rPr lang="en-US" baseline="0" dirty="0" err="1" smtClean="0"/>
                        <a:t>Prod+Mcand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 : 1100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413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2: Shift</a:t>
                      </a:r>
                      <a:r>
                        <a:rPr lang="en-US" baseline="0" dirty="0" smtClean="0"/>
                        <a:t> Right 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0000 : 0110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Arrow Connector 7"/>
          <p:cNvCxnSpPr/>
          <p:nvPr/>
        </p:nvCxnSpPr>
        <p:spPr bwMode="auto">
          <a:xfrm flipH="1">
            <a:off x="6477000" y="3429000"/>
            <a:ext cx="457200" cy="15240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8"/>
          <p:cNvCxnSpPr/>
          <p:nvPr/>
        </p:nvCxnSpPr>
        <p:spPr bwMode="auto">
          <a:xfrm flipV="1">
            <a:off x="5793075" y="3715651"/>
            <a:ext cx="457200" cy="22860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Rectangle 13"/>
          <p:cNvSpPr/>
          <p:nvPr/>
        </p:nvSpPr>
        <p:spPr>
          <a:xfrm>
            <a:off x="6193536" y="3438283"/>
            <a:ext cx="363414" cy="461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+</a:t>
            </a:r>
            <a:endParaRPr lang="en-US" sz="2400" dirty="0"/>
          </a:p>
        </p:txBody>
      </p:sp>
      <p:cxnSp>
        <p:nvCxnSpPr>
          <p:cNvPr id="22" name="Straight Arrow Connector 14"/>
          <p:cNvCxnSpPr/>
          <p:nvPr/>
        </p:nvCxnSpPr>
        <p:spPr bwMode="auto">
          <a:xfrm>
            <a:off x="6501735" y="3750772"/>
            <a:ext cx="407730" cy="70243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17"/>
          <p:cNvCxnSpPr/>
          <p:nvPr/>
        </p:nvCxnSpPr>
        <p:spPr bwMode="auto">
          <a:xfrm flipH="1">
            <a:off x="6331869" y="4114800"/>
            <a:ext cx="457200" cy="15240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18"/>
          <p:cNvCxnSpPr/>
          <p:nvPr/>
        </p:nvCxnSpPr>
        <p:spPr bwMode="auto">
          <a:xfrm flipV="1">
            <a:off x="5647944" y="4401451"/>
            <a:ext cx="457200" cy="22860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ectangle 19"/>
          <p:cNvSpPr/>
          <p:nvPr/>
        </p:nvSpPr>
        <p:spPr>
          <a:xfrm>
            <a:off x="6048405" y="4124083"/>
            <a:ext cx="363414" cy="461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+</a:t>
            </a:r>
            <a:endParaRPr lang="en-US" sz="2400" dirty="0"/>
          </a:p>
        </p:txBody>
      </p:sp>
      <p:cxnSp>
        <p:nvCxnSpPr>
          <p:cNvPr id="26" name="Straight Arrow Connector 20"/>
          <p:cNvCxnSpPr/>
          <p:nvPr/>
        </p:nvCxnSpPr>
        <p:spPr bwMode="auto">
          <a:xfrm>
            <a:off x="6356604" y="4436572"/>
            <a:ext cx="407730" cy="70243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8447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ko-KR" i="1" dirty="0" smtClean="0">
                <a:solidFill>
                  <a:srgbClr val="0000CC"/>
                </a:solidFill>
              </a:rPr>
              <a:t>Hi</a:t>
            </a:r>
            <a:r>
              <a:rPr lang="en-US" altLang="ko-KR" dirty="0" smtClean="0">
                <a:solidFill>
                  <a:srgbClr val="0000CC"/>
                </a:solidFill>
              </a:rPr>
              <a:t> 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en-US" altLang="ko-KR" i="1" dirty="0" smtClean="0">
                <a:solidFill>
                  <a:srgbClr val="0000CC"/>
                </a:solidFill>
              </a:rPr>
              <a:t>Lo</a:t>
            </a:r>
            <a:r>
              <a:rPr lang="en-US" altLang="ko-KR" i="1" dirty="0" smtClean="0"/>
              <a:t> </a:t>
            </a:r>
            <a:r>
              <a:rPr lang="ko-KR" altLang="en-US" dirty="0" smtClean="0"/>
              <a:t>레지스터</a:t>
            </a:r>
            <a:r>
              <a:rPr lang="en-US" altLang="ko-KR" dirty="0" smtClean="0"/>
              <a:t> </a:t>
            </a:r>
          </a:p>
          <a:p>
            <a:pPr lvl="1" algn="just" eaLnBrk="1" hangingPunct="1"/>
            <a:r>
              <a:rPr lang="en-US" altLang="ko-KR" dirty="0"/>
              <a:t>64</a:t>
            </a:r>
            <a:r>
              <a:rPr lang="ko-KR" altLang="en-US" dirty="0"/>
              <a:t>비트 곱을 </a:t>
            </a:r>
            <a:r>
              <a:rPr lang="ko-KR" altLang="en-US" dirty="0" smtClean="0"/>
              <a:t>저장하기 위한 별도의 </a:t>
            </a:r>
            <a:r>
              <a:rPr lang="en-US" altLang="ko-KR" dirty="0" smtClean="0"/>
              <a:t>32</a:t>
            </a:r>
            <a:r>
              <a:rPr lang="ko-KR" altLang="en-US" dirty="0" smtClean="0"/>
              <a:t>비트 레지스터 한 쌍</a:t>
            </a:r>
            <a:endParaRPr lang="en-US" altLang="ko-KR" dirty="0" smtClean="0"/>
          </a:p>
          <a:p>
            <a:pPr lvl="1" algn="just" eaLnBrk="1" hangingPunct="1"/>
            <a:r>
              <a:rPr lang="en-US" altLang="ko-KR" dirty="0" smtClean="0"/>
              <a:t>Hi: most-significant 32 bits, Lo: least-significant 32 bits</a:t>
            </a:r>
          </a:p>
          <a:p>
            <a:pPr algn="just" eaLnBrk="1" hangingPunct="1"/>
            <a:endParaRPr lang="en-US" altLang="ko-KR" dirty="0" smtClean="0"/>
          </a:p>
          <a:p>
            <a:pPr algn="just" eaLnBrk="1" hangingPunct="1"/>
            <a:r>
              <a:rPr lang="ko-KR" altLang="en-US" dirty="0" smtClean="0"/>
              <a:t>곱셈 명령어</a:t>
            </a:r>
            <a:endParaRPr lang="en-US" altLang="ko-KR" dirty="0" smtClean="0"/>
          </a:p>
          <a:p>
            <a:pPr lvl="1" algn="just" eaLnBrk="1" hangingPunct="1"/>
            <a:r>
              <a:rPr lang="en-US" altLang="ko-KR" b="1" dirty="0" err="1" smtClean="0">
                <a:latin typeface="Courier New" pitchFamily="49" charset="0"/>
              </a:rPr>
              <a:t>mult</a:t>
            </a:r>
            <a:r>
              <a:rPr lang="en-US" altLang="ko-KR" b="1" dirty="0" smtClean="0">
                <a:latin typeface="Courier New" pitchFamily="49" charset="0"/>
              </a:rPr>
              <a:t>  $s2,$s3	 # </a:t>
            </a:r>
            <a:r>
              <a:rPr lang="en-US" altLang="ko-KR" b="1" dirty="0" err="1" smtClean="0">
                <a:latin typeface="Courier New" pitchFamily="49" charset="0"/>
              </a:rPr>
              <a:t>Hi,Lo</a:t>
            </a:r>
            <a:r>
              <a:rPr lang="en-US" altLang="ko-KR" b="1" dirty="0" smtClean="0">
                <a:latin typeface="Courier New" pitchFamily="49" charset="0"/>
              </a:rPr>
              <a:t> = $s2 x $s3 (multiply signed)</a:t>
            </a:r>
          </a:p>
          <a:p>
            <a:pPr lvl="1" algn="just" eaLnBrk="1" hangingPunct="1"/>
            <a:r>
              <a:rPr lang="en-US" altLang="ko-KR" b="1" dirty="0" err="1" smtClean="0">
                <a:latin typeface="Courier New" pitchFamily="49" charset="0"/>
              </a:rPr>
              <a:t>multu</a:t>
            </a:r>
            <a:r>
              <a:rPr lang="en-US" altLang="ko-KR" b="1" dirty="0" smtClean="0">
                <a:latin typeface="Courier New" pitchFamily="49" charset="0"/>
              </a:rPr>
              <a:t> $s2,$s3	 # </a:t>
            </a:r>
            <a:r>
              <a:rPr lang="en-US" altLang="ko-KR" b="1" dirty="0" err="1" smtClean="0">
                <a:latin typeface="Courier New" pitchFamily="49" charset="0"/>
              </a:rPr>
              <a:t>Hi,Lo</a:t>
            </a:r>
            <a:r>
              <a:rPr lang="en-US" altLang="ko-KR" b="1" dirty="0" smtClean="0">
                <a:latin typeface="Courier New" pitchFamily="49" charset="0"/>
              </a:rPr>
              <a:t> = $s2 x $s3 </a:t>
            </a:r>
            <a:r>
              <a:rPr lang="en-US" altLang="ko-KR" b="1" dirty="0">
                <a:latin typeface="Courier New" pitchFamily="49" charset="0"/>
              </a:rPr>
              <a:t>(multiply unsigned</a:t>
            </a:r>
            <a:r>
              <a:rPr lang="en-US" altLang="ko-KR" b="1" dirty="0" smtClean="0">
                <a:latin typeface="Courier New" pitchFamily="49" charset="0"/>
              </a:rPr>
              <a:t>)</a:t>
            </a:r>
          </a:p>
          <a:p>
            <a:pPr algn="just" eaLnBrk="1" hangingPunct="1"/>
            <a:endParaRPr lang="en-US" altLang="ko-KR" b="1" dirty="0" smtClean="0">
              <a:latin typeface="Courier New" pitchFamily="49" charset="0"/>
            </a:endParaRPr>
          </a:p>
          <a:p>
            <a:pPr algn="just" eaLnBrk="1" hangingPunct="1"/>
            <a:r>
              <a:rPr lang="ko-KR" altLang="en-US" dirty="0" smtClean="0">
                <a:latin typeface="Courier New" pitchFamily="49" charset="0"/>
              </a:rPr>
              <a:t>데이터 전송 명령어</a:t>
            </a:r>
            <a:endParaRPr lang="en-US" altLang="ko-KR" b="1" dirty="0" smtClean="0">
              <a:latin typeface="Courier New" pitchFamily="49" charset="0"/>
            </a:endParaRPr>
          </a:p>
          <a:p>
            <a:pPr lvl="1" algn="just" eaLnBrk="1" hangingPunct="1"/>
            <a:r>
              <a:rPr lang="en-US" altLang="ko-KR" b="1" dirty="0" err="1" smtClean="0">
                <a:latin typeface="Courier New" pitchFamily="49" charset="0"/>
              </a:rPr>
              <a:t>mflo</a:t>
            </a:r>
            <a:r>
              <a:rPr lang="en-US" altLang="ko-KR" b="1" dirty="0" smtClean="0">
                <a:latin typeface="Courier New" pitchFamily="49" charset="0"/>
              </a:rPr>
              <a:t>  $s1	 # $s1 = Lo (move from lo)</a:t>
            </a:r>
          </a:p>
          <a:p>
            <a:pPr lvl="1" algn="just" eaLnBrk="1" hangingPunct="1"/>
            <a:r>
              <a:rPr lang="en-US" altLang="ko-KR" b="1" dirty="0" err="1" smtClean="0">
                <a:latin typeface="Courier New" pitchFamily="49" charset="0"/>
              </a:rPr>
              <a:t>mfhi</a:t>
            </a:r>
            <a:r>
              <a:rPr lang="en-US" altLang="ko-KR" b="1" dirty="0" smtClean="0">
                <a:latin typeface="Courier New" pitchFamily="49" charset="0"/>
              </a:rPr>
              <a:t>  $s1	 # $s1 = Hi (move from hi)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MIPS</a:t>
            </a:r>
            <a:r>
              <a:rPr lang="ko-KR" altLang="en-US" dirty="0"/>
              <a:t>에서의 곱셈</a:t>
            </a:r>
          </a:p>
        </p:txBody>
      </p:sp>
    </p:spTree>
    <p:extLst>
      <p:ext uri="{BB962C8B-B14F-4D97-AF65-F5344CB8AC3E}">
        <p14:creationId xmlns:p14="http://schemas.microsoft.com/office/powerpoint/2010/main" val="225219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1339" y="609600"/>
            <a:ext cx="8568104" cy="719137"/>
          </a:xfrm>
        </p:spPr>
        <p:txBody>
          <a:bodyPr/>
          <a:lstStyle/>
          <a:p>
            <a:pPr algn="ctr"/>
            <a:r>
              <a:rPr lang="en-US" altLang="ko-KR" sz="3323" dirty="0">
                <a:solidFill>
                  <a:srgbClr val="0000CC"/>
                </a:solidFill>
              </a:rPr>
              <a:t>3.4 </a:t>
            </a:r>
            <a:r>
              <a:rPr lang="ko-KR" altLang="en-US" sz="3323" dirty="0">
                <a:solidFill>
                  <a:srgbClr val="0000CC"/>
                </a:solidFill>
              </a:rPr>
              <a:t>나눗셈</a:t>
            </a:r>
            <a:endParaRPr lang="ko-KR" altLang="en-US" sz="3323" dirty="0"/>
          </a:p>
        </p:txBody>
      </p:sp>
      <p:grpSp>
        <p:nvGrpSpPr>
          <p:cNvPr id="14" name="Group 3"/>
          <p:cNvGrpSpPr/>
          <p:nvPr/>
        </p:nvGrpSpPr>
        <p:grpSpPr>
          <a:xfrm>
            <a:off x="2438400" y="2514600"/>
            <a:ext cx="4350871" cy="3103584"/>
            <a:chOff x="76953" y="1822846"/>
            <a:chExt cx="4350871" cy="3103584"/>
          </a:xfrm>
        </p:grpSpPr>
        <p:grpSp>
          <p:nvGrpSpPr>
            <p:cNvPr id="15" name="Group 11"/>
            <p:cNvGrpSpPr/>
            <p:nvPr/>
          </p:nvGrpSpPr>
          <p:grpSpPr>
            <a:xfrm>
              <a:off x="685800" y="1905000"/>
              <a:ext cx="2012950" cy="2530475"/>
              <a:chOff x="1592263" y="2565400"/>
              <a:chExt cx="2012950" cy="2530475"/>
            </a:xfrm>
          </p:grpSpPr>
          <p:sp>
            <p:nvSpPr>
              <p:cNvPr id="21" name="Text Box 4"/>
              <p:cNvSpPr txBox="1">
                <a:spLocks noChangeArrowheads="1"/>
              </p:cNvSpPr>
              <p:nvPr/>
            </p:nvSpPr>
            <p:spPr bwMode="auto">
              <a:xfrm>
                <a:off x="1592263" y="2565400"/>
                <a:ext cx="2012950" cy="2530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000" dirty="0">
                    <a:latin typeface="Lucida Console" panose="020B0609040504020204" pitchFamily="49" charset="0"/>
                  </a:rPr>
                  <a:t>        1001</a:t>
                </a:r>
              </a:p>
              <a:p>
                <a:r>
                  <a:rPr lang="en-US" altLang="en-US" sz="2000" dirty="0">
                    <a:latin typeface="Lucida Console" panose="020B0609040504020204" pitchFamily="49" charset="0"/>
                  </a:rPr>
                  <a:t>1000 1001010</a:t>
                </a:r>
              </a:p>
              <a:p>
                <a:r>
                  <a:rPr lang="en-US" altLang="en-US" sz="2000" dirty="0">
                    <a:latin typeface="Lucida Console" panose="020B0609040504020204" pitchFamily="49" charset="0"/>
                  </a:rPr>
                  <a:t>    -1000</a:t>
                </a:r>
              </a:p>
              <a:p>
                <a:r>
                  <a:rPr lang="en-US" altLang="en-US" sz="2000" dirty="0">
                    <a:latin typeface="Lucida Console" panose="020B0609040504020204" pitchFamily="49" charset="0"/>
                  </a:rPr>
                  <a:t>        10</a:t>
                </a:r>
              </a:p>
              <a:p>
                <a:r>
                  <a:rPr lang="en-US" altLang="en-US" sz="2000" dirty="0">
                    <a:latin typeface="Lucida Console" panose="020B0609040504020204" pitchFamily="49" charset="0"/>
                  </a:rPr>
                  <a:t>        101 </a:t>
                </a:r>
              </a:p>
              <a:p>
                <a:r>
                  <a:rPr lang="en-US" altLang="en-US" sz="2000" dirty="0">
                    <a:latin typeface="Lucida Console" panose="020B0609040504020204" pitchFamily="49" charset="0"/>
                  </a:rPr>
                  <a:t>        </a:t>
                </a:r>
                <a:r>
                  <a:rPr lang="en-US" altLang="en-US" sz="2000" b="1" dirty="0">
                    <a:latin typeface="Lucida Console" panose="020B0609040504020204" pitchFamily="49" charset="0"/>
                  </a:rPr>
                  <a:t>1010</a:t>
                </a:r>
              </a:p>
              <a:p>
                <a:r>
                  <a:rPr lang="en-US" altLang="en-US" sz="2000" dirty="0">
                    <a:latin typeface="Lucida Console" panose="020B0609040504020204" pitchFamily="49" charset="0"/>
                  </a:rPr>
                  <a:t>       -1000</a:t>
                </a:r>
              </a:p>
              <a:p>
                <a:r>
                  <a:rPr lang="en-US" altLang="en-US" sz="2000" dirty="0">
                    <a:latin typeface="Lucida Console" panose="020B0609040504020204" pitchFamily="49" charset="0"/>
                  </a:rPr>
                  <a:t>          10</a:t>
                </a:r>
                <a:endParaRPr lang="en-AU" altLang="en-US" sz="2000" dirty="0">
                  <a:latin typeface="Lucida Console" panose="020B0609040504020204" pitchFamily="49" charset="0"/>
                </a:endParaRPr>
              </a:p>
            </p:txBody>
          </p:sp>
          <p:sp>
            <p:nvSpPr>
              <p:cNvPr id="22" name="Line 5"/>
              <p:cNvSpPr>
                <a:spLocks noChangeShapeType="1"/>
              </p:cNvSpPr>
              <p:nvPr/>
            </p:nvSpPr>
            <p:spPr bwMode="auto">
              <a:xfrm flipH="1">
                <a:off x="2339975" y="2924175"/>
                <a:ext cx="12239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Line 6"/>
              <p:cNvSpPr>
                <a:spLocks noChangeShapeType="1"/>
              </p:cNvSpPr>
              <p:nvPr/>
            </p:nvSpPr>
            <p:spPr bwMode="auto">
              <a:xfrm flipH="1">
                <a:off x="2411413" y="3500438"/>
                <a:ext cx="6477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Line 11"/>
              <p:cNvSpPr>
                <a:spLocks noChangeShapeType="1"/>
              </p:cNvSpPr>
              <p:nvPr/>
            </p:nvSpPr>
            <p:spPr bwMode="auto">
              <a:xfrm flipH="1">
                <a:off x="2843213" y="4724400"/>
                <a:ext cx="6477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Arc 12"/>
              <p:cNvSpPr>
                <a:spLocks/>
              </p:cNvSpPr>
              <p:nvPr/>
            </p:nvSpPr>
            <p:spPr bwMode="auto">
              <a:xfrm>
                <a:off x="2339975" y="2924175"/>
                <a:ext cx="73025" cy="144463"/>
              </a:xfrm>
              <a:custGeom>
                <a:avLst/>
                <a:gdLst>
                  <a:gd name="T0" fmla="*/ 0 w 21600"/>
                  <a:gd name="T1" fmla="*/ 0 h 21600"/>
                  <a:gd name="T2" fmla="*/ 9539871 w 21600"/>
                  <a:gd name="T3" fmla="*/ 289046495 h 21600"/>
                  <a:gd name="T4" fmla="*/ 0 w 21600"/>
                  <a:gd name="T5" fmla="*/ 289046495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Arc 13"/>
              <p:cNvSpPr>
                <a:spLocks/>
              </p:cNvSpPr>
              <p:nvPr/>
            </p:nvSpPr>
            <p:spPr bwMode="auto">
              <a:xfrm flipV="1">
                <a:off x="2339975" y="3068638"/>
                <a:ext cx="73025" cy="144462"/>
              </a:xfrm>
              <a:custGeom>
                <a:avLst/>
                <a:gdLst>
                  <a:gd name="T0" fmla="*/ 0 w 21600"/>
                  <a:gd name="T1" fmla="*/ 0 h 21600"/>
                  <a:gd name="T2" fmla="*/ 9539871 w 21600"/>
                  <a:gd name="T3" fmla="*/ 289036790 h 21600"/>
                  <a:gd name="T4" fmla="*/ 0 w 21600"/>
                  <a:gd name="T5" fmla="*/ 28903679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2694999" y="1822846"/>
              <a:ext cx="10294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</a:rPr>
                <a:t>Quotient</a:t>
              </a:r>
              <a:endParaRPr lang="en-US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98750" y="2192178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</a:rPr>
                <a:t>Dividend</a:t>
              </a:r>
              <a:endParaRPr lang="en-US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46804" y="4093013"/>
              <a:ext cx="12442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</a:rPr>
                <a:t>Remainder</a:t>
              </a:r>
              <a:endParaRPr lang="en-US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5148" y="1966674"/>
              <a:ext cx="8803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</a:rPr>
                <a:t>Divisor</a:t>
              </a:r>
              <a:endParaRPr lang="en-US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6953" y="4587876"/>
              <a:ext cx="43508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tx2">
                      <a:lumMod val="75000"/>
                    </a:schemeClr>
                  </a:solidFill>
                </a:rPr>
                <a:t>Dividend = Quotient x Divisor + Remainder</a:t>
              </a:r>
              <a:endParaRPr lang="en-US" sz="16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596595" y="236728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제수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696708" y="235829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몫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722471" y="312928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피제수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761940" y="460488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나머지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660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>
          <a:xfrm>
            <a:off x="448409" y="1368670"/>
            <a:ext cx="8516815" cy="465077"/>
          </a:xfrm>
        </p:spPr>
        <p:txBody>
          <a:bodyPr/>
          <a:lstStyle/>
          <a:p>
            <a:pPr eaLnBrk="1" hangingPunct="1"/>
            <a:r>
              <a:rPr lang="ko-KR" altLang="en-US" dirty="0"/>
              <a:t>나눗셈 하드웨어의 첫 번째 </a:t>
            </a:r>
            <a:r>
              <a:rPr lang="ko-KR" altLang="en-US" dirty="0" smtClean="0"/>
              <a:t>버전</a:t>
            </a:r>
            <a:endParaRPr lang="ko-KR" altLang="en-US" dirty="0"/>
          </a:p>
        </p:txBody>
      </p:sp>
      <p:pic>
        <p:nvPicPr>
          <p:cNvPr id="8" name="Picture 6" descr="f03-08-978012407726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12057" y="1900215"/>
            <a:ext cx="4453418" cy="2573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17396" y="4558972"/>
            <a:ext cx="8516815" cy="1528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pPr marL="249122" indent="-249122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endParaRPr lang="en-US" altLang="ko-KR" sz="1108" b="1" dirty="0" smtClean="0">
              <a:latin typeface="Tahoma" panose="020B0604030504040204" pitchFamily="34" charset="0"/>
              <a:ea typeface="맑은 고딕" panose="020B0503020000020004" pitchFamily="50" charset="-127"/>
            </a:endParaRPr>
          </a:p>
          <a:p>
            <a:pPr marL="249122" indent="-249122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ko-KR" altLang="en-US" sz="1108" b="1" dirty="0" smtClean="0">
                <a:latin typeface="Tahoma" panose="020B0604030504040204" pitchFamily="34" charset="0"/>
                <a:ea typeface="맑은 고딕" panose="020B0503020000020004" pitchFamily="50" charset="-127"/>
              </a:rPr>
              <a:t>매 </a:t>
            </a:r>
            <a:r>
              <a:rPr lang="ko-KR" altLang="en-US" sz="1108" b="1" dirty="0">
                <a:latin typeface="Tahoma" panose="020B0604030504040204" pitchFamily="34" charset="0"/>
                <a:ea typeface="맑은 고딕" panose="020B0503020000020004" pitchFamily="50" charset="-127"/>
              </a:rPr>
              <a:t>단계 마다</a:t>
            </a:r>
          </a:p>
          <a:p>
            <a:pPr marL="671163" lvl="1" indent="-249122">
              <a:spcBef>
                <a:spcPct val="20000"/>
              </a:spcBef>
              <a:buClr>
                <a:srgbClr val="CC0066"/>
              </a:buClr>
              <a:buSzPct val="60000"/>
              <a:buFont typeface="Wingdings" pitchFamily="2" charset="2"/>
              <a:buChar char="v"/>
            </a:pPr>
            <a:r>
              <a:rPr lang="ko-KR" altLang="en-US" sz="1846" kern="0" dirty="0">
                <a:latin typeface="Tahoma" panose="020B0604030504040204" pitchFamily="34" charset="0"/>
                <a:ea typeface="맑은 고딕" panose="020B0503020000020004" pitchFamily="50" charset="-127"/>
              </a:rPr>
              <a:t>제수</a:t>
            </a:r>
            <a:r>
              <a:rPr lang="en-US" altLang="ko-KR" sz="1846" kern="0" dirty="0">
                <a:latin typeface="Tahoma" panose="020B0604030504040204" pitchFamily="34" charset="0"/>
                <a:ea typeface="맑은 고딕" panose="020B0503020000020004" pitchFamily="50" charset="-127"/>
              </a:rPr>
              <a:t>(Divisor </a:t>
            </a:r>
            <a:r>
              <a:rPr lang="ko-KR" altLang="en-US" sz="1846" kern="0" dirty="0">
                <a:latin typeface="Tahoma" panose="020B0604030504040204" pitchFamily="34" charset="0"/>
                <a:ea typeface="맑은 고딕" panose="020B0503020000020004" pitchFamily="50" charset="-127"/>
              </a:rPr>
              <a:t>레지스터</a:t>
            </a:r>
            <a:r>
              <a:rPr lang="en-US" altLang="ko-KR" sz="1846" kern="0" dirty="0">
                <a:latin typeface="Tahoma" panose="020B0604030504040204" pitchFamily="34" charset="0"/>
                <a:ea typeface="맑은 고딕" panose="020B0503020000020004" pitchFamily="50" charset="-127"/>
              </a:rPr>
              <a:t>)</a:t>
            </a:r>
            <a:r>
              <a:rPr lang="ko-KR" altLang="en-US" sz="1846" kern="0" dirty="0">
                <a:latin typeface="Tahoma" panose="020B0604030504040204" pitchFamily="34" charset="0"/>
                <a:ea typeface="맑은 고딕" panose="020B0503020000020004" pitchFamily="50" charset="-127"/>
              </a:rPr>
              <a:t>를 오른쪽으로 한 비트씩 자리이동</a:t>
            </a:r>
            <a:endParaRPr lang="en-US" altLang="ko-KR" sz="1846" kern="0" dirty="0">
              <a:latin typeface="Tahoma" panose="020B0604030504040204" pitchFamily="34" charset="0"/>
              <a:ea typeface="맑은 고딕" panose="020B0503020000020004" pitchFamily="50" charset="-127"/>
            </a:endParaRPr>
          </a:p>
          <a:p>
            <a:pPr marL="671163" lvl="1" indent="-249122" latinLnBrk="1">
              <a:spcBef>
                <a:spcPct val="20000"/>
              </a:spcBef>
              <a:buClr>
                <a:srgbClr val="CC0066"/>
              </a:buClr>
              <a:buSzPct val="60000"/>
              <a:buFont typeface="Wingdings" pitchFamily="2" charset="2"/>
              <a:buChar char="v"/>
            </a:pPr>
            <a:r>
              <a:rPr lang="ko-KR" altLang="en-US" sz="1846" kern="0" dirty="0">
                <a:latin typeface="Tahoma" panose="020B0604030504040204" pitchFamily="34" charset="0"/>
                <a:ea typeface="맑은 고딕" panose="020B0503020000020004" pitchFamily="50" charset="-127"/>
              </a:rPr>
              <a:t>피제수</a:t>
            </a:r>
            <a:r>
              <a:rPr lang="en-US" altLang="ko-KR" sz="1846" kern="0" dirty="0">
                <a:latin typeface="Tahoma" panose="020B0604030504040204" pitchFamily="34" charset="0"/>
                <a:ea typeface="맑은 고딕" panose="020B0503020000020004" pitchFamily="50" charset="-127"/>
              </a:rPr>
              <a:t>(Remainder </a:t>
            </a:r>
            <a:r>
              <a:rPr lang="ko-KR" altLang="en-US" sz="1846" kern="0" dirty="0">
                <a:latin typeface="Tahoma" panose="020B0604030504040204" pitchFamily="34" charset="0"/>
                <a:ea typeface="맑은 고딕" panose="020B0503020000020004" pitchFamily="50" charset="-127"/>
              </a:rPr>
              <a:t>레지스터</a:t>
            </a:r>
            <a:r>
              <a:rPr lang="en-US" altLang="ko-KR" sz="1846" kern="0" dirty="0">
                <a:latin typeface="Tahoma" panose="020B0604030504040204" pitchFamily="34" charset="0"/>
                <a:ea typeface="맑은 고딕" panose="020B0503020000020004" pitchFamily="50" charset="-127"/>
              </a:rPr>
              <a:t>)</a:t>
            </a:r>
            <a:r>
              <a:rPr lang="ko-KR" altLang="en-US" sz="1846" kern="0" dirty="0">
                <a:latin typeface="Tahoma" panose="020B0604030504040204" pitchFamily="34" charset="0"/>
                <a:ea typeface="맑은 고딕" panose="020B0503020000020004" pitchFamily="50" charset="-127"/>
              </a:rPr>
              <a:t>에서 제수를 뺀다</a:t>
            </a:r>
            <a:r>
              <a:rPr lang="en-US" altLang="ko-KR" sz="1846" kern="0" dirty="0">
                <a:latin typeface="Tahoma" panose="020B0604030504040204" pitchFamily="34" charset="0"/>
                <a:ea typeface="맑은 고딕" panose="020B0503020000020004" pitchFamily="50" charset="-127"/>
              </a:rPr>
              <a:t>.</a:t>
            </a:r>
          </a:p>
          <a:p>
            <a:pPr marL="671163" lvl="1" indent="-249122" latinLnBrk="1">
              <a:spcBef>
                <a:spcPct val="20000"/>
              </a:spcBef>
              <a:buClr>
                <a:srgbClr val="CC0066"/>
              </a:buClr>
              <a:buSzPct val="60000"/>
              <a:buFont typeface="Wingdings" pitchFamily="2" charset="2"/>
              <a:buChar char="v"/>
            </a:pPr>
            <a:r>
              <a:rPr lang="ko-KR" altLang="en-US" sz="1846" kern="0" dirty="0">
                <a:latin typeface="Tahoma" panose="020B0604030504040204" pitchFamily="34" charset="0"/>
                <a:ea typeface="맑은 고딕" panose="020B0503020000020004" pitchFamily="50" charset="-127"/>
              </a:rPr>
              <a:t>결과가 음수이면 제수를 다시 더해서 원래 값으로 복원</a:t>
            </a:r>
            <a:r>
              <a:rPr lang="en-US" altLang="ko-KR" sz="1846" kern="0" dirty="0">
                <a:latin typeface="Tahoma" panose="020B0604030504040204" pitchFamily="34" charset="0"/>
                <a:ea typeface="맑은 고딕" panose="020B0503020000020004" pitchFamily="50" charset="-127"/>
              </a:rPr>
              <a:t>(restoring)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u="sng" dirty="0"/>
              <a:t>나눗셈 알고리즘과 하드웨어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363695" y="3027358"/>
            <a:ext cx="1202335" cy="373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992" tIns="42497" rIns="84992" bIns="42497" anchor="ctr" anchorCtr="0"/>
          <a:lstStyle/>
          <a:p>
            <a:pPr marL="249122" indent="-249122" algn="ctr">
              <a:spcBef>
                <a:spcPct val="20000"/>
              </a:spcBef>
              <a:buClr>
                <a:srgbClr val="000099"/>
              </a:buClr>
            </a:pPr>
            <a:r>
              <a:rPr lang="ko-KR" altLang="en-US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그림</a:t>
            </a:r>
            <a:r>
              <a:rPr lang="en-US" altLang="ko-KR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 3.8</a:t>
            </a:r>
          </a:p>
        </p:txBody>
      </p:sp>
      <p:sp>
        <p:nvSpPr>
          <p:cNvPr id="10" name="AutoShape 5"/>
          <p:cNvSpPr>
            <a:spLocks/>
          </p:cNvSpPr>
          <p:nvPr/>
        </p:nvSpPr>
        <p:spPr bwMode="auto">
          <a:xfrm>
            <a:off x="448409" y="3855524"/>
            <a:ext cx="1728788" cy="618289"/>
          </a:xfrm>
          <a:prstGeom prst="borderCallout1">
            <a:avLst>
              <a:gd name="adj1" fmla="val 54978"/>
              <a:gd name="adj2" fmla="val 101378"/>
              <a:gd name="adj3" fmla="val 8399"/>
              <a:gd name="adj4" fmla="val 131206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  <a:prstDash val="dash"/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ko-KR" altLang="en-US" sz="1600" dirty="0" smtClean="0"/>
              <a:t>피제수</a:t>
            </a:r>
            <a:r>
              <a:rPr lang="en-US" altLang="ko-KR" sz="1600" dirty="0" smtClean="0"/>
              <a:t>(dividend)</a:t>
            </a:r>
            <a:r>
              <a:rPr lang="ko-KR" altLang="en-US" sz="1600" dirty="0" smtClean="0"/>
              <a:t>로 초기화</a:t>
            </a:r>
            <a:endParaRPr lang="en-AU" altLang="en-US" sz="1600" dirty="0"/>
          </a:p>
        </p:txBody>
      </p:sp>
      <p:sp>
        <p:nvSpPr>
          <p:cNvPr id="11" name="AutoShape 6"/>
          <p:cNvSpPr>
            <a:spLocks/>
          </p:cNvSpPr>
          <p:nvPr/>
        </p:nvSpPr>
        <p:spPr bwMode="auto">
          <a:xfrm>
            <a:off x="201706" y="1814603"/>
            <a:ext cx="2596940" cy="662782"/>
          </a:xfrm>
          <a:prstGeom prst="borderCallout1">
            <a:avLst>
              <a:gd name="adj1" fmla="val 20753"/>
              <a:gd name="adj2" fmla="val 104020"/>
              <a:gd name="adj3" fmla="val 70481"/>
              <a:gd name="adj4" fmla="val 11731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  <a:prstDash val="dash"/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ko-KR" altLang="en-US" sz="1600" dirty="0" smtClean="0"/>
              <a:t>왼쪽 절반에 제수</a:t>
            </a:r>
            <a:r>
              <a:rPr lang="en-US" altLang="ko-KR" sz="1600" dirty="0" smtClean="0"/>
              <a:t>(divisor)</a:t>
            </a:r>
            <a:r>
              <a:rPr lang="ko-KR" altLang="en-US" sz="1600" dirty="0" smtClean="0"/>
              <a:t>를 초기화</a:t>
            </a:r>
            <a:endParaRPr lang="en-AU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2315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3" name="Picture 4" descr="Figure 3-11-ne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88320" y="1066800"/>
            <a:ext cx="4781644" cy="535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첫 번째 </a:t>
            </a:r>
            <a:r>
              <a:rPr lang="ko-KR" altLang="en-US" dirty="0" smtClean="0"/>
              <a:t>나눗셈 </a:t>
            </a:r>
            <a:r>
              <a:rPr lang="ko-KR" altLang="en-US" dirty="0"/>
              <a:t>알고리즘</a:t>
            </a:r>
          </a:p>
        </p:txBody>
      </p:sp>
      <p:pic>
        <p:nvPicPr>
          <p:cNvPr id="5" name="Picture 7" descr="f03-09-P37449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" y="2819400"/>
            <a:ext cx="3891217" cy="225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5"/>
          <p:cNvSpPr>
            <a:spLocks/>
          </p:cNvSpPr>
          <p:nvPr/>
        </p:nvSpPr>
        <p:spPr bwMode="auto">
          <a:xfrm>
            <a:off x="1906078" y="5715000"/>
            <a:ext cx="1728788" cy="330200"/>
          </a:xfrm>
          <a:prstGeom prst="borderCallout1">
            <a:avLst>
              <a:gd name="adj1" fmla="val 34616"/>
              <a:gd name="adj2" fmla="val -4407"/>
              <a:gd name="adj3" fmla="val -325538"/>
              <a:gd name="adj4" fmla="val -32139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  <a:prstDash val="dash"/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600" dirty="0"/>
              <a:t>Initially dividend</a:t>
            </a:r>
            <a:endParaRPr lang="en-AU" altLang="en-US" sz="1600" dirty="0"/>
          </a:p>
        </p:txBody>
      </p:sp>
      <p:sp>
        <p:nvSpPr>
          <p:cNvPr id="8" name="AutoShape 6"/>
          <p:cNvSpPr>
            <a:spLocks/>
          </p:cNvSpPr>
          <p:nvPr/>
        </p:nvSpPr>
        <p:spPr bwMode="auto">
          <a:xfrm>
            <a:off x="1071181" y="1690502"/>
            <a:ext cx="1584325" cy="576262"/>
          </a:xfrm>
          <a:prstGeom prst="borderCallout1">
            <a:avLst>
              <a:gd name="adj1" fmla="val 94505"/>
              <a:gd name="adj2" fmla="val 31404"/>
              <a:gd name="adj3" fmla="val 261433"/>
              <a:gd name="adj4" fmla="val 5141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  <a:prstDash val="dash"/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600"/>
              <a:t>Initially divisor in left half</a:t>
            </a:r>
            <a:endParaRPr lang="en-AU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036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28600" y="685800"/>
            <a:ext cx="8610600" cy="609600"/>
          </a:xfrm>
        </p:spPr>
        <p:txBody>
          <a:bodyPr/>
          <a:lstStyle/>
          <a:p>
            <a:r>
              <a:rPr lang="en-US" dirty="0" smtClean="0"/>
              <a:t>Division Example 7÷2 ( 0111÷0010 )</a:t>
            </a:r>
            <a:endParaRPr lang="en-US" dirty="0"/>
          </a:p>
        </p:txBody>
      </p:sp>
      <p:pic>
        <p:nvPicPr>
          <p:cNvPr id="21" name="Picture 7" descr="f03-09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827" y="1097454"/>
            <a:ext cx="2873277" cy="1663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2895600"/>
            <a:ext cx="6873765" cy="3825551"/>
          </a:xfrm>
          <a:prstGeom prst="rect">
            <a:avLst/>
          </a:prstGeom>
        </p:spPr>
      </p:pic>
      <p:grpSp>
        <p:nvGrpSpPr>
          <p:cNvPr id="23" name="Group 41"/>
          <p:cNvGrpSpPr/>
          <p:nvPr/>
        </p:nvGrpSpPr>
        <p:grpSpPr>
          <a:xfrm>
            <a:off x="6934200" y="3200400"/>
            <a:ext cx="363414" cy="461666"/>
            <a:chOff x="6934200" y="3200400"/>
            <a:chExt cx="363414" cy="461666"/>
          </a:xfrm>
        </p:grpSpPr>
        <p:cxnSp>
          <p:nvCxnSpPr>
            <p:cNvPr id="24" name="Straight Arrow Connector 6"/>
            <p:cNvCxnSpPr/>
            <p:nvPr/>
          </p:nvCxnSpPr>
          <p:spPr bwMode="auto">
            <a:xfrm flipH="1">
              <a:off x="7086600" y="3279648"/>
              <a:ext cx="156973" cy="149352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Straight Arrow Connector 7"/>
            <p:cNvCxnSpPr/>
            <p:nvPr/>
          </p:nvCxnSpPr>
          <p:spPr bwMode="auto">
            <a:xfrm>
              <a:off x="6934200" y="3343222"/>
              <a:ext cx="96714" cy="85778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" name="Rectangle 8"/>
            <p:cNvSpPr/>
            <p:nvPr/>
          </p:nvSpPr>
          <p:spPr>
            <a:xfrm>
              <a:off x="6934200" y="3200400"/>
              <a:ext cx="363414" cy="461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 smtClean="0"/>
                <a:t>-</a:t>
              </a:r>
              <a:endParaRPr lang="en-US" sz="2400" dirty="0"/>
            </a:p>
          </p:txBody>
        </p:sp>
        <p:cxnSp>
          <p:nvCxnSpPr>
            <p:cNvPr id="27" name="Straight Arrow Connector 9"/>
            <p:cNvCxnSpPr/>
            <p:nvPr/>
          </p:nvCxnSpPr>
          <p:spPr bwMode="auto">
            <a:xfrm>
              <a:off x="7140642" y="3490326"/>
              <a:ext cx="98358" cy="14874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8" name="TextBox 27"/>
          <p:cNvSpPr txBox="1"/>
          <p:nvPr/>
        </p:nvSpPr>
        <p:spPr>
          <a:xfrm>
            <a:off x="8211361" y="3581400"/>
            <a:ext cx="704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restore</a:t>
            </a:r>
            <a:endParaRPr lang="en-US" b="1"/>
          </a:p>
        </p:txBody>
      </p:sp>
      <p:sp>
        <p:nvSpPr>
          <p:cNvPr id="29" name="TextBox 28"/>
          <p:cNvSpPr txBox="1"/>
          <p:nvPr/>
        </p:nvSpPr>
        <p:spPr>
          <a:xfrm>
            <a:off x="8211361" y="4267200"/>
            <a:ext cx="704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restore</a:t>
            </a:r>
            <a:endParaRPr lang="en-US" b="1"/>
          </a:p>
        </p:txBody>
      </p:sp>
      <p:sp>
        <p:nvSpPr>
          <p:cNvPr id="30" name="TextBox 29"/>
          <p:cNvSpPr txBox="1"/>
          <p:nvPr/>
        </p:nvSpPr>
        <p:spPr>
          <a:xfrm>
            <a:off x="8211361" y="4908322"/>
            <a:ext cx="704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restore</a:t>
            </a:r>
            <a:endParaRPr lang="en-US" b="1"/>
          </a:p>
        </p:txBody>
      </p:sp>
      <p:grpSp>
        <p:nvGrpSpPr>
          <p:cNvPr id="31" name="Group 42"/>
          <p:cNvGrpSpPr/>
          <p:nvPr/>
        </p:nvGrpSpPr>
        <p:grpSpPr>
          <a:xfrm>
            <a:off x="6904893" y="3858399"/>
            <a:ext cx="363414" cy="461666"/>
            <a:chOff x="6934200" y="3200400"/>
            <a:chExt cx="363414" cy="461666"/>
          </a:xfrm>
        </p:grpSpPr>
        <p:cxnSp>
          <p:nvCxnSpPr>
            <p:cNvPr id="32" name="Straight Arrow Connector 43"/>
            <p:cNvCxnSpPr/>
            <p:nvPr/>
          </p:nvCxnSpPr>
          <p:spPr bwMode="auto">
            <a:xfrm flipH="1">
              <a:off x="7086600" y="3279648"/>
              <a:ext cx="156973" cy="149352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Straight Arrow Connector 44"/>
            <p:cNvCxnSpPr/>
            <p:nvPr/>
          </p:nvCxnSpPr>
          <p:spPr bwMode="auto">
            <a:xfrm>
              <a:off x="6934200" y="3343222"/>
              <a:ext cx="96714" cy="85778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Rectangle 45"/>
            <p:cNvSpPr/>
            <p:nvPr/>
          </p:nvSpPr>
          <p:spPr>
            <a:xfrm>
              <a:off x="6934200" y="3200400"/>
              <a:ext cx="363414" cy="461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 smtClean="0"/>
                <a:t>-</a:t>
              </a:r>
              <a:endParaRPr lang="en-US" sz="2400" dirty="0"/>
            </a:p>
          </p:txBody>
        </p:sp>
        <p:cxnSp>
          <p:nvCxnSpPr>
            <p:cNvPr id="35" name="Straight Arrow Connector 46"/>
            <p:cNvCxnSpPr/>
            <p:nvPr/>
          </p:nvCxnSpPr>
          <p:spPr bwMode="auto">
            <a:xfrm>
              <a:off x="7140642" y="3490326"/>
              <a:ext cx="98358" cy="14874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6" name="Group 47"/>
          <p:cNvGrpSpPr/>
          <p:nvPr/>
        </p:nvGrpSpPr>
        <p:grpSpPr>
          <a:xfrm>
            <a:off x="6946900" y="4541798"/>
            <a:ext cx="363414" cy="461666"/>
            <a:chOff x="6934200" y="3200400"/>
            <a:chExt cx="363414" cy="461666"/>
          </a:xfrm>
        </p:grpSpPr>
        <p:cxnSp>
          <p:nvCxnSpPr>
            <p:cNvPr id="37" name="Straight Arrow Connector 48"/>
            <p:cNvCxnSpPr/>
            <p:nvPr/>
          </p:nvCxnSpPr>
          <p:spPr bwMode="auto">
            <a:xfrm flipH="1">
              <a:off x="7086600" y="3279648"/>
              <a:ext cx="156973" cy="149352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Straight Arrow Connector 49"/>
            <p:cNvCxnSpPr/>
            <p:nvPr/>
          </p:nvCxnSpPr>
          <p:spPr bwMode="auto">
            <a:xfrm>
              <a:off x="6934200" y="3343222"/>
              <a:ext cx="96714" cy="85778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" name="Rectangle 50"/>
            <p:cNvSpPr/>
            <p:nvPr/>
          </p:nvSpPr>
          <p:spPr>
            <a:xfrm>
              <a:off x="6934200" y="3200400"/>
              <a:ext cx="363414" cy="461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 smtClean="0"/>
                <a:t>-</a:t>
              </a:r>
              <a:endParaRPr lang="en-US" sz="2400" dirty="0"/>
            </a:p>
          </p:txBody>
        </p:sp>
        <p:cxnSp>
          <p:nvCxnSpPr>
            <p:cNvPr id="40" name="Straight Arrow Connector 51"/>
            <p:cNvCxnSpPr/>
            <p:nvPr/>
          </p:nvCxnSpPr>
          <p:spPr bwMode="auto">
            <a:xfrm>
              <a:off x="7140642" y="3490326"/>
              <a:ext cx="98358" cy="14874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" name="Group 52"/>
          <p:cNvGrpSpPr/>
          <p:nvPr/>
        </p:nvGrpSpPr>
        <p:grpSpPr>
          <a:xfrm>
            <a:off x="6946900" y="5185321"/>
            <a:ext cx="363414" cy="461666"/>
            <a:chOff x="6934200" y="3200400"/>
            <a:chExt cx="363414" cy="461666"/>
          </a:xfrm>
        </p:grpSpPr>
        <p:cxnSp>
          <p:nvCxnSpPr>
            <p:cNvPr id="42" name="Straight Arrow Connector 53"/>
            <p:cNvCxnSpPr/>
            <p:nvPr/>
          </p:nvCxnSpPr>
          <p:spPr bwMode="auto">
            <a:xfrm flipH="1">
              <a:off x="7086600" y="3279648"/>
              <a:ext cx="156973" cy="149352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Straight Arrow Connector 54"/>
            <p:cNvCxnSpPr/>
            <p:nvPr/>
          </p:nvCxnSpPr>
          <p:spPr bwMode="auto">
            <a:xfrm>
              <a:off x="6934200" y="3343222"/>
              <a:ext cx="96714" cy="85778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" name="Rectangle 55"/>
            <p:cNvSpPr/>
            <p:nvPr/>
          </p:nvSpPr>
          <p:spPr>
            <a:xfrm>
              <a:off x="6934200" y="3200400"/>
              <a:ext cx="363414" cy="461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 smtClean="0"/>
                <a:t>-</a:t>
              </a:r>
              <a:endParaRPr lang="en-US" sz="2400" dirty="0"/>
            </a:p>
          </p:txBody>
        </p:sp>
        <p:cxnSp>
          <p:nvCxnSpPr>
            <p:cNvPr id="45" name="Straight Arrow Connector 56"/>
            <p:cNvCxnSpPr/>
            <p:nvPr/>
          </p:nvCxnSpPr>
          <p:spPr bwMode="auto">
            <a:xfrm>
              <a:off x="7140642" y="3490326"/>
              <a:ext cx="98358" cy="14874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6" name="Group 57"/>
          <p:cNvGrpSpPr/>
          <p:nvPr/>
        </p:nvGrpSpPr>
        <p:grpSpPr>
          <a:xfrm>
            <a:off x="6917593" y="5862934"/>
            <a:ext cx="363414" cy="461666"/>
            <a:chOff x="6934200" y="3200400"/>
            <a:chExt cx="363414" cy="461666"/>
          </a:xfrm>
        </p:grpSpPr>
        <p:cxnSp>
          <p:nvCxnSpPr>
            <p:cNvPr id="47" name="Straight Arrow Connector 58"/>
            <p:cNvCxnSpPr/>
            <p:nvPr/>
          </p:nvCxnSpPr>
          <p:spPr bwMode="auto">
            <a:xfrm flipH="1">
              <a:off x="7086600" y="3279648"/>
              <a:ext cx="156973" cy="149352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Straight Arrow Connector 59"/>
            <p:cNvCxnSpPr/>
            <p:nvPr/>
          </p:nvCxnSpPr>
          <p:spPr bwMode="auto">
            <a:xfrm>
              <a:off x="6934200" y="3343222"/>
              <a:ext cx="96714" cy="85778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" name="Rectangle 60"/>
            <p:cNvSpPr/>
            <p:nvPr/>
          </p:nvSpPr>
          <p:spPr>
            <a:xfrm>
              <a:off x="6934200" y="3200400"/>
              <a:ext cx="363414" cy="461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 smtClean="0"/>
                <a:t>-</a:t>
              </a:r>
              <a:endParaRPr lang="en-US" sz="2400" dirty="0"/>
            </a:p>
          </p:txBody>
        </p:sp>
        <p:cxnSp>
          <p:nvCxnSpPr>
            <p:cNvPr id="50" name="Straight Arrow Connector 61"/>
            <p:cNvCxnSpPr/>
            <p:nvPr/>
          </p:nvCxnSpPr>
          <p:spPr bwMode="auto">
            <a:xfrm>
              <a:off x="7140642" y="3490326"/>
              <a:ext cx="98358" cy="14874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72460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나눗셈 </a:t>
            </a:r>
            <a:r>
              <a:rPr lang="ko-KR" altLang="en-US" dirty="0" smtClean="0"/>
              <a:t>하드웨어의 </a:t>
            </a:r>
            <a:r>
              <a:rPr lang="ko-KR" altLang="en-US" dirty="0"/>
              <a:t>수정된 </a:t>
            </a:r>
            <a:r>
              <a:rPr lang="ko-KR" altLang="en-US" dirty="0" smtClean="0"/>
              <a:t>버전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최적화 버전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0" name="Picture 6" descr="f03-12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0" y="1484313"/>
            <a:ext cx="5340350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814309" y="4267200"/>
            <a:ext cx="2055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Quotient goes here</a:t>
            </a:r>
            <a:endParaRPr lang="en-US" sz="1600" b="1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0"/>
          <p:cNvCxnSpPr>
            <a:stCxn id="11" idx="1"/>
          </p:cNvCxnSpPr>
          <p:nvPr/>
        </p:nvCxnSpPr>
        <p:spPr>
          <a:xfrm flipH="1" flipV="1">
            <a:off x="5562600" y="3554620"/>
            <a:ext cx="1251709" cy="881857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35423" y="1371600"/>
            <a:ext cx="1841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</a:rPr>
              <a:t>need subtraction capability</a:t>
            </a:r>
            <a:endParaRPr lang="en-US" sz="1600" b="1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2"/>
          <p:cNvCxnSpPr/>
          <p:nvPr/>
        </p:nvCxnSpPr>
        <p:spPr>
          <a:xfrm>
            <a:off x="2514600" y="1847139"/>
            <a:ext cx="1295400" cy="683117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3759645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Subtract 32-bit divisor from left half of remainder</a:t>
            </a: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6" name="Straight Arrow Connector 14"/>
          <p:cNvCxnSpPr/>
          <p:nvPr/>
        </p:nvCxnSpPr>
        <p:spPr>
          <a:xfrm flipV="1">
            <a:off x="2619554" y="3657600"/>
            <a:ext cx="1133415" cy="327963"/>
          </a:xfrm>
          <a:prstGeom prst="straightConnector1">
            <a:avLst/>
          </a:prstGeom>
          <a:ln w="28575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684213" y="4495800"/>
            <a:ext cx="8270875" cy="165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tx1"/>
              </a:buClr>
              <a:buSzPct val="120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tx1"/>
              </a:buClr>
              <a:buSzPct val="100000"/>
              <a:buFont typeface="Courier New" charset="0"/>
              <a:buChar char="o"/>
              <a:defRPr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B9AC5"/>
              </a:buClr>
              <a:buFont typeface="Arial" charset="0"/>
              <a:buBlip>
                <a:blip r:embed="rId4"/>
              </a:buBlip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B9AC5"/>
              </a:buClr>
              <a:buFont typeface="Arial" charset="0"/>
              <a:buBlip>
                <a:blip r:embed="rId4"/>
              </a:buBlip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Divisor register and ALU are 32 bits. No quotient register</a:t>
            </a:r>
          </a:p>
          <a:p>
            <a:r>
              <a:rPr lang="en-US" sz="1800" dirty="0" smtClean="0"/>
              <a:t>Remainder register is 64 bits</a:t>
            </a:r>
          </a:p>
          <a:p>
            <a:r>
              <a:rPr lang="en-US" sz="1800" dirty="0" smtClean="0"/>
              <a:t>Shift the remainder instead of the divisor</a:t>
            </a:r>
          </a:p>
          <a:p>
            <a:r>
              <a:rPr lang="en-US" sz="1800" dirty="0" smtClean="0"/>
              <a:t>Quotient will place in the right half of remainder register</a:t>
            </a:r>
            <a:endParaRPr lang="en-US" altLang="en-US" sz="1800" dirty="0" smtClean="0"/>
          </a:p>
          <a:p>
            <a:pPr eaLnBrk="1" hangingPunct="1"/>
            <a:r>
              <a:rPr lang="en-US" altLang="en-US" sz="1800" b="1" dirty="0" smtClean="0"/>
              <a:t>Looks a lot like a multiplier!</a:t>
            </a:r>
          </a:p>
          <a:p>
            <a:pPr lvl="1" eaLnBrk="1" hangingPunct="1"/>
            <a:r>
              <a:rPr lang="en-US" altLang="en-US" sz="1600" b="1" dirty="0" smtClean="0"/>
              <a:t>Same hardware can be used for both</a:t>
            </a:r>
            <a:endParaRPr lang="en-AU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757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정수 </a:t>
            </a:r>
            <a:r>
              <a:rPr lang="ko-KR" altLang="en-US" b="1" dirty="0" smtClean="0"/>
              <a:t>연산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덧셈과 뺄셈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곱셈 알고리즘과 하드웨어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나눗셈</a:t>
            </a:r>
            <a:r>
              <a:rPr lang="ko-KR" altLang="en-US" b="1" dirty="0"/>
              <a:t> 알고리즘과 하드웨어</a:t>
            </a:r>
            <a:endParaRPr lang="en-US" altLang="ko-KR" b="1" dirty="0" smtClean="0"/>
          </a:p>
          <a:p>
            <a:pPr lvl="1"/>
            <a:r>
              <a:rPr lang="ko-KR" altLang="en-US" b="1" dirty="0" err="1" smtClean="0"/>
              <a:t>오버플로의</a:t>
            </a:r>
            <a:r>
              <a:rPr lang="ko-KR" altLang="en-US" b="1" dirty="0" smtClean="0"/>
              <a:t> 처리</a:t>
            </a:r>
            <a:endParaRPr lang="en-US" altLang="ko-KR" b="1" dirty="0" smtClean="0"/>
          </a:p>
          <a:p>
            <a:r>
              <a:rPr lang="ko-KR" altLang="en-US" dirty="0" smtClean="0"/>
              <a:t>실수 연산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부동소수점 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실수 연산 알고리즘과 하드웨어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3323" dirty="0">
                <a:solidFill>
                  <a:srgbClr val="0000CC"/>
                </a:solidFill>
              </a:rPr>
              <a:t>3.1 </a:t>
            </a:r>
            <a:r>
              <a:rPr lang="ko-KR" altLang="en-US" sz="3323" dirty="0">
                <a:solidFill>
                  <a:srgbClr val="0000CC"/>
                </a:solidFill>
              </a:rPr>
              <a:t>서론</a:t>
            </a:r>
            <a:endParaRPr lang="ko-KR" altLang="en-US" sz="3323" dirty="0"/>
          </a:p>
        </p:txBody>
      </p:sp>
    </p:spTree>
    <p:extLst>
      <p:ext uri="{BB962C8B-B14F-4D97-AF65-F5344CB8AC3E}">
        <p14:creationId xmlns:p14="http://schemas.microsoft.com/office/powerpoint/2010/main" val="364338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4051788" y="414364"/>
            <a:ext cx="5092212" cy="6159012"/>
            <a:chOff x="4389437" y="163144"/>
            <a:chExt cx="5516563" cy="6672263"/>
          </a:xfrm>
        </p:grpSpPr>
        <p:graphicFrame>
          <p:nvGraphicFramePr>
            <p:cNvPr id="4" name="개체 3"/>
            <p:cNvGraphicFramePr>
              <a:graphicFrameLocks noChangeAspect="1"/>
            </p:cNvGraphicFramePr>
            <p:nvPr>
              <p:extLst/>
            </p:nvPr>
          </p:nvGraphicFramePr>
          <p:xfrm>
            <a:off x="4389437" y="163144"/>
            <a:ext cx="5516563" cy="6672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5" name="Visio" r:id="rId4" imgW="5516385" imgH="6672240" progId="Visio.Drawing.11">
                    <p:embed/>
                  </p:oleObj>
                </mc:Choice>
                <mc:Fallback>
                  <p:oleObj name="Visio" r:id="rId4" imgW="5516385" imgH="6672240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9437" y="163144"/>
                          <a:ext cx="5516563" cy="66722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직사각형 2"/>
            <p:cNvSpPr/>
            <p:nvPr/>
          </p:nvSpPr>
          <p:spPr>
            <a:xfrm>
              <a:off x="4592960" y="4077072"/>
              <a:ext cx="216024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8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121352" y="4437112"/>
              <a:ext cx="151216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8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123113" y="3933056"/>
              <a:ext cx="660673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8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7095053" y="4653135"/>
              <a:ext cx="2160240" cy="1622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8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수정된 </a:t>
            </a:r>
            <a:r>
              <a:rPr lang="ko-KR" altLang="en-US" dirty="0" smtClean="0"/>
              <a:t>나눗셈 </a:t>
            </a:r>
            <a:r>
              <a:rPr lang="ko-KR" altLang="en-US" dirty="0"/>
              <a:t>알고리즘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49740" y="5157192"/>
            <a:ext cx="3095876" cy="373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992" tIns="42497" rIns="84992" bIns="42497" anchor="ctr" anchorCtr="0"/>
          <a:lstStyle/>
          <a:p>
            <a:pPr marL="249122" indent="-249122" algn="ctr" latinLnBrk="1">
              <a:spcBef>
                <a:spcPct val="20000"/>
              </a:spcBef>
              <a:buClr>
                <a:srgbClr val="000099"/>
              </a:buClr>
            </a:pPr>
            <a:r>
              <a:rPr lang="ko-KR" altLang="en-US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일부 수정한 </a:t>
            </a:r>
            <a:r>
              <a:rPr lang="en-US" altLang="ko-KR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2</a:t>
            </a:r>
            <a:r>
              <a:rPr lang="ko-KR" altLang="en-US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판의 그림</a:t>
            </a:r>
            <a:r>
              <a:rPr lang="en-US" altLang="ko-KR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 4.40</a:t>
            </a:r>
          </a:p>
        </p:txBody>
      </p:sp>
    </p:spTree>
    <p:extLst>
      <p:ext uri="{BB962C8B-B14F-4D97-AF65-F5344CB8AC3E}">
        <p14:creationId xmlns:p14="http://schemas.microsoft.com/office/powerpoint/2010/main" val="47971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28600" y="685800"/>
            <a:ext cx="8610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400" kern="1200">
                <a:solidFill>
                  <a:schemeClr val="accent1"/>
                </a:solidFill>
                <a:latin typeface="+mj-lt"/>
                <a:ea typeface="Arial" charset="0"/>
                <a:cs typeface="+mj-cs"/>
              </a:defRPr>
            </a:lvl1pPr>
            <a:lvl2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Optimized Divider </a:t>
            </a:r>
            <a:br>
              <a:rPr lang="en-US" altLang="en-US" smtClean="0"/>
            </a:br>
            <a:r>
              <a:rPr lang="en-US" altLang="en-US" smtClean="0"/>
              <a:t>Example : </a:t>
            </a:r>
            <a:r>
              <a:rPr lang="en-US" smtClean="0"/>
              <a:t>7÷2 ( 0111÷0010 )</a:t>
            </a:r>
            <a:endParaRPr lang="en-AU" altLang="en-US" dirty="0"/>
          </a:p>
        </p:txBody>
      </p:sp>
      <p:pic>
        <p:nvPicPr>
          <p:cNvPr id="10" name="Picture 6" descr="f03-12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856" y="609600"/>
            <a:ext cx="2623483" cy="1337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796089"/>
              </p:ext>
            </p:extLst>
          </p:nvPr>
        </p:nvGraphicFramePr>
        <p:xfrm>
          <a:off x="304154" y="2046241"/>
          <a:ext cx="8382645" cy="46024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66882"/>
                <a:gridCol w="3420662"/>
                <a:gridCol w="847102"/>
                <a:gridCol w="3047999"/>
              </a:tblGrid>
              <a:tr h="44920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Iteration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Step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Divisor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Remainder 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(Quotient will place in left half)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882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Initial</a:t>
                      </a:r>
                      <a:r>
                        <a:rPr lang="en-US" sz="1600" baseline="0" dirty="0" smtClean="0"/>
                        <a:t> Values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0010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0000 </a:t>
                      </a:r>
                      <a:r>
                        <a:rPr lang="en-US" sz="1600" baseline="0" dirty="0" smtClean="0"/>
                        <a:t>: </a:t>
                      </a:r>
                      <a:r>
                        <a:rPr lang="en-US" sz="1600" dirty="0" smtClean="0"/>
                        <a:t>0111 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88289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r>
                        <a:rPr lang="en-US" sz="1600" baseline="0" dirty="0" smtClean="0"/>
                        <a:t>: Rem = Rem - </a:t>
                      </a:r>
                      <a:r>
                        <a:rPr lang="en-US" sz="1600" baseline="0" dirty="0" err="1" smtClean="0"/>
                        <a:t>Div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0010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ko-KR" sz="1600" dirty="0" smtClean="0"/>
                        <a:t>110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en-US" sz="1600" dirty="0" smtClean="0"/>
                        <a:t>: 0111</a:t>
                      </a:r>
                      <a:endParaRPr lang="en-US" sz="1600" dirty="0"/>
                    </a:p>
                  </a:txBody>
                  <a:tcPr/>
                </a:tc>
              </a:tr>
              <a:tr h="2882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2: Rem &lt;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0 </a:t>
                      </a:r>
                      <a:r>
                        <a:rPr lang="en-US" sz="1600" dirty="0" smtClean="0">
                          <a:sym typeface="Wingdings"/>
                        </a:rPr>
                        <a:t></a:t>
                      </a:r>
                      <a:r>
                        <a:rPr lang="en-US" sz="1600" baseline="0" dirty="0" smtClean="0">
                          <a:sym typeface="Wingdings"/>
                        </a:rPr>
                        <a:t> + </a:t>
                      </a:r>
                      <a:r>
                        <a:rPr lang="en-US" sz="1600" baseline="0" dirty="0" err="1" smtClean="0">
                          <a:sym typeface="Wingdings"/>
                        </a:rPr>
                        <a:t>Div</a:t>
                      </a:r>
                      <a:r>
                        <a:rPr lang="en-US" sz="1600" baseline="0" dirty="0" smtClean="0">
                          <a:sym typeface="Wingdings"/>
                        </a:rPr>
                        <a:t>, </a:t>
                      </a:r>
                      <a:r>
                        <a:rPr lang="en-US" sz="1600" dirty="0" err="1" smtClean="0">
                          <a:sym typeface="Wingdings"/>
                        </a:rPr>
                        <a:t>sll</a:t>
                      </a:r>
                      <a:r>
                        <a:rPr lang="en-US" sz="1600" dirty="0" smtClean="0">
                          <a:sym typeface="Wingdings"/>
                        </a:rPr>
                        <a:t> Q, Q0=0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0010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0000 : 111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88289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r>
                        <a:rPr lang="en-US" sz="1600" baseline="0" dirty="0" smtClean="0"/>
                        <a:t>: Rem = Rem - </a:t>
                      </a:r>
                      <a:r>
                        <a:rPr lang="en-US" sz="1600" baseline="0" dirty="0" err="1" smtClean="0"/>
                        <a:t>Div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0010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ko-KR" sz="1600" dirty="0" smtClean="0"/>
                        <a:t>110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en-US" sz="1600" dirty="0" smtClean="0"/>
                        <a:t>: 1110</a:t>
                      </a:r>
                      <a:endParaRPr lang="en-US" sz="1600" dirty="0"/>
                    </a:p>
                  </a:txBody>
                  <a:tcPr/>
                </a:tc>
              </a:tr>
              <a:tr h="2882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2: Rem &lt;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0 </a:t>
                      </a:r>
                      <a:r>
                        <a:rPr lang="en-US" sz="1600" dirty="0" smtClean="0">
                          <a:sym typeface="Wingdings"/>
                        </a:rPr>
                        <a:t></a:t>
                      </a:r>
                      <a:r>
                        <a:rPr lang="en-US" sz="1600" baseline="0" dirty="0" smtClean="0">
                          <a:sym typeface="Wingdings"/>
                        </a:rPr>
                        <a:t> + </a:t>
                      </a:r>
                      <a:r>
                        <a:rPr lang="en-US" sz="1600" baseline="0" dirty="0" err="1" smtClean="0">
                          <a:sym typeface="Wingdings"/>
                        </a:rPr>
                        <a:t>Div</a:t>
                      </a:r>
                      <a:r>
                        <a:rPr lang="en-US" sz="1600" baseline="0" dirty="0" smtClean="0">
                          <a:sym typeface="Wingdings"/>
                        </a:rPr>
                        <a:t>, </a:t>
                      </a:r>
                      <a:r>
                        <a:rPr lang="en-US" sz="1600" dirty="0" err="1" smtClean="0">
                          <a:sym typeface="Wingdings"/>
                        </a:rPr>
                        <a:t>sll</a:t>
                      </a:r>
                      <a:r>
                        <a:rPr lang="en-US" sz="1600" dirty="0" smtClean="0">
                          <a:sym typeface="Wingdings"/>
                        </a:rPr>
                        <a:t> Q, Q0=0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0010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0001 : 110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88289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r>
                        <a:rPr lang="en-US" sz="1600" baseline="0" dirty="0" smtClean="0"/>
                        <a:t>: Rem = Rem - </a:t>
                      </a:r>
                      <a:r>
                        <a:rPr lang="en-US" sz="1600" baseline="0" dirty="0" err="1" smtClean="0"/>
                        <a:t>Div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0010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ko-KR" sz="1600" dirty="0" smtClean="0"/>
                        <a:t>111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en-US" sz="1600" dirty="0" smtClean="0"/>
                        <a:t>: 1100</a:t>
                      </a:r>
                      <a:endParaRPr lang="en-US" sz="1600" dirty="0"/>
                    </a:p>
                  </a:txBody>
                  <a:tcPr/>
                </a:tc>
              </a:tr>
              <a:tr h="2882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2: Rem &lt;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0 </a:t>
                      </a:r>
                      <a:r>
                        <a:rPr lang="en-US" sz="1600" dirty="0" smtClean="0">
                          <a:sym typeface="Wingdings"/>
                        </a:rPr>
                        <a:t></a:t>
                      </a:r>
                      <a:r>
                        <a:rPr lang="en-US" sz="1600" baseline="0" dirty="0" smtClean="0">
                          <a:sym typeface="Wingdings"/>
                        </a:rPr>
                        <a:t> + </a:t>
                      </a:r>
                      <a:r>
                        <a:rPr lang="en-US" sz="1600" baseline="0" dirty="0" err="1" smtClean="0">
                          <a:sym typeface="Wingdings"/>
                        </a:rPr>
                        <a:t>Div</a:t>
                      </a:r>
                      <a:r>
                        <a:rPr lang="en-US" sz="1600" baseline="0" dirty="0" smtClean="0">
                          <a:sym typeface="Wingdings"/>
                        </a:rPr>
                        <a:t>, </a:t>
                      </a:r>
                      <a:r>
                        <a:rPr lang="en-US" sz="1600" dirty="0" err="1" smtClean="0">
                          <a:sym typeface="Wingdings"/>
                        </a:rPr>
                        <a:t>sll</a:t>
                      </a:r>
                      <a:r>
                        <a:rPr lang="en-US" sz="1600" dirty="0" smtClean="0">
                          <a:sym typeface="Wingdings"/>
                        </a:rPr>
                        <a:t> Q, Q0=0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0010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0011 : 100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88289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r>
                        <a:rPr lang="en-US" sz="1600" baseline="0" dirty="0" smtClean="0"/>
                        <a:t>: Rem = Rem - </a:t>
                      </a:r>
                      <a:r>
                        <a:rPr lang="en-US" sz="1600" baseline="0" dirty="0" err="1" smtClean="0"/>
                        <a:t>Div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0010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ko-KR" sz="1600" baseline="0" dirty="0" smtClean="0"/>
                        <a:t>001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en-US" sz="1600" dirty="0" smtClean="0"/>
                        <a:t>: 1000</a:t>
                      </a:r>
                      <a:endParaRPr lang="en-US" sz="1600" dirty="0"/>
                    </a:p>
                  </a:txBody>
                  <a:tcPr/>
                </a:tc>
              </a:tr>
              <a:tr h="2882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2: Rem &gt;=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0 </a:t>
                      </a:r>
                      <a:r>
                        <a:rPr lang="en-US" sz="1600" dirty="0" smtClean="0">
                          <a:sym typeface="Wingdings"/>
                        </a:rPr>
                        <a:t></a:t>
                      </a:r>
                      <a:r>
                        <a:rPr lang="en-US" sz="1600" baseline="0" dirty="0" smtClean="0">
                          <a:sym typeface="Wingdings"/>
                        </a:rPr>
                        <a:t> </a:t>
                      </a:r>
                      <a:r>
                        <a:rPr lang="en-US" sz="1600" dirty="0" err="1" smtClean="0">
                          <a:sym typeface="Wingdings"/>
                        </a:rPr>
                        <a:t>sll</a:t>
                      </a:r>
                      <a:r>
                        <a:rPr lang="en-US" sz="1600" dirty="0" smtClean="0">
                          <a:sym typeface="Wingdings"/>
                        </a:rPr>
                        <a:t> Q, Q0=1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0010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0011 : 000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88289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r>
                        <a:rPr lang="en-US" sz="1600" baseline="0" dirty="0" smtClean="0"/>
                        <a:t>: Rem = Rem - </a:t>
                      </a:r>
                      <a:r>
                        <a:rPr lang="en-US" sz="1600" baseline="0" dirty="0" err="1" smtClean="0"/>
                        <a:t>Div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0010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1600" dirty="0" smtClean="0"/>
                        <a:t>001</a:t>
                      </a:r>
                      <a:r>
                        <a:rPr lang="en-US" sz="1600" baseline="0" dirty="0" smtClean="0"/>
                        <a:t> : 0001</a:t>
                      </a:r>
                      <a:endParaRPr lang="en-US" sz="1600" dirty="0"/>
                    </a:p>
                  </a:txBody>
                  <a:tcPr/>
                </a:tc>
              </a:tr>
              <a:tr h="288289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2: Rem &gt;=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0 </a:t>
                      </a:r>
                      <a:r>
                        <a:rPr lang="en-US" sz="1600" dirty="0" smtClean="0">
                          <a:sym typeface="Wingdings"/>
                        </a:rPr>
                        <a:t></a:t>
                      </a:r>
                      <a:r>
                        <a:rPr lang="en-US" sz="1600" baseline="0" dirty="0" smtClean="0">
                          <a:sym typeface="Wingdings"/>
                        </a:rPr>
                        <a:t> </a:t>
                      </a:r>
                      <a:r>
                        <a:rPr lang="en-US" sz="1600" dirty="0" err="1" smtClean="0">
                          <a:sym typeface="Wingdings"/>
                        </a:rPr>
                        <a:t>sll</a:t>
                      </a:r>
                      <a:r>
                        <a:rPr lang="en-US" sz="1600" dirty="0" smtClean="0">
                          <a:sym typeface="Wingdings"/>
                        </a:rPr>
                        <a:t> Q, Q0=1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0010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0010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: 0011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882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Shift right the left half of remainder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0010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0001 : 0011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2" name="Group 2"/>
          <p:cNvGrpSpPr/>
          <p:nvPr/>
        </p:nvGrpSpPr>
        <p:grpSpPr>
          <a:xfrm>
            <a:off x="5701122" y="2780192"/>
            <a:ext cx="1008680" cy="620871"/>
            <a:chOff x="6172200" y="3487760"/>
            <a:chExt cx="437328" cy="348629"/>
          </a:xfrm>
        </p:grpSpPr>
        <p:cxnSp>
          <p:nvCxnSpPr>
            <p:cNvPr id="13" name="Straight Arrow Connector 17"/>
            <p:cNvCxnSpPr/>
            <p:nvPr/>
          </p:nvCxnSpPr>
          <p:spPr bwMode="auto">
            <a:xfrm flipH="1">
              <a:off x="6324600" y="3487760"/>
              <a:ext cx="156973" cy="149352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Arrow Connector 18"/>
            <p:cNvCxnSpPr/>
            <p:nvPr/>
          </p:nvCxnSpPr>
          <p:spPr bwMode="auto">
            <a:xfrm>
              <a:off x="6172200" y="3551334"/>
              <a:ext cx="96714" cy="85778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Rectangle 19"/>
            <p:cNvSpPr/>
            <p:nvPr/>
          </p:nvSpPr>
          <p:spPr>
            <a:xfrm>
              <a:off x="6246114" y="3508028"/>
              <a:ext cx="363414" cy="3283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b="1" dirty="0" smtClean="0"/>
                <a:t>-</a:t>
              </a:r>
              <a:endParaRPr lang="en-US" sz="3200" dirty="0"/>
            </a:p>
          </p:txBody>
        </p:sp>
        <p:cxnSp>
          <p:nvCxnSpPr>
            <p:cNvPr id="16" name="Straight Arrow Connector 20"/>
            <p:cNvCxnSpPr/>
            <p:nvPr/>
          </p:nvCxnSpPr>
          <p:spPr bwMode="auto">
            <a:xfrm>
              <a:off x="6378642" y="3698438"/>
              <a:ext cx="98358" cy="14874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8" name="TextBox 17"/>
          <p:cNvSpPr txBox="1"/>
          <p:nvPr/>
        </p:nvSpPr>
        <p:spPr>
          <a:xfrm>
            <a:off x="8195143" y="3321322"/>
            <a:ext cx="704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restore</a:t>
            </a:r>
            <a:endParaRPr lang="en-US" b="1" dirty="0"/>
          </a:p>
        </p:txBody>
      </p:sp>
      <p:grpSp>
        <p:nvGrpSpPr>
          <p:cNvPr id="20" name="Group 22"/>
          <p:cNvGrpSpPr/>
          <p:nvPr/>
        </p:nvGrpSpPr>
        <p:grpSpPr>
          <a:xfrm>
            <a:off x="5686810" y="3400675"/>
            <a:ext cx="1008680" cy="620871"/>
            <a:chOff x="6172200" y="3487760"/>
            <a:chExt cx="437328" cy="348629"/>
          </a:xfrm>
        </p:grpSpPr>
        <p:cxnSp>
          <p:nvCxnSpPr>
            <p:cNvPr id="23" name="Straight Arrow Connector 23"/>
            <p:cNvCxnSpPr/>
            <p:nvPr/>
          </p:nvCxnSpPr>
          <p:spPr bwMode="auto">
            <a:xfrm flipH="1">
              <a:off x="6324600" y="3487760"/>
              <a:ext cx="156973" cy="149352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Straight Arrow Connector 24"/>
            <p:cNvCxnSpPr/>
            <p:nvPr/>
          </p:nvCxnSpPr>
          <p:spPr bwMode="auto">
            <a:xfrm>
              <a:off x="6172200" y="3551334"/>
              <a:ext cx="96714" cy="85778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Rectangle 25"/>
            <p:cNvSpPr/>
            <p:nvPr/>
          </p:nvSpPr>
          <p:spPr>
            <a:xfrm>
              <a:off x="6246114" y="3508028"/>
              <a:ext cx="363414" cy="3283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b="1" dirty="0" smtClean="0"/>
                <a:t>-</a:t>
              </a:r>
              <a:endParaRPr lang="en-US" sz="3200" dirty="0"/>
            </a:p>
          </p:txBody>
        </p:sp>
        <p:cxnSp>
          <p:nvCxnSpPr>
            <p:cNvPr id="26" name="Straight Arrow Connector 26"/>
            <p:cNvCxnSpPr/>
            <p:nvPr/>
          </p:nvCxnSpPr>
          <p:spPr bwMode="auto">
            <a:xfrm>
              <a:off x="6378642" y="3698438"/>
              <a:ext cx="98358" cy="14874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" name="TextBox 26"/>
          <p:cNvSpPr txBox="1"/>
          <p:nvPr/>
        </p:nvSpPr>
        <p:spPr>
          <a:xfrm>
            <a:off x="8203617" y="3954540"/>
            <a:ext cx="704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restore</a:t>
            </a:r>
            <a:endParaRPr lang="en-US" b="1"/>
          </a:p>
        </p:txBody>
      </p:sp>
      <p:grpSp>
        <p:nvGrpSpPr>
          <p:cNvPr id="28" name="Group 28"/>
          <p:cNvGrpSpPr/>
          <p:nvPr/>
        </p:nvGrpSpPr>
        <p:grpSpPr>
          <a:xfrm>
            <a:off x="5672932" y="4114725"/>
            <a:ext cx="1008680" cy="620871"/>
            <a:chOff x="6172200" y="3487760"/>
            <a:chExt cx="437328" cy="348629"/>
          </a:xfrm>
        </p:grpSpPr>
        <p:cxnSp>
          <p:nvCxnSpPr>
            <p:cNvPr id="29" name="Straight Arrow Connector 29"/>
            <p:cNvCxnSpPr/>
            <p:nvPr/>
          </p:nvCxnSpPr>
          <p:spPr bwMode="auto">
            <a:xfrm flipH="1">
              <a:off x="6324600" y="3487760"/>
              <a:ext cx="156973" cy="149352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Straight Arrow Connector 30"/>
            <p:cNvCxnSpPr/>
            <p:nvPr/>
          </p:nvCxnSpPr>
          <p:spPr bwMode="auto">
            <a:xfrm>
              <a:off x="6172200" y="3551334"/>
              <a:ext cx="96714" cy="85778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" name="Rectangle 31"/>
            <p:cNvSpPr/>
            <p:nvPr/>
          </p:nvSpPr>
          <p:spPr>
            <a:xfrm>
              <a:off x="6246114" y="3508028"/>
              <a:ext cx="363414" cy="3283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b="1" dirty="0" smtClean="0"/>
                <a:t>-</a:t>
              </a:r>
              <a:endParaRPr lang="en-US" sz="3200" dirty="0"/>
            </a:p>
          </p:txBody>
        </p:sp>
        <p:cxnSp>
          <p:nvCxnSpPr>
            <p:cNvPr id="32" name="Straight Arrow Connector 32"/>
            <p:cNvCxnSpPr/>
            <p:nvPr/>
          </p:nvCxnSpPr>
          <p:spPr bwMode="auto">
            <a:xfrm>
              <a:off x="6378642" y="3698438"/>
              <a:ext cx="98358" cy="14874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3" name="TextBox 32"/>
          <p:cNvSpPr txBox="1"/>
          <p:nvPr/>
        </p:nvSpPr>
        <p:spPr>
          <a:xfrm>
            <a:off x="8203617" y="4657348"/>
            <a:ext cx="704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restore</a:t>
            </a:r>
            <a:endParaRPr lang="en-US" b="1"/>
          </a:p>
        </p:txBody>
      </p:sp>
      <p:grpSp>
        <p:nvGrpSpPr>
          <p:cNvPr id="34" name="Group 34"/>
          <p:cNvGrpSpPr/>
          <p:nvPr/>
        </p:nvGrpSpPr>
        <p:grpSpPr>
          <a:xfrm>
            <a:off x="5686810" y="4741169"/>
            <a:ext cx="1008680" cy="620871"/>
            <a:chOff x="6172200" y="3487760"/>
            <a:chExt cx="437328" cy="348629"/>
          </a:xfrm>
        </p:grpSpPr>
        <p:cxnSp>
          <p:nvCxnSpPr>
            <p:cNvPr id="35" name="Straight Arrow Connector 35"/>
            <p:cNvCxnSpPr/>
            <p:nvPr/>
          </p:nvCxnSpPr>
          <p:spPr bwMode="auto">
            <a:xfrm flipH="1">
              <a:off x="6324600" y="3487760"/>
              <a:ext cx="156973" cy="149352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Straight Arrow Connector 36"/>
            <p:cNvCxnSpPr/>
            <p:nvPr/>
          </p:nvCxnSpPr>
          <p:spPr bwMode="auto">
            <a:xfrm>
              <a:off x="6172200" y="3551334"/>
              <a:ext cx="96714" cy="85778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" name="Rectangle 37"/>
            <p:cNvSpPr/>
            <p:nvPr/>
          </p:nvSpPr>
          <p:spPr>
            <a:xfrm>
              <a:off x="6246114" y="3508028"/>
              <a:ext cx="363414" cy="3283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b="1" dirty="0" smtClean="0"/>
                <a:t>-</a:t>
              </a:r>
              <a:endParaRPr lang="en-US" sz="3200" dirty="0"/>
            </a:p>
          </p:txBody>
        </p:sp>
        <p:cxnSp>
          <p:nvCxnSpPr>
            <p:cNvPr id="38" name="Straight Arrow Connector 38"/>
            <p:cNvCxnSpPr/>
            <p:nvPr/>
          </p:nvCxnSpPr>
          <p:spPr bwMode="auto">
            <a:xfrm>
              <a:off x="6378642" y="3698438"/>
              <a:ext cx="98358" cy="14874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9" name="Group 39"/>
          <p:cNvGrpSpPr/>
          <p:nvPr/>
        </p:nvGrpSpPr>
        <p:grpSpPr>
          <a:xfrm>
            <a:off x="5658620" y="5462107"/>
            <a:ext cx="1008680" cy="620871"/>
            <a:chOff x="6172200" y="3487760"/>
            <a:chExt cx="437328" cy="348629"/>
          </a:xfrm>
        </p:grpSpPr>
        <p:cxnSp>
          <p:nvCxnSpPr>
            <p:cNvPr id="40" name="Straight Arrow Connector 40"/>
            <p:cNvCxnSpPr/>
            <p:nvPr/>
          </p:nvCxnSpPr>
          <p:spPr bwMode="auto">
            <a:xfrm flipH="1">
              <a:off x="6324600" y="3487760"/>
              <a:ext cx="156973" cy="149352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Straight Arrow Connector 41"/>
            <p:cNvCxnSpPr/>
            <p:nvPr/>
          </p:nvCxnSpPr>
          <p:spPr bwMode="auto">
            <a:xfrm>
              <a:off x="6172200" y="3551334"/>
              <a:ext cx="96714" cy="85778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" name="Rectangle 42"/>
            <p:cNvSpPr/>
            <p:nvPr/>
          </p:nvSpPr>
          <p:spPr>
            <a:xfrm>
              <a:off x="6246114" y="3508028"/>
              <a:ext cx="363414" cy="3283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b="1" dirty="0" smtClean="0"/>
                <a:t>-</a:t>
              </a:r>
              <a:endParaRPr lang="en-US" sz="3200" dirty="0"/>
            </a:p>
          </p:txBody>
        </p:sp>
        <p:cxnSp>
          <p:nvCxnSpPr>
            <p:cNvPr id="43" name="Straight Arrow Connector 43"/>
            <p:cNvCxnSpPr/>
            <p:nvPr/>
          </p:nvCxnSpPr>
          <p:spPr bwMode="auto">
            <a:xfrm>
              <a:off x="6378642" y="3698438"/>
              <a:ext cx="98358" cy="14874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33860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16531" indent="-316531"/>
            <a:r>
              <a:rPr lang="ko-KR" altLang="en-US" dirty="0" smtClean="0"/>
              <a:t>나눗셈 명령어</a:t>
            </a:r>
            <a:r>
              <a:rPr lang="en-US" altLang="ko-KR" dirty="0" smtClean="0"/>
              <a:t>(</a:t>
            </a: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div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latin typeface="Courier New" pitchFamily="49" charset="0"/>
                <a:cs typeface="Courier New" pitchFamily="49" charset="0"/>
              </a:rPr>
              <a:t>divu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나머지를 </a:t>
            </a:r>
            <a:r>
              <a:rPr lang="en-US" altLang="ko-KR" dirty="0" smtClean="0">
                <a:latin typeface="Courier New" pitchFamily="49" charset="0"/>
              </a:rPr>
              <a:t>hi</a:t>
            </a:r>
            <a:r>
              <a:rPr lang="ko-KR" altLang="en-US" dirty="0" smtClean="0">
                <a:latin typeface="Courier New" pitchFamily="49" charset="0"/>
              </a:rPr>
              <a:t>에 몫을</a:t>
            </a:r>
            <a:r>
              <a:rPr lang="en-US" altLang="ko-KR" dirty="0" smtClean="0"/>
              <a:t> </a:t>
            </a:r>
            <a:r>
              <a:rPr lang="en-US" altLang="ko-KR" dirty="0" smtClean="0">
                <a:latin typeface="Courier New" pitchFamily="49" charset="0"/>
              </a:rPr>
              <a:t>lo</a:t>
            </a:r>
            <a:r>
              <a:rPr lang="ko-KR" altLang="en-US" dirty="0" smtClean="0">
                <a:latin typeface="Courier New" pitchFamily="49" charset="0"/>
              </a:rPr>
              <a:t>에 저장</a:t>
            </a:r>
            <a:endParaRPr lang="en-US" altLang="ko-KR" dirty="0" smtClean="0">
              <a:latin typeface="Courier New" pitchFamily="49" charset="0"/>
            </a:endParaRPr>
          </a:p>
          <a:p>
            <a:pPr marL="316531" indent="-316531">
              <a:lnSpc>
                <a:spcPct val="90000"/>
              </a:lnSpc>
              <a:spcBef>
                <a:spcPct val="65000"/>
              </a:spcBef>
              <a:buClr>
                <a:srgbClr val="FC0128"/>
              </a:buClr>
              <a:buSzPct val="75000"/>
              <a:buNone/>
            </a:pPr>
            <a:r>
              <a:rPr kumimoji="0" lang="en-US" altLang="ko-KR" b="0" dirty="0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n-US" altLang="ko-KR" sz="1846" dirty="0">
                <a:solidFill>
                  <a:srgbClr val="000000"/>
                </a:solidFill>
                <a:latin typeface="Courier New" pitchFamily="49" charset="0"/>
              </a:rPr>
              <a:t>div	 $s0, $s1	  # lo = $s0 / $s1</a:t>
            </a:r>
          </a:p>
          <a:p>
            <a:pPr marL="316531" indent="-316531">
              <a:lnSpc>
                <a:spcPct val="90000"/>
              </a:lnSpc>
              <a:spcBef>
                <a:spcPct val="65000"/>
              </a:spcBef>
              <a:buClr>
                <a:srgbClr val="FC0128"/>
              </a:buClr>
              <a:buSzPct val="75000"/>
              <a:buNone/>
            </a:pPr>
            <a:r>
              <a:rPr lang="en-US" altLang="ko-KR" sz="1846" dirty="0">
                <a:solidFill>
                  <a:srgbClr val="000000"/>
                </a:solidFill>
                <a:latin typeface="Courier New" pitchFamily="49" charset="0"/>
              </a:rPr>
              <a:t>					  # hi = $s0 mod $s1</a:t>
            </a:r>
          </a:p>
          <a:p>
            <a:pPr marL="316531" indent="-316531">
              <a:lnSpc>
                <a:spcPct val="90000"/>
              </a:lnSpc>
              <a:spcBef>
                <a:spcPct val="65000"/>
              </a:spcBef>
              <a:buClr>
                <a:srgbClr val="FC0128"/>
              </a:buClr>
              <a:buSzPct val="75000"/>
              <a:buNone/>
            </a:pPr>
            <a:endParaRPr lang="en-US" altLang="ko-KR" sz="1846" dirty="0">
              <a:solidFill>
                <a:srgbClr val="000000"/>
              </a:solidFill>
              <a:latin typeface="Courier New" pitchFamily="49" charset="0"/>
            </a:endParaRPr>
          </a:p>
          <a:p>
            <a:pPr marL="316531" indent="-316531">
              <a:lnSpc>
                <a:spcPct val="90000"/>
              </a:lnSpc>
              <a:spcBef>
                <a:spcPct val="65000"/>
              </a:spcBef>
              <a:buClr>
                <a:srgbClr val="FC0128"/>
              </a:buClr>
              <a:buSzPct val="75000"/>
              <a:buNone/>
            </a:pPr>
            <a:endParaRPr lang="en-US" altLang="ko-KR" sz="1846" dirty="0">
              <a:solidFill>
                <a:srgbClr val="000000"/>
              </a:solidFill>
              <a:latin typeface="Courier New" pitchFamily="49" charset="0"/>
            </a:endParaRPr>
          </a:p>
          <a:p>
            <a:pPr marL="728315" lvl="2" indent="-316531">
              <a:buClr>
                <a:srgbClr val="D60093"/>
              </a:buClr>
              <a:buSzPct val="60000"/>
              <a:buFont typeface="Wingdings" panose="05000000000000000000" pitchFamily="2" charset="2"/>
              <a:buChar char="v"/>
            </a:pPr>
            <a:r>
              <a:rPr lang="ko-KR" altLang="en-US" sz="2031" dirty="0"/>
              <a:t>곱셈에서 같이 </a:t>
            </a:r>
            <a:r>
              <a:rPr lang="en-US" altLang="ko-KR" sz="2031" b="1" dirty="0" err="1">
                <a:latin typeface="Courier New" pitchFamily="49" charset="0"/>
              </a:rPr>
              <a:t>mfhi</a:t>
            </a:r>
            <a:r>
              <a:rPr lang="en-US" altLang="ko-KR" sz="2031" b="1" dirty="0">
                <a:latin typeface="Courier New" pitchFamily="49" charset="0"/>
              </a:rPr>
              <a:t> </a:t>
            </a:r>
            <a:r>
              <a:rPr lang="en-US" altLang="ko-KR" sz="2031" b="1" dirty="0" err="1">
                <a:latin typeface="Courier New" pitchFamily="49" charset="0"/>
              </a:rPr>
              <a:t>rd</a:t>
            </a:r>
            <a:r>
              <a:rPr lang="en-US" altLang="ko-KR" sz="2031" b="1" dirty="0">
                <a:latin typeface="Courier New" pitchFamily="49" charset="0"/>
              </a:rPr>
              <a:t> </a:t>
            </a:r>
            <a:r>
              <a:rPr lang="ko-KR" altLang="en-US" sz="2031" dirty="0"/>
              <a:t>와</a:t>
            </a:r>
            <a:r>
              <a:rPr lang="en-US" altLang="ko-KR" sz="2031" dirty="0">
                <a:latin typeface="Courier New" pitchFamily="49" charset="0"/>
              </a:rPr>
              <a:t> </a:t>
            </a:r>
            <a:r>
              <a:rPr lang="en-US" altLang="ko-KR" sz="2031" b="1" dirty="0" err="1">
                <a:latin typeface="Courier New" pitchFamily="49" charset="0"/>
              </a:rPr>
              <a:t>mflo</a:t>
            </a:r>
            <a:r>
              <a:rPr lang="en-US" altLang="ko-KR" sz="2031" b="1" dirty="0">
                <a:latin typeface="Courier New" pitchFamily="49" charset="0"/>
              </a:rPr>
              <a:t> </a:t>
            </a:r>
            <a:r>
              <a:rPr lang="en-US" altLang="ko-KR" sz="2031" b="1" dirty="0" err="1">
                <a:latin typeface="Courier New" pitchFamily="49" charset="0"/>
              </a:rPr>
              <a:t>rd</a:t>
            </a:r>
            <a:r>
              <a:rPr lang="en-US" altLang="ko-KR" sz="2031" b="1" dirty="0">
                <a:latin typeface="Courier New" pitchFamily="49" charset="0"/>
              </a:rPr>
              <a:t> </a:t>
            </a:r>
            <a:r>
              <a:rPr lang="ko-KR" altLang="en-US" sz="2031" dirty="0"/>
              <a:t>명령어 사용</a:t>
            </a:r>
            <a:endParaRPr lang="en-US" altLang="ko-KR" sz="2031" dirty="0"/>
          </a:p>
          <a:p>
            <a:pPr marL="729780" lvl="1" indent="-316531">
              <a:buNone/>
            </a:pPr>
            <a:endParaRPr lang="en-US" altLang="ko-KR" b="0" dirty="0"/>
          </a:p>
          <a:p>
            <a:r>
              <a:rPr lang="en-US" altLang="ko-KR" dirty="0"/>
              <a:t>MIPS </a:t>
            </a:r>
            <a:r>
              <a:rPr lang="ko-KR" altLang="en-US" dirty="0"/>
              <a:t>나눗셈 명령은 </a:t>
            </a:r>
            <a:r>
              <a:rPr lang="ko-KR" altLang="en-US" dirty="0" err="1"/>
              <a:t>오버플로를</a:t>
            </a:r>
            <a:r>
              <a:rPr lang="ko-KR" altLang="en-US" dirty="0"/>
              <a:t> </a:t>
            </a:r>
            <a:r>
              <a:rPr lang="ko-KR" altLang="en-US" dirty="0" smtClean="0"/>
              <a:t>무시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소프트웨어로 </a:t>
            </a:r>
            <a:r>
              <a:rPr lang="ko-KR" altLang="en-US" dirty="0" err="1" smtClean="0"/>
              <a:t>오버플로</a:t>
            </a:r>
            <a:r>
              <a:rPr lang="ko-KR" altLang="en-US" dirty="0" smtClean="0"/>
              <a:t> 검사</a:t>
            </a:r>
          </a:p>
          <a:p>
            <a:pPr lvl="1"/>
            <a:r>
              <a:rPr lang="en-US" altLang="ko-KR" dirty="0" smtClean="0"/>
              <a:t>0</a:t>
            </a:r>
            <a:r>
              <a:rPr lang="ko-KR" altLang="en-US" dirty="0" smtClean="0"/>
              <a:t>으로 나누기 검사도 소프트웨어로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381994" y="3030186"/>
          <a:ext cx="6096000" cy="343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7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17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17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7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7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0x1A</a:t>
                      </a:r>
                      <a:endParaRPr lang="ko-KR" altLang="en-US" sz="17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u="sng" dirty="0" smtClean="0"/>
              <a:t>MIPS</a:t>
            </a:r>
            <a:r>
              <a:rPr lang="ko-KR" altLang="en-US" u="sng" dirty="0" smtClean="0"/>
              <a:t>에서의 </a:t>
            </a:r>
            <a:r>
              <a:rPr lang="ko-KR" altLang="en-US" u="sng" dirty="0"/>
              <a:t>나눗셈</a:t>
            </a:r>
          </a:p>
        </p:txBody>
      </p:sp>
    </p:spTree>
    <p:extLst>
      <p:ext uri="{BB962C8B-B14F-4D97-AF65-F5344CB8AC3E}">
        <p14:creationId xmlns:p14="http://schemas.microsoft.com/office/powerpoint/2010/main" val="267467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MIPS </a:t>
            </a:r>
            <a:r>
              <a:rPr lang="ko-KR" altLang="en-US" dirty="0" smtClean="0"/>
              <a:t>산술 명령어</a:t>
            </a:r>
            <a:endParaRPr lang="ko-KR" altLang="en-US" dirty="0"/>
          </a:p>
        </p:txBody>
      </p:sp>
      <p:pic>
        <p:nvPicPr>
          <p:cNvPr id="2334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583" y="1767277"/>
            <a:ext cx="8909292" cy="3389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901477" y="5502045"/>
            <a:ext cx="1661723" cy="373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992" tIns="42497" rIns="84992" bIns="42497" anchor="ctr" anchorCtr="0"/>
          <a:lstStyle/>
          <a:p>
            <a:pPr marL="249122" indent="-249122" algn="ctr">
              <a:spcBef>
                <a:spcPct val="20000"/>
              </a:spcBef>
              <a:buClr>
                <a:srgbClr val="000099"/>
              </a:buClr>
            </a:pPr>
            <a:r>
              <a:rPr lang="ko-KR" altLang="en-US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그림</a:t>
            </a:r>
            <a:r>
              <a:rPr lang="en-US" altLang="ko-KR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 3.12 (</a:t>
            </a:r>
            <a:r>
              <a:rPr lang="ko-KR" altLang="en-US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일부</a:t>
            </a:r>
            <a:r>
              <a:rPr lang="en-US" altLang="ko-KR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4741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3323" dirty="0">
                <a:solidFill>
                  <a:srgbClr val="0000CC"/>
                </a:solidFill>
              </a:rPr>
              <a:t>3.2 </a:t>
            </a:r>
            <a:r>
              <a:rPr lang="ko-KR" altLang="en-US" sz="3323" dirty="0">
                <a:solidFill>
                  <a:srgbClr val="0000CC"/>
                </a:solidFill>
              </a:rPr>
              <a:t>덧셈과 뺄셈</a:t>
            </a:r>
            <a:endParaRPr lang="ko-KR" altLang="en-US" sz="3323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7675" y="1388769"/>
            <a:ext cx="8516938" cy="1375542"/>
          </a:xfrm>
        </p:spPr>
        <p:txBody>
          <a:bodyPr/>
          <a:lstStyle/>
          <a:p>
            <a:r>
              <a:rPr lang="ko-KR" altLang="en-US" dirty="0" smtClean="0"/>
              <a:t>덧셈은 손으로 하는 십진수 연산과 같다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뺄셈은 뺄 값의 부호를 바꾸어 더한다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A - B = A + (-B) = A + (B’ + 1)</a:t>
            </a:r>
            <a:endParaRPr lang="ko-KR" altLang="en-US" dirty="0"/>
          </a:p>
        </p:txBody>
      </p:sp>
      <p:pic>
        <p:nvPicPr>
          <p:cNvPr id="5" name="Picture 7" descr="f03-01-978012407726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1492" y="3495469"/>
            <a:ext cx="5926015" cy="1386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07311" y="5239208"/>
            <a:ext cx="1202335" cy="373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992" tIns="42497" rIns="84992" bIns="42497"/>
          <a:lstStyle/>
          <a:p>
            <a:pPr marL="249122" indent="-249122">
              <a:spcBef>
                <a:spcPct val="20000"/>
              </a:spcBef>
              <a:buClr>
                <a:srgbClr val="000099"/>
              </a:buClr>
            </a:pPr>
            <a:r>
              <a:rPr lang="ko-KR" altLang="en-US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그림</a:t>
            </a:r>
            <a:r>
              <a:rPr lang="en-US" altLang="ko-KR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 3.1</a:t>
            </a:r>
          </a:p>
        </p:txBody>
      </p:sp>
    </p:spTree>
    <p:extLst>
      <p:ext uri="{BB962C8B-B14F-4D97-AF65-F5344CB8AC3E}">
        <p14:creationId xmlns:p14="http://schemas.microsoft.com/office/powerpoint/2010/main" val="182163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오버플로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(overflow)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7990" y="1388769"/>
            <a:ext cx="8646624" cy="4652597"/>
          </a:xfrm>
        </p:spPr>
        <p:txBody>
          <a:bodyPr/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연산 결과를 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</a:rPr>
              <a:t>사용 가능한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하드웨어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이 경우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32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비트 워드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로 표현할 수 없을 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</a:rPr>
              <a:t>때 </a:t>
            </a:r>
            <a:r>
              <a:rPr lang="ko-KR" altLang="en-US" dirty="0" err="1" smtClean="0">
                <a:solidFill>
                  <a:schemeClr val="tx2">
                    <a:lumMod val="75000"/>
                  </a:schemeClr>
                </a:solidFill>
              </a:rPr>
              <a:t>오버플로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</a:rPr>
              <a:t> 발생</a:t>
            </a:r>
            <a:endParaRPr lang="en-US" altLang="ko-KR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ko-KR" altLang="en-US" b="1" dirty="0" smtClean="0"/>
              <a:t>부호가 </a:t>
            </a:r>
            <a:r>
              <a:rPr lang="ko-KR" altLang="en-US" b="1" dirty="0"/>
              <a:t>다른 </a:t>
            </a:r>
            <a:r>
              <a:rPr lang="ko-KR" altLang="en-US" b="1" dirty="0" err="1"/>
              <a:t>피연산자를</a:t>
            </a:r>
            <a:r>
              <a:rPr lang="ko-KR" altLang="en-US" b="1" dirty="0"/>
              <a:t> 더할 경우에는 </a:t>
            </a:r>
            <a:r>
              <a:rPr lang="ko-KR" altLang="en-US" b="1" dirty="0" err="1"/>
              <a:t>오버플로우가</a:t>
            </a:r>
            <a:r>
              <a:rPr lang="ko-KR" altLang="en-US" b="1" dirty="0"/>
              <a:t> 발생하지 않는다</a:t>
            </a:r>
            <a:r>
              <a:rPr lang="en-US" altLang="ko-KR" b="1" dirty="0"/>
              <a:t>.</a:t>
            </a:r>
            <a:endParaRPr lang="ko-KR" altLang="en-US" b="1" dirty="0"/>
          </a:p>
          <a:p>
            <a:pPr lvl="1"/>
            <a:r>
              <a:rPr lang="ko-KR" altLang="en-US" b="1" dirty="0" smtClean="0"/>
              <a:t>두 양수를 더할 때</a:t>
            </a:r>
            <a:r>
              <a:rPr lang="en-US" altLang="ko-KR" b="1" dirty="0" smtClean="0"/>
              <a:t>	</a:t>
            </a:r>
          </a:p>
          <a:p>
            <a:pPr lvl="2"/>
            <a:r>
              <a:rPr lang="ko-KR" altLang="en-US" dirty="0" smtClean="0"/>
              <a:t>결과가 음수 </a:t>
            </a:r>
            <a:r>
              <a:rPr lang="en-US" altLang="ko-KR" dirty="0" smtClean="0"/>
              <a:t>(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부호 비트</a:t>
            </a:r>
            <a:r>
              <a:rPr lang="en-US" altLang="ko-KR" dirty="0" smtClean="0"/>
              <a:t>=1)  [</a:t>
            </a:r>
            <a:r>
              <a:rPr lang="ko-KR" altLang="en-US" dirty="0" smtClean="0"/>
              <a:t>예</a:t>
            </a:r>
            <a:r>
              <a:rPr lang="en-US" altLang="ko-KR" dirty="0"/>
              <a:t>] : 7 + 7 = 0111 + 0111 = 1110 = -</a:t>
            </a:r>
            <a:r>
              <a:rPr lang="en-US" altLang="ko-KR" dirty="0" smtClean="0"/>
              <a:t>2</a:t>
            </a:r>
          </a:p>
          <a:p>
            <a:pPr lvl="1"/>
            <a:r>
              <a:rPr lang="ko-KR" altLang="en-US" b="1" dirty="0" smtClean="0"/>
              <a:t>두 음수를 </a:t>
            </a:r>
            <a:r>
              <a:rPr lang="ko-KR" altLang="en-US" b="1" dirty="0"/>
              <a:t>더할 때</a:t>
            </a:r>
            <a:r>
              <a:rPr lang="en-US" altLang="ko-KR" b="1" dirty="0"/>
              <a:t>	</a:t>
            </a:r>
          </a:p>
          <a:p>
            <a:pPr lvl="2"/>
            <a:r>
              <a:rPr lang="ko-KR" altLang="en-US" dirty="0"/>
              <a:t>결과가 </a:t>
            </a:r>
            <a:r>
              <a:rPr lang="ko-KR" altLang="en-US" dirty="0" smtClean="0"/>
              <a:t>양수 </a:t>
            </a: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부호 비트</a:t>
            </a:r>
            <a:r>
              <a:rPr lang="en-US" altLang="ko-KR" dirty="0" smtClean="0"/>
              <a:t>=0)</a:t>
            </a:r>
            <a:r>
              <a:rPr lang="en-US" altLang="ko-KR" dirty="0"/>
              <a:t> </a:t>
            </a:r>
            <a:r>
              <a:rPr lang="en-US" altLang="ko-KR" dirty="0" smtClean="0"/>
              <a:t> [</a:t>
            </a:r>
            <a:r>
              <a:rPr lang="ko-KR" altLang="en-US" dirty="0"/>
              <a:t>예</a:t>
            </a:r>
            <a:r>
              <a:rPr lang="en-US" altLang="ko-KR" dirty="0"/>
              <a:t>] : </a:t>
            </a:r>
            <a:r>
              <a:rPr lang="en-US" altLang="ko-KR" dirty="0" smtClean="0"/>
              <a:t>(-5) </a:t>
            </a:r>
            <a:r>
              <a:rPr lang="en-US" altLang="ko-KR" dirty="0"/>
              <a:t>+ </a:t>
            </a:r>
            <a:r>
              <a:rPr lang="en-US" altLang="ko-KR" dirty="0" smtClean="0"/>
              <a:t>(-4) </a:t>
            </a:r>
            <a:r>
              <a:rPr lang="en-US" altLang="ko-KR" dirty="0"/>
              <a:t>= </a:t>
            </a:r>
            <a:r>
              <a:rPr lang="en-US" altLang="ko-KR" dirty="0" smtClean="0"/>
              <a:t>1011 </a:t>
            </a:r>
            <a:r>
              <a:rPr lang="en-US" altLang="ko-KR" dirty="0"/>
              <a:t>+ </a:t>
            </a:r>
            <a:r>
              <a:rPr lang="en-US" altLang="ko-KR" dirty="0" smtClean="0"/>
              <a:t>1100 </a:t>
            </a:r>
            <a:r>
              <a:rPr lang="en-US" altLang="ko-KR" dirty="0"/>
              <a:t>= </a:t>
            </a:r>
            <a:r>
              <a:rPr lang="en-US" altLang="ko-KR" dirty="0" smtClean="0"/>
              <a:t>0111 </a:t>
            </a:r>
            <a:r>
              <a:rPr lang="en-US" altLang="ko-KR" dirty="0"/>
              <a:t>= </a:t>
            </a:r>
            <a:r>
              <a:rPr lang="en-US" altLang="ko-KR" dirty="0" smtClean="0"/>
              <a:t>+7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4343400"/>
            <a:ext cx="6858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1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오버플로우</a:t>
            </a:r>
            <a:r>
              <a:rPr lang="ko-KR" altLang="en-US" dirty="0" smtClean="0"/>
              <a:t> 탐지</a:t>
            </a:r>
            <a:r>
              <a:rPr lang="en-US" altLang="ko-KR" dirty="0" smtClean="0"/>
              <a:t>(Detection)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덧셈과 뺄셈의 </a:t>
            </a:r>
            <a:r>
              <a:rPr lang="en-US" altLang="ko-KR" dirty="0" smtClean="0"/>
              <a:t>Overflow </a:t>
            </a:r>
            <a:r>
              <a:rPr lang="ko-KR" altLang="en-US" dirty="0" smtClean="0"/>
              <a:t>조건</a:t>
            </a:r>
            <a:endParaRPr lang="ko-KR" altLang="en-US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8400"/>
            <a:ext cx="7738849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072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Unsigned Integer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오버플로의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Unsigned </a:t>
            </a:r>
            <a:r>
              <a:rPr lang="ko-KR" altLang="en-US" dirty="0" smtClean="0"/>
              <a:t>정수는 주로 메모리 주소연산에 사용되기 때문에 </a:t>
            </a:r>
            <a:r>
              <a:rPr lang="ko-KR" altLang="en-US" dirty="0" err="1" smtClean="0"/>
              <a:t>오버플로우를</a:t>
            </a:r>
            <a:r>
              <a:rPr lang="ko-KR" altLang="en-US" dirty="0" smtClean="0"/>
              <a:t> 무시한다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MIPS</a:t>
            </a:r>
            <a:r>
              <a:rPr lang="ko-KR" altLang="en-US" dirty="0" smtClean="0"/>
              <a:t> 연산 명령어와 </a:t>
            </a:r>
            <a:r>
              <a:rPr lang="ko-KR" altLang="en-US" dirty="0" err="1" smtClean="0"/>
              <a:t>오버플로</a:t>
            </a:r>
            <a:endParaRPr lang="en-US" altLang="ko-KR" dirty="0" smtClean="0"/>
          </a:p>
          <a:p>
            <a:pPr lvl="1"/>
            <a:r>
              <a:rPr lang="en-US" altLang="ko-K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add, </a:t>
            </a:r>
            <a:r>
              <a:rPr lang="en-US" altLang="ko-K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altLang="ko-K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sub </a:t>
            </a:r>
            <a:r>
              <a:rPr lang="en-US" altLang="ko-KR" dirty="0" smtClean="0"/>
              <a:t>… </a:t>
            </a:r>
            <a:r>
              <a:rPr lang="ko-KR" altLang="en-US" dirty="0" err="1" smtClean="0"/>
              <a:t>오버플로이면</a:t>
            </a:r>
            <a:r>
              <a:rPr lang="ko-KR" altLang="en-US" dirty="0" smtClean="0"/>
              <a:t> 예외</a:t>
            </a:r>
            <a:r>
              <a:rPr lang="en-US" altLang="ko-KR" dirty="0" smtClean="0"/>
              <a:t>(</a:t>
            </a:r>
            <a:r>
              <a:rPr lang="en-US" altLang="ko-KR" dirty="0"/>
              <a:t>exception</a:t>
            </a:r>
            <a:r>
              <a:rPr lang="en-US" altLang="ko-KR" dirty="0" smtClean="0"/>
              <a:t>)</a:t>
            </a:r>
            <a:r>
              <a:rPr lang="ko-KR" altLang="en-US" dirty="0" smtClean="0"/>
              <a:t> 발생</a:t>
            </a:r>
            <a:endParaRPr lang="en-US" altLang="ko-KR" dirty="0" smtClean="0"/>
          </a:p>
          <a:p>
            <a:pPr lvl="1"/>
            <a:r>
              <a:rPr lang="en-US" altLang="ko-K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altLang="ko-K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addiu</a:t>
            </a:r>
            <a:r>
              <a:rPr lang="en-US" altLang="ko-K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altLang="ko-K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/>
              <a:t>… </a:t>
            </a:r>
            <a:r>
              <a:rPr lang="ko-KR" altLang="en-US" dirty="0" err="1" smtClean="0"/>
              <a:t>오버플로가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발생해도 무시</a:t>
            </a:r>
            <a:endParaRPr lang="ko-KR" altLang="en-US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466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/>
              <a:t>예</a:t>
            </a:r>
            <a:r>
              <a:rPr lang="ko-KR" altLang="en-US" dirty="0" smtClean="0"/>
              <a:t>제</a:t>
            </a:r>
            <a:r>
              <a:rPr lang="en-US" altLang="ko-KR" dirty="0" smtClean="0"/>
              <a:t>: 8 x 9 = 72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ko-KR" sz="1477" dirty="0">
              <a:latin typeface="Lucida Console" pitchFamily="49" charset="0"/>
            </a:endParaRP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ko-KR" altLang="en-US" dirty="0" smtClean="0">
                <a:solidFill>
                  <a:srgbClr val="9900CC"/>
                </a:solidFill>
                <a:latin typeface="Lucida Console" pitchFamily="49" charset="0"/>
              </a:rPr>
              <a:t>피승수</a:t>
            </a:r>
            <a:r>
              <a:rPr lang="en-US" altLang="ko-KR" dirty="0" smtClean="0">
                <a:solidFill>
                  <a:srgbClr val="9900CC"/>
                </a:solidFill>
                <a:latin typeface="Lucida Console" pitchFamily="49" charset="0"/>
              </a:rPr>
              <a:t>(Multiplicand):</a:t>
            </a:r>
            <a:r>
              <a:rPr lang="en-US" altLang="ko-KR" dirty="0" smtClean="0">
                <a:latin typeface="Lucida Console" pitchFamily="49" charset="0"/>
              </a:rPr>
              <a:t>            1  0  0  0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ko-KR" altLang="en-US" dirty="0" smtClean="0">
                <a:solidFill>
                  <a:srgbClr val="9900CC"/>
                </a:solidFill>
                <a:latin typeface="Lucida Console" pitchFamily="49" charset="0"/>
              </a:rPr>
              <a:t>승수</a:t>
            </a:r>
            <a:r>
              <a:rPr lang="en-US" altLang="ko-KR" dirty="0" smtClean="0">
                <a:solidFill>
                  <a:srgbClr val="9900CC"/>
                </a:solidFill>
                <a:latin typeface="Lucida Console" pitchFamily="49" charset="0"/>
              </a:rPr>
              <a:t>(Multiplier):</a:t>
            </a:r>
            <a:r>
              <a:rPr lang="en-US" altLang="ko-KR" dirty="0" smtClean="0">
                <a:latin typeface="Lucida Console" pitchFamily="49" charset="0"/>
              </a:rPr>
              <a:t>           *    1  0  0  1</a:t>
            </a:r>
          </a:p>
          <a:p>
            <a:pPr lvl="1" eaLnBrk="1" hangingPunct="1">
              <a:lnSpc>
                <a:spcPct val="4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dirty="0" smtClean="0">
                <a:latin typeface="Lucida Console" pitchFamily="49" charset="0"/>
              </a:rPr>
              <a:t>                             --------------</a:t>
            </a:r>
          </a:p>
          <a:p>
            <a:pPr lvl="1"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dirty="0" smtClean="0">
                <a:latin typeface="Lucida Console" pitchFamily="49" charset="0"/>
              </a:rPr>
              <a:t>                                1  0  0  0</a:t>
            </a:r>
          </a:p>
          <a:p>
            <a:pPr lvl="1"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dirty="0" smtClean="0">
                <a:latin typeface="Lucida Console" pitchFamily="49" charset="0"/>
              </a:rPr>
              <a:t>                             0  0  0  0</a:t>
            </a:r>
          </a:p>
          <a:p>
            <a:pPr lvl="1"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dirty="0" smtClean="0">
                <a:latin typeface="Lucida Console" pitchFamily="49" charset="0"/>
              </a:rPr>
              <a:t>                          0  0  0  0</a:t>
            </a:r>
          </a:p>
          <a:p>
            <a:pPr lvl="1"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dirty="0" smtClean="0">
                <a:latin typeface="Lucida Console" pitchFamily="49" charset="0"/>
              </a:rPr>
              <a:t>                       1  0  0  0</a:t>
            </a:r>
          </a:p>
          <a:p>
            <a:pPr lvl="1" algn="just" eaLnBrk="1" hangingPunct="1">
              <a:lnSpc>
                <a:spcPct val="4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dirty="0" smtClean="0">
                <a:latin typeface="Lucida Console" pitchFamily="49" charset="0"/>
              </a:rPr>
              <a:t>                      ---------------------</a:t>
            </a:r>
          </a:p>
          <a:p>
            <a:pPr lvl="1"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ko-KR" altLang="en-US" dirty="0" smtClean="0">
                <a:solidFill>
                  <a:srgbClr val="9900CC"/>
                </a:solidFill>
                <a:latin typeface="Lucida Console" pitchFamily="49" charset="0"/>
              </a:rPr>
              <a:t>곱</a:t>
            </a:r>
            <a:r>
              <a:rPr lang="en-US" altLang="ko-KR" dirty="0" smtClean="0">
                <a:solidFill>
                  <a:srgbClr val="9900CC"/>
                </a:solidFill>
                <a:latin typeface="Lucida Console" pitchFamily="49" charset="0"/>
              </a:rPr>
              <a:t>(Product):</a:t>
            </a:r>
            <a:r>
              <a:rPr lang="en-US" altLang="ko-KR" dirty="0" smtClean="0">
                <a:latin typeface="Lucida Console" pitchFamily="49" charset="0"/>
              </a:rPr>
              <a:t>            1  0  0  1  0  0  0</a:t>
            </a:r>
          </a:p>
          <a:p>
            <a:pPr eaLnBrk="1" hangingPunct="1">
              <a:lnSpc>
                <a:spcPct val="90000"/>
              </a:lnSpc>
            </a:pPr>
            <a:endParaRPr lang="en-US" altLang="ko-KR" sz="1846" dirty="0"/>
          </a:p>
          <a:p>
            <a:pPr eaLnBrk="1" hangingPunct="1">
              <a:lnSpc>
                <a:spcPct val="90000"/>
              </a:lnSpc>
            </a:pPr>
            <a:r>
              <a:rPr lang="ko-KR" altLang="en-US" sz="1800" dirty="0" smtClean="0"/>
              <a:t>부호 비트를 제외하면</a:t>
            </a:r>
            <a:r>
              <a:rPr lang="en-US" altLang="ko-KR" sz="1800" dirty="0" smtClean="0"/>
              <a:t>,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600" b="1" i="1" dirty="0" smtClean="0">
                <a:latin typeface="Times New Roman" pitchFamily="18" charset="0"/>
              </a:rPr>
              <a:t>n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비트 피승수 </a:t>
            </a:r>
            <a:r>
              <a:rPr lang="en-US" altLang="ko-KR" sz="1600" dirty="0" smtClean="0"/>
              <a:t>x </a:t>
            </a:r>
            <a:r>
              <a:rPr lang="en-US" altLang="ko-KR" sz="1600" b="1" i="1" dirty="0" smtClean="0">
                <a:latin typeface="Times New Roman" pitchFamily="18" charset="0"/>
              </a:rPr>
              <a:t>m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비트 승수 </a:t>
            </a:r>
            <a:r>
              <a:rPr lang="en-US" altLang="ko-KR" sz="1600" dirty="0" smtClean="0"/>
              <a:t>= </a:t>
            </a:r>
            <a:r>
              <a:rPr lang="en-US" altLang="ko-KR" sz="1600" b="1" dirty="0" smtClean="0">
                <a:latin typeface="Times New Roman" pitchFamily="18" charset="0"/>
              </a:rPr>
              <a:t>(</a:t>
            </a:r>
            <a:r>
              <a:rPr lang="en-US" altLang="ko-KR" sz="1600" b="1" i="1" dirty="0" err="1" smtClean="0">
                <a:latin typeface="Times New Roman" pitchFamily="18" charset="0"/>
              </a:rPr>
              <a:t>n+m</a:t>
            </a:r>
            <a:r>
              <a:rPr lang="en-US" altLang="ko-KR" sz="1600" b="1" dirty="0" smtClean="0">
                <a:latin typeface="Times New Roman" pitchFamily="18" charset="0"/>
              </a:rPr>
              <a:t>)-</a:t>
            </a:r>
            <a:r>
              <a:rPr lang="ko-KR" altLang="en-US" sz="1600" dirty="0" smtClean="0"/>
              <a:t>비트 곱</a:t>
            </a:r>
            <a:endParaRPr lang="en-US" altLang="ko-KR" sz="1600" dirty="0" smtClean="0"/>
          </a:p>
          <a:p>
            <a:pPr eaLnBrk="1" hangingPunct="1">
              <a:lnSpc>
                <a:spcPct val="90000"/>
              </a:lnSpc>
            </a:pPr>
            <a:r>
              <a:rPr lang="ko-KR" altLang="en-US" sz="1800" dirty="0" smtClean="0"/>
              <a:t>곱셈의 각 단계</a:t>
            </a:r>
            <a:endParaRPr lang="en-US" altLang="ko-KR" sz="1800" dirty="0" smtClean="0"/>
          </a:p>
          <a:p>
            <a:pPr lvl="1" algn="just" eaLnBrk="1" hangingPunct="1">
              <a:lnSpc>
                <a:spcPct val="90000"/>
              </a:lnSpc>
            </a:pPr>
            <a:r>
              <a:rPr lang="ko-KR" altLang="en-US" sz="1600" dirty="0" smtClean="0"/>
              <a:t>승수 비트</a:t>
            </a:r>
            <a:r>
              <a:rPr lang="en-US" altLang="ko-KR" sz="1600" dirty="0" smtClean="0"/>
              <a:t> = 1</a:t>
            </a:r>
            <a:r>
              <a:rPr lang="ko-KR" altLang="en-US" sz="1600" dirty="0" smtClean="0"/>
              <a:t>이면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피승수를 더한다</a:t>
            </a:r>
            <a:r>
              <a:rPr lang="en-US" altLang="ko-KR" sz="1600" dirty="0" smtClean="0"/>
              <a:t>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ko-KR" altLang="en-US" sz="1600" dirty="0"/>
              <a:t>승수 비트</a:t>
            </a:r>
            <a:r>
              <a:rPr lang="en-US" altLang="ko-KR" sz="1600" dirty="0"/>
              <a:t> =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이면</a:t>
            </a:r>
            <a:r>
              <a:rPr lang="en-US" altLang="ko-KR" sz="1600" dirty="0" smtClean="0"/>
              <a:t> 0</a:t>
            </a:r>
            <a:r>
              <a:rPr lang="ko-KR" altLang="en-US" sz="1600" dirty="0" smtClean="0"/>
              <a:t>을 </a:t>
            </a:r>
            <a:r>
              <a:rPr lang="ko-KR" altLang="en-US" sz="1600" dirty="0"/>
              <a:t>더한다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덧셈을 하지 않는다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이진수 곱셈</a:t>
            </a:r>
          </a:p>
        </p:txBody>
      </p:sp>
    </p:spTree>
    <p:extLst>
      <p:ext uri="{BB962C8B-B14F-4D97-AF65-F5344CB8AC3E}">
        <p14:creationId xmlns:p14="http://schemas.microsoft.com/office/powerpoint/2010/main" val="87461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612780"/>
            <a:ext cx="8610600" cy="609600"/>
          </a:xfrm>
        </p:spPr>
        <p:txBody>
          <a:bodyPr/>
          <a:lstStyle/>
          <a:p>
            <a:pPr algn="ctr"/>
            <a:r>
              <a:rPr lang="ko-KR" altLang="en-US" u="sng" dirty="0"/>
              <a:t>곱셈 알고리즘과 하드웨어의 순차적 </a:t>
            </a:r>
            <a:r>
              <a:rPr lang="ko-KR" altLang="en-US" u="sng" dirty="0" smtClean="0"/>
              <a:t>버전</a:t>
            </a:r>
            <a:endParaRPr lang="ko-KR" altLang="en-US" u="sng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곱셈 하드웨어의 첫 번째 버전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매 단계 마다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피승수</a:t>
            </a:r>
            <a:r>
              <a:rPr lang="en-US" altLang="ko-KR" dirty="0" smtClean="0"/>
              <a:t>(Multiplicand </a:t>
            </a:r>
            <a:r>
              <a:rPr lang="ko-KR" altLang="en-US" dirty="0" smtClean="0"/>
              <a:t>레지스터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왼쪽으로 자리이동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승수</a:t>
            </a:r>
            <a:r>
              <a:rPr lang="en-US" altLang="ko-KR" dirty="0" smtClean="0"/>
              <a:t>(Multiplier </a:t>
            </a:r>
            <a:r>
              <a:rPr lang="ko-KR" altLang="en-US" dirty="0" smtClean="0"/>
              <a:t>레지스터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다음 비트 검사 </a:t>
            </a:r>
            <a:r>
              <a:rPr lang="en-US" altLang="ko-KR" dirty="0" smtClean="0"/>
              <a:t>(</a:t>
            </a:r>
            <a:r>
              <a:rPr lang="ko-KR" altLang="en-US" dirty="0" smtClean="0"/>
              <a:t>승수를 오른쪽으로 자리이동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ko-KR" altLang="en-US" dirty="0" smtClean="0"/>
              <a:t>이 비트가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피승수를 곱</a:t>
            </a:r>
            <a:r>
              <a:rPr lang="en-US" altLang="ko-KR" dirty="0" smtClean="0"/>
              <a:t>(Product </a:t>
            </a:r>
            <a:r>
              <a:rPr lang="ko-KR" altLang="en-US" dirty="0" smtClean="0"/>
              <a:t>레지스터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더한다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295400" y="2135679"/>
            <a:ext cx="5982202" cy="2469784"/>
            <a:chOff x="704528" y="2060848"/>
            <a:chExt cx="6480719" cy="2675599"/>
          </a:xfrm>
        </p:grpSpPr>
        <p:pic>
          <p:nvPicPr>
            <p:cNvPr id="5" name="Picture 4" descr="f03-04-P37449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60712" y="2060848"/>
              <a:ext cx="4824535" cy="2675599"/>
            </a:xfrm>
            <a:prstGeom prst="rect">
              <a:avLst/>
            </a:prstGeom>
            <a:noFill/>
          </p:spPr>
        </p:pic>
        <p:sp>
          <p:nvSpPr>
            <p:cNvPr id="6" name="AutoShape 5"/>
            <p:cNvSpPr>
              <a:spLocks/>
            </p:cNvSpPr>
            <p:nvPr/>
          </p:nvSpPr>
          <p:spPr bwMode="auto">
            <a:xfrm>
              <a:off x="704528" y="3284984"/>
              <a:ext cx="1439863" cy="432048"/>
            </a:xfrm>
            <a:prstGeom prst="borderCallout1">
              <a:avLst>
                <a:gd name="adj1" fmla="val 52439"/>
                <a:gd name="adj2" fmla="val 99660"/>
                <a:gd name="adj3" fmla="val 145525"/>
                <a:gd name="adj4" fmla="val 15751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pPr algn="ctr"/>
              <a:r>
                <a:rPr lang="ko-KR" altLang="en-US" sz="1846" dirty="0">
                  <a:latin typeface="Tahoma" pitchFamily="34" charset="0"/>
                  <a:ea typeface="맑은 고딕" panose="020B0503020000020004" pitchFamily="50" charset="-127"/>
                </a:rPr>
                <a:t>초기치</a:t>
              </a:r>
              <a:r>
                <a:rPr lang="en-US" sz="1846" dirty="0">
                  <a:latin typeface="Tahoma" pitchFamily="34" charset="0"/>
                  <a:ea typeface="맑은 고딕" panose="020B0503020000020004" pitchFamily="50" charset="-127"/>
                </a:rPr>
                <a:t> 0</a:t>
              </a:r>
              <a:endParaRPr lang="en-AU" altLang="ko-KR" sz="1846" dirty="0">
                <a:latin typeface="Tahoma" pitchFamily="34" charset="0"/>
                <a:ea typeface="맑은 고딕" panose="020B0503020000020004" pitchFamily="50" charset="-127"/>
              </a:endParaRPr>
            </a:p>
          </p:txBody>
        </p:sp>
      </p:grp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29571" y="2996898"/>
            <a:ext cx="1202335" cy="373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992" tIns="42497" rIns="84992" bIns="42497" anchor="ctr" anchorCtr="0"/>
          <a:lstStyle/>
          <a:p>
            <a:pPr marL="249122" indent="-249122" algn="ctr">
              <a:spcBef>
                <a:spcPct val="20000"/>
              </a:spcBef>
              <a:buClr>
                <a:srgbClr val="000099"/>
              </a:buClr>
            </a:pPr>
            <a:r>
              <a:rPr lang="ko-KR" altLang="en-US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그림</a:t>
            </a:r>
            <a:r>
              <a:rPr lang="en-US" altLang="ko-KR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 3.3</a:t>
            </a:r>
          </a:p>
        </p:txBody>
      </p:sp>
      <p:sp>
        <p:nvSpPr>
          <p:cNvPr id="9" name="AutoShape 5"/>
          <p:cNvSpPr>
            <a:spLocks/>
          </p:cNvSpPr>
          <p:nvPr/>
        </p:nvSpPr>
        <p:spPr bwMode="auto">
          <a:xfrm>
            <a:off x="5867400" y="1222381"/>
            <a:ext cx="2743200" cy="611677"/>
          </a:xfrm>
          <a:prstGeom prst="borderCallout1">
            <a:avLst>
              <a:gd name="adj1" fmla="val 33866"/>
              <a:gd name="adj2" fmla="val -2243"/>
              <a:gd name="adj3" fmla="val 189151"/>
              <a:gd name="adj4" fmla="val -316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altLang="ko-KR" sz="1846" dirty="0" smtClean="0">
                <a:latin typeface="Tahoma" pitchFamily="34" charset="0"/>
                <a:ea typeface="맑은 고딕" panose="020B0503020000020004" pitchFamily="50" charset="-127"/>
              </a:rPr>
              <a:t>32-bit </a:t>
            </a:r>
            <a:r>
              <a:rPr lang="ko-KR" altLang="en-US" sz="1846" dirty="0" smtClean="0">
                <a:latin typeface="Tahoma" pitchFamily="34" charset="0"/>
                <a:ea typeface="맑은 고딕" panose="020B0503020000020004" pitchFamily="50" charset="-127"/>
              </a:rPr>
              <a:t>피승수를 오른쪽 절반에 저장하여 초기화</a:t>
            </a:r>
            <a:endParaRPr lang="en-AU" altLang="ko-KR" sz="1846" dirty="0">
              <a:latin typeface="Tahoma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637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03-05-P37449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1136490"/>
            <a:ext cx="3902795" cy="5116772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991386" cy="872726"/>
          </a:xfrm>
        </p:spPr>
        <p:txBody>
          <a:bodyPr/>
          <a:lstStyle/>
          <a:p>
            <a:r>
              <a:rPr lang="ko-KR" altLang="en-US" dirty="0"/>
              <a:t>첫 번째 곱셈 알고리즘</a:t>
            </a:r>
          </a:p>
        </p:txBody>
      </p:sp>
      <p:grpSp>
        <p:nvGrpSpPr>
          <p:cNvPr id="7" name="Group 2"/>
          <p:cNvGrpSpPr/>
          <p:nvPr/>
        </p:nvGrpSpPr>
        <p:grpSpPr>
          <a:xfrm>
            <a:off x="225552" y="2590800"/>
            <a:ext cx="4740007" cy="3390136"/>
            <a:chOff x="2286000" y="2743200"/>
            <a:chExt cx="4286250" cy="2996481"/>
          </a:xfrm>
        </p:grpSpPr>
        <p:pic>
          <p:nvPicPr>
            <p:cNvPr id="8" name="Picture 8" descr="f03-04-P37449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0" y="2743200"/>
              <a:ext cx="4286250" cy="2450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AutoShape 5"/>
            <p:cNvSpPr>
              <a:spLocks/>
            </p:cNvSpPr>
            <p:nvPr/>
          </p:nvSpPr>
          <p:spPr bwMode="auto">
            <a:xfrm>
              <a:off x="4297456" y="5409481"/>
              <a:ext cx="1439863" cy="330200"/>
            </a:xfrm>
            <a:prstGeom prst="borderCallout1">
              <a:avLst>
                <a:gd name="adj1" fmla="val -4547"/>
                <a:gd name="adj2" fmla="val 451"/>
                <a:gd name="adj3" fmla="val -197159"/>
                <a:gd name="adj4" fmla="val -4150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>
                  <a:lumMod val="75000"/>
                </a:schemeClr>
              </a:solidFill>
              <a:prstDash val="dash"/>
              <a:miter lim="800000"/>
              <a:headEnd/>
              <a:tailEnd type="triangle" w="med" len="med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400" dirty="0">
                  <a:latin typeface="Tahoma" charset="0"/>
                </a:rPr>
                <a:t>Initially 0</a:t>
              </a:r>
              <a:endParaRPr lang="en-AU" altLang="en-US" sz="1400" dirty="0">
                <a:latin typeface="Tahoma" charset="0"/>
              </a:endParaRPr>
            </a:p>
          </p:txBody>
        </p:sp>
      </p:grpSp>
      <p:sp>
        <p:nvSpPr>
          <p:cNvPr id="10" name="AutoShape 5"/>
          <p:cNvSpPr>
            <a:spLocks/>
          </p:cNvSpPr>
          <p:nvPr/>
        </p:nvSpPr>
        <p:spPr bwMode="auto">
          <a:xfrm>
            <a:off x="2209800" y="1704263"/>
            <a:ext cx="2286000" cy="477674"/>
          </a:xfrm>
          <a:prstGeom prst="borderCallout1">
            <a:avLst>
              <a:gd name="adj1" fmla="val 96122"/>
              <a:gd name="adj2" fmla="val 45485"/>
              <a:gd name="adj3" fmla="val 241368"/>
              <a:gd name="adj4" fmla="val 21046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  <a:prstDash val="dash"/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dirty="0" smtClean="0">
                <a:latin typeface="Tahoma" charset="0"/>
              </a:rPr>
              <a:t>Initialized with the </a:t>
            </a:r>
            <a:r>
              <a:rPr lang="en-US" altLang="en-US" smtClean="0">
                <a:latin typeface="Tahoma" charset="0"/>
              </a:rPr>
              <a:t>32-bit multiplicand in the right half</a:t>
            </a:r>
            <a:endParaRPr lang="en-AU" altLang="en-US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61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&gt;&lt;Slide id=&quot;257&quot; dur=&quot;1.332&quot;/&gt;&lt;/Timings&gt;&lt;/WMTools&gt;"/>
</p:tagLst>
</file>

<file path=ppt/theme/theme1.xml><?xml version="1.0" encoding="utf-8"?>
<a:theme xmlns:a="http://schemas.openxmlformats.org/drawingml/2006/main" name="Blue Pearl DeLuxe">
  <a:themeElements>
    <a:clrScheme name="Blue Pearl DeLuxe 1">
      <a:dk1>
        <a:srgbClr val="000000"/>
      </a:dk1>
      <a:lt1>
        <a:srgbClr val="FFFFFF"/>
      </a:lt1>
      <a:dk2>
        <a:srgbClr val="7889FB"/>
      </a:dk2>
      <a:lt2>
        <a:srgbClr val="808080"/>
      </a:lt2>
      <a:accent1>
        <a:srgbClr val="7889FB"/>
      </a:accent1>
      <a:accent2>
        <a:srgbClr val="2DB6B3"/>
      </a:accent2>
      <a:accent3>
        <a:srgbClr val="FFFFFF"/>
      </a:accent3>
      <a:accent4>
        <a:srgbClr val="000000"/>
      </a:accent4>
      <a:accent5>
        <a:srgbClr val="BEC4FD"/>
      </a:accent5>
      <a:accent6>
        <a:srgbClr val="28A5A2"/>
      </a:accent6>
      <a:hlink>
        <a:srgbClr val="C0C0C0"/>
      </a:hlink>
      <a:folHlink>
        <a:srgbClr val="D18213"/>
      </a:folHlink>
    </a:clrScheme>
    <a:fontScheme name="Blue Pearl DeLux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C0C0C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pitchFamily="2" charset="2"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C0C0C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pitchFamily="2" charset="2"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ue Pearl DeLuxe 1">
        <a:dk1>
          <a:srgbClr val="000000"/>
        </a:dk1>
        <a:lt1>
          <a:srgbClr val="FFFFFF"/>
        </a:lt1>
        <a:dk2>
          <a:srgbClr val="7889FB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Pearl DeLuxe 2">
        <a:dk1>
          <a:srgbClr val="808080"/>
        </a:dk1>
        <a:lt1>
          <a:srgbClr val="FFFFFF"/>
        </a:lt1>
        <a:dk2>
          <a:srgbClr val="000000"/>
        </a:dk2>
        <a:lt2>
          <a:srgbClr val="CCCCFF"/>
        </a:lt2>
        <a:accent1>
          <a:srgbClr val="7889FB"/>
        </a:accent1>
        <a:accent2>
          <a:srgbClr val="DFFF66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CAE75C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14813</TotalTime>
  <Words>942</Words>
  <Application>Microsoft Office PowerPoint</Application>
  <PresentationFormat>화면 슬라이드 쇼(4:3)</PresentationFormat>
  <Paragraphs>274</Paragraphs>
  <Slides>23</Slides>
  <Notes>15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3" baseType="lpstr">
      <vt:lpstr>HY동녘B</vt:lpstr>
      <vt:lpstr>맑은 고딕</vt:lpstr>
      <vt:lpstr>Arial</vt:lpstr>
      <vt:lpstr>Courier New</vt:lpstr>
      <vt:lpstr>Lucida Console</vt:lpstr>
      <vt:lpstr>Tahoma</vt:lpstr>
      <vt:lpstr>Times New Roman</vt:lpstr>
      <vt:lpstr>Wingdings</vt:lpstr>
      <vt:lpstr>Blue Pearl DeLuxe</vt:lpstr>
      <vt:lpstr>Visio</vt:lpstr>
      <vt:lpstr>3장. 컴퓨터 연산1</vt:lpstr>
      <vt:lpstr>3.1 서론</vt:lpstr>
      <vt:lpstr>3.2 덧셈과 뺄셈</vt:lpstr>
      <vt:lpstr>오버플로 (overflow)</vt:lpstr>
      <vt:lpstr>오버플로우 탐지(Detection)</vt:lpstr>
      <vt:lpstr>Unsigned Integer의 오버플로의 처리</vt:lpstr>
      <vt:lpstr>이진수 곱셈</vt:lpstr>
      <vt:lpstr>곱셈 알고리즘과 하드웨어의 순차적 버전</vt:lpstr>
      <vt:lpstr>첫 번째 곱셈 알고리즘</vt:lpstr>
      <vt:lpstr>예제: 첫 번째 곱셈 알고리즘</vt:lpstr>
      <vt:lpstr>곱셈 하드웨어의 두 번째 버전 (최적화 버전)</vt:lpstr>
      <vt:lpstr>수정된 곱셈 알고리즘</vt:lpstr>
      <vt:lpstr>예제: 두 번째 곱셈 알고리즘</vt:lpstr>
      <vt:lpstr>MIPS에서의 곱셈</vt:lpstr>
      <vt:lpstr>3.4 나눗셈</vt:lpstr>
      <vt:lpstr>나눗셈 알고리즘과 하드웨어</vt:lpstr>
      <vt:lpstr>첫 번째 나눗셈 알고리즘</vt:lpstr>
      <vt:lpstr>Division Example 7÷2 ( 0111÷0010 )</vt:lpstr>
      <vt:lpstr>나눗셈 하드웨어의 수정된 버전 (최적화 버전)</vt:lpstr>
      <vt:lpstr>수정된 나눗셈 알고리즘</vt:lpstr>
      <vt:lpstr>PowerPoint 프레젠테이션</vt:lpstr>
      <vt:lpstr>MIPS에서의 나눗셈</vt:lpstr>
      <vt:lpstr>MIPS 산술 명령어</vt:lpstr>
    </vt:vector>
  </TitlesOfParts>
  <Manager>Sam Lin, Palisades, New York</Manager>
  <Company>IBM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Presentations: Blue Pearl DeLuxe template</dc:title>
  <dc:creator>samlin@us.ibm.com</dc:creator>
  <dc:description>Blue Onyx Deluxe, Blue Pearl Deluxe:  Generally for "customer-facing" presentations_x000d_
-  Blue Pearl Deluxe is useful for one-on-one laptop presentations and for easy printing.  Textures on the opening screen carry through the blue bands on text slides._x000d_
-  Blue Onyx Deluxe relies heavily on black for maximum contrast, particularly in projection._x000d_
Blue Onyx Basic, Blue Pearl Basic:  Intended for basic internal presentations.  May also be used for customers._x000d_
-  Blue Onyx Basic uses black throughout for maximum contrast, particularly in projection._x000d_
-  Blue Pearl Basic works well for one-on-one laptop presentations and makes printing easy.</dc:description>
  <cp:lastModifiedBy>Lee Jongmin</cp:lastModifiedBy>
  <cp:revision>528</cp:revision>
  <cp:lastPrinted>2018-09-03T02:07:08Z</cp:lastPrinted>
  <dcterms:created xsi:type="dcterms:W3CDTF">2003-05-28T17:22:15Z</dcterms:created>
  <dcterms:modified xsi:type="dcterms:W3CDTF">2019-09-22T07:19:28Z</dcterms:modified>
</cp:coreProperties>
</file>