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72" r:id="rId2"/>
    <p:sldId id="273" r:id="rId3"/>
    <p:sldId id="402" r:id="rId4"/>
    <p:sldId id="403" r:id="rId5"/>
    <p:sldId id="404" r:id="rId6"/>
    <p:sldId id="405" r:id="rId7"/>
    <p:sldId id="406" r:id="rId8"/>
    <p:sldId id="407" r:id="rId9"/>
    <p:sldId id="409" r:id="rId10"/>
    <p:sldId id="408" r:id="rId11"/>
    <p:sldId id="414" r:id="rId12"/>
    <p:sldId id="410" r:id="rId13"/>
    <p:sldId id="411" r:id="rId14"/>
    <p:sldId id="412" r:id="rId15"/>
    <p:sldId id="416" r:id="rId16"/>
    <p:sldId id="415" r:id="rId17"/>
    <p:sldId id="274" r:id="rId18"/>
    <p:sldId id="275" r:id="rId19"/>
    <p:sldId id="276" r:id="rId20"/>
    <p:sldId id="277" r:id="rId21"/>
    <p:sldId id="418" r:id="rId22"/>
    <p:sldId id="419" r:id="rId23"/>
    <p:sldId id="278" r:id="rId24"/>
    <p:sldId id="279" r:id="rId25"/>
    <p:sldId id="280" r:id="rId26"/>
    <p:sldId id="281" r:id="rId27"/>
    <p:sldId id="42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6883400" cy="99060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  <p15:guide id="7" pos="4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7F00"/>
    <a:srgbClr val="FF0000"/>
    <a:srgbClr val="3B9AC5"/>
    <a:srgbClr val="8AB8EA"/>
    <a:srgbClr val="EBF3FB"/>
    <a:srgbClr val="FFFFCC"/>
    <a:srgbClr val="D3E4F7"/>
    <a:srgbClr val="FF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09" autoAdjust="0"/>
    <p:restoredTop sz="78253" autoAdjust="0"/>
  </p:normalViewPr>
  <p:slideViewPr>
    <p:cSldViewPr>
      <p:cViewPr varScale="1">
        <p:scale>
          <a:sx n="113" d="100"/>
          <a:sy n="113" d="100"/>
        </p:scale>
        <p:origin x="1134" y="96"/>
      </p:cViewPr>
      <p:guideLst>
        <p:guide orient="horz" pos="2160"/>
        <p:guide orient="horz" pos="4080"/>
        <p:guide orient="horz" pos="960"/>
        <p:guide orient="horz" pos="3840"/>
        <p:guide pos="144"/>
        <p:guide pos="5568"/>
        <p:guide pos="4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02CBEB-465D-E548-86CD-1AD53160AE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929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847844-DD07-AC47-80F6-EE0D27F10E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16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06FEC8-2375-4643-BAB0-D7C64CEA19EC}" type="slidenum">
              <a:rPr lang="en-US" altLang="en-US" sz="1300"/>
              <a:pPr/>
              <a:t>1</a:t>
            </a:fld>
            <a:endParaRPr lang="en-US" altLang="en-U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8FE08-57C3-424B-9ACA-43807268525B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890588"/>
            <a:ext cx="4787900" cy="3590925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0140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4"/>
          <p:cNvSpPr>
            <a:spLocks noChangeShapeType="1"/>
          </p:cNvSpPr>
          <p:nvPr userDrawn="1"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17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511425"/>
            <a:ext cx="8534400" cy="9937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4171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33400"/>
            <a:ext cx="6477000" cy="45720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04800" y="4419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3600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 err="1" smtClean="0"/>
              <a:t>Prof.</a:t>
            </a:r>
            <a:r>
              <a:rPr lang="en-GB" altLang="en-US" sz="2400" baseline="0" dirty="0" smtClean="0"/>
              <a:t> Jongmin Lee</a:t>
            </a:r>
          </a:p>
          <a:p>
            <a:pPr eaLnBrk="1" hangingPunct="1"/>
            <a:r>
              <a:rPr lang="en-GB" altLang="en-US" sz="2400" dirty="0" err="1" smtClean="0"/>
              <a:t>Wonkwang</a:t>
            </a:r>
            <a:r>
              <a:rPr lang="en-GB" altLang="en-US" sz="2400" baseline="0" dirty="0" smtClean="0"/>
              <a:t> University</a:t>
            </a:r>
          </a:p>
          <a:p>
            <a:pPr eaLnBrk="1" hangingPunct="1"/>
            <a:r>
              <a:rPr lang="en-GB" altLang="en-US" sz="2400" baseline="0" dirty="0" smtClean="0"/>
              <a:t>Fall 2019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34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FCF-A536-F84E-898B-BB10AC9701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5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85800"/>
            <a:ext cx="2152650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85800"/>
            <a:ext cx="630555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7B15-483E-D34E-A1FA-6ADEA96D3E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1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>
            <a:lvl1pPr marL="228600" indent="-228600">
              <a:buClr>
                <a:schemeClr val="tx1"/>
              </a:buClr>
              <a:buSzPct val="120000"/>
              <a:buFont typeface="Wingdings" charset="2"/>
              <a:buChar char="§"/>
              <a:defRPr/>
            </a:lvl1pPr>
            <a:lvl2pPr marL="457200" indent="-227013">
              <a:buClr>
                <a:schemeClr val="tx1"/>
              </a:buClr>
              <a:buSzPct val="100000"/>
              <a:buFont typeface="Courier New" charset="0"/>
              <a:buChar char="o"/>
              <a:defRPr/>
            </a:lvl2pPr>
            <a:lvl3pPr marL="682625" indent="-223838">
              <a:buClr>
                <a:schemeClr val="tx1"/>
              </a:buClr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C58D-D633-0148-9592-59EC29FFD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D5448-591D-3940-967A-F8DE4BFDD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7E7-10F9-E942-96FA-AF5BA8B92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5399-8DB2-3847-B0A6-253B38F6A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B118-A9A6-B845-B1F7-ED34983F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5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5998-41F6-F448-9210-55043855CA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3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D953-B3C0-D345-90C9-095E0B1D49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C00-3A25-1741-8B28-D8A22EF0D6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8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41475"/>
            <a:ext cx="86106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0" y="6553200"/>
            <a:ext cx="16764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56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801E3FE-5C82-594D-A90D-9E7EBB62C1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63"/>
          <p:cNvSpPr>
            <a:spLocks noChangeShapeType="1"/>
          </p:cNvSpPr>
          <p:nvPr userDrawn="1"/>
        </p:nvSpPr>
        <p:spPr bwMode="auto">
          <a:xfrm>
            <a:off x="260350" y="533400"/>
            <a:ext cx="862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 kern="12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3B9AC5"/>
        </a:buClr>
        <a:buFont typeface="Wingdings" charset="2"/>
        <a:buChar char="Ø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rgbClr val="3B9AC5"/>
        </a:buClr>
        <a:buFont typeface="Arial" charset="0"/>
        <a:buBlip>
          <a:blip r:embed="rId13"/>
        </a:buBlip>
        <a:defRPr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6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1</a:t>
            </a:r>
            <a:endParaRPr lang="en-GB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조합논리회로 </a:t>
            </a:r>
            <a:r>
              <a:rPr lang="en-US" altLang="ko-KR" dirty="0"/>
              <a:t>(Combinational Logic)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51263" y="2861808"/>
            <a:ext cx="1416050" cy="1308100"/>
            <a:chOff x="113" y="2840"/>
            <a:chExt cx="892" cy="824"/>
          </a:xfrm>
        </p:grpSpPr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I0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I1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Y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M</a:t>
              </a:r>
              <a:br>
                <a:rPr lang="en-US" altLang="ko-KR" sz="1400" dirty="0"/>
              </a:br>
              <a:r>
                <a:rPr lang="en-US" altLang="ko-KR" sz="1400" dirty="0"/>
                <a:t>u</a:t>
              </a:r>
              <a:br>
                <a:rPr lang="en-US" altLang="ko-KR" sz="1400" dirty="0"/>
              </a:br>
              <a:r>
                <a:rPr lang="en-US" altLang="ko-KR" sz="1400" dirty="0"/>
                <a:t>x</a:t>
              </a:r>
              <a:endParaRPr lang="en-AU" altLang="ko-KR" sz="1400" dirty="0">
                <a:ea typeface="굴림" charset="-127"/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S</a:t>
              </a:r>
              <a:endParaRPr lang="en-AU" altLang="ko-KR" sz="1800">
                <a:ea typeface="굴림" charset="-127"/>
              </a:endParaRPr>
            </a:p>
          </p:txBody>
        </p:sp>
      </p:grp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687908" y="1633084"/>
            <a:ext cx="32400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ko-KR" dirty="0"/>
          </a:p>
        </p:txBody>
      </p:sp>
      <p:grpSp>
        <p:nvGrpSpPr>
          <p:cNvPr id="22" name="Group 33"/>
          <p:cNvGrpSpPr>
            <a:grpSpLocks/>
          </p:cNvGrpSpPr>
          <p:nvPr/>
        </p:nvGrpSpPr>
        <p:grpSpPr bwMode="auto">
          <a:xfrm>
            <a:off x="722972" y="2738778"/>
            <a:ext cx="1604963" cy="1012825"/>
            <a:chOff x="1111" y="2659"/>
            <a:chExt cx="1011" cy="638"/>
          </a:xfrm>
        </p:grpSpPr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A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B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Y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+</a:t>
              </a:r>
              <a:endParaRPr lang="en-AU" altLang="ko-KR" sz="1800">
                <a:ea typeface="굴림" charset="-127"/>
              </a:endParaRPr>
            </a:p>
          </p:txBody>
        </p:sp>
      </p:grpSp>
      <p:grpSp>
        <p:nvGrpSpPr>
          <p:cNvPr id="37" name="Group 48"/>
          <p:cNvGrpSpPr>
            <a:grpSpLocks/>
          </p:cNvGrpSpPr>
          <p:nvPr/>
        </p:nvGrpSpPr>
        <p:grpSpPr bwMode="auto">
          <a:xfrm>
            <a:off x="6738801" y="2640352"/>
            <a:ext cx="1676400" cy="1595438"/>
            <a:chOff x="2699" y="2750"/>
            <a:chExt cx="1056" cy="1005"/>
          </a:xfrm>
        </p:grpSpPr>
        <p:sp>
          <p:nvSpPr>
            <p:cNvPr id="38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A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42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B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Y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/>
                <a:t>ALU</a:t>
              </a:r>
              <a:endParaRPr lang="en-AU" altLang="ko-KR" sz="1800" dirty="0">
                <a:ea typeface="굴림" charset="-127"/>
              </a:endParaRP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F</a:t>
              </a:r>
              <a:endParaRPr lang="en-AU" altLang="ko-KR" sz="1800">
                <a:ea typeface="굴림" charset="-127"/>
              </a:endParaRPr>
            </a:p>
          </p:txBody>
        </p: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225725" y="1673061"/>
            <a:ext cx="2552702" cy="1905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/>
              <a:t>Adder</a:t>
            </a:r>
            <a:endParaRPr lang="en-US" altLang="ko-KR" b="1" dirty="0" smtClean="0"/>
          </a:p>
          <a:p>
            <a:pPr lvl="2" eaLnBrk="1" hangingPunct="1"/>
            <a:r>
              <a:rPr lang="en-US" altLang="ko-KR" dirty="0"/>
              <a:t>Y = </a:t>
            </a:r>
            <a:r>
              <a:rPr lang="en-US" altLang="ko-KR" dirty="0" smtClean="0"/>
              <a:t>ADD (A, B)</a:t>
            </a:r>
            <a:endParaRPr lang="en-US" altLang="ko-KR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3009898" y="1633084"/>
            <a:ext cx="2552702" cy="1905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/>
              <a:t>Multiplexer</a:t>
            </a:r>
            <a:endParaRPr lang="en-US" altLang="ko-KR" b="1" dirty="0" smtClean="0"/>
          </a:p>
          <a:p>
            <a:pPr lvl="2" eaLnBrk="1" hangingPunct="1"/>
            <a:r>
              <a:rPr lang="en-US" altLang="ko-KR" dirty="0"/>
              <a:t>Y = S ? I1 : I0</a:t>
            </a:r>
            <a:endParaRPr lang="en-AU" altLang="ko-KR" dirty="0">
              <a:ea typeface="굴림" charset="-127"/>
            </a:endParaRP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5330825" y="1633084"/>
            <a:ext cx="3736975" cy="1905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/>
              <a:t>Arithmetic/Logic Unit</a:t>
            </a:r>
            <a:endParaRPr lang="en-US" altLang="ko-KR" b="1" dirty="0" smtClean="0"/>
          </a:p>
          <a:p>
            <a:pPr lvl="2" eaLnBrk="1" hangingPunct="1"/>
            <a:r>
              <a:rPr lang="en-US" altLang="ko-KR" dirty="0"/>
              <a:t>Y = F(A, B)</a:t>
            </a:r>
          </a:p>
        </p:txBody>
      </p:sp>
    </p:spTree>
    <p:extLst>
      <p:ext uri="{BB962C8B-B14F-4D97-AF65-F5344CB8AC3E}">
        <p14:creationId xmlns:p14="http://schemas.microsoft.com/office/powerpoint/2010/main" val="339835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00034" y="3823004"/>
            <a:ext cx="8328267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080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값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1(High)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이 의미 있는 상태          값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0(Low)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이 의미 있는 상태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0" marR="0" lvl="0" indent="5080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굴림" pitchFamily="50" charset="-127"/>
            </a:endParaRPr>
          </a:p>
          <a:p>
            <a:pPr marL="0" marR="0" lvl="0" indent="5080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신호 이름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:</a:t>
            </a:r>
          </a:p>
          <a:p>
            <a:pPr indent="5080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8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신호에 표시 없음</a:t>
            </a:r>
            <a:r>
              <a:rPr kumimoji="1" lang="en-US" altLang="ko-KR" sz="18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		</a:t>
            </a:r>
            <a:r>
              <a:rPr kumimoji="1" lang="ko-KR" altLang="en-US" sz="18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신호에 작은 동그라미</a:t>
            </a:r>
            <a:r>
              <a:rPr kumimoji="1" lang="en-US" altLang="ko-KR" sz="18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(bubble, o) </a:t>
            </a:r>
            <a:r>
              <a:rPr kumimoji="1" lang="ko-KR" altLang="en-US" sz="18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표시</a:t>
            </a:r>
            <a:endParaRPr kumimoji="1" lang="ko-KR" altLang="en-US" sz="5400" dirty="0" smtClean="0">
              <a:latin typeface="나눔고딕" pitchFamily="50" charset="-127"/>
              <a:ea typeface="나눔고딕" pitchFamily="50" charset="-127"/>
              <a:cs typeface="굴림" pitchFamily="50" charset="-127"/>
            </a:endParaRPr>
          </a:p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	</a:t>
            </a:r>
            <a:endParaRPr kumimoji="1" lang="en-US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정논리와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5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214554"/>
            <a:ext cx="7786742" cy="1357322"/>
          </a:xfrm>
          <a:prstGeom prst="rect">
            <a:avLst/>
          </a:prstGeom>
          <a:noFill/>
          <a:ln>
            <a:noFill/>
          </a:ln>
          <a:effectLst/>
          <a:extLst/>
        </p:spPr>
      </p:pic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34626"/>
              </p:ext>
            </p:extLst>
          </p:nvPr>
        </p:nvGraphicFramePr>
        <p:xfrm>
          <a:off x="2569480" y="4497152"/>
          <a:ext cx="845986" cy="35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수식" r:id="rId4" imgW="418918" imgH="177723" progId="Equation.3">
                  <p:embed/>
                </p:oleObj>
              </mc:Choice>
              <mc:Fallback>
                <p:oleObj name="수식" r:id="rId4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480" y="4497152"/>
                        <a:ext cx="845986" cy="357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137936"/>
              </p:ext>
            </p:extLst>
          </p:nvPr>
        </p:nvGraphicFramePr>
        <p:xfrm>
          <a:off x="4343400" y="4440753"/>
          <a:ext cx="845986" cy="41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수식" r:id="rId6" imgW="418918" imgH="215806" progId="Equation.3">
                  <p:embed/>
                </p:oleObj>
              </mc:Choice>
              <mc:Fallback>
                <p:oleObj name="수식" r:id="rId6" imgW="41891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40753"/>
                        <a:ext cx="845986" cy="413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4890"/>
              </p:ext>
            </p:extLst>
          </p:nvPr>
        </p:nvGraphicFramePr>
        <p:xfrm>
          <a:off x="5242004" y="4500159"/>
          <a:ext cx="958784" cy="35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수식" r:id="rId8" imgW="482181" imgH="177646" progId="Equation.3">
                  <p:embed/>
                </p:oleObj>
              </mc:Choice>
              <mc:Fallback>
                <p:oleObj name="수식" r:id="rId8" imgW="48218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004" y="4500159"/>
                        <a:ext cx="958784" cy="357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3318"/>
              </p:ext>
            </p:extLst>
          </p:nvPr>
        </p:nvGraphicFramePr>
        <p:xfrm>
          <a:off x="6272226" y="4500159"/>
          <a:ext cx="1052782" cy="35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수식" r:id="rId10" imgW="532937" imgH="177646" progId="Equation.3">
                  <p:embed/>
                </p:oleObj>
              </mc:Choice>
              <mc:Fallback>
                <p:oleObj name="수식" r:id="rId10" imgW="532937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26" y="4500159"/>
                        <a:ext cx="1052782" cy="357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86342" y="4488017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7912" y="4488017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5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순차논리회로 </a:t>
            </a:r>
            <a:r>
              <a:rPr lang="en-US" altLang="ko-KR" dirty="0" smtClean="0"/>
              <a:t>(Sequential Logic)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07706"/>
            <a:ext cx="6313394" cy="4019764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54082" y="5702075"/>
            <a:ext cx="8300933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15875" lvl="2" indent="52388"/>
            <a:r>
              <a:rPr lang="en-US" sz="2400" dirty="0" smtClean="0">
                <a:solidFill>
                  <a:schemeClr val="bg1"/>
                </a:solidFill>
              </a:rPr>
              <a:t>Sequential logics need some </a:t>
            </a:r>
            <a:r>
              <a:rPr lang="en-US" sz="2400" dirty="0">
                <a:solidFill>
                  <a:schemeClr val="bg1"/>
                </a:solidFill>
              </a:rPr>
              <a:t>type of </a:t>
            </a:r>
            <a:r>
              <a:rPr lang="en-US" sz="2400" dirty="0" smtClean="0">
                <a:solidFill>
                  <a:schemeClr val="bg1"/>
                </a:solidFill>
              </a:rPr>
              <a:t>storage element to </a:t>
            </a:r>
            <a:r>
              <a:rPr lang="en-US" sz="2400" dirty="0">
                <a:solidFill>
                  <a:schemeClr val="bg1"/>
                </a:solidFill>
              </a:rPr>
              <a:t>remember the past input values</a:t>
            </a:r>
          </a:p>
        </p:txBody>
      </p:sp>
    </p:spTree>
    <p:extLst>
      <p:ext uri="{BB962C8B-B14F-4D97-AF65-F5344CB8AC3E}">
        <p14:creationId xmlns:p14="http://schemas.microsoft.com/office/powerpoint/2010/main" val="7589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기억소자</a:t>
            </a:r>
            <a:r>
              <a:rPr lang="en-US" altLang="ko-KR" dirty="0" smtClean="0"/>
              <a:t>(Storage Element)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Storage element</a:t>
            </a:r>
          </a:p>
          <a:p>
            <a:pPr lvl="1"/>
            <a:r>
              <a:rPr lang="en-US" altLang="ko-KR" dirty="0" smtClean="0"/>
              <a:t>0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저장할 수 있는 기억 소자</a:t>
            </a:r>
            <a:endParaRPr lang="en-US" altLang="ko-KR" dirty="0" smtClean="0"/>
          </a:p>
          <a:p>
            <a:r>
              <a:rPr lang="en-US" altLang="ko-KR" dirty="0" smtClean="0"/>
              <a:t>Latch </a:t>
            </a:r>
            <a:r>
              <a:rPr lang="en-US" altLang="ko-KR" dirty="0"/>
              <a:t>(</a:t>
            </a:r>
            <a:r>
              <a:rPr lang="ko-KR" altLang="en-US" dirty="0" err="1"/>
              <a:t>래치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한 비트의 정보를 저장하는 기억 소자</a:t>
            </a:r>
            <a:endParaRPr lang="en-US" altLang="ko-KR" dirty="0"/>
          </a:p>
          <a:p>
            <a:pPr lvl="1"/>
            <a:r>
              <a:rPr lang="ko-KR" altLang="en-US" dirty="0" err="1"/>
              <a:t>클럭</a:t>
            </a:r>
            <a:r>
              <a:rPr lang="ko-KR" altLang="en-US" dirty="0"/>
              <a:t> 신호가 </a:t>
            </a:r>
            <a:r>
              <a:rPr lang="en-US" altLang="ko-KR" dirty="0"/>
              <a:t>1</a:t>
            </a:r>
            <a:r>
              <a:rPr lang="ko-KR" altLang="en-US" dirty="0"/>
              <a:t>인 동안 내부정보를 바꾼다</a:t>
            </a:r>
            <a:endParaRPr lang="en-US" altLang="ko-KR" dirty="0"/>
          </a:p>
          <a:p>
            <a:r>
              <a:rPr lang="en-US" altLang="ko-KR" dirty="0" err="1" smtClean="0"/>
              <a:t>Flipflop</a:t>
            </a:r>
            <a:r>
              <a:rPr lang="en-US" altLang="ko-KR" dirty="0" smtClean="0"/>
              <a:t> (FF, </a:t>
            </a:r>
            <a:r>
              <a:rPr lang="ko-KR" altLang="en-US" dirty="0" err="1" smtClean="0"/>
              <a:t>플립플롭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한 비트의 정보를 저장하는 기억 소자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클럭</a:t>
            </a:r>
            <a:r>
              <a:rPr lang="ko-KR" altLang="en-US" dirty="0" smtClean="0"/>
              <a:t> 신호가 변할 때 내부 정보를 바꾼다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053002"/>
            <a:ext cx="762091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연결선 8"/>
          <p:cNvCxnSpPr/>
          <p:nvPr/>
        </p:nvCxnSpPr>
        <p:spPr>
          <a:xfrm>
            <a:off x="1893442" y="5187550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100290" y="5187550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527354" y="5166683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4050" y="50028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6284" y="50028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1912" y="502266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기억소자의 종류</a:t>
            </a:r>
            <a:r>
              <a:rPr lang="en-US" altLang="ko-KR" dirty="0" smtClean="0"/>
              <a:t>(FF)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56378"/>
              </p:ext>
            </p:extLst>
          </p:nvPr>
        </p:nvGraphicFramePr>
        <p:xfrm>
          <a:off x="1102241" y="4004337"/>
          <a:ext cx="7502939" cy="1143000"/>
        </p:xfrm>
        <a:graphic>
          <a:graphicData uri="http://schemas.openxmlformats.org/drawingml/2006/table">
            <a:tbl>
              <a:tblPr/>
              <a:tblGrid>
                <a:gridCol w="440632"/>
                <a:gridCol w="441445"/>
                <a:gridCol w="441445"/>
                <a:gridCol w="441445"/>
                <a:gridCol w="441445"/>
                <a:gridCol w="441445"/>
                <a:gridCol w="441445"/>
                <a:gridCol w="441445"/>
                <a:gridCol w="440632"/>
                <a:gridCol w="441445"/>
                <a:gridCol w="441445"/>
                <a:gridCol w="441445"/>
                <a:gridCol w="441445"/>
                <a:gridCol w="441445"/>
                <a:gridCol w="441445"/>
                <a:gridCol w="441445"/>
                <a:gridCol w="441445"/>
              </a:tblGrid>
              <a:tr h="1971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CK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D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Q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CK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S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R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Q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CK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J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K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Q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CK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T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Q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1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Q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Q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Q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1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~Q</a:t>
                      </a:r>
                      <a:endParaRPr lang="en-US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1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71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NA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~Q</a:t>
                      </a:r>
                      <a:endParaRPr lang="en-US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7801" marR="878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79" y="2708920"/>
            <a:ext cx="7184535" cy="1018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47664" y="220134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D-FF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20512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SR-FF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4481" y="21924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JK-FF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78853" y="219242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T-FF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0827" y="5162209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*NA: not allowed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993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기억소자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1143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31818448" descr="EMB000092383a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27" y="1866900"/>
            <a:ext cx="851634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64820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latch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10540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961" y="548640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positive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1905000" y="4925199"/>
            <a:ext cx="609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/>
          <p:cNvCxnSpPr/>
          <p:nvPr/>
        </p:nvCxnSpPr>
        <p:spPr bwMode="auto">
          <a:xfrm>
            <a:off x="2523067" y="4648200"/>
            <a:ext cx="0" cy="2769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/>
          <p:cNvCxnSpPr/>
          <p:nvPr/>
        </p:nvCxnSpPr>
        <p:spPr bwMode="auto">
          <a:xfrm>
            <a:off x="2514600" y="4648200"/>
            <a:ext cx="29633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2805111" y="4648199"/>
            <a:ext cx="0" cy="2769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20"/>
          <p:cNvCxnSpPr/>
          <p:nvPr/>
        </p:nvCxnSpPr>
        <p:spPr bwMode="auto">
          <a:xfrm flipH="1">
            <a:off x="2819400" y="4925199"/>
            <a:ext cx="106680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연결선 30"/>
          <p:cNvCxnSpPr/>
          <p:nvPr/>
        </p:nvCxnSpPr>
        <p:spPr bwMode="auto">
          <a:xfrm>
            <a:off x="3886200" y="4658499"/>
            <a:ext cx="0" cy="2667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연결선 32"/>
          <p:cNvCxnSpPr/>
          <p:nvPr/>
        </p:nvCxnSpPr>
        <p:spPr bwMode="auto">
          <a:xfrm flipV="1">
            <a:off x="3886200" y="4648199"/>
            <a:ext cx="1363132" cy="103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연결선 35"/>
          <p:cNvCxnSpPr/>
          <p:nvPr/>
        </p:nvCxnSpPr>
        <p:spPr bwMode="auto">
          <a:xfrm>
            <a:off x="5249332" y="4658499"/>
            <a:ext cx="0" cy="266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연결선 38"/>
          <p:cNvCxnSpPr/>
          <p:nvPr/>
        </p:nvCxnSpPr>
        <p:spPr bwMode="auto">
          <a:xfrm>
            <a:off x="5234518" y="4925198"/>
            <a:ext cx="13631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연결선 41"/>
          <p:cNvCxnSpPr/>
          <p:nvPr/>
        </p:nvCxnSpPr>
        <p:spPr bwMode="auto">
          <a:xfrm>
            <a:off x="6584950" y="4657297"/>
            <a:ext cx="0" cy="266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직선 연결선 42"/>
          <p:cNvCxnSpPr/>
          <p:nvPr/>
        </p:nvCxnSpPr>
        <p:spPr bwMode="auto">
          <a:xfrm>
            <a:off x="6584950" y="4657297"/>
            <a:ext cx="6495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직선 연결선 45"/>
          <p:cNvCxnSpPr/>
          <p:nvPr/>
        </p:nvCxnSpPr>
        <p:spPr bwMode="auto">
          <a:xfrm>
            <a:off x="1897380" y="5334000"/>
            <a:ext cx="274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연결선 50"/>
          <p:cNvCxnSpPr/>
          <p:nvPr/>
        </p:nvCxnSpPr>
        <p:spPr bwMode="auto">
          <a:xfrm>
            <a:off x="4630207" y="5067301"/>
            <a:ext cx="0" cy="266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직선 연결선 51"/>
          <p:cNvCxnSpPr/>
          <p:nvPr/>
        </p:nvCxnSpPr>
        <p:spPr bwMode="auto">
          <a:xfrm flipV="1">
            <a:off x="4630207" y="5067299"/>
            <a:ext cx="1313393" cy="51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직선 연결선 53"/>
          <p:cNvCxnSpPr/>
          <p:nvPr/>
        </p:nvCxnSpPr>
        <p:spPr bwMode="auto">
          <a:xfrm>
            <a:off x="5951537" y="5067299"/>
            <a:ext cx="0" cy="266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직선 연결선 54"/>
          <p:cNvCxnSpPr/>
          <p:nvPr/>
        </p:nvCxnSpPr>
        <p:spPr bwMode="auto">
          <a:xfrm>
            <a:off x="5943600" y="5334000"/>
            <a:ext cx="13631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직선 연결선 55"/>
          <p:cNvCxnSpPr/>
          <p:nvPr/>
        </p:nvCxnSpPr>
        <p:spPr bwMode="auto">
          <a:xfrm>
            <a:off x="1897380" y="5791200"/>
            <a:ext cx="609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직선 연결선 56"/>
          <p:cNvCxnSpPr/>
          <p:nvPr/>
        </p:nvCxnSpPr>
        <p:spPr bwMode="auto">
          <a:xfrm>
            <a:off x="2520950" y="5514201"/>
            <a:ext cx="0" cy="2769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직선 연결선 57"/>
          <p:cNvCxnSpPr/>
          <p:nvPr/>
        </p:nvCxnSpPr>
        <p:spPr bwMode="auto">
          <a:xfrm flipV="1">
            <a:off x="2525769" y="5492750"/>
            <a:ext cx="1363132" cy="103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직선 연결선 59"/>
          <p:cNvCxnSpPr/>
          <p:nvPr/>
        </p:nvCxnSpPr>
        <p:spPr bwMode="auto">
          <a:xfrm flipV="1">
            <a:off x="3890436" y="5487600"/>
            <a:ext cx="1363132" cy="103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연결선 60"/>
          <p:cNvCxnSpPr/>
          <p:nvPr/>
        </p:nvCxnSpPr>
        <p:spPr bwMode="auto">
          <a:xfrm>
            <a:off x="5234518" y="5486400"/>
            <a:ext cx="0" cy="266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직선 연결선 61"/>
          <p:cNvCxnSpPr/>
          <p:nvPr/>
        </p:nvCxnSpPr>
        <p:spPr bwMode="auto">
          <a:xfrm flipV="1">
            <a:off x="5221818" y="5758249"/>
            <a:ext cx="1363132" cy="103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직선 연결선 62"/>
          <p:cNvCxnSpPr/>
          <p:nvPr/>
        </p:nvCxnSpPr>
        <p:spPr bwMode="auto">
          <a:xfrm>
            <a:off x="6584950" y="5503050"/>
            <a:ext cx="0" cy="266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직선 연결선 63"/>
          <p:cNvCxnSpPr/>
          <p:nvPr/>
        </p:nvCxnSpPr>
        <p:spPr bwMode="auto">
          <a:xfrm>
            <a:off x="6584950" y="5503050"/>
            <a:ext cx="6495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20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비트의 이진 정보를 저장하는 빌딩블록</a:t>
            </a:r>
            <a:endParaRPr lang="en-US" altLang="ko-KR" dirty="0" smtClean="0"/>
          </a:p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플립플롭이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클럭을</a:t>
            </a:r>
            <a:r>
              <a:rPr lang="ko-KR" altLang="en-US" dirty="0" smtClean="0"/>
              <a:t> 공유하여 동시에 동작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D-FF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4-bit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31" y="3389067"/>
            <a:ext cx="5052856" cy="31641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05944" y="4011367"/>
            <a:ext cx="1440160" cy="1721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729880" y="414908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24128" y="443711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40896" y="4725144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740896" y="501317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740896" y="551723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746104" y="522920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753840" y="489889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6104" y="4594093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46104" y="426058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/>
          <p:cNvSpPr/>
          <p:nvPr/>
        </p:nvSpPr>
        <p:spPr>
          <a:xfrm rot="5400000">
            <a:off x="6297994" y="5422022"/>
            <a:ext cx="216024" cy="1862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47940" y="400506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D3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7940" y="427335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7940" y="456138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7940" y="484941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D0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388846" y="415895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Q3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388846" y="442723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Q2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88846" y="471527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Q1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8846" y="500330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19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 smtClean="0"/>
              <a:t>프로세서 구현에 </a:t>
            </a:r>
            <a:r>
              <a:rPr lang="ko-KR" altLang="en-US" u="sng" dirty="0"/>
              <a:t>대한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명령어의 처음 </a:t>
            </a:r>
            <a:r>
              <a:rPr lang="ko-KR" altLang="en-US" dirty="0"/>
              <a:t>두 단계는 </a:t>
            </a:r>
            <a:r>
              <a:rPr lang="ko-KR" altLang="en-US" dirty="0" smtClean="0"/>
              <a:t>다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 인출 </a:t>
            </a:r>
            <a:r>
              <a:rPr lang="en-US" altLang="ko-KR" dirty="0" smtClean="0"/>
              <a:t>(instruction fetch)</a:t>
            </a:r>
            <a:endParaRPr lang="en-US" altLang="ko-KR" dirty="0"/>
          </a:p>
          <a:p>
            <a:pPr lvl="2"/>
            <a:r>
              <a:rPr lang="ko-KR" altLang="en-US" dirty="0"/>
              <a:t>프로그램 카운터</a:t>
            </a:r>
            <a:r>
              <a:rPr lang="en-US" altLang="ko-KR" dirty="0"/>
              <a:t>(</a:t>
            </a:r>
            <a:r>
              <a:rPr lang="en-US" altLang="ko-KR" dirty="0" smtClean="0"/>
              <a:t>PC)</a:t>
            </a:r>
            <a:r>
              <a:rPr lang="ko-KR" altLang="en-US" dirty="0" smtClean="0"/>
              <a:t>가 가리키는 메모리에서 </a:t>
            </a:r>
            <a:r>
              <a:rPr lang="ko-KR" altLang="en-US" dirty="0"/>
              <a:t>명령어를 가져온다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PC = PC + 4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 해독 </a:t>
            </a:r>
            <a:r>
              <a:rPr lang="en-US" altLang="ko-KR" dirty="0" smtClean="0"/>
              <a:t>(instruction decoding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opcode decoding)</a:t>
            </a:r>
          </a:p>
          <a:p>
            <a:pPr lvl="1"/>
            <a:r>
              <a:rPr lang="ko-KR" altLang="en-US" dirty="0" smtClean="0"/>
              <a:t>레지스터 읽기 </a:t>
            </a:r>
            <a:r>
              <a:rPr lang="en-US" altLang="ko-KR" dirty="0" smtClean="0"/>
              <a:t>(register read)</a:t>
            </a:r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단계부터는 명령어 종류에 따라 달라진다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명령어 실행 </a:t>
            </a:r>
            <a:r>
              <a:rPr lang="en-US" altLang="ko-KR" dirty="0" smtClean="0"/>
              <a:t>(instruction execution)</a:t>
            </a:r>
          </a:p>
          <a:p>
            <a:pPr lvl="1"/>
            <a:r>
              <a:rPr lang="en-US" altLang="ko-KR" dirty="0" smtClean="0"/>
              <a:t>Arithmetic, Memory access, Branch, 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73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ko-KR" altLang="en-US" dirty="0" smtClean="0"/>
              <a:t> </a:t>
            </a:r>
            <a:r>
              <a:rPr lang="ko-KR" altLang="en-US" dirty="0"/>
              <a:t>명령어를 제외한 모든 </a:t>
            </a:r>
            <a:r>
              <a:rPr lang="ko-KR" altLang="en-US" dirty="0" smtClean="0"/>
              <a:t>명령어가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메모리 참조 명령어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lw,sw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주소 </a:t>
            </a:r>
            <a:r>
              <a:rPr lang="ko-KR" altLang="en-US" dirty="0"/>
              <a:t>계산을 위하여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pPr marL="249122" lvl="2" indent="-249122">
              <a:lnSpc>
                <a:spcPct val="16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ko-KR" altLang="en-US" sz="2215" b="1" dirty="0"/>
              <a:t>산술</a:t>
            </a:r>
            <a:r>
              <a:rPr lang="en-US" altLang="ko-KR" sz="2215" b="1" dirty="0"/>
              <a:t>-</a:t>
            </a:r>
            <a:r>
              <a:rPr lang="ko-KR" altLang="en-US" sz="2215" b="1" dirty="0"/>
              <a:t>논리 명령어 </a:t>
            </a:r>
            <a:r>
              <a:rPr lang="en-US" altLang="ko-KR" sz="2215" b="1" dirty="0"/>
              <a:t>(</a:t>
            </a:r>
            <a:r>
              <a:rPr lang="en-US" altLang="ko-KR" sz="2215" b="1" dirty="0">
                <a:latin typeface="Lucida Console" pitchFamily="49" charset="0"/>
              </a:rPr>
              <a:t>add, sub, AND, OR, </a:t>
            </a:r>
            <a:r>
              <a:rPr lang="en-US" altLang="ko-KR" sz="2215" b="1" dirty="0" err="1">
                <a:latin typeface="Lucida Console" pitchFamily="49" charset="0"/>
              </a:rPr>
              <a:t>slt</a:t>
            </a:r>
            <a:r>
              <a:rPr lang="en-US" altLang="ko-KR" sz="2215" b="1" dirty="0"/>
              <a:t>)</a:t>
            </a:r>
            <a:endParaRPr lang="ko-KR" altLang="en-US" sz="2215" b="1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연산 수행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위하여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분기 명령어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Lucida Console" panose="020B0609040504020204" pitchFamily="49" charset="0"/>
              </a:rPr>
              <a:t>beq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비교하기 위하여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ALU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마지막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메모리 참조 명령어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sw</a:t>
            </a:r>
            <a:r>
              <a:rPr lang="en-US" altLang="ko-KR" dirty="0" smtClean="0"/>
              <a:t>: </a:t>
            </a:r>
            <a:r>
              <a:rPr lang="ko-KR" altLang="en-US" dirty="0"/>
              <a:t>데이터를 기록하기 위하여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en-US" altLang="ko-KR" dirty="0" err="1" smtClean="0">
                <a:latin typeface="Lucida Console" panose="020B0609040504020204" pitchFamily="49" charset="0"/>
              </a:rPr>
              <a:t>lw</a:t>
            </a:r>
            <a:r>
              <a:rPr lang="en-US" altLang="ko-KR" dirty="0" smtClean="0"/>
              <a:t>: </a:t>
            </a:r>
            <a:r>
              <a:rPr lang="ko-KR" altLang="en-US" dirty="0"/>
              <a:t>데이터를 </a:t>
            </a:r>
            <a:r>
              <a:rPr lang="ko-KR" altLang="en-US" dirty="0" smtClean="0"/>
              <a:t>읽기 </a:t>
            </a:r>
            <a:r>
              <a:rPr lang="ko-KR" altLang="en-US" dirty="0"/>
              <a:t>위하여 메모리</a:t>
            </a:r>
            <a:r>
              <a:rPr lang="en-US" altLang="ko-KR" dirty="0"/>
              <a:t>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marL="414714" lvl="1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메모리에서 읽은 데이터를 레지스터에 저장</a:t>
            </a:r>
            <a:endParaRPr lang="en-US" altLang="ko-KR" dirty="0" smtClean="0"/>
          </a:p>
          <a:p>
            <a:pPr marL="249122" lvl="2" indent="-249122">
              <a:lnSpc>
                <a:spcPct val="16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ko-KR" altLang="en-US" sz="2215" b="1" dirty="0"/>
              <a:t>산술</a:t>
            </a:r>
            <a:r>
              <a:rPr lang="en-US" altLang="ko-KR" sz="2215" b="1" dirty="0"/>
              <a:t>-</a:t>
            </a:r>
            <a:r>
              <a:rPr lang="ko-KR" altLang="en-US" sz="2215" b="1" dirty="0"/>
              <a:t>논리 명령어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ALU</a:t>
            </a:r>
            <a:r>
              <a:rPr lang="ko-KR" altLang="en-US" dirty="0" smtClean="0"/>
              <a:t>의 연산 결과를 레지스터에 저장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분기 명령어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Lucida Console" panose="020B0609040504020204" pitchFamily="49" charset="0"/>
              </a:rPr>
              <a:t>beq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비교 결과에 </a:t>
            </a:r>
            <a:r>
              <a:rPr lang="ko-KR" altLang="en-US" dirty="0" smtClean="0"/>
              <a:t>따라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값 결정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같으면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새로운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분기 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다르면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만큼 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명령어 주소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61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4.1 </a:t>
            </a:r>
            <a:r>
              <a:rPr lang="ko-KR" altLang="en-US" sz="3323" dirty="0">
                <a:solidFill>
                  <a:srgbClr val="0000CC"/>
                </a:solidFill>
              </a:rPr>
              <a:t>서론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sz="2585" u="sng" dirty="0"/>
              <a:t>기본적인 </a:t>
            </a:r>
            <a:r>
              <a:rPr lang="en-US" altLang="ko-KR" sz="2585" u="sng" dirty="0"/>
              <a:t>MIPS </a:t>
            </a:r>
            <a:r>
              <a:rPr lang="ko-KR" altLang="en-US" sz="2585" u="sng" dirty="0"/>
              <a:t>구현</a:t>
            </a:r>
          </a:p>
          <a:p>
            <a:r>
              <a:rPr lang="ko-KR" altLang="en-US" dirty="0"/>
              <a:t>핵심적인 </a:t>
            </a:r>
            <a:r>
              <a:rPr lang="en-US" altLang="ko-KR" dirty="0"/>
              <a:t>MIPS </a:t>
            </a:r>
            <a:r>
              <a:rPr lang="ko-KR" altLang="en-US" dirty="0"/>
              <a:t>명령어 집합의 </a:t>
            </a:r>
            <a:r>
              <a:rPr lang="ko-KR" altLang="en-US" dirty="0" err="1"/>
              <a:t>부분집합을</a:t>
            </a:r>
            <a:r>
              <a:rPr lang="ko-KR" altLang="en-US" dirty="0"/>
              <a:t> 구현</a:t>
            </a:r>
          </a:p>
          <a:p>
            <a:pPr lvl="1" algn="just">
              <a:defRPr/>
            </a:pPr>
            <a:r>
              <a:rPr lang="ko-KR" altLang="en-US" dirty="0"/>
              <a:t>메모리 참조 </a:t>
            </a:r>
            <a:r>
              <a:rPr lang="ko-KR" altLang="en-US" dirty="0" smtClean="0"/>
              <a:t>명령어</a:t>
            </a:r>
            <a:endParaRPr lang="en-US" altLang="ko-KR" sz="2215" dirty="0"/>
          </a:p>
          <a:p>
            <a:pPr lvl="2" algn="just">
              <a:defRPr/>
            </a:pPr>
            <a:r>
              <a:rPr lang="en-US" altLang="ko-KR" sz="1846" dirty="0" err="1">
                <a:latin typeface="Lucida Console" pitchFamily="49" charset="0"/>
              </a:rPr>
              <a:t>lw</a:t>
            </a:r>
            <a:r>
              <a:rPr lang="en-US" altLang="ko-KR" sz="1846" dirty="0">
                <a:latin typeface="Lucida Console" pitchFamily="49" charset="0"/>
              </a:rPr>
              <a:t>, </a:t>
            </a:r>
            <a:r>
              <a:rPr lang="en-US" altLang="ko-KR" sz="1846" dirty="0" err="1">
                <a:latin typeface="Lucida Console" pitchFamily="49" charset="0"/>
              </a:rPr>
              <a:t>sw</a:t>
            </a:r>
            <a:endParaRPr lang="en-US" altLang="ko-KR" sz="1846" dirty="0">
              <a:latin typeface="Lucida Console" pitchFamily="49" charset="0"/>
            </a:endParaRPr>
          </a:p>
          <a:p>
            <a:pPr lvl="1" algn="just">
              <a:defRPr/>
            </a:pPr>
            <a:r>
              <a:rPr lang="ko-KR" altLang="en-US" dirty="0" smtClean="0"/>
              <a:t>산술</a:t>
            </a:r>
            <a:r>
              <a:rPr lang="en-US" altLang="ko-KR" dirty="0"/>
              <a:t>-</a:t>
            </a:r>
            <a:r>
              <a:rPr lang="ko-KR" altLang="en-US" dirty="0" smtClean="0"/>
              <a:t>논리 명령어</a:t>
            </a:r>
            <a:endParaRPr lang="en-US" altLang="ko-KR" sz="2215" dirty="0"/>
          </a:p>
          <a:p>
            <a:pPr lvl="2" algn="just">
              <a:defRPr/>
            </a:pPr>
            <a:r>
              <a:rPr lang="en-US" altLang="ko-KR" sz="1846" dirty="0">
                <a:latin typeface="Lucida Console" pitchFamily="49" charset="0"/>
              </a:rPr>
              <a:t>add, sub, AND, OR, </a:t>
            </a:r>
            <a:r>
              <a:rPr lang="en-US" altLang="ko-KR" sz="1846" dirty="0" err="1">
                <a:latin typeface="Lucida Console" pitchFamily="49" charset="0"/>
              </a:rPr>
              <a:t>slt</a:t>
            </a:r>
            <a:endParaRPr lang="en-US" altLang="ko-KR" sz="1846" dirty="0">
              <a:latin typeface="Lucida Console" pitchFamily="49" charset="0"/>
            </a:endParaRPr>
          </a:p>
          <a:p>
            <a:pPr lvl="1" algn="just">
              <a:defRPr/>
            </a:pPr>
            <a:r>
              <a:rPr lang="ko-KR" altLang="en-US" dirty="0" smtClean="0"/>
              <a:t>분기 명령어</a:t>
            </a:r>
            <a:endParaRPr lang="en-US" altLang="ko-KR" dirty="0" smtClean="0"/>
          </a:p>
          <a:p>
            <a:pPr lvl="2" algn="just">
              <a:defRPr/>
            </a:pPr>
            <a:r>
              <a:rPr lang="en-US" altLang="ko-KR" sz="1846" dirty="0" err="1">
                <a:latin typeface="Lucida Console" pitchFamily="49" charset="0"/>
              </a:rPr>
              <a:t>Beq</a:t>
            </a:r>
            <a:r>
              <a:rPr lang="en-US" altLang="ko-KR" sz="1846" dirty="0">
                <a:latin typeface="Lucida Console" pitchFamily="49" charset="0"/>
              </a:rPr>
              <a:t>, j</a:t>
            </a:r>
            <a:endParaRPr lang="en-US" altLang="ko-KR" dirty="0"/>
          </a:p>
          <a:p>
            <a:r>
              <a:rPr lang="ko-KR" altLang="en-US" dirty="0" smtClean="0"/>
              <a:t>두 가지 구현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단순한 구현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파이프라인 구현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790018" y="5232009"/>
            <a:ext cx="2041525" cy="33172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Tahoma" charset="0"/>
              </a:rPr>
              <a:t>Microarchitecture</a:t>
            </a:r>
          </a:p>
        </p:txBody>
      </p:sp>
      <p:sp>
        <p:nvSpPr>
          <p:cNvPr id="6" name="Text Box 18"/>
          <p:cNvSpPr txBox="1">
            <a:spLocks noChangeAspect="1" noChangeArrowheads="1"/>
          </p:cNvSpPr>
          <p:nvPr/>
        </p:nvSpPr>
        <p:spPr bwMode="auto">
          <a:xfrm>
            <a:off x="6790018" y="4897422"/>
            <a:ext cx="2041525" cy="3302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Tahoma" charset="0"/>
              </a:rPr>
              <a:t>ISA (Architecture)</a:t>
            </a:r>
          </a:p>
        </p:txBody>
      </p:sp>
      <p:sp>
        <p:nvSpPr>
          <p:cNvPr id="7" name="Text Box 19"/>
          <p:cNvSpPr txBox="1">
            <a:spLocks noChangeAspect="1" noChangeArrowheads="1"/>
          </p:cNvSpPr>
          <p:nvPr/>
        </p:nvSpPr>
        <p:spPr bwMode="auto">
          <a:xfrm>
            <a:off x="6786843" y="3956574"/>
            <a:ext cx="2043113" cy="33172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Tahoma" charset="0"/>
              </a:rPr>
              <a:t>Program/Language</a:t>
            </a:r>
          </a:p>
        </p:txBody>
      </p:sp>
      <p:sp>
        <p:nvSpPr>
          <p:cNvPr id="8" name="Text Box 20"/>
          <p:cNvSpPr txBox="1">
            <a:spLocks noChangeAspect="1" noChangeArrowheads="1"/>
          </p:cNvSpPr>
          <p:nvPr/>
        </p:nvSpPr>
        <p:spPr bwMode="auto">
          <a:xfrm>
            <a:off x="6786843" y="3621986"/>
            <a:ext cx="2043113" cy="33172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Tahoma" charset="0"/>
              </a:rPr>
              <a:t>Algorithm</a:t>
            </a:r>
          </a:p>
        </p:txBody>
      </p:sp>
      <p:sp>
        <p:nvSpPr>
          <p:cNvPr id="9" name="Text Box 21"/>
          <p:cNvSpPr txBox="1">
            <a:spLocks noChangeAspect="1" noChangeArrowheads="1"/>
          </p:cNvSpPr>
          <p:nvPr/>
        </p:nvSpPr>
        <p:spPr bwMode="auto">
          <a:xfrm>
            <a:off x="6786843" y="3291688"/>
            <a:ext cx="2043113" cy="33029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Tahoma" charset="0"/>
              </a:rPr>
              <a:t>Problem</a:t>
            </a:r>
          </a:p>
        </p:txBody>
      </p:sp>
      <p:sp>
        <p:nvSpPr>
          <p:cNvPr id="10" name="Text Box 22"/>
          <p:cNvSpPr txBox="1">
            <a:spLocks noChangeAspect="1" noChangeArrowheads="1"/>
          </p:cNvSpPr>
          <p:nvPr/>
        </p:nvSpPr>
        <p:spPr bwMode="auto">
          <a:xfrm>
            <a:off x="6790018" y="5568026"/>
            <a:ext cx="2056026" cy="33866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sz="1750" dirty="0">
                <a:solidFill>
                  <a:srgbClr val="000000"/>
                </a:solidFill>
                <a:latin typeface="Tahoma" pitchFamily="34" charset="0"/>
                <a:ea typeface="+mn-ea"/>
                <a:cs typeface="Arial" charset="0"/>
              </a:rPr>
              <a:t>Logic</a:t>
            </a:r>
          </a:p>
          <a:p>
            <a:pPr>
              <a:defRPr/>
            </a:pPr>
            <a:endParaRPr lang="en-US" sz="1750" dirty="0">
              <a:solidFill>
                <a:srgbClr val="000000"/>
              </a:solidFill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1" name="Text Box 23"/>
          <p:cNvSpPr txBox="1">
            <a:spLocks noChangeAspect="1" noChangeArrowheads="1"/>
          </p:cNvSpPr>
          <p:nvPr/>
        </p:nvSpPr>
        <p:spPr bwMode="auto">
          <a:xfrm>
            <a:off x="6790018" y="5902613"/>
            <a:ext cx="2041525" cy="33172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Tahoma" charset="0"/>
              </a:rPr>
              <a:t>Circuits</a:t>
            </a:r>
          </a:p>
        </p:txBody>
      </p:sp>
      <p:sp>
        <p:nvSpPr>
          <p:cNvPr id="12" name="Text Box 24"/>
          <p:cNvSpPr txBox="1">
            <a:spLocks noChangeAspect="1" noChangeArrowheads="1"/>
          </p:cNvSpPr>
          <p:nvPr/>
        </p:nvSpPr>
        <p:spPr bwMode="auto">
          <a:xfrm>
            <a:off x="6790018" y="4294021"/>
            <a:ext cx="2041525" cy="603401"/>
          </a:xfrm>
          <a:prstGeom prst="rect">
            <a:avLst/>
          </a:prstGeom>
          <a:solidFill>
            <a:srgbClr val="35F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Tahoma" charset="0"/>
              </a:rPr>
              <a:t>Runtime System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Tahoma" charset="0"/>
              </a:rPr>
              <a:t>(VM, OS, MM)</a:t>
            </a:r>
          </a:p>
        </p:txBody>
      </p:sp>
      <p:sp>
        <p:nvSpPr>
          <p:cNvPr id="13" name="Text Box 23"/>
          <p:cNvSpPr txBox="1">
            <a:spLocks noChangeAspect="1" noChangeArrowheads="1"/>
          </p:cNvSpPr>
          <p:nvPr/>
        </p:nvSpPr>
        <p:spPr bwMode="auto">
          <a:xfrm>
            <a:off x="6791606" y="6222902"/>
            <a:ext cx="2043112" cy="33029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Tahoma" charset="0"/>
              </a:rPr>
              <a:t>Electrons</a:t>
            </a:r>
          </a:p>
        </p:txBody>
      </p:sp>
      <p:sp>
        <p:nvSpPr>
          <p:cNvPr id="14" name="Rectangle 16"/>
          <p:cNvSpPr/>
          <p:nvPr/>
        </p:nvSpPr>
        <p:spPr>
          <a:xfrm>
            <a:off x="6629400" y="2968823"/>
            <a:ext cx="2343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ea typeface="ＭＳ Ｐゴシック" charset="-128"/>
              </a:rPr>
              <a:t>Computing </a:t>
            </a:r>
            <a:r>
              <a:rPr lang="en-US" sz="1400" b="1" smtClean="0">
                <a:ea typeface="ＭＳ Ｐゴシック" charset="-128"/>
              </a:rPr>
              <a:t>System Stack</a:t>
            </a:r>
            <a:endParaRPr lang="en-US" sz="1400" b="1" dirty="0"/>
          </a:p>
        </p:txBody>
      </p:sp>
      <p:grpSp>
        <p:nvGrpSpPr>
          <p:cNvPr id="15" name="Group 23"/>
          <p:cNvGrpSpPr/>
          <p:nvPr/>
        </p:nvGrpSpPr>
        <p:grpSpPr>
          <a:xfrm>
            <a:off x="4724400" y="4544439"/>
            <a:ext cx="4098113" cy="683280"/>
            <a:chOff x="4724400" y="4544439"/>
            <a:chExt cx="4098113" cy="683280"/>
          </a:xfrm>
        </p:grpSpPr>
        <p:sp>
          <p:nvSpPr>
            <p:cNvPr id="16" name="Rounded Rectangle 24"/>
            <p:cNvSpPr>
              <a:spLocks noChangeArrowheads="1"/>
            </p:cNvSpPr>
            <p:nvPr/>
          </p:nvSpPr>
          <p:spPr bwMode="auto">
            <a:xfrm rot="5400000">
              <a:off x="7641116" y="4046323"/>
              <a:ext cx="330297" cy="2032496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chemeClr val="accent5">
                  <a:lumMod val="50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Rectangle 25"/>
            <p:cNvSpPr/>
            <p:nvPr/>
          </p:nvSpPr>
          <p:spPr>
            <a:xfrm>
              <a:off x="4724400" y="4544439"/>
              <a:ext cx="1056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a typeface="ＭＳ Ｐゴシック" charset="-128"/>
                </a:rPr>
                <a:t>So far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26"/>
            <p:cNvCxnSpPr/>
            <p:nvPr/>
          </p:nvCxnSpPr>
          <p:spPr bwMode="auto">
            <a:xfrm flipH="1" flipV="1">
              <a:off x="5739578" y="4844881"/>
              <a:ext cx="1041409" cy="2308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27"/>
          <p:cNvGrpSpPr/>
          <p:nvPr/>
        </p:nvGrpSpPr>
        <p:grpSpPr>
          <a:xfrm>
            <a:off x="3294028" y="5219869"/>
            <a:ext cx="5510528" cy="1104731"/>
            <a:chOff x="3311985" y="4897422"/>
            <a:chExt cx="5510528" cy="1104731"/>
          </a:xfrm>
        </p:grpSpPr>
        <p:sp>
          <p:nvSpPr>
            <p:cNvPr id="20" name="Rounded Rectangle 28"/>
            <p:cNvSpPr>
              <a:spLocks noChangeArrowheads="1"/>
            </p:cNvSpPr>
            <p:nvPr/>
          </p:nvSpPr>
          <p:spPr bwMode="auto">
            <a:xfrm rot="5400000">
              <a:off x="7641116" y="4046323"/>
              <a:ext cx="330297" cy="2032496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chemeClr val="accent5">
                  <a:lumMod val="50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Rectangle 29"/>
            <p:cNvSpPr/>
            <p:nvPr/>
          </p:nvSpPr>
          <p:spPr>
            <a:xfrm>
              <a:off x="3311985" y="5540488"/>
              <a:ext cx="1859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smtClean="0">
                  <a:solidFill>
                    <a:schemeClr val="tx2">
                      <a:lumMod val="75000"/>
                    </a:schemeClr>
                  </a:solidFill>
                  <a:ea typeface="ＭＳ Ｐゴシック" charset="-128"/>
                </a:rPr>
                <a:t>From today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Arrow Connector 30"/>
            <p:cNvCxnSpPr/>
            <p:nvPr/>
          </p:nvCxnSpPr>
          <p:spPr bwMode="auto">
            <a:xfrm flipH="1">
              <a:off x="4742357" y="5075713"/>
              <a:ext cx="2038631" cy="50445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9404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MIPS </a:t>
            </a:r>
            <a:r>
              <a:rPr lang="ko-KR" altLang="en-US" dirty="0"/>
              <a:t>부분집합 구현의 추상적 개관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grpSp>
        <p:nvGrpSpPr>
          <p:cNvPr id="6" name="Group 12"/>
          <p:cNvGrpSpPr/>
          <p:nvPr/>
        </p:nvGrpSpPr>
        <p:grpSpPr>
          <a:xfrm>
            <a:off x="533400" y="1905800"/>
            <a:ext cx="7769606" cy="4624988"/>
            <a:chOff x="307594" y="1997810"/>
            <a:chExt cx="8804776" cy="5241190"/>
          </a:xfrm>
        </p:grpSpPr>
        <p:pic>
          <p:nvPicPr>
            <p:cNvPr id="7" name="Picture 4" descr="f04-01-P37449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594" y="2665413"/>
              <a:ext cx="7739062" cy="419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2"/>
            <p:cNvCxnSpPr/>
            <p:nvPr/>
          </p:nvCxnSpPr>
          <p:spPr bwMode="auto">
            <a:xfrm flipV="1">
              <a:off x="5184394" y="2132013"/>
              <a:ext cx="0" cy="51069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4"/>
            <p:cNvCxnSpPr/>
            <p:nvPr/>
          </p:nvCxnSpPr>
          <p:spPr bwMode="auto">
            <a:xfrm flipH="1">
              <a:off x="1897730" y="2445725"/>
              <a:ext cx="3200400" cy="0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8"/>
            <p:cNvCxnSpPr/>
            <p:nvPr/>
          </p:nvCxnSpPr>
          <p:spPr bwMode="auto">
            <a:xfrm>
              <a:off x="5326730" y="2451476"/>
              <a:ext cx="2286000" cy="0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7"/>
            <p:cNvSpPr/>
            <p:nvPr/>
          </p:nvSpPr>
          <p:spPr>
            <a:xfrm>
              <a:off x="1204672" y="1997810"/>
              <a:ext cx="34419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2000" b="1" dirty="0"/>
                <a:t>First </a:t>
              </a:r>
              <a:r>
                <a:rPr lang="en-US" altLang="ko-KR" sz="2000" b="1" dirty="0" smtClean="0"/>
                <a:t>steps</a:t>
              </a:r>
              <a:r>
                <a:rPr lang="ko-KR" altLang="en-US" sz="2000" b="1" dirty="0" smtClean="0"/>
                <a:t> </a:t>
              </a:r>
              <a:r>
                <a:rPr lang="en-US" altLang="ko-KR" sz="2000" b="1" dirty="0" smtClean="0"/>
                <a:t>(= frontend)</a:t>
              </a:r>
              <a:endParaRPr lang="en-US" altLang="ko-KR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98130" y="1997810"/>
              <a:ext cx="40142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2000" b="1" dirty="0" smtClean="0"/>
                <a:t>Following steps (=backend)</a:t>
              </a:r>
              <a:endParaRPr lang="en-US" altLang="ko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9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Datapath</a:t>
            </a:r>
            <a:r>
              <a:rPr lang="en-US" altLang="ko-KR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DB118-A9A6-B845-B1F7-ED34983FD23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18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55096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"/>
          <p:cNvSpPr/>
          <p:nvPr/>
        </p:nvSpPr>
        <p:spPr>
          <a:xfrm>
            <a:off x="1920081" y="4170877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add $t0, $s2, $t0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3733800" y="4309377"/>
            <a:ext cx="312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t0</a:t>
            </a:r>
            <a:endParaRPr lang="en-US" dirty="0"/>
          </a:p>
        </p:txBody>
      </p:sp>
      <p:sp>
        <p:nvSpPr>
          <p:cNvPr id="21" name="Rectangle 5"/>
          <p:cNvSpPr/>
          <p:nvPr/>
        </p:nvSpPr>
        <p:spPr>
          <a:xfrm>
            <a:off x="3749553" y="5018583"/>
            <a:ext cx="315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s2</a:t>
            </a:r>
            <a:endParaRPr lang="en-US" dirty="0"/>
          </a:p>
        </p:txBody>
      </p:sp>
      <p:sp>
        <p:nvSpPr>
          <p:cNvPr id="22" name="Rectangle 7"/>
          <p:cNvSpPr/>
          <p:nvPr/>
        </p:nvSpPr>
        <p:spPr>
          <a:xfrm>
            <a:off x="3748023" y="5464645"/>
            <a:ext cx="284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12"/>
          <p:cNvSpPr/>
          <p:nvPr/>
        </p:nvSpPr>
        <p:spPr>
          <a:xfrm>
            <a:off x="3877372" y="3510070"/>
            <a:ext cx="734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$s2+$t0</a:t>
            </a:r>
            <a:endParaRPr lang="en-US" dirty="0"/>
          </a:p>
        </p:txBody>
      </p:sp>
      <p:sp>
        <p:nvSpPr>
          <p:cNvPr id="24" name="Rectangle 9"/>
          <p:cNvSpPr/>
          <p:nvPr/>
        </p:nvSpPr>
        <p:spPr>
          <a:xfrm>
            <a:off x="6133699" y="444787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add</a:t>
            </a:r>
            <a:endParaRPr lang="en-US"/>
          </a:p>
        </p:txBody>
      </p:sp>
      <p:sp>
        <p:nvSpPr>
          <p:cNvPr id="25" name="Rectangle 14"/>
          <p:cNvSpPr/>
          <p:nvPr/>
        </p:nvSpPr>
        <p:spPr>
          <a:xfrm>
            <a:off x="685800" y="146572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Ex) add $t0, $s2, $t0</a:t>
            </a:r>
            <a:endParaRPr lang="en-US" sz="1800" b="1" dirty="0"/>
          </a:p>
        </p:txBody>
      </p:sp>
      <p:sp>
        <p:nvSpPr>
          <p:cNvPr id="26" name="Rectangle 16"/>
          <p:cNvSpPr/>
          <p:nvPr/>
        </p:nvSpPr>
        <p:spPr>
          <a:xfrm>
            <a:off x="5604273" y="4041884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$s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27" name="Rectangle 17"/>
          <p:cNvSpPr/>
          <p:nvPr/>
        </p:nvSpPr>
        <p:spPr>
          <a:xfrm>
            <a:off x="5604273" y="501858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$t0</a:t>
            </a:r>
            <a:endParaRPr lang="en-US" dirty="0"/>
          </a:p>
        </p:txBody>
      </p:sp>
      <p:sp>
        <p:nvSpPr>
          <p:cNvPr id="28" name="Rectangle 18"/>
          <p:cNvSpPr/>
          <p:nvPr/>
        </p:nvSpPr>
        <p:spPr>
          <a:xfrm>
            <a:off x="6553200" y="4766713"/>
            <a:ext cx="734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$s2+$t0</a:t>
            </a:r>
            <a:endParaRPr lang="en-US" dirty="0"/>
          </a:p>
        </p:txBody>
      </p:sp>
      <p:sp>
        <p:nvSpPr>
          <p:cNvPr id="29" name="Content Placeholder 11"/>
          <p:cNvSpPr txBox="1">
            <a:spLocks/>
          </p:cNvSpPr>
          <p:nvPr/>
        </p:nvSpPr>
        <p:spPr>
          <a:xfrm>
            <a:off x="228600" y="1066800"/>
            <a:ext cx="8610600" cy="5334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rgbClr val="3B9AC5"/>
              </a:buClr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rgbClr val="3B9AC5"/>
              </a:buClr>
              <a:buFont typeface="Arial" charset="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 smtClean="0"/>
              <a:t>Datapath</a:t>
            </a:r>
            <a:r>
              <a:rPr lang="en-US" altLang="ko-KR" b="1" dirty="0" smtClean="0"/>
              <a:t> : </a:t>
            </a:r>
            <a:r>
              <a:rPr lang="en-US" altLang="ko-KR" dirty="0" err="1" smtClean="0"/>
              <a:t>Datapath</a:t>
            </a:r>
            <a:r>
              <a:rPr lang="en-US" altLang="ko-KR" dirty="0" smtClean="0"/>
              <a:t> elements (functional units) and their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DB118-A9A6-B845-B1F7-ED34983FD23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9567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2187778" y="4443847"/>
            <a:ext cx="1406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$t0, 1200 ($t1)</a:t>
            </a:r>
          </a:p>
        </p:txBody>
      </p:sp>
      <p:sp>
        <p:nvSpPr>
          <p:cNvPr id="6" name="Rectangle 4"/>
          <p:cNvSpPr/>
          <p:nvPr/>
        </p:nvSpPr>
        <p:spPr>
          <a:xfrm>
            <a:off x="3733800" y="4443847"/>
            <a:ext cx="312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t0</a:t>
            </a:r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3785120" y="5139154"/>
            <a:ext cx="312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6157555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1200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563929" y="4938355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$t1+1200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33699" y="4582347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endParaRPr lang="en-US" dirty="0"/>
          </a:p>
        </p:txBody>
      </p:sp>
      <p:sp>
        <p:nvSpPr>
          <p:cNvPr id="11" name="Rectangle 11"/>
          <p:cNvSpPr/>
          <p:nvPr/>
        </p:nvSpPr>
        <p:spPr>
          <a:xfrm>
            <a:off x="685800" y="152400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Ex) </a:t>
            </a:r>
            <a:r>
              <a:rPr lang="en-US" sz="1800" b="1" dirty="0" err="1" smtClean="0"/>
              <a:t>lw</a:t>
            </a:r>
            <a:r>
              <a:rPr lang="en-US" sz="1800" b="1" dirty="0" smtClean="0"/>
              <a:t> $t0, 1200 </a:t>
            </a:r>
            <a:r>
              <a:rPr lang="en-US" sz="1800" b="1" dirty="0"/>
              <a:t>($t1)</a:t>
            </a:r>
          </a:p>
        </p:txBody>
      </p:sp>
      <p:sp>
        <p:nvSpPr>
          <p:cNvPr id="12" name="Rectangle 1"/>
          <p:cNvSpPr/>
          <p:nvPr/>
        </p:nvSpPr>
        <p:spPr>
          <a:xfrm>
            <a:off x="5604273" y="4166847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$t1</a:t>
            </a:r>
            <a:endParaRPr lang="en-US"/>
          </a:p>
        </p:txBody>
      </p:sp>
      <p:sp>
        <p:nvSpPr>
          <p:cNvPr id="13" name="Rectangle 13"/>
          <p:cNvSpPr/>
          <p:nvPr/>
        </p:nvSpPr>
        <p:spPr>
          <a:xfrm>
            <a:off x="7804523" y="3615154"/>
            <a:ext cx="1316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MEM [$t1+1200]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멀티플렉서</a:t>
            </a:r>
            <a:r>
              <a:rPr lang="ko-KR" altLang="en-US" dirty="0"/>
              <a:t> </a:t>
            </a:r>
            <a:r>
              <a:rPr lang="en-US" altLang="ko-KR" dirty="0" smtClean="0"/>
              <a:t>(Multiplexor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다른 근원지에서 나온 데이터가 같은 </a:t>
            </a:r>
            <a:r>
              <a:rPr lang="ko-KR" altLang="en-US" dirty="0" smtClean="0"/>
              <a:t>유닛으로 갈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</a:t>
            </a:r>
            <a:endParaRPr lang="ko-KR" altLang="en-US" dirty="0"/>
          </a:p>
          <a:p>
            <a:pPr lvl="1"/>
            <a:r>
              <a:rPr lang="ko-KR" altLang="en-US" dirty="0"/>
              <a:t>데이터 선을 단순히 그냥 연결할 </a:t>
            </a:r>
            <a:r>
              <a:rPr lang="ko-KR" altLang="en-US" dirty="0" smtClean="0"/>
              <a:t>수는 없고</a:t>
            </a:r>
            <a:endParaRPr lang="ko-KR" altLang="en-US" dirty="0"/>
          </a:p>
          <a:p>
            <a:pPr lvl="1"/>
            <a:r>
              <a:rPr lang="ko-KR" altLang="en-US" dirty="0" err="1" smtClean="0"/>
              <a:t>멀티플렉서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713837" y="2592729"/>
            <a:ext cx="6318145" cy="3538240"/>
            <a:chOff x="900113" y="1195388"/>
            <a:chExt cx="7739062" cy="4554537"/>
          </a:xfrm>
        </p:grpSpPr>
        <p:pic>
          <p:nvPicPr>
            <p:cNvPr id="6" name="Picture 14" descr="f04-01-P37449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1557338"/>
              <a:ext cx="7739062" cy="4192587"/>
            </a:xfrm>
            <a:prstGeom prst="rect">
              <a:avLst/>
            </a:prstGeom>
            <a:noFill/>
          </p:spPr>
        </p:pic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6191250" y="2995613"/>
              <a:ext cx="936625" cy="8651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132138" y="1195388"/>
              <a:ext cx="936625" cy="8651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3348038" y="1484313"/>
              <a:ext cx="57626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0" name="Arc 7"/>
            <p:cNvSpPr>
              <a:spLocks/>
            </p:cNvSpPr>
            <p:nvPr/>
          </p:nvSpPr>
          <p:spPr bwMode="auto">
            <a:xfrm rot="-10800000" flipH="1" flipV="1">
              <a:off x="3348038" y="1700213"/>
              <a:ext cx="287337" cy="2159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6372225" y="3284538"/>
              <a:ext cx="57626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2" name="Arc 9"/>
            <p:cNvSpPr>
              <a:spLocks/>
            </p:cNvSpPr>
            <p:nvPr/>
          </p:nvSpPr>
          <p:spPr bwMode="auto">
            <a:xfrm rot="-10800000" flipH="1" flipV="1">
              <a:off x="6372225" y="3500438"/>
              <a:ext cx="287338" cy="2159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5362575" y="4581525"/>
              <a:ext cx="936625" cy="8651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651500" y="4797425"/>
              <a:ext cx="35877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5" name="Arc 12"/>
            <p:cNvSpPr>
              <a:spLocks/>
            </p:cNvSpPr>
            <p:nvPr/>
          </p:nvSpPr>
          <p:spPr bwMode="auto">
            <a:xfrm rot="10800000" flipV="1">
              <a:off x="5899150" y="5013325"/>
              <a:ext cx="144463" cy="2889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</p:grpSp>
    </p:spTree>
    <p:extLst>
      <p:ext uri="{BB962C8B-B14F-4D97-AF65-F5344CB8AC3E}">
        <p14:creationId xmlns:p14="http://schemas.microsoft.com/office/powerpoint/2010/main" val="28773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MIPS </a:t>
            </a:r>
            <a:r>
              <a:rPr lang="ko-KR" altLang="en-US" dirty="0"/>
              <a:t>부분집합의 기본적 구현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6" name="Content Placeholder 11"/>
          <p:cNvSpPr txBox="1">
            <a:spLocks/>
          </p:cNvSpPr>
          <p:nvPr/>
        </p:nvSpPr>
        <p:spPr>
          <a:xfrm>
            <a:off x="228600" y="990600"/>
            <a:ext cx="8610600" cy="5334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rgbClr val="3B9AC5"/>
              </a:buClr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mtClean="0"/>
              <a:t>Control : </a:t>
            </a:r>
            <a:r>
              <a:rPr lang="en-US" altLang="ko-KR" smtClean="0"/>
              <a:t>controls</a:t>
            </a:r>
            <a:r>
              <a:rPr lang="en-US" altLang="ko-KR" b="1" smtClean="0"/>
              <a:t> </a:t>
            </a:r>
            <a:r>
              <a:rPr lang="en-US" altLang="ko-KR" smtClean="0"/>
              <a:t>datapath elements and data flow between them to perform the operation for each instruction</a:t>
            </a:r>
            <a:endParaRPr lang="en-US" altLang="ko-KR" b="1" dirty="0" smtClean="0"/>
          </a:p>
        </p:txBody>
      </p:sp>
      <p:pic>
        <p:nvPicPr>
          <p:cNvPr id="7" name="Picture 5" descr="f04-02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64" y="1878403"/>
            <a:ext cx="6433021" cy="48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/>
          <p:nvPr/>
        </p:nvSpPr>
        <p:spPr>
          <a:xfrm>
            <a:off x="1461764" y="5997588"/>
            <a:ext cx="557877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/>
              <a:t>Processor = </a:t>
            </a:r>
            <a:r>
              <a:rPr lang="en-US" sz="2800" b="1" dirty="0" err="1"/>
              <a:t>Datapath</a:t>
            </a:r>
            <a:r>
              <a:rPr lang="en-US" sz="2800" b="1" dirty="0"/>
              <a:t> + Control</a:t>
            </a:r>
          </a:p>
        </p:txBody>
      </p:sp>
    </p:spTree>
    <p:extLst>
      <p:ext uri="{BB962C8B-B14F-4D97-AF65-F5344CB8AC3E}">
        <p14:creationId xmlns:p14="http://schemas.microsoft.com/office/powerpoint/2010/main" val="25938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4.3 </a:t>
            </a:r>
            <a:r>
              <a:rPr lang="ko-KR" altLang="en-US" sz="3323" dirty="0" err="1">
                <a:solidFill>
                  <a:srgbClr val="0000CC"/>
                </a:solidFill>
              </a:rPr>
              <a:t>데이터패스</a:t>
            </a:r>
            <a:r>
              <a:rPr lang="ko-KR" altLang="en-US" sz="3323" dirty="0">
                <a:solidFill>
                  <a:srgbClr val="0000CC"/>
                </a:solidFill>
              </a:rPr>
              <a:t> 만들기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46"/>
              </a:spcBef>
            </a:pPr>
            <a:r>
              <a:rPr lang="ko-KR" altLang="en-US" dirty="0" smtClean="0"/>
              <a:t>명령어 인출을 위한 </a:t>
            </a:r>
            <a:r>
              <a:rPr lang="ko-KR" altLang="en-US" dirty="0" err="1" smtClean="0"/>
              <a:t>데이터패스</a:t>
            </a:r>
            <a:r>
              <a:rPr lang="ko-KR" altLang="en-US" dirty="0" smtClean="0"/>
              <a:t> 구성 요소</a:t>
            </a:r>
            <a:endParaRPr lang="en-US" altLang="ko-KR" dirty="0" smtClean="0"/>
          </a:p>
          <a:p>
            <a:pPr lvl="1">
              <a:spcBef>
                <a:spcPts val="646"/>
              </a:spcBef>
            </a:pPr>
            <a:r>
              <a:rPr lang="ko-KR" altLang="en-US" dirty="0" smtClean="0"/>
              <a:t>명령어 메모리</a:t>
            </a:r>
            <a:r>
              <a:rPr lang="en-US" altLang="ko-KR" dirty="0" smtClean="0"/>
              <a:t>(</a:t>
            </a:r>
            <a:r>
              <a:rPr lang="en-US" altLang="ko-KR" dirty="0"/>
              <a:t>Instruction </a:t>
            </a:r>
            <a:r>
              <a:rPr lang="en-US" altLang="ko-KR" dirty="0" smtClean="0"/>
              <a:t>memory)</a:t>
            </a:r>
          </a:p>
          <a:p>
            <a:pPr lvl="2">
              <a:spcBef>
                <a:spcPts val="646"/>
              </a:spcBef>
            </a:pPr>
            <a:r>
              <a:rPr lang="ko-KR" altLang="en-US" dirty="0" smtClean="0"/>
              <a:t>프로그램의 명령어 저장</a:t>
            </a:r>
            <a:endParaRPr lang="en-US" altLang="ko-KR" dirty="0" smtClean="0"/>
          </a:p>
          <a:p>
            <a:pPr lvl="2">
              <a:spcBef>
                <a:spcPts val="646"/>
              </a:spcBef>
            </a:pPr>
            <a:r>
              <a:rPr lang="ko-KR" altLang="en-US" dirty="0" smtClean="0"/>
              <a:t>명령어 </a:t>
            </a:r>
            <a:r>
              <a:rPr lang="ko-KR" altLang="en-US" dirty="0"/>
              <a:t>메모리는 </a:t>
            </a:r>
            <a:r>
              <a:rPr lang="ko-KR" altLang="en-US" dirty="0" smtClean="0"/>
              <a:t>읽기 전용</a:t>
            </a:r>
            <a:r>
              <a:rPr lang="en-US" altLang="ko-KR" dirty="0" smtClean="0"/>
              <a:t>(ROM)</a:t>
            </a:r>
            <a:r>
              <a:rPr lang="ko-KR" altLang="en-US" dirty="0" smtClean="0"/>
              <a:t>으로 취급      </a:t>
            </a:r>
            <a:r>
              <a:rPr lang="ko-KR" altLang="en-US" dirty="0" smtClean="0">
                <a:solidFill>
                  <a:srgbClr val="FF0000"/>
                </a:solidFill>
              </a:rPr>
              <a:t>실제 컴퓨터는 읽기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쓰기 가능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>
              <a:spcBef>
                <a:spcPts val="646"/>
              </a:spcBef>
            </a:pPr>
            <a:r>
              <a:rPr lang="ko-KR" altLang="en-US" dirty="0"/>
              <a:t>출력은 항상 입력 주소가 지정하는 위치의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명령어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가정</a:t>
            </a:r>
            <a:endParaRPr lang="en-US" altLang="ko-KR" dirty="0" smtClean="0"/>
          </a:p>
          <a:p>
            <a:pPr lvl="3">
              <a:spcBef>
                <a:spcPts val="646"/>
              </a:spcBef>
            </a:pPr>
            <a:r>
              <a:rPr lang="ko-KR" altLang="en-US" dirty="0" smtClean="0"/>
              <a:t>읽기 </a:t>
            </a:r>
            <a:r>
              <a:rPr lang="ko-KR" altLang="en-US" dirty="0" err="1" smtClean="0"/>
              <a:t>제어신호는</a:t>
            </a:r>
            <a:r>
              <a:rPr lang="ko-KR" altLang="en-US" dirty="0" smtClean="0"/>
              <a:t> 필요 없다고 가정</a:t>
            </a:r>
            <a:endParaRPr lang="en-US" altLang="ko-KR" dirty="0" smtClean="0"/>
          </a:p>
          <a:p>
            <a:pPr lvl="1">
              <a:spcBef>
                <a:spcPts val="646"/>
              </a:spcBef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(</a:t>
            </a:r>
            <a:r>
              <a:rPr lang="en-US" altLang="ko-KR" dirty="0"/>
              <a:t>Program </a:t>
            </a:r>
            <a:r>
              <a:rPr lang="en-US" altLang="ko-KR" dirty="0" smtClean="0"/>
              <a:t>Counter)</a:t>
            </a:r>
          </a:p>
          <a:p>
            <a:pPr lvl="2">
              <a:spcBef>
                <a:spcPts val="646"/>
              </a:spcBef>
            </a:pPr>
            <a:r>
              <a:rPr lang="ko-KR" altLang="en-US" dirty="0" smtClean="0"/>
              <a:t>실행 중인 명령어의 주소 저장</a:t>
            </a:r>
            <a:endParaRPr lang="en-US" altLang="ko-KR" dirty="0" smtClean="0"/>
          </a:p>
          <a:p>
            <a:pPr lvl="2">
              <a:spcBef>
                <a:spcPts val="646"/>
              </a:spcBef>
            </a:pPr>
            <a:r>
              <a:rPr lang="ko-KR" altLang="en-US" dirty="0" smtClean="0"/>
              <a:t>클럭 </a:t>
            </a:r>
            <a:r>
              <a:rPr lang="ko-KR" altLang="en-US" dirty="0"/>
              <a:t>사이클 </a:t>
            </a:r>
            <a:r>
              <a:rPr lang="ko-KR" altLang="en-US" dirty="0" smtClean="0"/>
              <a:t>끝에서 항상 쓰기가 행해지므로 </a:t>
            </a:r>
            <a:r>
              <a:rPr lang="ko-KR" altLang="en-US" dirty="0"/>
              <a:t>쓰기 </a:t>
            </a:r>
            <a:r>
              <a:rPr lang="ko-KR" altLang="en-US" dirty="0" err="1"/>
              <a:t>제어신호는</a:t>
            </a:r>
            <a:r>
              <a:rPr lang="ko-KR" altLang="en-US" dirty="0"/>
              <a:t> </a:t>
            </a:r>
            <a:r>
              <a:rPr lang="ko-KR" altLang="en-US" dirty="0" smtClean="0"/>
              <a:t>필요 없다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>
              <a:spcBef>
                <a:spcPts val="646"/>
              </a:spcBef>
            </a:pPr>
            <a:r>
              <a:rPr lang="ko-KR" altLang="en-US" dirty="0" err="1" smtClean="0"/>
              <a:t>덧셈기</a:t>
            </a:r>
            <a:endParaRPr lang="en-US" altLang="ko-KR" dirty="0" smtClean="0"/>
          </a:p>
          <a:p>
            <a:pPr lvl="2">
              <a:spcBef>
                <a:spcPts val="646"/>
              </a:spcBef>
            </a:pP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하나는 </a:t>
            </a:r>
            <a:r>
              <a:rPr lang="en-US" altLang="ko-KR" dirty="0" smtClean="0"/>
              <a:t>PC, </a:t>
            </a:r>
            <a:r>
              <a:rPr lang="ko-KR" altLang="en-US" dirty="0" smtClean="0"/>
              <a:t>다른 하나는 </a:t>
            </a:r>
            <a:r>
              <a:rPr lang="en-US" altLang="ko-KR" dirty="0" smtClean="0"/>
              <a:t>32 </a:t>
            </a:r>
            <a:r>
              <a:rPr lang="ko-KR" altLang="en-US" dirty="0" smtClean="0"/>
              <a:t>비트 상수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로 고정</a:t>
            </a:r>
            <a:endParaRPr lang="en-US" altLang="ko-KR" dirty="0" smtClean="0"/>
          </a:p>
          <a:p>
            <a:pPr lvl="2">
              <a:spcBef>
                <a:spcPts val="646"/>
              </a:spcBef>
            </a:pPr>
            <a:r>
              <a:rPr lang="ko-KR" altLang="en-US" dirty="0" smtClean="0"/>
              <a:t>출력은 항 상 </a:t>
            </a:r>
            <a:r>
              <a:rPr lang="en-US" altLang="ko-KR" dirty="0" smtClean="0"/>
              <a:t>PC + 4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오른쪽 화살표 4"/>
          <p:cNvSpPr/>
          <p:nvPr/>
        </p:nvSpPr>
        <p:spPr>
          <a:xfrm>
            <a:off x="4953000" y="2743200"/>
            <a:ext cx="199407" cy="132938"/>
          </a:xfrm>
          <a:prstGeom prst="rightArrow">
            <a:avLst/>
          </a:prstGeom>
          <a:solidFill>
            <a:srgbClr val="0066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8"/>
          </a:p>
        </p:txBody>
      </p:sp>
    </p:spTree>
    <p:extLst>
      <p:ext uri="{BB962C8B-B14F-4D97-AF65-F5344CB8AC3E}">
        <p14:creationId xmlns:p14="http://schemas.microsoft.com/office/powerpoint/2010/main" val="12878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인출 </a:t>
            </a:r>
            <a:r>
              <a:rPr lang="ko-KR" altLang="en-US" dirty="0" err="1" smtClean="0"/>
              <a:t>데이터패스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rgbClr val="3B9AC5"/>
              </a:buClr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Memory unit</a:t>
            </a:r>
          </a:p>
          <a:p>
            <a:pPr lvl="1"/>
            <a:r>
              <a:rPr lang="en-US" sz="1800" smtClean="0"/>
              <a:t>Separation of Instruction and Data memory</a:t>
            </a:r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endParaRPr lang="en-US" sz="2200" dirty="0" smtClean="0"/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74434"/>
            <a:ext cx="2570895" cy="1671715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295" y="1673980"/>
            <a:ext cx="2558505" cy="2219325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91" y="4726836"/>
            <a:ext cx="1333500" cy="115431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798318" y="4114800"/>
            <a:ext cx="3429000" cy="266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Register file</a:t>
            </a:r>
            <a:endParaRPr lang="en-US" sz="2000" dirty="0"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4731149"/>
            <a:ext cx="3867165" cy="2060497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853936" y="4193420"/>
            <a:ext cx="2290064" cy="266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ALU</a:t>
            </a:r>
            <a:endParaRPr lang="en-US" sz="2000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370" y="4726836"/>
            <a:ext cx="1174023" cy="888310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4117220"/>
            <a:ext cx="3429000" cy="266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PC</a:t>
            </a:r>
            <a:endParaRPr lang="en-US" sz="2000" dirty="0"/>
          </a:p>
        </p:txBody>
      </p:sp>
      <p:pic>
        <p:nvPicPr>
          <p:cNvPr id="17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264" y="5633643"/>
            <a:ext cx="1095192" cy="9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인출</a:t>
            </a:r>
            <a:r>
              <a:rPr lang="en-US" altLang="ko-KR" dirty="0" smtClean="0"/>
              <a:t>(Instruction Fetch)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DB118-A9A6-B845-B1F7-ED34983FD23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611188" y="4437063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16667"/>
              <a:gd name="adj4" fmla="val 17135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32-bit register</a:t>
            </a:r>
            <a:endParaRPr lang="en-AU" altLang="ko-KR" sz="1600" dirty="0">
              <a:ea typeface="굴림" charset="-127"/>
            </a:endParaRP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308850" y="3860800"/>
            <a:ext cx="1439863" cy="863600"/>
          </a:xfrm>
          <a:prstGeom prst="borderCallout1">
            <a:avLst>
              <a:gd name="adj1" fmla="val 13236"/>
              <a:gd name="adj2" fmla="val -5292"/>
              <a:gd name="adj3" fmla="val -41912"/>
              <a:gd name="adj4" fmla="val -5545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Increment by 4 for next instruction</a:t>
            </a:r>
            <a:endParaRPr lang="en-AU" altLang="ko-KR" sz="1600">
              <a:ea typeface="굴림" charset="-127"/>
            </a:endParaRPr>
          </a:p>
        </p:txBody>
      </p:sp>
      <p:pic>
        <p:nvPicPr>
          <p:cNvPr id="6" name="Picture 6" descr="f04-06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5143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10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</a:t>
            </a:r>
            <a:r>
              <a:rPr lang="ko-KR" altLang="en-US" dirty="0" smtClean="0"/>
              <a:t>형식 명령어의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R-</a:t>
            </a:r>
            <a:r>
              <a:rPr lang="ko-KR" altLang="en-US" dirty="0" smtClean="0"/>
              <a:t>타입 산술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add $t1, $t2, $t3</a:t>
            </a:r>
          </a:p>
          <a:p>
            <a:pPr lvl="1"/>
            <a:r>
              <a:rPr lang="ko-KR" altLang="en-US" dirty="0" smtClean="0"/>
              <a:t>두 개의 레지스터를 읽는다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산술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논리연산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결과를 레지스터에 쓴다 </a:t>
            </a:r>
            <a:endParaRPr lang="en-US" altLang="ko-KR" dirty="0"/>
          </a:p>
          <a:p>
            <a:r>
              <a:rPr lang="ko-KR" altLang="en-US" dirty="0" smtClean="0"/>
              <a:t>주요 구성 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pic>
        <p:nvPicPr>
          <p:cNvPr id="5" name="Picture 6" descr="f04-07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91000"/>
            <a:ext cx="5284177" cy="215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1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레지스터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(Register file)</a:t>
            </a:r>
            <a:r>
              <a:rPr lang="ko-KR" altLang="en-US" dirty="0" smtClean="0"/>
              <a:t>의 출력과 </a:t>
            </a:r>
            <a:r>
              <a:rPr lang="ko-KR" altLang="en-US" dirty="0"/>
              <a:t>입</a:t>
            </a:r>
            <a:r>
              <a:rPr lang="ko-KR" altLang="en-US" dirty="0" smtClean="0"/>
              <a:t>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pic>
        <p:nvPicPr>
          <p:cNvPr id="4" name="Picture 6" descr="Figure B-8-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67871"/>
            <a:ext cx="4214079" cy="3868727"/>
          </a:xfrm>
          <a:prstGeom prst="rect">
            <a:avLst/>
          </a:prstGeom>
          <a:noFill/>
        </p:spPr>
      </p:pic>
      <p:grpSp>
        <p:nvGrpSpPr>
          <p:cNvPr id="5" name="그룹 4"/>
          <p:cNvGrpSpPr/>
          <p:nvPr/>
        </p:nvGrpSpPr>
        <p:grpSpPr>
          <a:xfrm>
            <a:off x="4465599" y="1567870"/>
            <a:ext cx="4551401" cy="3722260"/>
            <a:chOff x="1281113" y="1341438"/>
            <a:chExt cx="6605587" cy="4673600"/>
          </a:xfrm>
        </p:grpSpPr>
        <p:pic>
          <p:nvPicPr>
            <p:cNvPr id="6" name="Picture 4" descr="Figure B-8-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1113" y="1341438"/>
              <a:ext cx="6605587" cy="4673600"/>
            </a:xfrm>
            <a:prstGeom prst="rect">
              <a:avLst/>
            </a:prstGeom>
            <a:noFill/>
          </p:spPr>
        </p:pic>
        <p:sp>
          <p:nvSpPr>
            <p:cNvPr id="7" name="모서리가 둥근 직사각형 6"/>
            <p:cNvSpPr/>
            <p:nvPr/>
          </p:nvSpPr>
          <p:spPr bwMode="auto">
            <a:xfrm>
              <a:off x="3224808" y="2852936"/>
              <a:ext cx="576064" cy="36004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kumimoji="1" lang="en-US" altLang="ko-KR" sz="1292" dirty="0">
                  <a:latin typeface="+mn-lt"/>
                  <a:ea typeface="돋움" pitchFamily="50" charset="-127"/>
                </a:rPr>
                <a:t>2</a:t>
              </a:r>
              <a:r>
                <a:rPr kumimoji="1" lang="en-US" altLang="ko-KR" sz="1292" baseline="30000" dirty="0">
                  <a:latin typeface="+mn-lt"/>
                  <a:ea typeface="돋움" pitchFamily="50" charset="-127"/>
                </a:rPr>
                <a:t>n</a:t>
              </a:r>
              <a:r>
                <a:rPr kumimoji="1" lang="en-US" altLang="ko-KR" sz="1292" dirty="0">
                  <a:latin typeface="+mn-lt"/>
                  <a:ea typeface="돋움" pitchFamily="50" charset="-127"/>
                </a:rPr>
                <a:t>-2</a:t>
              </a:r>
              <a:endParaRPr kumimoji="1" lang="ko-KR" altLang="en-US" sz="1292" dirty="0">
                <a:latin typeface="+mn-lt"/>
                <a:ea typeface="돋움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3224808" y="3140968"/>
              <a:ext cx="576064" cy="36004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kumimoji="1" lang="en-US" altLang="ko-KR" sz="1292" dirty="0">
                  <a:latin typeface="+mn-lt"/>
                  <a:ea typeface="돋움" pitchFamily="50" charset="-127"/>
                </a:rPr>
                <a:t>2</a:t>
              </a:r>
              <a:r>
                <a:rPr kumimoji="1" lang="en-US" altLang="ko-KR" sz="1292" baseline="30000" dirty="0">
                  <a:latin typeface="+mn-lt"/>
                  <a:ea typeface="돋움" pitchFamily="50" charset="-127"/>
                </a:rPr>
                <a:t>n</a:t>
              </a:r>
              <a:r>
                <a:rPr kumimoji="1" lang="en-US" altLang="ko-KR" sz="1292" dirty="0">
                  <a:latin typeface="+mn-lt"/>
                  <a:ea typeface="돋움" pitchFamily="50" charset="-127"/>
                </a:rPr>
                <a:t>-1</a:t>
              </a:r>
              <a:endParaRPr kumimoji="1" lang="ko-KR" altLang="en-US" sz="1292" dirty="0">
                <a:latin typeface="+mn-lt"/>
                <a:ea typeface="돋움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7041232" y="5229200"/>
              <a:ext cx="504056" cy="288032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kumimoji="1" lang="en-US" altLang="ko-KR" sz="1292" dirty="0">
                  <a:latin typeface="+mn-lt"/>
                  <a:ea typeface="돋움" pitchFamily="50" charset="-127"/>
                </a:rPr>
                <a:t>2</a:t>
              </a:r>
              <a:r>
                <a:rPr kumimoji="1" lang="en-US" altLang="ko-KR" sz="1292" baseline="30000" dirty="0">
                  <a:latin typeface="+mn-lt"/>
                  <a:ea typeface="돋움" pitchFamily="50" charset="-127"/>
                </a:rPr>
                <a:t>n</a:t>
              </a:r>
              <a:r>
                <a:rPr kumimoji="1" lang="en-US" altLang="ko-KR" sz="1292" dirty="0">
                  <a:latin typeface="+mn-lt"/>
                  <a:ea typeface="돋움" pitchFamily="50" charset="-127"/>
                </a:rPr>
                <a:t>-1</a:t>
              </a:r>
              <a:endParaRPr kumimoji="1" lang="ko-KR" altLang="en-US" sz="1292" dirty="0">
                <a:latin typeface="+mn-lt"/>
                <a:ea typeface="돋움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7041232" y="4437112"/>
              <a:ext cx="504056" cy="288032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kumimoji="1" lang="en-US" altLang="ko-KR" sz="1292" dirty="0">
                  <a:latin typeface="+mn-lt"/>
                  <a:ea typeface="돋움" pitchFamily="50" charset="-127"/>
                </a:rPr>
                <a:t>2</a:t>
              </a:r>
              <a:r>
                <a:rPr kumimoji="1" lang="en-US" altLang="ko-KR" sz="1292" baseline="30000" dirty="0">
                  <a:latin typeface="+mn-lt"/>
                  <a:ea typeface="돋움" pitchFamily="50" charset="-127"/>
                </a:rPr>
                <a:t>n</a:t>
              </a:r>
              <a:r>
                <a:rPr kumimoji="1" lang="en-US" altLang="ko-KR" sz="1292" dirty="0">
                  <a:latin typeface="+mn-lt"/>
                  <a:ea typeface="돋움" pitchFamily="50" charset="-127"/>
                </a:rPr>
                <a:t>-2</a:t>
              </a:r>
              <a:endParaRPr kumimoji="1" lang="ko-KR" altLang="en-US" sz="1292" dirty="0">
                <a:latin typeface="+mn-lt"/>
                <a:ea typeface="돋움" pitchFamily="50" charset="-127"/>
              </a:endParaRP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57392" y="5641748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 err="1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출력부</a:t>
            </a:r>
            <a:endParaRPr lang="en-US" altLang="ko-KR" sz="1662" dirty="0">
              <a:solidFill>
                <a:srgbClr val="008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08093" y="5619398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 err="1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입력부</a:t>
            </a:r>
            <a:endParaRPr lang="en-US" altLang="ko-KR" sz="1662" dirty="0">
              <a:solidFill>
                <a:srgbClr val="008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4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상용 프로세서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Microarchitecture</a:t>
            </a:r>
          </a:p>
          <a:p>
            <a:pPr lvl="1"/>
            <a:r>
              <a:rPr lang="en-US" altLang="ko-KR" dirty="0" smtClean="0"/>
              <a:t>Intel Haswell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" name="Picture 6" descr="aswell (octa-core) die shot (annotated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3" y="2286000"/>
            <a:ext cx="3559547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swell block diagra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838200"/>
            <a:ext cx="4276725" cy="58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/>
          <p:nvPr/>
        </p:nvSpPr>
        <p:spPr bwMode="auto">
          <a:xfrm>
            <a:off x="2743200" y="3200400"/>
            <a:ext cx="990600" cy="5548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14"/>
          <p:cNvCxnSpPr/>
          <p:nvPr/>
        </p:nvCxnSpPr>
        <p:spPr bwMode="auto">
          <a:xfrm flipV="1">
            <a:off x="3733800" y="990600"/>
            <a:ext cx="1295400" cy="2209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15"/>
          <p:cNvCxnSpPr/>
          <p:nvPr/>
        </p:nvCxnSpPr>
        <p:spPr bwMode="auto">
          <a:xfrm>
            <a:off x="3733800" y="3755205"/>
            <a:ext cx="1133475" cy="21275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240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</a:t>
            </a:r>
            <a:r>
              <a:rPr lang="ko-KR" altLang="en-US" dirty="0"/>
              <a:t>형식 </a:t>
            </a:r>
            <a:r>
              <a:rPr lang="ko-KR" altLang="en-US" dirty="0" smtClean="0"/>
              <a:t>명령어 </a:t>
            </a:r>
            <a:r>
              <a:rPr lang="ko-KR" altLang="en-US" dirty="0" err="1" smtClean="0"/>
              <a:t>데이터패스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1242605"/>
          </a:xfrm>
        </p:spPr>
        <p:txBody>
          <a:bodyPr/>
          <a:lstStyle/>
          <a:p>
            <a:r>
              <a:rPr lang="ko-KR" altLang="en-US" dirty="0" smtClean="0"/>
              <a:t>레지스터 파일 </a:t>
            </a:r>
            <a:r>
              <a:rPr lang="en-US" altLang="ko-KR" dirty="0" smtClean="0"/>
              <a:t>(register file)</a:t>
            </a:r>
          </a:p>
          <a:p>
            <a:pPr lvl="1"/>
            <a:r>
              <a:rPr lang="ko-KR" altLang="en-US" dirty="0"/>
              <a:t>출</a:t>
            </a:r>
            <a:r>
              <a:rPr lang="ko-KR" altLang="en-US" dirty="0" smtClean="0"/>
              <a:t>력 </a:t>
            </a:r>
            <a:r>
              <a:rPr lang="ko-KR" altLang="en-US" dirty="0" err="1" smtClean="0"/>
              <a:t>제어신호는</a:t>
            </a:r>
            <a:r>
              <a:rPr lang="ko-KR" altLang="en-US" dirty="0" smtClean="0"/>
              <a:t> 필요 없으나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쓰기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제어신호는</a:t>
            </a:r>
            <a:r>
              <a:rPr lang="ko-KR" altLang="en-US" dirty="0" smtClean="0"/>
              <a:t>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1215160" y="3030186"/>
            <a:ext cx="5949128" cy="2725226"/>
            <a:chOff x="769" y="2160"/>
            <a:chExt cx="3679" cy="153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52" y="2592"/>
              <a:ext cx="912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328" y="307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760" y="2688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760" y="2928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760" y="3168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60" y="3408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760" y="2688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864" y="283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64" y="3264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60" y="3408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760" y="3696"/>
              <a:ext cx="19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536" y="3168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728" y="3168"/>
              <a:ext cx="0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769" y="2992"/>
              <a:ext cx="51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62" b="1" kern="0" dirty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명령어</a:t>
              </a:r>
              <a:endParaRPr lang="en-US" sz="1662" b="1" kern="0" dirty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04" y="3312"/>
              <a:ext cx="598" cy="1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92" kern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Write Data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904" y="2592"/>
              <a:ext cx="671" cy="1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92" kern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Read Addr 1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904" y="2832"/>
              <a:ext cx="671" cy="1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92" kern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Read Addr 2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904" y="3072"/>
              <a:ext cx="598" cy="1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92" kern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Write Addr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911" y="2937"/>
              <a:ext cx="101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62" b="1" kern="0" dirty="0">
                  <a:solidFill>
                    <a:srgbClr val="0000FF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레지스터 파일</a:t>
              </a:r>
              <a:endParaRPr lang="en-US" sz="1662" b="1" kern="0" dirty="0">
                <a:solidFill>
                  <a:srgbClr val="0000FF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461" y="2688"/>
              <a:ext cx="444" cy="2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92" kern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Read</a:t>
              </a:r>
            </a:p>
            <a:p>
              <a:pPr algn="r"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92" kern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 Data 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77" y="3120"/>
              <a:ext cx="444" cy="2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92" kern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Read</a:t>
              </a:r>
            </a:p>
            <a:p>
              <a:pPr algn="r"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92" kern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 Data 2</a:t>
              </a: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200" y="2640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55" y="2976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7585" tIns="24912" rIns="17585" bIns="24912"/>
            <a:lstStyle/>
            <a:p>
              <a:pPr algn="ctr" defTabSz="835290" eaLnBrk="1" fontAlgn="auto" hangingPunct="1">
                <a:lnSpc>
                  <a:spcPts val="1477"/>
                </a:lnSpc>
                <a:spcBef>
                  <a:spcPts val="0"/>
                </a:spcBef>
                <a:spcAft>
                  <a:spcPts val="0"/>
                </a:spcAft>
                <a:tabLst>
                  <a:tab pos="417646" algn="l"/>
                  <a:tab pos="835290" algn="l"/>
                  <a:tab pos="1252936" algn="l"/>
                </a:tabLst>
                <a:defRPr/>
              </a:pPr>
              <a:r>
                <a:rPr lang="en-US" sz="1292" b="1" kern="0" dirty="0">
                  <a:solidFill>
                    <a:srgbClr val="0000FF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ALU</a:t>
              </a: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536" y="30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536" y="292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76" y="2832"/>
              <a:ext cx="6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7585" tIns="24912" rIns="17585" bIns="24912"/>
            <a:lstStyle/>
            <a:p>
              <a:pPr defTabSz="835290" eaLnBrk="1" fontAlgn="auto" hangingPunct="1">
                <a:lnSpc>
                  <a:spcPts val="1662"/>
                </a:lnSpc>
                <a:spcBef>
                  <a:spcPts val="554"/>
                </a:spcBef>
                <a:spcAft>
                  <a:spcPts val="554"/>
                </a:spcAft>
                <a:tabLst>
                  <a:tab pos="417646" algn="l"/>
                  <a:tab pos="835290" algn="l"/>
                  <a:tab pos="1252936" algn="l"/>
                </a:tabLst>
                <a:defRPr/>
              </a:pPr>
              <a:r>
                <a:rPr lang="ko-KR" altLang="en-US" sz="1662" kern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오버플로</a:t>
              </a:r>
              <a:endParaRPr lang="en-US" sz="1662" kern="0" dirty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802" y="2999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7585" tIns="24912" rIns="17585" bIns="24912"/>
            <a:lstStyle/>
            <a:p>
              <a:pPr defTabSz="835290" eaLnBrk="1" fontAlgn="auto" hangingPunct="1">
                <a:lnSpc>
                  <a:spcPts val="1662"/>
                </a:lnSpc>
                <a:spcBef>
                  <a:spcPts val="554"/>
                </a:spcBef>
                <a:spcAft>
                  <a:spcPts val="554"/>
                </a:spcAft>
                <a:tabLst>
                  <a:tab pos="417646" algn="l"/>
                  <a:tab pos="835290" algn="l"/>
                  <a:tab pos="1252936" algn="l"/>
                </a:tabLst>
                <a:defRPr/>
              </a:pPr>
              <a:r>
                <a:rPr lang="en-US" sz="1662" kern="0" dirty="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zero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200" y="216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7585" tIns="24912" rIns="17585" bIns="24912"/>
            <a:lstStyle/>
            <a:p>
              <a:pPr defTabSz="835290" eaLnBrk="1" fontAlgn="auto" hangingPunct="1">
                <a:lnSpc>
                  <a:spcPts val="1662"/>
                </a:lnSpc>
                <a:spcBef>
                  <a:spcPts val="554"/>
                </a:spcBef>
                <a:spcAft>
                  <a:spcPts val="554"/>
                </a:spcAft>
                <a:tabLst>
                  <a:tab pos="417646" algn="l"/>
                  <a:tab pos="835290" algn="l"/>
                  <a:tab pos="1252936" algn="l"/>
                </a:tabLst>
                <a:defRPr/>
              </a:pPr>
              <a:r>
                <a:rPr lang="en-US" sz="1477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ALU operation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440" y="2400"/>
              <a:ext cx="0" cy="384"/>
            </a:xfrm>
            <a:prstGeom prst="line">
              <a:avLst/>
            </a:prstGeom>
            <a:noFill/>
            <a:ln w="19050">
              <a:solidFill>
                <a:srgbClr val="9FCAD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384" y="2400"/>
              <a:ext cx="0" cy="192"/>
            </a:xfrm>
            <a:prstGeom prst="line">
              <a:avLst/>
            </a:prstGeom>
            <a:noFill/>
            <a:ln w="12700">
              <a:solidFill>
                <a:srgbClr val="9FCAD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46" kern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192" y="216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7585" tIns="24912" rIns="17585" bIns="24912"/>
            <a:lstStyle/>
            <a:p>
              <a:pPr defTabSz="835290" eaLnBrk="1" fontAlgn="auto" hangingPunct="1">
                <a:lnSpc>
                  <a:spcPts val="1662"/>
                </a:lnSpc>
                <a:spcBef>
                  <a:spcPts val="554"/>
                </a:spcBef>
                <a:spcAft>
                  <a:spcPts val="554"/>
                </a:spcAft>
                <a:tabLst>
                  <a:tab pos="417646" algn="l"/>
                  <a:tab pos="835290" algn="l"/>
                  <a:tab pos="1252936" algn="l"/>
                </a:tabLst>
                <a:defRPr/>
              </a:pPr>
              <a:r>
                <a:rPr lang="en-US" sz="1477" kern="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Tahoma" panose="020B0604030504040204" pitchFamily="34" charset="0"/>
                </a:rPr>
                <a:t>RegWrite</a:t>
              </a:r>
              <a:endParaRPr lang="en-US" sz="1477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참조 명령어의 실행 </a:t>
            </a:r>
            <a:r>
              <a:rPr lang="en-US" altLang="ko-KR" dirty="0" smtClean="0"/>
              <a:t>(Load/Store)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082" y="1295400"/>
            <a:ext cx="8610600" cy="4230688"/>
          </a:xfrm>
        </p:spPr>
        <p:txBody>
          <a:bodyPr/>
          <a:lstStyle/>
          <a:p>
            <a:r>
              <a:rPr lang="en-US" altLang="ko-KR" dirty="0" smtClean="0"/>
              <a:t>Load/Store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$t1, offset($t2))</a:t>
            </a:r>
          </a:p>
          <a:p>
            <a:pPr lvl="1"/>
            <a:r>
              <a:rPr lang="ko-KR" altLang="en-US" dirty="0" smtClean="0"/>
              <a:t>베이스 레지스터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명령어의 </a:t>
            </a:r>
            <a:r>
              <a:rPr lang="en-US" altLang="ko-KR" dirty="0" smtClean="0"/>
              <a:t>16 </a:t>
            </a:r>
            <a:r>
              <a:rPr lang="ko-KR" altLang="en-US" dirty="0" smtClean="0"/>
              <a:t>비트 변위 </a:t>
            </a:r>
            <a:r>
              <a:rPr lang="ko-KR" altLang="en-US" dirty="0" smtClean="0">
                <a:sym typeface="Symbol" panose="05050102010706020507" pitchFamily="18" charset="2"/>
              </a:rPr>
              <a:t> 유효 주소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1"/>
            <a:r>
              <a:rPr lang="ko-KR" altLang="en-US" dirty="0" smtClean="0">
                <a:sym typeface="Symbol" panose="05050102010706020507" pitchFamily="18" charset="2"/>
              </a:rPr>
              <a:t>부호 확장</a:t>
            </a:r>
            <a:r>
              <a:rPr lang="en-US" altLang="ko-KR" dirty="0" smtClean="0">
                <a:sym typeface="Symbol" panose="05050102010706020507" pitchFamily="18" charset="2"/>
              </a:rPr>
              <a:t>: </a:t>
            </a:r>
            <a:r>
              <a:rPr lang="ko-KR" altLang="en-US" dirty="0" smtClean="0">
                <a:sym typeface="Symbol" panose="05050102010706020507" pitchFamily="18" charset="2"/>
              </a:rPr>
              <a:t>명령어의 </a:t>
            </a:r>
            <a:r>
              <a:rPr lang="en-US" altLang="ko-KR" dirty="0" smtClean="0">
                <a:sym typeface="Symbol" panose="05050102010706020507" pitchFamily="18" charset="2"/>
              </a:rPr>
              <a:t>16 </a:t>
            </a:r>
            <a:r>
              <a:rPr lang="ko-KR" altLang="en-US" dirty="0" smtClean="0">
                <a:sym typeface="Symbol" panose="05050102010706020507" pitchFamily="18" charset="2"/>
              </a:rPr>
              <a:t>비트 변위 </a:t>
            </a:r>
            <a:r>
              <a:rPr lang="en-US" altLang="ko-KR" dirty="0" smtClean="0">
                <a:sym typeface="Symbol" panose="05050102010706020507" pitchFamily="18" charset="2"/>
              </a:rPr>
              <a:t>→ 32 </a:t>
            </a:r>
            <a:r>
              <a:rPr lang="ko-KR" altLang="en-US" dirty="0" smtClean="0">
                <a:sym typeface="Symbol" panose="05050102010706020507" pitchFamily="18" charset="2"/>
              </a:rPr>
              <a:t>비트 </a:t>
            </a:r>
            <a:r>
              <a:rPr lang="en-US" altLang="ko-KR" dirty="0" smtClean="0">
                <a:sym typeface="Symbol" panose="05050102010706020507" pitchFamily="18" charset="2"/>
              </a:rPr>
              <a:t>ALU </a:t>
            </a:r>
            <a:r>
              <a:rPr lang="ko-KR" altLang="en-US" dirty="0" smtClean="0">
                <a:sym typeface="Symbol" panose="05050102010706020507" pitchFamily="18" charset="2"/>
              </a:rPr>
              <a:t>입력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latin typeface="Lucida Console" panose="020B0609040504020204" pitchFamily="49" charset="0"/>
              </a:rPr>
              <a:t>sw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레지스터 값을 메모리에 쓰기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latin typeface="Lucida Console" panose="020B0609040504020204" pitchFamily="49" charset="0"/>
              </a:rPr>
              <a:t>lw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메모리에서 읽어온 값을 레지스터에 쓰기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pic>
        <p:nvPicPr>
          <p:cNvPr id="7" name="Picture 6" descr="f04-08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0361"/>
            <a:ext cx="4161631" cy="231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8" y="3939309"/>
            <a:ext cx="3898945" cy="20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21"/>
          <p:cNvSpPr>
            <a:spLocks noChangeArrowheads="1"/>
          </p:cNvSpPr>
          <p:nvPr/>
        </p:nvSpPr>
        <p:spPr bwMode="auto">
          <a:xfrm>
            <a:off x="2726348" y="2792084"/>
            <a:ext cx="1336431" cy="133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4" name="Line 122"/>
          <p:cNvSpPr>
            <a:spLocks noChangeShapeType="1"/>
          </p:cNvSpPr>
          <p:nvPr/>
        </p:nvSpPr>
        <p:spPr bwMode="auto">
          <a:xfrm>
            <a:off x="1882287" y="3495469"/>
            <a:ext cx="3516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5" name="Line 123"/>
          <p:cNvSpPr>
            <a:spLocks noChangeShapeType="1"/>
          </p:cNvSpPr>
          <p:nvPr/>
        </p:nvSpPr>
        <p:spPr bwMode="auto">
          <a:xfrm>
            <a:off x="2233979" y="2932761"/>
            <a:ext cx="0" cy="7033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6" name="Line 124"/>
          <p:cNvSpPr>
            <a:spLocks noChangeShapeType="1"/>
          </p:cNvSpPr>
          <p:nvPr/>
        </p:nvSpPr>
        <p:spPr bwMode="auto">
          <a:xfrm>
            <a:off x="2233979" y="3284454"/>
            <a:ext cx="4923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7" name="Line 125"/>
          <p:cNvSpPr>
            <a:spLocks noChangeShapeType="1"/>
          </p:cNvSpPr>
          <p:nvPr/>
        </p:nvSpPr>
        <p:spPr bwMode="auto">
          <a:xfrm>
            <a:off x="2233979" y="3636146"/>
            <a:ext cx="4923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8" name="Line 126"/>
          <p:cNvSpPr>
            <a:spLocks noChangeShapeType="1"/>
          </p:cNvSpPr>
          <p:nvPr/>
        </p:nvSpPr>
        <p:spPr bwMode="auto">
          <a:xfrm>
            <a:off x="2233979" y="2932761"/>
            <a:ext cx="4923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0" name="Text Box 128"/>
          <p:cNvSpPr txBox="1">
            <a:spLocks noChangeArrowheads="1"/>
          </p:cNvSpPr>
          <p:nvPr/>
        </p:nvSpPr>
        <p:spPr bwMode="auto">
          <a:xfrm>
            <a:off x="2656010" y="3847162"/>
            <a:ext cx="859531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Write Data</a:t>
            </a:r>
          </a:p>
        </p:txBody>
      </p:sp>
      <p:sp>
        <p:nvSpPr>
          <p:cNvPr id="151" name="Text Box 129"/>
          <p:cNvSpPr txBox="1">
            <a:spLocks noChangeArrowheads="1"/>
          </p:cNvSpPr>
          <p:nvPr/>
        </p:nvSpPr>
        <p:spPr bwMode="auto">
          <a:xfrm>
            <a:off x="2656010" y="2792085"/>
            <a:ext cx="962123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Read Addr 1</a:t>
            </a:r>
          </a:p>
        </p:txBody>
      </p:sp>
      <p:sp>
        <p:nvSpPr>
          <p:cNvPr id="152" name="Text Box 130"/>
          <p:cNvSpPr txBox="1">
            <a:spLocks noChangeArrowheads="1"/>
          </p:cNvSpPr>
          <p:nvPr/>
        </p:nvSpPr>
        <p:spPr bwMode="auto">
          <a:xfrm>
            <a:off x="2656010" y="3143777"/>
            <a:ext cx="962123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Read Addr 2</a:t>
            </a:r>
          </a:p>
        </p:txBody>
      </p:sp>
      <p:sp>
        <p:nvSpPr>
          <p:cNvPr id="153" name="Text Box 131"/>
          <p:cNvSpPr txBox="1">
            <a:spLocks noChangeArrowheads="1"/>
          </p:cNvSpPr>
          <p:nvPr/>
        </p:nvSpPr>
        <p:spPr bwMode="auto">
          <a:xfrm>
            <a:off x="2656010" y="3495470"/>
            <a:ext cx="857927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Write Addr</a:t>
            </a:r>
          </a:p>
        </p:txBody>
      </p:sp>
      <p:sp>
        <p:nvSpPr>
          <p:cNvPr id="154" name="Text Box 132"/>
          <p:cNvSpPr txBox="1">
            <a:spLocks noChangeArrowheads="1"/>
          </p:cNvSpPr>
          <p:nvPr/>
        </p:nvSpPr>
        <p:spPr bwMode="auto">
          <a:xfrm>
            <a:off x="2656010" y="3296177"/>
            <a:ext cx="1466850" cy="3196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1477" b="1" dirty="0">
                <a:solidFill>
                  <a:srgbClr val="0000FF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레지스터 파일</a:t>
            </a:r>
            <a:endParaRPr lang="en-US" sz="1477" b="1" dirty="0">
              <a:solidFill>
                <a:srgbClr val="0000FF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5" name="Text Box 133"/>
          <p:cNvSpPr txBox="1">
            <a:spLocks noChangeArrowheads="1"/>
          </p:cNvSpPr>
          <p:nvPr/>
        </p:nvSpPr>
        <p:spPr bwMode="auto">
          <a:xfrm>
            <a:off x="3500072" y="2932761"/>
            <a:ext cx="646331" cy="433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 dirty="0">
                <a:latin typeface="Tahoma" panose="020B0604030504040204" pitchFamily="34" charset="0"/>
                <a:ea typeface="맑은 고딕" panose="020B0503020000020004" pitchFamily="50" charset="-127"/>
              </a:rPr>
              <a:t>Read</a:t>
            </a:r>
          </a:p>
          <a:p>
            <a:r>
              <a:rPr lang="en-US" sz="1108" dirty="0">
                <a:latin typeface="Tahoma" panose="020B0604030504040204" pitchFamily="34" charset="0"/>
                <a:ea typeface="맑은 고딕" panose="020B0503020000020004" pitchFamily="50" charset="-127"/>
              </a:rPr>
              <a:t> Data 1</a:t>
            </a:r>
          </a:p>
        </p:txBody>
      </p:sp>
      <p:sp>
        <p:nvSpPr>
          <p:cNvPr id="156" name="Text Box 134"/>
          <p:cNvSpPr txBox="1">
            <a:spLocks noChangeArrowheads="1"/>
          </p:cNvSpPr>
          <p:nvPr/>
        </p:nvSpPr>
        <p:spPr bwMode="auto">
          <a:xfrm>
            <a:off x="3523518" y="3565808"/>
            <a:ext cx="646331" cy="433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 dirty="0">
                <a:latin typeface="Tahoma" panose="020B0604030504040204" pitchFamily="34" charset="0"/>
                <a:ea typeface="맑은 고딕" panose="020B0503020000020004" pitchFamily="50" charset="-127"/>
              </a:rPr>
              <a:t>Read</a:t>
            </a:r>
          </a:p>
          <a:p>
            <a:r>
              <a:rPr lang="en-US" sz="1108" dirty="0">
                <a:latin typeface="Tahoma" panose="020B0604030504040204" pitchFamily="34" charset="0"/>
                <a:ea typeface="맑은 고딕" panose="020B0503020000020004" pitchFamily="50" charset="-127"/>
              </a:rPr>
              <a:t> Data 2</a:t>
            </a:r>
          </a:p>
        </p:txBody>
      </p:sp>
      <p:sp>
        <p:nvSpPr>
          <p:cNvPr id="157" name="Freeform 135"/>
          <p:cNvSpPr>
            <a:spLocks/>
          </p:cNvSpPr>
          <p:nvPr/>
        </p:nvSpPr>
        <p:spPr bwMode="auto">
          <a:xfrm>
            <a:off x="4555148" y="2862423"/>
            <a:ext cx="492369" cy="119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9" name="Rectangle 137"/>
          <p:cNvSpPr>
            <a:spLocks noChangeArrowheads="1"/>
          </p:cNvSpPr>
          <p:nvPr/>
        </p:nvSpPr>
        <p:spPr bwMode="auto">
          <a:xfrm>
            <a:off x="4695825" y="2510730"/>
            <a:ext cx="984738" cy="2813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ko-KR" altLang="en-US" sz="1292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오버플로</a:t>
            </a:r>
            <a:endParaRPr lang="en-US" sz="1292" dirty="0">
              <a:solidFill>
                <a:srgbClr val="000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0" name="Rectangle 138"/>
          <p:cNvSpPr>
            <a:spLocks noChangeArrowheads="1"/>
          </p:cNvSpPr>
          <p:nvPr/>
        </p:nvSpPr>
        <p:spPr bwMode="auto">
          <a:xfrm>
            <a:off x="4906841" y="2721746"/>
            <a:ext cx="492369" cy="2813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zero</a:t>
            </a:r>
          </a:p>
        </p:txBody>
      </p:sp>
      <p:sp>
        <p:nvSpPr>
          <p:cNvPr id="161" name="Rectangle 139"/>
          <p:cNvSpPr>
            <a:spLocks noChangeArrowheads="1"/>
          </p:cNvSpPr>
          <p:nvPr/>
        </p:nvSpPr>
        <p:spPr bwMode="auto">
          <a:xfrm>
            <a:off x="4211516" y="2192743"/>
            <a:ext cx="854320" cy="3018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ALU operation</a:t>
            </a:r>
          </a:p>
        </p:txBody>
      </p:sp>
      <p:sp>
        <p:nvSpPr>
          <p:cNvPr id="162" name="Line 140"/>
          <p:cNvSpPr>
            <a:spLocks noChangeShapeType="1"/>
          </p:cNvSpPr>
          <p:nvPr/>
        </p:nvSpPr>
        <p:spPr bwMode="auto">
          <a:xfrm>
            <a:off x="4625487" y="2510730"/>
            <a:ext cx="0" cy="42203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3" name="Line 141"/>
          <p:cNvSpPr>
            <a:spLocks noChangeShapeType="1"/>
          </p:cNvSpPr>
          <p:nvPr/>
        </p:nvSpPr>
        <p:spPr bwMode="auto">
          <a:xfrm>
            <a:off x="3359394" y="2510730"/>
            <a:ext cx="0" cy="28135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4" name="Rectangle 142"/>
          <p:cNvSpPr>
            <a:spLocks noChangeArrowheads="1"/>
          </p:cNvSpPr>
          <p:nvPr/>
        </p:nvSpPr>
        <p:spPr bwMode="auto">
          <a:xfrm>
            <a:off x="3007702" y="2196699"/>
            <a:ext cx="854320" cy="3018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 dirty="0" err="1">
                <a:solidFill>
                  <a:srgbClr val="7030A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RegWrite</a:t>
            </a:r>
            <a:endParaRPr lang="en-US" sz="1292" dirty="0">
              <a:solidFill>
                <a:srgbClr val="7030A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5" name="Rectangle 143"/>
          <p:cNvSpPr>
            <a:spLocks noChangeArrowheads="1"/>
          </p:cNvSpPr>
          <p:nvPr/>
        </p:nvSpPr>
        <p:spPr bwMode="auto">
          <a:xfrm>
            <a:off x="5750902" y="2792084"/>
            <a:ext cx="1336431" cy="133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6" name="Line 144"/>
          <p:cNvSpPr>
            <a:spLocks noChangeShapeType="1"/>
          </p:cNvSpPr>
          <p:nvPr/>
        </p:nvSpPr>
        <p:spPr bwMode="auto">
          <a:xfrm>
            <a:off x="7087333" y="3495469"/>
            <a:ext cx="281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7" name="Text Box 145"/>
          <p:cNvSpPr txBox="1">
            <a:spLocks noChangeArrowheads="1"/>
          </p:cNvSpPr>
          <p:nvPr/>
        </p:nvSpPr>
        <p:spPr bwMode="auto">
          <a:xfrm>
            <a:off x="5761159" y="3143777"/>
            <a:ext cx="1396512" cy="3196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1477" b="1" dirty="0">
                <a:solidFill>
                  <a:srgbClr val="0000FF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데이터 메모리</a:t>
            </a:r>
            <a:endParaRPr lang="en-US" sz="1477" b="1" dirty="0">
              <a:solidFill>
                <a:srgbClr val="0000FF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8" name="Text Box 146"/>
          <p:cNvSpPr txBox="1">
            <a:spLocks noChangeArrowheads="1"/>
          </p:cNvSpPr>
          <p:nvPr/>
        </p:nvSpPr>
        <p:spPr bwMode="auto">
          <a:xfrm>
            <a:off x="5680564" y="2932762"/>
            <a:ext cx="681597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Address</a:t>
            </a:r>
          </a:p>
        </p:txBody>
      </p:sp>
      <p:sp>
        <p:nvSpPr>
          <p:cNvPr id="169" name="Text Box 147"/>
          <p:cNvSpPr txBox="1">
            <a:spLocks noChangeArrowheads="1"/>
          </p:cNvSpPr>
          <p:nvPr/>
        </p:nvSpPr>
        <p:spPr bwMode="auto">
          <a:xfrm>
            <a:off x="5680564" y="3706485"/>
            <a:ext cx="859531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Write Data</a:t>
            </a:r>
          </a:p>
        </p:txBody>
      </p:sp>
      <p:sp>
        <p:nvSpPr>
          <p:cNvPr id="170" name="Text Box 148"/>
          <p:cNvSpPr txBox="1">
            <a:spLocks noChangeArrowheads="1"/>
          </p:cNvSpPr>
          <p:nvPr/>
        </p:nvSpPr>
        <p:spPr bwMode="auto">
          <a:xfrm>
            <a:off x="6313610" y="3354793"/>
            <a:ext cx="841897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Read Data</a:t>
            </a:r>
          </a:p>
        </p:txBody>
      </p:sp>
      <p:sp>
        <p:nvSpPr>
          <p:cNvPr id="171" name="Line 149"/>
          <p:cNvSpPr>
            <a:spLocks noChangeShapeType="1"/>
          </p:cNvSpPr>
          <p:nvPr/>
        </p:nvSpPr>
        <p:spPr bwMode="auto">
          <a:xfrm flipV="1">
            <a:off x="4836502" y="2721746"/>
            <a:ext cx="0" cy="3516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2" name="Line 150"/>
          <p:cNvSpPr>
            <a:spLocks noChangeShapeType="1"/>
          </p:cNvSpPr>
          <p:nvPr/>
        </p:nvSpPr>
        <p:spPr bwMode="auto">
          <a:xfrm flipV="1">
            <a:off x="4977179" y="2932761"/>
            <a:ext cx="0" cy="2110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3" name="Oval 151"/>
          <p:cNvSpPr>
            <a:spLocks noChangeArrowheads="1"/>
          </p:cNvSpPr>
          <p:nvPr/>
        </p:nvSpPr>
        <p:spPr bwMode="auto">
          <a:xfrm>
            <a:off x="3289056" y="4269192"/>
            <a:ext cx="562708" cy="8440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4" name="Rectangle 152"/>
          <p:cNvSpPr>
            <a:spLocks noChangeArrowheads="1"/>
          </p:cNvSpPr>
          <p:nvPr/>
        </p:nvSpPr>
        <p:spPr bwMode="auto">
          <a:xfrm>
            <a:off x="3359395" y="4480207"/>
            <a:ext cx="492369" cy="422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algn="ctr" defTabSz="835290">
              <a:lnSpc>
                <a:spcPts val="1477"/>
              </a:lnSpc>
              <a:tabLst>
                <a:tab pos="417646" algn="l"/>
                <a:tab pos="835290" algn="l"/>
                <a:tab pos="1252936" algn="l"/>
              </a:tabLst>
            </a:pPr>
            <a:r>
              <a:rPr lang="en-US" sz="1108" b="1" dirty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Sign-</a:t>
            </a:r>
          </a:p>
          <a:p>
            <a:pPr algn="ctr" defTabSz="835290">
              <a:lnSpc>
                <a:spcPts val="1477"/>
              </a:lnSpc>
              <a:tabLst>
                <a:tab pos="417646" algn="l"/>
                <a:tab pos="835290" algn="l"/>
                <a:tab pos="1252936" algn="l"/>
              </a:tabLst>
            </a:pPr>
            <a:r>
              <a:rPr lang="en-US" sz="1108" b="1" dirty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Extend</a:t>
            </a:r>
          </a:p>
        </p:txBody>
      </p:sp>
      <p:sp>
        <p:nvSpPr>
          <p:cNvPr id="175" name="Line 153"/>
          <p:cNvSpPr>
            <a:spLocks noChangeShapeType="1"/>
          </p:cNvSpPr>
          <p:nvPr/>
        </p:nvSpPr>
        <p:spPr bwMode="auto">
          <a:xfrm>
            <a:off x="6383948" y="2510730"/>
            <a:ext cx="0" cy="28135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6" name="Rectangle 154"/>
          <p:cNvSpPr>
            <a:spLocks noChangeArrowheads="1"/>
          </p:cNvSpPr>
          <p:nvPr/>
        </p:nvSpPr>
        <p:spPr bwMode="auto">
          <a:xfrm>
            <a:off x="5967046" y="2219853"/>
            <a:ext cx="854320" cy="3018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 dirty="0" err="1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MemWrite</a:t>
            </a:r>
            <a:endParaRPr lang="en-US" sz="1292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7" name="Rectangle 155"/>
          <p:cNvSpPr>
            <a:spLocks noChangeArrowheads="1"/>
          </p:cNvSpPr>
          <p:nvPr/>
        </p:nvSpPr>
        <p:spPr bwMode="auto">
          <a:xfrm>
            <a:off x="6032256" y="4409870"/>
            <a:ext cx="854320" cy="3018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 dirty="0" err="1">
                <a:solidFill>
                  <a:srgbClr val="7030A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MemRead</a:t>
            </a:r>
            <a:endParaRPr lang="en-US" sz="1292" dirty="0">
              <a:solidFill>
                <a:srgbClr val="7030A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8" name="Line 156"/>
          <p:cNvSpPr>
            <a:spLocks noChangeShapeType="1"/>
          </p:cNvSpPr>
          <p:nvPr/>
        </p:nvSpPr>
        <p:spPr bwMode="auto">
          <a:xfrm>
            <a:off x="6383948" y="4128515"/>
            <a:ext cx="0" cy="28135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9" name="Line 157"/>
          <p:cNvSpPr>
            <a:spLocks noChangeShapeType="1"/>
          </p:cNvSpPr>
          <p:nvPr/>
        </p:nvSpPr>
        <p:spPr bwMode="auto">
          <a:xfrm>
            <a:off x="5047517" y="3495469"/>
            <a:ext cx="281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0" name="Line 158"/>
          <p:cNvSpPr>
            <a:spLocks noChangeShapeType="1"/>
          </p:cNvSpPr>
          <p:nvPr/>
        </p:nvSpPr>
        <p:spPr bwMode="auto">
          <a:xfrm>
            <a:off x="4062779" y="3847161"/>
            <a:ext cx="1406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1" name="Line 159"/>
          <p:cNvSpPr>
            <a:spLocks noChangeShapeType="1"/>
          </p:cNvSpPr>
          <p:nvPr/>
        </p:nvSpPr>
        <p:spPr bwMode="auto">
          <a:xfrm>
            <a:off x="2444994" y="3987838"/>
            <a:ext cx="281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2" name="Line 160"/>
          <p:cNvSpPr>
            <a:spLocks noChangeShapeType="1"/>
          </p:cNvSpPr>
          <p:nvPr/>
        </p:nvSpPr>
        <p:spPr bwMode="auto">
          <a:xfrm>
            <a:off x="3007702" y="4691223"/>
            <a:ext cx="281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3" name="Line 161"/>
          <p:cNvSpPr>
            <a:spLocks noChangeShapeType="1"/>
          </p:cNvSpPr>
          <p:nvPr/>
        </p:nvSpPr>
        <p:spPr bwMode="auto">
          <a:xfrm>
            <a:off x="3851764" y="4691223"/>
            <a:ext cx="281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4" name="Line 162"/>
          <p:cNvSpPr>
            <a:spLocks noChangeShapeType="1"/>
          </p:cNvSpPr>
          <p:nvPr/>
        </p:nvSpPr>
        <p:spPr bwMode="auto">
          <a:xfrm>
            <a:off x="4062779" y="3073438"/>
            <a:ext cx="1406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5" name="Line 163"/>
          <p:cNvSpPr>
            <a:spLocks noChangeShapeType="1"/>
          </p:cNvSpPr>
          <p:nvPr/>
        </p:nvSpPr>
        <p:spPr bwMode="auto">
          <a:xfrm>
            <a:off x="4344133" y="3073438"/>
            <a:ext cx="2110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6" name="Line 164"/>
          <p:cNvSpPr>
            <a:spLocks noChangeShapeType="1"/>
          </p:cNvSpPr>
          <p:nvPr/>
        </p:nvSpPr>
        <p:spPr bwMode="auto">
          <a:xfrm>
            <a:off x="4344133" y="3847161"/>
            <a:ext cx="2110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7" name="Line 165"/>
          <p:cNvSpPr>
            <a:spLocks noChangeShapeType="1"/>
          </p:cNvSpPr>
          <p:nvPr/>
        </p:nvSpPr>
        <p:spPr bwMode="auto">
          <a:xfrm>
            <a:off x="5539887" y="3073438"/>
            <a:ext cx="2110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8" name="Line 166"/>
          <p:cNvSpPr>
            <a:spLocks noChangeShapeType="1"/>
          </p:cNvSpPr>
          <p:nvPr/>
        </p:nvSpPr>
        <p:spPr bwMode="auto">
          <a:xfrm>
            <a:off x="5539887" y="3847161"/>
            <a:ext cx="2110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9" name="Line 167"/>
          <p:cNvSpPr>
            <a:spLocks noChangeShapeType="1"/>
          </p:cNvSpPr>
          <p:nvPr/>
        </p:nvSpPr>
        <p:spPr bwMode="auto">
          <a:xfrm>
            <a:off x="4203456" y="3073438"/>
            <a:ext cx="14067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28872" y="3073438"/>
            <a:ext cx="211015" cy="422031"/>
            <a:chOff x="5772944" y="3043808"/>
            <a:chExt cx="228600" cy="457200"/>
          </a:xfrm>
        </p:grpSpPr>
        <p:sp>
          <p:nvSpPr>
            <p:cNvPr id="191" name="Line 169"/>
            <p:cNvSpPr>
              <a:spLocks noChangeShapeType="1"/>
            </p:cNvSpPr>
            <p:nvPr/>
          </p:nvSpPr>
          <p:spPr bwMode="auto">
            <a:xfrm>
              <a:off x="5772944" y="3043808"/>
              <a:ext cx="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92" name="Line 170"/>
            <p:cNvSpPr>
              <a:spLocks noChangeShapeType="1"/>
            </p:cNvSpPr>
            <p:nvPr/>
          </p:nvSpPr>
          <p:spPr bwMode="auto">
            <a:xfrm>
              <a:off x="5772944" y="3043808"/>
              <a:ext cx="228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94" name="Line 172"/>
          <p:cNvSpPr>
            <a:spLocks noChangeShapeType="1"/>
          </p:cNvSpPr>
          <p:nvPr/>
        </p:nvSpPr>
        <p:spPr bwMode="auto">
          <a:xfrm>
            <a:off x="4203456" y="3847161"/>
            <a:ext cx="0" cy="351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5" name="Line 173"/>
          <p:cNvSpPr>
            <a:spLocks noChangeShapeType="1"/>
          </p:cNvSpPr>
          <p:nvPr/>
        </p:nvSpPr>
        <p:spPr bwMode="auto">
          <a:xfrm>
            <a:off x="4203456" y="4198854"/>
            <a:ext cx="126609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469548" y="3847161"/>
            <a:ext cx="140677" cy="351692"/>
            <a:chOff x="5925344" y="3882008"/>
            <a:chExt cx="152400" cy="381000"/>
          </a:xfrm>
        </p:grpSpPr>
        <p:sp>
          <p:nvSpPr>
            <p:cNvPr id="196" name="Line 174"/>
            <p:cNvSpPr>
              <a:spLocks noChangeShapeType="1"/>
            </p:cNvSpPr>
            <p:nvPr/>
          </p:nvSpPr>
          <p:spPr bwMode="auto">
            <a:xfrm>
              <a:off x="5925344" y="3882008"/>
              <a:ext cx="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97" name="Line 175"/>
            <p:cNvSpPr>
              <a:spLocks noChangeShapeType="1"/>
            </p:cNvSpPr>
            <p:nvPr/>
          </p:nvSpPr>
          <p:spPr bwMode="auto">
            <a:xfrm>
              <a:off x="5925344" y="3882008"/>
              <a:ext cx="152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203" name="Line 181"/>
          <p:cNvSpPr>
            <a:spLocks noChangeShapeType="1"/>
          </p:cNvSpPr>
          <p:nvPr/>
        </p:nvSpPr>
        <p:spPr bwMode="auto">
          <a:xfrm>
            <a:off x="2937364" y="4620884"/>
            <a:ext cx="70338" cy="1406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4" name="Text Box 182"/>
          <p:cNvSpPr txBox="1">
            <a:spLocks noChangeArrowheads="1"/>
          </p:cNvSpPr>
          <p:nvPr/>
        </p:nvSpPr>
        <p:spPr bwMode="auto">
          <a:xfrm>
            <a:off x="2937364" y="4691223"/>
            <a:ext cx="338554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16</a:t>
            </a:r>
          </a:p>
        </p:txBody>
      </p:sp>
      <p:sp>
        <p:nvSpPr>
          <p:cNvPr id="205" name="Line 183"/>
          <p:cNvSpPr>
            <a:spLocks noChangeShapeType="1"/>
          </p:cNvSpPr>
          <p:nvPr/>
        </p:nvSpPr>
        <p:spPr bwMode="auto">
          <a:xfrm>
            <a:off x="2233979" y="3636146"/>
            <a:ext cx="0" cy="10550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6" name="Line 184"/>
          <p:cNvSpPr>
            <a:spLocks noChangeShapeType="1"/>
          </p:cNvSpPr>
          <p:nvPr/>
        </p:nvSpPr>
        <p:spPr bwMode="auto">
          <a:xfrm>
            <a:off x="2233979" y="4691223"/>
            <a:ext cx="105507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7" name="Line 185"/>
          <p:cNvSpPr>
            <a:spLocks noChangeShapeType="1"/>
          </p:cNvSpPr>
          <p:nvPr/>
        </p:nvSpPr>
        <p:spPr bwMode="auto">
          <a:xfrm>
            <a:off x="4344133" y="3847161"/>
            <a:ext cx="0" cy="844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8" name="Line 186"/>
          <p:cNvSpPr>
            <a:spLocks noChangeShapeType="1"/>
          </p:cNvSpPr>
          <p:nvPr/>
        </p:nvSpPr>
        <p:spPr bwMode="auto">
          <a:xfrm>
            <a:off x="3851764" y="4691223"/>
            <a:ext cx="49236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9" name="Line 187"/>
          <p:cNvSpPr>
            <a:spLocks noChangeShapeType="1"/>
          </p:cNvSpPr>
          <p:nvPr/>
        </p:nvSpPr>
        <p:spPr bwMode="auto">
          <a:xfrm>
            <a:off x="4062779" y="4620884"/>
            <a:ext cx="70338" cy="1406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0" name="Text Box 188"/>
          <p:cNvSpPr txBox="1">
            <a:spLocks noChangeArrowheads="1"/>
          </p:cNvSpPr>
          <p:nvPr/>
        </p:nvSpPr>
        <p:spPr bwMode="auto">
          <a:xfrm>
            <a:off x="4062779" y="4691223"/>
            <a:ext cx="338554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32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</a:t>
            </a:r>
            <a:r>
              <a:rPr lang="en-US" altLang="ko-KR" dirty="0"/>
              <a:t>(</a:t>
            </a:r>
            <a:r>
              <a:rPr lang="en-US" altLang="ko-KR" dirty="0" err="1">
                <a:latin typeface="Lucida Console" panose="020B0609040504020204" pitchFamily="49" charset="0"/>
              </a:rPr>
              <a:t>sw</a:t>
            </a:r>
            <a:r>
              <a:rPr lang="en-US" altLang="ko-KR" dirty="0"/>
              <a:t>) </a:t>
            </a:r>
            <a:r>
              <a:rPr lang="ko-KR" altLang="en-US" dirty="0"/>
              <a:t>명령어 </a:t>
            </a:r>
            <a:r>
              <a:rPr lang="ko-KR" altLang="en-US" dirty="0" err="1"/>
              <a:t>데이터패스</a:t>
            </a:r>
            <a:endParaRPr lang="ko-KR" altLang="en-US" dirty="0"/>
          </a:p>
        </p:txBody>
      </p:sp>
      <p:sp>
        <p:nvSpPr>
          <p:cNvPr id="67" name="Text Box 17"/>
          <p:cNvSpPr txBox="1">
            <a:spLocks noChangeArrowheads="1"/>
          </p:cNvSpPr>
          <p:nvPr/>
        </p:nvSpPr>
        <p:spPr bwMode="auto">
          <a:xfrm>
            <a:off x="1089105" y="3354793"/>
            <a:ext cx="824265" cy="348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62" b="1" kern="0" dirty="0">
                <a:solidFill>
                  <a:srgbClr val="0000FF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명령어</a:t>
            </a:r>
            <a:endParaRPr lang="en-US" sz="1662" b="1" kern="0" dirty="0">
              <a:solidFill>
                <a:srgbClr val="0000FF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8" name="Rectangle 136"/>
          <p:cNvSpPr>
            <a:spLocks noChangeArrowheads="1"/>
          </p:cNvSpPr>
          <p:nvPr/>
        </p:nvSpPr>
        <p:spPr bwMode="auto">
          <a:xfrm>
            <a:off x="4638676" y="3362120"/>
            <a:ext cx="465992" cy="307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algn="ctr" defTabSz="835290">
              <a:lnSpc>
                <a:spcPts val="1477"/>
              </a:lnSpc>
              <a:tabLst>
                <a:tab pos="417646" algn="l"/>
                <a:tab pos="835290" algn="l"/>
                <a:tab pos="1252936" algn="l"/>
              </a:tabLst>
            </a:pPr>
            <a:r>
              <a:rPr lang="en-US" sz="1292" b="1" dirty="0">
                <a:solidFill>
                  <a:srgbClr val="0000FF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190173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89" grpId="0" animBg="1"/>
      <p:bldP spid="194" grpId="0" animBg="1"/>
      <p:bldP spid="195" grpId="0" animBg="1"/>
      <p:bldP spid="205" grpId="0" animBg="1"/>
      <p:bldP spid="206" grpId="0" animBg="1"/>
      <p:bldP spid="207" grpId="0" animBg="1"/>
      <p:bldP spid="2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21"/>
          <p:cNvSpPr>
            <a:spLocks noChangeArrowheads="1"/>
          </p:cNvSpPr>
          <p:nvPr/>
        </p:nvSpPr>
        <p:spPr bwMode="auto">
          <a:xfrm>
            <a:off x="2726348" y="2792084"/>
            <a:ext cx="1336431" cy="133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4" name="Line 122"/>
          <p:cNvSpPr>
            <a:spLocks noChangeShapeType="1"/>
          </p:cNvSpPr>
          <p:nvPr/>
        </p:nvSpPr>
        <p:spPr bwMode="auto">
          <a:xfrm>
            <a:off x="1882287" y="3495469"/>
            <a:ext cx="3516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5" name="Line 123"/>
          <p:cNvSpPr>
            <a:spLocks noChangeShapeType="1"/>
          </p:cNvSpPr>
          <p:nvPr/>
        </p:nvSpPr>
        <p:spPr bwMode="auto">
          <a:xfrm>
            <a:off x="2233979" y="2932761"/>
            <a:ext cx="0" cy="7033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6" name="Line 124"/>
          <p:cNvSpPr>
            <a:spLocks noChangeShapeType="1"/>
          </p:cNvSpPr>
          <p:nvPr/>
        </p:nvSpPr>
        <p:spPr bwMode="auto">
          <a:xfrm>
            <a:off x="2233979" y="3284454"/>
            <a:ext cx="4923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7" name="Line 125"/>
          <p:cNvSpPr>
            <a:spLocks noChangeShapeType="1"/>
          </p:cNvSpPr>
          <p:nvPr/>
        </p:nvSpPr>
        <p:spPr bwMode="auto">
          <a:xfrm>
            <a:off x="2233979" y="3636146"/>
            <a:ext cx="4923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8" name="Line 126"/>
          <p:cNvSpPr>
            <a:spLocks noChangeShapeType="1"/>
          </p:cNvSpPr>
          <p:nvPr/>
        </p:nvSpPr>
        <p:spPr bwMode="auto">
          <a:xfrm>
            <a:off x="2233979" y="2932761"/>
            <a:ext cx="4923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0" name="Text Box 128"/>
          <p:cNvSpPr txBox="1">
            <a:spLocks noChangeArrowheads="1"/>
          </p:cNvSpPr>
          <p:nvPr/>
        </p:nvSpPr>
        <p:spPr bwMode="auto">
          <a:xfrm>
            <a:off x="2656010" y="3847162"/>
            <a:ext cx="859531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Write Data</a:t>
            </a:r>
          </a:p>
        </p:txBody>
      </p:sp>
      <p:sp>
        <p:nvSpPr>
          <p:cNvPr id="151" name="Text Box 129"/>
          <p:cNvSpPr txBox="1">
            <a:spLocks noChangeArrowheads="1"/>
          </p:cNvSpPr>
          <p:nvPr/>
        </p:nvSpPr>
        <p:spPr bwMode="auto">
          <a:xfrm>
            <a:off x="2656010" y="2792085"/>
            <a:ext cx="962123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Read Addr 1</a:t>
            </a:r>
          </a:p>
        </p:txBody>
      </p:sp>
      <p:sp>
        <p:nvSpPr>
          <p:cNvPr id="152" name="Text Box 130"/>
          <p:cNvSpPr txBox="1">
            <a:spLocks noChangeArrowheads="1"/>
          </p:cNvSpPr>
          <p:nvPr/>
        </p:nvSpPr>
        <p:spPr bwMode="auto">
          <a:xfrm>
            <a:off x="2656010" y="3143777"/>
            <a:ext cx="962123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Read Addr 2</a:t>
            </a:r>
          </a:p>
        </p:txBody>
      </p:sp>
      <p:sp>
        <p:nvSpPr>
          <p:cNvPr id="153" name="Text Box 131"/>
          <p:cNvSpPr txBox="1">
            <a:spLocks noChangeArrowheads="1"/>
          </p:cNvSpPr>
          <p:nvPr/>
        </p:nvSpPr>
        <p:spPr bwMode="auto">
          <a:xfrm>
            <a:off x="2656010" y="3495470"/>
            <a:ext cx="857927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Write Addr</a:t>
            </a:r>
          </a:p>
        </p:txBody>
      </p:sp>
      <p:sp>
        <p:nvSpPr>
          <p:cNvPr id="155" name="Text Box 133"/>
          <p:cNvSpPr txBox="1">
            <a:spLocks noChangeArrowheads="1"/>
          </p:cNvSpPr>
          <p:nvPr/>
        </p:nvSpPr>
        <p:spPr bwMode="auto">
          <a:xfrm>
            <a:off x="3500072" y="2932761"/>
            <a:ext cx="646331" cy="433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 dirty="0">
                <a:latin typeface="Tahoma" panose="020B0604030504040204" pitchFamily="34" charset="0"/>
                <a:ea typeface="맑은 고딕" panose="020B0503020000020004" pitchFamily="50" charset="-127"/>
              </a:rPr>
              <a:t>Read</a:t>
            </a:r>
          </a:p>
          <a:p>
            <a:r>
              <a:rPr lang="en-US" sz="1108" dirty="0">
                <a:latin typeface="Tahoma" panose="020B0604030504040204" pitchFamily="34" charset="0"/>
                <a:ea typeface="맑은 고딕" panose="020B0503020000020004" pitchFamily="50" charset="-127"/>
              </a:rPr>
              <a:t> Data 1</a:t>
            </a:r>
          </a:p>
        </p:txBody>
      </p:sp>
      <p:sp>
        <p:nvSpPr>
          <p:cNvPr id="156" name="Text Box 134"/>
          <p:cNvSpPr txBox="1">
            <a:spLocks noChangeArrowheads="1"/>
          </p:cNvSpPr>
          <p:nvPr/>
        </p:nvSpPr>
        <p:spPr bwMode="auto">
          <a:xfrm>
            <a:off x="3523518" y="3565808"/>
            <a:ext cx="646331" cy="433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 dirty="0">
                <a:latin typeface="Tahoma" panose="020B0604030504040204" pitchFamily="34" charset="0"/>
                <a:ea typeface="맑은 고딕" panose="020B0503020000020004" pitchFamily="50" charset="-127"/>
              </a:rPr>
              <a:t>Read</a:t>
            </a:r>
          </a:p>
          <a:p>
            <a:r>
              <a:rPr lang="en-US" sz="1108" dirty="0">
                <a:latin typeface="Tahoma" panose="020B0604030504040204" pitchFamily="34" charset="0"/>
                <a:ea typeface="맑은 고딕" panose="020B0503020000020004" pitchFamily="50" charset="-127"/>
              </a:rPr>
              <a:t> Data 2</a:t>
            </a:r>
          </a:p>
        </p:txBody>
      </p:sp>
      <p:sp>
        <p:nvSpPr>
          <p:cNvPr id="157" name="Freeform 135"/>
          <p:cNvSpPr>
            <a:spLocks/>
          </p:cNvSpPr>
          <p:nvPr/>
        </p:nvSpPr>
        <p:spPr bwMode="auto">
          <a:xfrm>
            <a:off x="4555148" y="2862423"/>
            <a:ext cx="492369" cy="119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8" name="Rectangle 136"/>
          <p:cNvSpPr>
            <a:spLocks noChangeArrowheads="1"/>
          </p:cNvSpPr>
          <p:nvPr/>
        </p:nvSpPr>
        <p:spPr bwMode="auto">
          <a:xfrm>
            <a:off x="4638676" y="3362120"/>
            <a:ext cx="465992" cy="307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algn="ctr" defTabSz="835290">
              <a:lnSpc>
                <a:spcPts val="1477"/>
              </a:lnSpc>
              <a:tabLst>
                <a:tab pos="417646" algn="l"/>
                <a:tab pos="835290" algn="l"/>
                <a:tab pos="1252936" algn="l"/>
              </a:tabLst>
            </a:pPr>
            <a:r>
              <a:rPr lang="en-US" sz="1292" b="1" dirty="0">
                <a:solidFill>
                  <a:srgbClr val="0000FF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ALU</a:t>
            </a:r>
          </a:p>
        </p:txBody>
      </p:sp>
      <p:sp>
        <p:nvSpPr>
          <p:cNvPr id="159" name="Rectangle 137"/>
          <p:cNvSpPr>
            <a:spLocks noChangeArrowheads="1"/>
          </p:cNvSpPr>
          <p:nvPr/>
        </p:nvSpPr>
        <p:spPr bwMode="auto">
          <a:xfrm>
            <a:off x="4695825" y="2510730"/>
            <a:ext cx="984738" cy="2813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overflow</a:t>
            </a:r>
          </a:p>
        </p:txBody>
      </p:sp>
      <p:sp>
        <p:nvSpPr>
          <p:cNvPr id="160" name="Rectangle 138"/>
          <p:cNvSpPr>
            <a:spLocks noChangeArrowheads="1"/>
          </p:cNvSpPr>
          <p:nvPr/>
        </p:nvSpPr>
        <p:spPr bwMode="auto">
          <a:xfrm>
            <a:off x="4906841" y="2721746"/>
            <a:ext cx="492369" cy="2813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zero</a:t>
            </a:r>
          </a:p>
        </p:txBody>
      </p:sp>
      <p:sp>
        <p:nvSpPr>
          <p:cNvPr id="161" name="Rectangle 139"/>
          <p:cNvSpPr>
            <a:spLocks noChangeArrowheads="1"/>
          </p:cNvSpPr>
          <p:nvPr/>
        </p:nvSpPr>
        <p:spPr bwMode="auto">
          <a:xfrm>
            <a:off x="4273795" y="2159039"/>
            <a:ext cx="854320" cy="3018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ALU operation</a:t>
            </a:r>
          </a:p>
        </p:txBody>
      </p:sp>
      <p:sp>
        <p:nvSpPr>
          <p:cNvPr id="162" name="Line 140"/>
          <p:cNvSpPr>
            <a:spLocks noChangeShapeType="1"/>
          </p:cNvSpPr>
          <p:nvPr/>
        </p:nvSpPr>
        <p:spPr bwMode="auto">
          <a:xfrm>
            <a:off x="4625487" y="2510730"/>
            <a:ext cx="0" cy="42203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3" name="Line 141"/>
          <p:cNvSpPr>
            <a:spLocks noChangeShapeType="1"/>
          </p:cNvSpPr>
          <p:nvPr/>
        </p:nvSpPr>
        <p:spPr bwMode="auto">
          <a:xfrm>
            <a:off x="3359394" y="2510730"/>
            <a:ext cx="0" cy="28135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4" name="Rectangle 142"/>
          <p:cNvSpPr>
            <a:spLocks noChangeArrowheads="1"/>
          </p:cNvSpPr>
          <p:nvPr/>
        </p:nvSpPr>
        <p:spPr bwMode="auto">
          <a:xfrm>
            <a:off x="3078041" y="2159039"/>
            <a:ext cx="854320" cy="3018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 dirty="0" err="1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RegWrite</a:t>
            </a:r>
            <a:endParaRPr lang="en-US" sz="1292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5" name="Rectangle 143"/>
          <p:cNvSpPr>
            <a:spLocks noChangeArrowheads="1"/>
          </p:cNvSpPr>
          <p:nvPr/>
        </p:nvSpPr>
        <p:spPr bwMode="auto">
          <a:xfrm>
            <a:off x="5750902" y="2792084"/>
            <a:ext cx="1336431" cy="133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6" name="Line 144"/>
          <p:cNvSpPr>
            <a:spLocks noChangeShapeType="1"/>
          </p:cNvSpPr>
          <p:nvPr/>
        </p:nvSpPr>
        <p:spPr bwMode="auto">
          <a:xfrm>
            <a:off x="7087333" y="3495469"/>
            <a:ext cx="281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8" name="Text Box 146"/>
          <p:cNvSpPr txBox="1">
            <a:spLocks noChangeArrowheads="1"/>
          </p:cNvSpPr>
          <p:nvPr/>
        </p:nvSpPr>
        <p:spPr bwMode="auto">
          <a:xfrm>
            <a:off x="5680564" y="2932762"/>
            <a:ext cx="681597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Address</a:t>
            </a:r>
          </a:p>
        </p:txBody>
      </p:sp>
      <p:sp>
        <p:nvSpPr>
          <p:cNvPr id="169" name="Text Box 147"/>
          <p:cNvSpPr txBox="1">
            <a:spLocks noChangeArrowheads="1"/>
          </p:cNvSpPr>
          <p:nvPr/>
        </p:nvSpPr>
        <p:spPr bwMode="auto">
          <a:xfrm>
            <a:off x="5680564" y="3706485"/>
            <a:ext cx="859531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Write Data</a:t>
            </a:r>
          </a:p>
        </p:txBody>
      </p:sp>
      <p:sp>
        <p:nvSpPr>
          <p:cNvPr id="170" name="Text Box 148"/>
          <p:cNvSpPr txBox="1">
            <a:spLocks noChangeArrowheads="1"/>
          </p:cNvSpPr>
          <p:nvPr/>
        </p:nvSpPr>
        <p:spPr bwMode="auto">
          <a:xfrm>
            <a:off x="6313610" y="3354793"/>
            <a:ext cx="841897" cy="262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8">
                <a:latin typeface="Tahoma" panose="020B0604030504040204" pitchFamily="34" charset="0"/>
                <a:ea typeface="맑은 고딕" panose="020B0503020000020004" pitchFamily="50" charset="-127"/>
              </a:rPr>
              <a:t>Read Data</a:t>
            </a:r>
          </a:p>
        </p:txBody>
      </p:sp>
      <p:sp>
        <p:nvSpPr>
          <p:cNvPr id="171" name="Line 149"/>
          <p:cNvSpPr>
            <a:spLocks noChangeShapeType="1"/>
          </p:cNvSpPr>
          <p:nvPr/>
        </p:nvSpPr>
        <p:spPr bwMode="auto">
          <a:xfrm flipV="1">
            <a:off x="4836502" y="2721746"/>
            <a:ext cx="0" cy="3516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2" name="Line 150"/>
          <p:cNvSpPr>
            <a:spLocks noChangeShapeType="1"/>
          </p:cNvSpPr>
          <p:nvPr/>
        </p:nvSpPr>
        <p:spPr bwMode="auto">
          <a:xfrm flipV="1">
            <a:off x="4977179" y="2932761"/>
            <a:ext cx="0" cy="2110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3" name="Oval 151"/>
          <p:cNvSpPr>
            <a:spLocks noChangeArrowheads="1"/>
          </p:cNvSpPr>
          <p:nvPr/>
        </p:nvSpPr>
        <p:spPr bwMode="auto">
          <a:xfrm>
            <a:off x="3289056" y="4269192"/>
            <a:ext cx="562708" cy="8440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4" name="Rectangle 152"/>
          <p:cNvSpPr>
            <a:spLocks noChangeArrowheads="1"/>
          </p:cNvSpPr>
          <p:nvPr/>
        </p:nvSpPr>
        <p:spPr bwMode="auto">
          <a:xfrm>
            <a:off x="3359395" y="4480207"/>
            <a:ext cx="492369" cy="422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algn="ctr" defTabSz="835290">
              <a:lnSpc>
                <a:spcPts val="1477"/>
              </a:lnSpc>
              <a:tabLst>
                <a:tab pos="417646" algn="l"/>
                <a:tab pos="835290" algn="l"/>
                <a:tab pos="1252936" algn="l"/>
              </a:tabLst>
            </a:pPr>
            <a:r>
              <a:rPr lang="en-US" sz="1108" b="1" dirty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Sign-</a:t>
            </a:r>
          </a:p>
          <a:p>
            <a:pPr algn="ctr" defTabSz="835290">
              <a:lnSpc>
                <a:spcPts val="1477"/>
              </a:lnSpc>
              <a:tabLst>
                <a:tab pos="417646" algn="l"/>
                <a:tab pos="835290" algn="l"/>
                <a:tab pos="1252936" algn="l"/>
              </a:tabLst>
            </a:pPr>
            <a:r>
              <a:rPr lang="en-US" sz="1108" b="1" dirty="0">
                <a:solidFill>
                  <a:srgbClr val="00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Extend</a:t>
            </a:r>
          </a:p>
        </p:txBody>
      </p:sp>
      <p:sp>
        <p:nvSpPr>
          <p:cNvPr id="175" name="Line 153"/>
          <p:cNvSpPr>
            <a:spLocks noChangeShapeType="1"/>
          </p:cNvSpPr>
          <p:nvPr/>
        </p:nvSpPr>
        <p:spPr bwMode="auto">
          <a:xfrm>
            <a:off x="6383948" y="2510730"/>
            <a:ext cx="0" cy="28135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6" name="Rectangle 154"/>
          <p:cNvSpPr>
            <a:spLocks noChangeArrowheads="1"/>
          </p:cNvSpPr>
          <p:nvPr/>
        </p:nvSpPr>
        <p:spPr bwMode="auto">
          <a:xfrm>
            <a:off x="5961918" y="2159039"/>
            <a:ext cx="854320" cy="3018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 dirty="0" err="1">
                <a:solidFill>
                  <a:srgbClr val="7030A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MemWrite</a:t>
            </a:r>
            <a:endParaRPr lang="en-US" sz="1292" dirty="0">
              <a:solidFill>
                <a:srgbClr val="7030A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7" name="Rectangle 155"/>
          <p:cNvSpPr>
            <a:spLocks noChangeArrowheads="1"/>
          </p:cNvSpPr>
          <p:nvPr/>
        </p:nvSpPr>
        <p:spPr bwMode="auto">
          <a:xfrm>
            <a:off x="6032256" y="4409870"/>
            <a:ext cx="854320" cy="3018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7585" tIns="24912" rIns="17585" bIns="24912"/>
          <a:lstStyle/>
          <a:p>
            <a:pPr defTabSz="835290">
              <a:lnSpc>
                <a:spcPts val="1662"/>
              </a:lnSpc>
              <a:spcBef>
                <a:spcPts val="554"/>
              </a:spcBef>
              <a:spcAft>
                <a:spcPts val="554"/>
              </a:spcAft>
              <a:tabLst>
                <a:tab pos="417646" algn="l"/>
                <a:tab pos="835290" algn="l"/>
                <a:tab pos="1252936" algn="l"/>
              </a:tabLst>
            </a:pPr>
            <a:r>
              <a:rPr lang="en-US" sz="1292" dirty="0" err="1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MemRead</a:t>
            </a:r>
            <a:endParaRPr lang="en-US" sz="1292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8" name="Line 156"/>
          <p:cNvSpPr>
            <a:spLocks noChangeShapeType="1"/>
          </p:cNvSpPr>
          <p:nvPr/>
        </p:nvSpPr>
        <p:spPr bwMode="auto">
          <a:xfrm>
            <a:off x="6383948" y="4128515"/>
            <a:ext cx="0" cy="28135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9" name="Line 157"/>
          <p:cNvSpPr>
            <a:spLocks noChangeShapeType="1"/>
          </p:cNvSpPr>
          <p:nvPr/>
        </p:nvSpPr>
        <p:spPr bwMode="auto">
          <a:xfrm>
            <a:off x="5047517" y="3495469"/>
            <a:ext cx="281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0" name="Line 158"/>
          <p:cNvSpPr>
            <a:spLocks noChangeShapeType="1"/>
          </p:cNvSpPr>
          <p:nvPr/>
        </p:nvSpPr>
        <p:spPr bwMode="auto">
          <a:xfrm>
            <a:off x="4062779" y="3847161"/>
            <a:ext cx="1406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1" name="Line 159"/>
          <p:cNvSpPr>
            <a:spLocks noChangeShapeType="1"/>
          </p:cNvSpPr>
          <p:nvPr/>
        </p:nvSpPr>
        <p:spPr bwMode="auto">
          <a:xfrm>
            <a:off x="2444994" y="3987838"/>
            <a:ext cx="281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2" name="Line 160"/>
          <p:cNvSpPr>
            <a:spLocks noChangeShapeType="1"/>
          </p:cNvSpPr>
          <p:nvPr/>
        </p:nvSpPr>
        <p:spPr bwMode="auto">
          <a:xfrm>
            <a:off x="3007702" y="4691223"/>
            <a:ext cx="281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3" name="Line 161"/>
          <p:cNvSpPr>
            <a:spLocks noChangeShapeType="1"/>
          </p:cNvSpPr>
          <p:nvPr/>
        </p:nvSpPr>
        <p:spPr bwMode="auto">
          <a:xfrm>
            <a:off x="3851764" y="4691223"/>
            <a:ext cx="2813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4" name="Line 162"/>
          <p:cNvSpPr>
            <a:spLocks noChangeShapeType="1"/>
          </p:cNvSpPr>
          <p:nvPr/>
        </p:nvSpPr>
        <p:spPr bwMode="auto">
          <a:xfrm>
            <a:off x="4062779" y="3073438"/>
            <a:ext cx="1406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5" name="Line 163"/>
          <p:cNvSpPr>
            <a:spLocks noChangeShapeType="1"/>
          </p:cNvSpPr>
          <p:nvPr/>
        </p:nvSpPr>
        <p:spPr bwMode="auto">
          <a:xfrm>
            <a:off x="4344133" y="3073438"/>
            <a:ext cx="2110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6" name="Line 164"/>
          <p:cNvSpPr>
            <a:spLocks noChangeShapeType="1"/>
          </p:cNvSpPr>
          <p:nvPr/>
        </p:nvSpPr>
        <p:spPr bwMode="auto">
          <a:xfrm>
            <a:off x="4344133" y="3847161"/>
            <a:ext cx="2110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7" name="Line 165"/>
          <p:cNvSpPr>
            <a:spLocks noChangeShapeType="1"/>
          </p:cNvSpPr>
          <p:nvPr/>
        </p:nvSpPr>
        <p:spPr bwMode="auto">
          <a:xfrm>
            <a:off x="5539887" y="3073438"/>
            <a:ext cx="2110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8" name="Line 166"/>
          <p:cNvSpPr>
            <a:spLocks noChangeShapeType="1"/>
          </p:cNvSpPr>
          <p:nvPr/>
        </p:nvSpPr>
        <p:spPr bwMode="auto">
          <a:xfrm>
            <a:off x="5539887" y="3847161"/>
            <a:ext cx="2110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9" name="Line 167"/>
          <p:cNvSpPr>
            <a:spLocks noChangeShapeType="1"/>
          </p:cNvSpPr>
          <p:nvPr/>
        </p:nvSpPr>
        <p:spPr bwMode="auto">
          <a:xfrm>
            <a:off x="4203456" y="3073438"/>
            <a:ext cx="14067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4" name="Group 168"/>
          <p:cNvGrpSpPr>
            <a:grpSpLocks/>
          </p:cNvGrpSpPr>
          <p:nvPr/>
        </p:nvGrpSpPr>
        <p:grpSpPr bwMode="auto">
          <a:xfrm>
            <a:off x="5328872" y="3073438"/>
            <a:ext cx="211015" cy="422031"/>
            <a:chOff x="3504" y="1728"/>
            <a:chExt cx="144" cy="288"/>
          </a:xfrm>
        </p:grpSpPr>
        <p:sp>
          <p:nvSpPr>
            <p:cNvPr id="191" name="Line 169"/>
            <p:cNvSpPr>
              <a:spLocks noChangeShapeType="1"/>
            </p:cNvSpPr>
            <p:nvPr/>
          </p:nvSpPr>
          <p:spPr bwMode="auto">
            <a:xfrm>
              <a:off x="3504" y="1728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92" name="Line 170"/>
            <p:cNvSpPr>
              <a:spLocks noChangeShapeType="1"/>
            </p:cNvSpPr>
            <p:nvPr/>
          </p:nvSpPr>
          <p:spPr bwMode="auto">
            <a:xfrm>
              <a:off x="3504" y="172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94" name="Line 172"/>
          <p:cNvSpPr>
            <a:spLocks noChangeShapeType="1"/>
          </p:cNvSpPr>
          <p:nvPr/>
        </p:nvSpPr>
        <p:spPr bwMode="auto">
          <a:xfrm>
            <a:off x="4203456" y="3847161"/>
            <a:ext cx="0" cy="351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Group 176"/>
          <p:cNvGrpSpPr>
            <a:grpSpLocks/>
          </p:cNvGrpSpPr>
          <p:nvPr/>
        </p:nvGrpSpPr>
        <p:grpSpPr bwMode="auto">
          <a:xfrm>
            <a:off x="2444995" y="3495469"/>
            <a:ext cx="4923692" cy="1758462"/>
            <a:chOff x="1536" y="2016"/>
            <a:chExt cx="3360" cy="1200"/>
          </a:xfrm>
        </p:grpSpPr>
        <p:sp>
          <p:nvSpPr>
            <p:cNvPr id="199" name="Line 177"/>
            <p:cNvSpPr>
              <a:spLocks noChangeShapeType="1"/>
            </p:cNvSpPr>
            <p:nvPr/>
          </p:nvSpPr>
          <p:spPr bwMode="auto">
            <a:xfrm>
              <a:off x="1536" y="2352"/>
              <a:ext cx="0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00" name="Line 178"/>
            <p:cNvSpPr>
              <a:spLocks noChangeShapeType="1"/>
            </p:cNvSpPr>
            <p:nvPr/>
          </p:nvSpPr>
          <p:spPr bwMode="auto">
            <a:xfrm>
              <a:off x="1536" y="3216"/>
              <a:ext cx="33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01" name="Line 179"/>
            <p:cNvSpPr>
              <a:spLocks noChangeShapeType="1"/>
            </p:cNvSpPr>
            <p:nvPr/>
          </p:nvSpPr>
          <p:spPr bwMode="auto">
            <a:xfrm>
              <a:off x="4896" y="2016"/>
              <a:ext cx="0" cy="1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2233979" y="3636145"/>
            <a:ext cx="2167304" cy="1317381"/>
            <a:chOff x="1392" y="2112"/>
            <a:chExt cx="1479" cy="899"/>
          </a:xfrm>
        </p:grpSpPr>
        <p:sp>
          <p:nvSpPr>
            <p:cNvPr id="203" name="Line 181"/>
            <p:cNvSpPr>
              <a:spLocks noChangeShapeType="1"/>
            </p:cNvSpPr>
            <p:nvPr/>
          </p:nvSpPr>
          <p:spPr bwMode="auto">
            <a:xfrm>
              <a:off x="1872" y="278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04" name="Text Box 182"/>
            <p:cNvSpPr txBox="1">
              <a:spLocks noChangeArrowheads="1"/>
            </p:cNvSpPr>
            <p:nvPr/>
          </p:nvSpPr>
          <p:spPr bwMode="auto">
            <a:xfrm>
              <a:off x="1872" y="2832"/>
              <a:ext cx="231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8">
                  <a:latin typeface="Tahoma" panose="020B0604030504040204" pitchFamily="34" charset="0"/>
                  <a:ea typeface="맑은 고딕" panose="020B0503020000020004" pitchFamily="50" charset="-127"/>
                </a:rPr>
                <a:t>16</a:t>
              </a:r>
            </a:p>
          </p:txBody>
        </p:sp>
        <p:sp>
          <p:nvSpPr>
            <p:cNvPr id="205" name="Line 183"/>
            <p:cNvSpPr>
              <a:spLocks noChangeShapeType="1"/>
            </p:cNvSpPr>
            <p:nvPr/>
          </p:nvSpPr>
          <p:spPr bwMode="auto">
            <a:xfrm>
              <a:off x="1392" y="2112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06" name="Line 184"/>
            <p:cNvSpPr>
              <a:spLocks noChangeShapeType="1"/>
            </p:cNvSpPr>
            <p:nvPr/>
          </p:nvSpPr>
          <p:spPr bwMode="auto">
            <a:xfrm>
              <a:off x="1392" y="2832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07" name="Line 185"/>
            <p:cNvSpPr>
              <a:spLocks noChangeShapeType="1"/>
            </p:cNvSpPr>
            <p:nvPr/>
          </p:nvSpPr>
          <p:spPr bwMode="auto">
            <a:xfrm>
              <a:off x="2832" y="225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08" name="Line 186"/>
            <p:cNvSpPr>
              <a:spLocks noChangeShapeType="1"/>
            </p:cNvSpPr>
            <p:nvPr/>
          </p:nvSpPr>
          <p:spPr bwMode="auto">
            <a:xfrm>
              <a:off x="2496" y="2832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09" name="Line 187"/>
            <p:cNvSpPr>
              <a:spLocks noChangeShapeType="1"/>
            </p:cNvSpPr>
            <p:nvPr/>
          </p:nvSpPr>
          <p:spPr bwMode="auto">
            <a:xfrm>
              <a:off x="2640" y="278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8">
                <a:latin typeface="Tahoma" panose="020B060403050404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10" name="Text Box 188"/>
            <p:cNvSpPr txBox="1">
              <a:spLocks noChangeArrowheads="1"/>
            </p:cNvSpPr>
            <p:nvPr/>
          </p:nvSpPr>
          <p:spPr bwMode="auto">
            <a:xfrm>
              <a:off x="2640" y="2832"/>
              <a:ext cx="231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8">
                  <a:latin typeface="Tahoma" panose="020B0604030504040204" pitchFamily="34" charset="0"/>
                  <a:ea typeface="맑은 고딕" panose="020B0503020000020004" pitchFamily="50" charset="-127"/>
                </a:rPr>
                <a:t>32</a:t>
              </a: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적재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Lucida Console" panose="020B0609040504020204" pitchFamily="49" charset="0"/>
              </a:rPr>
              <a:t>lw</a:t>
            </a:r>
            <a:r>
              <a:rPr lang="en-US" altLang="ko-KR" dirty="0"/>
              <a:t>) </a:t>
            </a:r>
            <a:r>
              <a:rPr lang="ko-KR" altLang="en-US" dirty="0"/>
              <a:t>명령어 </a:t>
            </a:r>
            <a:r>
              <a:rPr lang="ko-KR" altLang="en-US" dirty="0" err="1"/>
              <a:t>데이터패스</a:t>
            </a:r>
            <a:endParaRPr lang="ko-KR" altLang="en-US" dirty="0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1089105" y="3354793"/>
            <a:ext cx="824265" cy="348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62" b="1" kern="0" dirty="0">
                <a:solidFill>
                  <a:srgbClr val="0000FF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명령어</a:t>
            </a:r>
            <a:endParaRPr lang="en-US" sz="1662" b="1" kern="0" dirty="0">
              <a:solidFill>
                <a:srgbClr val="0000FF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1" name="Text Box 132"/>
          <p:cNvSpPr txBox="1">
            <a:spLocks noChangeArrowheads="1"/>
          </p:cNvSpPr>
          <p:nvPr/>
        </p:nvSpPr>
        <p:spPr bwMode="auto">
          <a:xfrm>
            <a:off x="2656010" y="3296177"/>
            <a:ext cx="1466850" cy="3196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1477" b="1">
                <a:solidFill>
                  <a:srgbClr val="0000FF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레지스터 파일</a:t>
            </a:r>
            <a:endParaRPr lang="en-US" sz="1477" b="1" dirty="0">
              <a:solidFill>
                <a:srgbClr val="0000FF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2" name="Text Box 145"/>
          <p:cNvSpPr txBox="1">
            <a:spLocks noChangeArrowheads="1"/>
          </p:cNvSpPr>
          <p:nvPr/>
        </p:nvSpPr>
        <p:spPr bwMode="auto">
          <a:xfrm>
            <a:off x="5761159" y="3143777"/>
            <a:ext cx="1396512" cy="3196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1477" b="1" dirty="0">
                <a:solidFill>
                  <a:srgbClr val="0000FF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데이터 메모리</a:t>
            </a:r>
            <a:endParaRPr lang="en-US" sz="1477" b="1" dirty="0">
              <a:solidFill>
                <a:srgbClr val="0000FF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2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77" grpId="0"/>
      <p:bldP spid="189" grpId="0" animBg="1"/>
      <p:bldP spid="1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분기 명령어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Branch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beq</a:t>
            </a:r>
            <a:r>
              <a:rPr lang="en-US" altLang="ko-KR" dirty="0" smtClean="0"/>
              <a:t> $t1, $t2, offset)</a:t>
            </a:r>
          </a:p>
          <a:p>
            <a:pPr lvl="1"/>
            <a:r>
              <a:rPr lang="ko-KR" altLang="en-US" dirty="0" smtClean="0"/>
              <a:t>두 레지스터를 읽는다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ALU</a:t>
            </a:r>
            <a:r>
              <a:rPr lang="ko-KR" altLang="en-US" dirty="0" smtClean="0"/>
              <a:t>를 이용해서 두 레지스터 비교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빼기 연산 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인지 검사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(PC+4) + </a:t>
            </a:r>
            <a:r>
              <a:rPr lang="ko-KR" altLang="en-US" dirty="0" smtClean="0"/>
              <a:t>부호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확장한 명령어의 </a:t>
            </a:r>
            <a:r>
              <a:rPr lang="en-US" altLang="ko-KR" dirty="0"/>
              <a:t>16 </a:t>
            </a:r>
            <a:r>
              <a:rPr lang="ko-KR" altLang="en-US" dirty="0"/>
              <a:t>비트 </a:t>
            </a:r>
            <a:r>
              <a:rPr lang="ko-KR" altLang="en-US" dirty="0" smtClean="0"/>
              <a:t>변위</a:t>
            </a:r>
            <a:r>
              <a:rPr lang="en-US" altLang="ko-KR" dirty="0" smtClean="0"/>
              <a:t>*4</a:t>
            </a:r>
            <a:r>
              <a:rPr lang="ko-KR" altLang="en-US" dirty="0" smtClean="0"/>
              <a:t> </a:t>
            </a:r>
            <a:r>
              <a:rPr lang="ko-KR" altLang="en-US" dirty="0">
                <a:sym typeface="Symbol" panose="05050102010706020507" pitchFamily="18" charset="2"/>
              </a:rPr>
              <a:t> </a:t>
            </a:r>
            <a:r>
              <a:rPr lang="ko-KR" altLang="en-US" dirty="0" smtClean="0">
                <a:sym typeface="Symbol" panose="05050102010706020507" pitchFamily="18" charset="2"/>
              </a:rPr>
              <a:t>분기 목적지 </a:t>
            </a:r>
            <a:r>
              <a:rPr lang="ko-KR" altLang="en-US" dirty="0">
                <a:sym typeface="Symbol" panose="05050102010706020507" pitchFamily="18" charset="2"/>
              </a:rPr>
              <a:t>주소</a:t>
            </a:r>
            <a:endParaRPr lang="en-US" altLang="ko-KR" dirty="0">
              <a:sym typeface="Symbol" panose="05050102010706020507" pitchFamily="18" charset="2"/>
            </a:endParaRPr>
          </a:p>
          <a:p>
            <a:pPr lvl="2"/>
            <a:r>
              <a:rPr lang="ko-KR" altLang="en-US" dirty="0" smtClean="0"/>
              <a:t>현재 명령어가 아니고 다음 명령어의 주소</a:t>
            </a:r>
            <a:r>
              <a:rPr lang="en-US" altLang="ko-KR" dirty="0" smtClean="0"/>
              <a:t>(PC+4)</a:t>
            </a:r>
            <a:r>
              <a:rPr lang="ko-KR" altLang="en-US" dirty="0" smtClean="0"/>
              <a:t>가 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변위</a:t>
            </a:r>
            <a:r>
              <a:rPr lang="en-US" altLang="ko-KR" dirty="0" smtClean="0"/>
              <a:t>*4</a:t>
            </a:r>
            <a:r>
              <a:rPr lang="ko-KR" altLang="en-US" dirty="0" smtClean="0"/>
              <a:t>를 구하기 위해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비트 왼쪽 자리이동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비교 결과에 따라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값 결정</a:t>
            </a:r>
            <a:endParaRPr lang="en-US" altLang="ko-KR" dirty="0" smtClean="0"/>
          </a:p>
          <a:p>
            <a:pPr lvl="1"/>
            <a:r>
              <a:rPr lang="ko-KR" altLang="en-US" dirty="0"/>
              <a:t>분</a:t>
            </a:r>
            <a:r>
              <a:rPr lang="ko-KR" altLang="en-US" dirty="0" smtClean="0"/>
              <a:t>기가 일어났다</a:t>
            </a:r>
            <a:r>
              <a:rPr lang="en-US" altLang="ko-KR" dirty="0" smtClean="0"/>
              <a:t>(branch taken) </a:t>
            </a:r>
          </a:p>
          <a:p>
            <a:pPr lvl="2"/>
            <a:r>
              <a:rPr lang="en-US" altLang="ko-KR" dirty="0" smtClean="0"/>
              <a:t>PC(new) = offset + PC (current) + 4</a:t>
            </a:r>
            <a:endParaRPr lang="en-US" altLang="ko-KR" dirty="0"/>
          </a:p>
          <a:p>
            <a:pPr lvl="1"/>
            <a:r>
              <a:rPr lang="ko-KR" altLang="en-US" dirty="0" smtClean="0"/>
              <a:t>일어나지 않았다</a:t>
            </a:r>
            <a:r>
              <a:rPr lang="en-US" altLang="ko-KR" dirty="0" smtClean="0"/>
              <a:t>(branch not taken)</a:t>
            </a:r>
          </a:p>
          <a:p>
            <a:pPr lvl="2"/>
            <a:r>
              <a:rPr lang="en-US" altLang="ko-KR" dirty="0" smtClean="0"/>
              <a:t>PC(new) = PC (current) + 4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677333"/>
            <a:ext cx="3914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 </a:t>
            </a:r>
            <a:r>
              <a:rPr lang="ko-KR" altLang="en-US" dirty="0" smtClean="0"/>
              <a:t>명령어 </a:t>
            </a:r>
            <a:r>
              <a:rPr lang="ko-KR" altLang="en-US" dirty="0" err="1" smtClean="0"/>
              <a:t>데이터패스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pic>
        <p:nvPicPr>
          <p:cNvPr id="4" name="Picture 6" descr="f04-09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6" y="1569570"/>
            <a:ext cx="5424854" cy="394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31169" y="5631033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4.9</a:t>
            </a:r>
          </a:p>
        </p:txBody>
      </p:sp>
    </p:spTree>
    <p:extLst>
      <p:ext uri="{BB962C8B-B14F-4D97-AF65-F5344CB8AC3E}">
        <p14:creationId xmlns:p14="http://schemas.microsoft.com/office/powerpoint/2010/main" val="3348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 bwMode="auto">
          <a:xfrm>
            <a:off x="1846774" y="1634339"/>
            <a:ext cx="1196441" cy="398813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3243" y="3229593"/>
            <a:ext cx="1063503" cy="43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8" b="1" dirty="0">
                <a:solidFill>
                  <a:srgbClr val="0000CC"/>
                </a:solidFill>
                <a:latin typeface="+mn-lt"/>
              </a:rPr>
              <a:t>Shift</a:t>
            </a:r>
          </a:p>
          <a:p>
            <a:pPr algn="ctr"/>
            <a:r>
              <a:rPr lang="en-US" altLang="ko-KR" sz="1108" b="1" dirty="0">
                <a:solidFill>
                  <a:srgbClr val="0000CC"/>
                </a:solidFill>
                <a:latin typeface="+mn-lt"/>
              </a:rPr>
              <a:t>Left 2</a:t>
            </a:r>
            <a:endParaRPr lang="ko-KR" altLang="en-US" sz="1108" b="1" dirty="0">
              <a:solidFill>
                <a:srgbClr val="0000CC"/>
              </a:solidFill>
              <a:latin typeface="+mn-lt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1182085" y="5356599"/>
            <a:ext cx="930565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1182085" y="5024254"/>
            <a:ext cx="797627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1182085" y="4691909"/>
            <a:ext cx="731158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1115616" y="2033153"/>
            <a:ext cx="930565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1182085" y="2365497"/>
            <a:ext cx="797627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1182085" y="2697842"/>
            <a:ext cx="731158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1182085" y="4359565"/>
            <a:ext cx="664689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2843808" y="2033153"/>
            <a:ext cx="930565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2976746" y="2365497"/>
            <a:ext cx="797627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3043215" y="2697842"/>
            <a:ext cx="731158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2777339" y="5356599"/>
            <a:ext cx="930565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2910277" y="5024254"/>
            <a:ext cx="797627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2976746" y="4691909"/>
            <a:ext cx="731158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3043215" y="4359565"/>
            <a:ext cx="664689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16803" y="5157193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0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803" y="4824848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1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803" y="4492503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2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6803" y="4160159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3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3865" y="2498436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29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865" y="2166091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30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865" y="1833746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31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07904" y="4492503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0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7904" y="4160159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1</a:t>
            </a:r>
            <a:endParaRPr lang="ko-KR" altLang="en-US" sz="1846" baseline="-25000" dirty="0">
              <a:latin typeface="+mn-lt"/>
            </a:endParaRPr>
          </a:p>
        </p:txBody>
      </p:sp>
      <p:cxnSp>
        <p:nvCxnSpPr>
          <p:cNvPr id="38" name="직선 연결선 37"/>
          <p:cNvCxnSpPr/>
          <p:nvPr/>
        </p:nvCxnSpPr>
        <p:spPr bwMode="auto">
          <a:xfrm flipV="1">
            <a:off x="2112650" y="4691910"/>
            <a:ext cx="864096" cy="6646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직선 연결선 39"/>
          <p:cNvCxnSpPr>
            <a:stCxn id="5" idx="3"/>
          </p:cNvCxnSpPr>
          <p:nvPr/>
        </p:nvCxnSpPr>
        <p:spPr bwMode="auto">
          <a:xfrm rot="5400000" flipH="1" flipV="1">
            <a:off x="2159937" y="4221618"/>
            <a:ext cx="678861" cy="9547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 flipV="1">
            <a:off x="1979712" y="3960752"/>
            <a:ext cx="1063503" cy="6646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 flipV="1">
            <a:off x="1979712" y="2033153"/>
            <a:ext cx="797627" cy="6646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 rot="10800000" flipV="1">
            <a:off x="1913243" y="2365497"/>
            <a:ext cx="997034" cy="7976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714354" y="3179981"/>
            <a:ext cx="355162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8" b="1" dirty="0"/>
              <a:t>……</a:t>
            </a:r>
            <a:endParaRPr lang="ko-KR" altLang="en-US" sz="1108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930594" y="3163124"/>
            <a:ext cx="355162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8" b="1" dirty="0"/>
              <a:t>……</a:t>
            </a:r>
            <a:endParaRPr lang="ko-KR" altLang="en-US" sz="1108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40842" y="1833746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29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40842" y="2166091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28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40842" y="2498436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27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41435" y="4824848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0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41435" y="5157193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0</a:t>
            </a:r>
            <a:endParaRPr lang="ko-KR" altLang="en-US" sz="1846" baseline="-25000" dirty="0">
              <a:latin typeface="+mn-lt"/>
            </a:endParaRPr>
          </a:p>
        </p:txBody>
      </p:sp>
      <p:cxnSp>
        <p:nvCxnSpPr>
          <p:cNvPr id="54" name="직선 화살표 연결선 53"/>
          <p:cNvCxnSpPr/>
          <p:nvPr/>
        </p:nvCxnSpPr>
        <p:spPr bwMode="auto">
          <a:xfrm>
            <a:off x="3043215" y="3960751"/>
            <a:ext cx="664689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1182085" y="3163124"/>
            <a:ext cx="664689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타원 55"/>
          <p:cNvSpPr/>
          <p:nvPr/>
        </p:nvSpPr>
        <p:spPr bwMode="auto">
          <a:xfrm>
            <a:off x="6233723" y="1634339"/>
            <a:ext cx="1196441" cy="398813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ko-KR" altLang="en-US" sz="2215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67254" y="3296062"/>
            <a:ext cx="1262910" cy="43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8" b="1" dirty="0">
                <a:solidFill>
                  <a:srgbClr val="0000CC"/>
                </a:solidFill>
                <a:latin typeface="+mn-lt"/>
              </a:rPr>
              <a:t>Sign-</a:t>
            </a:r>
          </a:p>
          <a:p>
            <a:pPr algn="ctr"/>
            <a:r>
              <a:rPr lang="en-US" altLang="ko-KR" sz="1108" b="1" dirty="0">
                <a:solidFill>
                  <a:srgbClr val="0000CC"/>
                </a:solidFill>
                <a:latin typeface="+mn-lt"/>
              </a:rPr>
              <a:t>Extend</a:t>
            </a:r>
            <a:endParaRPr lang="ko-KR" altLang="en-US" sz="1108" b="1" dirty="0">
              <a:solidFill>
                <a:srgbClr val="0000CC"/>
              </a:solidFill>
              <a:latin typeface="+mn-lt"/>
            </a:endParaRPr>
          </a:p>
        </p:txBody>
      </p:sp>
      <p:cxnSp>
        <p:nvCxnSpPr>
          <p:cNvPr id="58" name="직선 화살표 연결선 57"/>
          <p:cNvCxnSpPr/>
          <p:nvPr/>
        </p:nvCxnSpPr>
        <p:spPr bwMode="auto">
          <a:xfrm>
            <a:off x="5569034" y="5356599"/>
            <a:ext cx="930565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>
            <a:off x="5569034" y="5024254"/>
            <a:ext cx="797627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>
            <a:off x="5569034" y="4691909"/>
            <a:ext cx="731158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5569034" y="4359565"/>
            <a:ext cx="664689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7230757" y="2033153"/>
            <a:ext cx="930565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7363695" y="2365497"/>
            <a:ext cx="797627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7" name="직선 화살표 연결선 66"/>
          <p:cNvCxnSpPr/>
          <p:nvPr/>
        </p:nvCxnSpPr>
        <p:spPr bwMode="auto">
          <a:xfrm>
            <a:off x="7430164" y="2697842"/>
            <a:ext cx="731158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직선 화살표 연결선 67"/>
          <p:cNvCxnSpPr/>
          <p:nvPr/>
        </p:nvCxnSpPr>
        <p:spPr bwMode="auto">
          <a:xfrm>
            <a:off x="7164288" y="5356599"/>
            <a:ext cx="930565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직선 화살표 연결선 68"/>
          <p:cNvCxnSpPr/>
          <p:nvPr/>
        </p:nvCxnSpPr>
        <p:spPr bwMode="auto">
          <a:xfrm>
            <a:off x="7297226" y="5024254"/>
            <a:ext cx="797627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>
            <a:off x="7363695" y="4691909"/>
            <a:ext cx="731158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1" name="직선 화살표 연결선 70"/>
          <p:cNvCxnSpPr/>
          <p:nvPr/>
        </p:nvCxnSpPr>
        <p:spPr bwMode="auto">
          <a:xfrm>
            <a:off x="7430164" y="4359565"/>
            <a:ext cx="664689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103752" y="5157193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0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03752" y="4824848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1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03752" y="4492503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2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03752" y="4160159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3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37283" y="3495470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15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94853" y="2166091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15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094853" y="1833746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15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70520" y="3833983"/>
            <a:ext cx="355162" cy="7976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8" b="1" dirty="0"/>
              <a:t>…</a:t>
            </a:r>
            <a:endParaRPr lang="ko-KR" altLang="en-US" sz="1108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192209" y="2892759"/>
            <a:ext cx="355162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8" b="1" dirty="0"/>
              <a:t>……</a:t>
            </a:r>
            <a:endParaRPr lang="ko-KR" altLang="en-US" sz="1108" b="1" dirty="0"/>
          </a:p>
        </p:txBody>
      </p:sp>
      <p:cxnSp>
        <p:nvCxnSpPr>
          <p:cNvPr id="93" name="직선 화살표 연결선 92"/>
          <p:cNvCxnSpPr/>
          <p:nvPr/>
        </p:nvCxnSpPr>
        <p:spPr bwMode="auto">
          <a:xfrm>
            <a:off x="7430164" y="3694876"/>
            <a:ext cx="664689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4" name="직선 화살표 연결선 93"/>
          <p:cNvCxnSpPr/>
          <p:nvPr/>
        </p:nvCxnSpPr>
        <p:spPr bwMode="auto">
          <a:xfrm>
            <a:off x="5569034" y="3694876"/>
            <a:ext cx="598220" cy="14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8094853" y="2498436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15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04973" y="3888327"/>
            <a:ext cx="355162" cy="7976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8" b="1" dirty="0"/>
              <a:t>…</a:t>
            </a:r>
            <a:endParaRPr lang="ko-KR" altLang="en-US" sz="1108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8028384" y="3495470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15</a:t>
            </a:r>
            <a:endParaRPr lang="ko-KR" altLang="en-US" sz="1846" baseline="-25000" dirty="0">
              <a:latin typeface="+mn-lt"/>
            </a:endParaRPr>
          </a:p>
        </p:txBody>
      </p:sp>
      <p:cxnSp>
        <p:nvCxnSpPr>
          <p:cNvPr id="101" name="직선 연결선 100"/>
          <p:cNvCxnSpPr/>
          <p:nvPr/>
        </p:nvCxnSpPr>
        <p:spPr bwMode="auto">
          <a:xfrm>
            <a:off x="6566068" y="5356599"/>
            <a:ext cx="53175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" name="직선 연결선 103"/>
          <p:cNvCxnSpPr>
            <a:stCxn id="56" idx="3"/>
            <a:endCxn id="56" idx="5"/>
          </p:cNvCxnSpPr>
          <p:nvPr/>
        </p:nvCxnSpPr>
        <p:spPr bwMode="auto">
          <a:xfrm rot="16200000" flipH="1">
            <a:off x="6831943" y="4615421"/>
            <a:ext cx="0" cy="8460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6366661" y="4691910"/>
            <a:ext cx="93056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8" name="직선 연결선 107"/>
          <p:cNvCxnSpPr/>
          <p:nvPr/>
        </p:nvCxnSpPr>
        <p:spPr bwMode="auto">
          <a:xfrm>
            <a:off x="6300192" y="4359565"/>
            <a:ext cx="10635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2" name="직선 연결선 111"/>
          <p:cNvCxnSpPr>
            <a:endCxn id="57" idx="3"/>
          </p:cNvCxnSpPr>
          <p:nvPr/>
        </p:nvCxnSpPr>
        <p:spPr bwMode="auto">
          <a:xfrm flipV="1">
            <a:off x="6300192" y="3512724"/>
            <a:ext cx="1129972" cy="1821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직선 연결선 113"/>
          <p:cNvCxnSpPr/>
          <p:nvPr/>
        </p:nvCxnSpPr>
        <p:spPr bwMode="auto">
          <a:xfrm rot="5400000" flipH="1" flipV="1">
            <a:off x="6001082" y="2864014"/>
            <a:ext cx="166172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6831943" y="2033153"/>
            <a:ext cx="33234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8" name="직선 연결선 117"/>
          <p:cNvCxnSpPr/>
          <p:nvPr/>
        </p:nvCxnSpPr>
        <p:spPr bwMode="auto">
          <a:xfrm rot="10800000">
            <a:off x="6831944" y="2365497"/>
            <a:ext cx="46528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0" name="직선 연결선 119"/>
          <p:cNvCxnSpPr/>
          <p:nvPr/>
        </p:nvCxnSpPr>
        <p:spPr bwMode="auto">
          <a:xfrm rot="10800000">
            <a:off x="6831944" y="2697842"/>
            <a:ext cx="53175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7187571" y="2764311"/>
            <a:ext cx="355162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8" b="1" dirty="0"/>
              <a:t>……</a:t>
            </a:r>
            <a:endParaRPr lang="ko-KR" altLang="en-US" sz="1108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8028384" y="5157193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0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028384" y="4824848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1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028384" y="4492503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2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028384" y="4160159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3</a:t>
            </a:r>
            <a:endParaRPr lang="ko-KR" altLang="en-US" sz="1846" baseline="-2500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자리이동 유닛과 </a:t>
            </a:r>
            <a:r>
              <a:rPr lang="ko-KR" altLang="en-US" dirty="0" err="1" smtClean="0"/>
              <a:t>부호확장</a:t>
            </a:r>
            <a:r>
              <a:rPr lang="ko-KR" altLang="en-US" dirty="0" smtClean="0"/>
              <a:t> 유닛의 구현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703722" y="3789361"/>
            <a:ext cx="5982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6" dirty="0">
                <a:latin typeface="+mn-lt"/>
              </a:rPr>
              <a:t>b</a:t>
            </a:r>
            <a:r>
              <a:rPr lang="en-US" altLang="ko-KR" sz="1846" baseline="-25000" dirty="0">
                <a:latin typeface="+mn-lt"/>
              </a:rPr>
              <a:t>2</a:t>
            </a:r>
            <a:endParaRPr lang="ko-KR" altLang="en-US" sz="1846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3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단일 </a:t>
            </a:r>
            <a:r>
              <a:rPr lang="ko-KR" altLang="en-US" u="sng" dirty="0" err="1"/>
              <a:t>데이터패스</a:t>
            </a:r>
            <a:r>
              <a:rPr lang="ko-KR" altLang="en-US" u="sng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23"/>
              </a:spcBef>
            </a:pPr>
            <a:r>
              <a:rPr lang="ko-KR" altLang="en-US" dirty="0" smtClean="0"/>
              <a:t>단일 사이클 </a:t>
            </a:r>
            <a:r>
              <a:rPr lang="ko-KR" altLang="en-US" dirty="0" err="1" smtClean="0"/>
              <a:t>데이터패스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(single-cycle </a:t>
            </a:r>
            <a:r>
              <a:rPr lang="en-US" altLang="ko-KR" dirty="0" err="1" smtClean="0"/>
              <a:t>datapath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923"/>
              </a:spcBef>
            </a:pPr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/>
              <a:t>간단한 </a:t>
            </a:r>
            <a:r>
              <a:rPr lang="ko-KR" altLang="en-US" dirty="0" err="1" smtClean="0"/>
              <a:t>데이터패스</a:t>
            </a:r>
            <a:endParaRPr lang="en-US" altLang="ko-KR" dirty="0" smtClean="0"/>
          </a:p>
          <a:p>
            <a:pPr lvl="1">
              <a:spcBef>
                <a:spcPts val="923"/>
              </a:spcBef>
            </a:pPr>
            <a:r>
              <a:rPr lang="ko-KR" altLang="en-US" dirty="0" smtClean="0"/>
              <a:t>모든 </a:t>
            </a:r>
            <a:r>
              <a:rPr lang="ko-KR" altLang="en-US" dirty="0"/>
              <a:t>명령어를 한 클럭 </a:t>
            </a:r>
            <a:r>
              <a:rPr lang="ko-KR" altLang="en-US" dirty="0" smtClean="0"/>
              <a:t>사이클 내에 실행</a:t>
            </a:r>
            <a:endParaRPr lang="en-US" altLang="ko-KR" dirty="0" smtClean="0"/>
          </a:p>
          <a:p>
            <a:pPr lvl="1">
              <a:spcBef>
                <a:spcPts val="923"/>
              </a:spcBef>
            </a:pPr>
            <a:r>
              <a:rPr lang="ko-KR" altLang="en-US" dirty="0"/>
              <a:t>어느 </a:t>
            </a:r>
            <a:r>
              <a:rPr lang="ko-KR" altLang="en-US" dirty="0" err="1"/>
              <a:t>데이터패스</a:t>
            </a:r>
            <a:r>
              <a:rPr lang="ko-KR" altLang="en-US" dirty="0"/>
              <a:t> 자원도 명령어 당 두 번 이상 사용될 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923"/>
              </a:spcBef>
            </a:pPr>
            <a:r>
              <a:rPr lang="ko-KR" altLang="en-US" dirty="0" smtClean="0"/>
              <a:t>두 </a:t>
            </a:r>
            <a:r>
              <a:rPr lang="ko-KR" altLang="en-US" dirty="0"/>
              <a:t>번 이상 사용할 필요가 있는 구성 요소는 필요한 만큼 여러 </a:t>
            </a:r>
            <a:r>
              <a:rPr lang="ko-KR" altLang="en-US" dirty="0" smtClean="0"/>
              <a:t>개 설치</a:t>
            </a:r>
            <a:endParaRPr lang="en-US" altLang="ko-KR" dirty="0" smtClean="0"/>
          </a:p>
          <a:p>
            <a:pPr lvl="2">
              <a:spcBef>
                <a:spcPts val="923"/>
              </a:spcBef>
            </a:pPr>
            <a:r>
              <a:rPr lang="ko-KR" altLang="en-US" dirty="0"/>
              <a:t>데이터 </a:t>
            </a:r>
            <a:r>
              <a:rPr lang="ko-KR" altLang="en-US" dirty="0" smtClean="0"/>
              <a:t>메모리와 별도의 </a:t>
            </a:r>
            <a:r>
              <a:rPr lang="ko-KR" altLang="en-US" dirty="0"/>
              <a:t>명령어 </a:t>
            </a: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>
              <a:spcBef>
                <a:spcPts val="923"/>
              </a:spcBef>
            </a:pPr>
            <a:endParaRPr lang="en-US" altLang="ko-KR" dirty="0" smtClean="0"/>
          </a:p>
          <a:p>
            <a:pPr>
              <a:spcBef>
                <a:spcPts val="923"/>
              </a:spcBef>
            </a:pPr>
            <a:r>
              <a:rPr lang="ko-KR" altLang="en-US" dirty="0" smtClean="0"/>
              <a:t>다른 명령어들의 </a:t>
            </a:r>
            <a:r>
              <a:rPr lang="ko-KR" altLang="en-US" dirty="0"/>
              <a:t>데이터패스 구성 </a:t>
            </a:r>
            <a:r>
              <a:rPr lang="ko-KR" altLang="en-US" dirty="0" smtClean="0"/>
              <a:t>요소 공유</a:t>
            </a:r>
            <a:endParaRPr lang="en-US" altLang="ko-KR" dirty="0" smtClean="0"/>
          </a:p>
          <a:p>
            <a:pPr lvl="1">
              <a:spcBef>
                <a:spcPts val="923"/>
              </a:spcBef>
            </a:pPr>
            <a:r>
              <a:rPr lang="ko-KR" altLang="en-US" dirty="0" smtClean="0"/>
              <a:t>구성 </a:t>
            </a:r>
            <a:r>
              <a:rPr lang="ko-KR" altLang="en-US" dirty="0"/>
              <a:t>요소의 입력에 여러 개의 </a:t>
            </a:r>
            <a:r>
              <a:rPr lang="ko-KR" altLang="en-US" dirty="0" smtClean="0"/>
              <a:t>연결 필요</a:t>
            </a:r>
            <a:endParaRPr lang="en-US" altLang="ko-KR" dirty="0" smtClean="0"/>
          </a:p>
          <a:p>
            <a:pPr lvl="1">
              <a:spcBef>
                <a:spcPts val="923"/>
              </a:spcBef>
            </a:pPr>
            <a:r>
              <a:rPr lang="ko-KR" altLang="en-US" dirty="0" err="1" smtClean="0"/>
              <a:t>멀티플렉서를</a:t>
            </a:r>
            <a:r>
              <a:rPr lang="ko-KR" altLang="en-US" dirty="0" smtClean="0"/>
              <a:t> 이용하여 여러 입력 </a:t>
            </a:r>
            <a:r>
              <a:rPr lang="ko-KR" altLang="en-US" dirty="0"/>
              <a:t>중 </a:t>
            </a:r>
            <a:r>
              <a:rPr lang="ko-KR" altLang="en-US" dirty="0" smtClean="0"/>
              <a:t>하나 선택</a:t>
            </a:r>
            <a:endParaRPr lang="en-US" altLang="ko-KR" dirty="0" smtClean="0"/>
          </a:p>
          <a:p>
            <a:pPr lvl="2">
              <a:spcBef>
                <a:spcPts val="923"/>
              </a:spcBef>
            </a:pPr>
            <a:r>
              <a:rPr lang="ko-KR" altLang="en-US" dirty="0" smtClean="0"/>
              <a:t>제어신호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4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데이터패스</a:t>
            </a:r>
            <a:r>
              <a:rPr lang="ko-KR" altLang="en-US" dirty="0"/>
              <a:t>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1043198"/>
          </a:xfrm>
        </p:spPr>
        <p:txBody>
          <a:bodyPr/>
          <a:lstStyle/>
          <a:p>
            <a:r>
              <a:rPr lang="ko-KR" altLang="en-US" dirty="0"/>
              <a:t>메모리 참조 </a:t>
            </a:r>
            <a:r>
              <a:rPr lang="ko-KR" altLang="en-US" dirty="0" smtClean="0"/>
              <a:t>명령어 데이터패스와 </a:t>
            </a:r>
            <a:r>
              <a:rPr lang="en-US" altLang="ko-KR" dirty="0" smtClean="0"/>
              <a:t>R-</a:t>
            </a:r>
            <a:r>
              <a:rPr lang="ko-KR" altLang="en-US" dirty="0" smtClean="0"/>
              <a:t>형식 명령어의 합병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pic>
        <p:nvPicPr>
          <p:cNvPr id="8" name="Picture 6" descr="f04-10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5" y="2570770"/>
            <a:ext cx="5926015" cy="288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31169" y="5631033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4.10</a:t>
            </a:r>
          </a:p>
        </p:txBody>
      </p:sp>
    </p:spTree>
    <p:extLst>
      <p:ext uri="{BB962C8B-B14F-4D97-AF65-F5344CB8AC3E}">
        <p14:creationId xmlns:p14="http://schemas.microsoft.com/office/powerpoint/2010/main" val="16492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MIPS </a:t>
            </a:r>
            <a:r>
              <a:rPr lang="ko-KR" altLang="en-US" dirty="0" smtClean="0"/>
              <a:t>구조를 </a:t>
            </a:r>
            <a:r>
              <a:rPr lang="ko-KR" altLang="en-US" dirty="0"/>
              <a:t>위한 단순한 </a:t>
            </a:r>
            <a:r>
              <a:rPr lang="ko-KR" altLang="en-US" dirty="0" err="1"/>
              <a:t>데이터패스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pic>
        <p:nvPicPr>
          <p:cNvPr id="4" name="Picture 6" descr="f04-11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29" y="1501401"/>
            <a:ext cx="5926015" cy="393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31169" y="5631033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4.11</a:t>
            </a:r>
          </a:p>
        </p:txBody>
      </p:sp>
    </p:spTree>
    <p:extLst>
      <p:ext uri="{BB962C8B-B14F-4D97-AF65-F5344CB8AC3E}">
        <p14:creationId xmlns:p14="http://schemas.microsoft.com/office/powerpoint/2010/main" val="34784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Logic Design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프로세서는 </a:t>
            </a:r>
            <a:r>
              <a:rPr lang="ko-KR" altLang="en-US" dirty="0" err="1" smtClean="0"/>
              <a:t>게이트</a:t>
            </a:r>
            <a:r>
              <a:rPr lang="en-US" altLang="ko-KR" dirty="0" smtClean="0"/>
              <a:t>(gate)</a:t>
            </a:r>
            <a:r>
              <a:rPr lang="ko-KR" altLang="en-US" dirty="0" smtClean="0"/>
              <a:t>라고 </a:t>
            </a:r>
            <a:r>
              <a:rPr lang="ko-KR" altLang="en-US" dirty="0" err="1" smtClean="0"/>
              <a:t>불리우는</a:t>
            </a:r>
            <a:r>
              <a:rPr lang="ko-KR" altLang="en-US" dirty="0" smtClean="0"/>
              <a:t> 논리 소자로 구성되어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AND, OR, NOT, NAND, XOR, XOR ...</a:t>
            </a:r>
          </a:p>
          <a:p>
            <a:pPr lvl="1"/>
            <a:r>
              <a:rPr lang="ko-KR" altLang="en-US" dirty="0" err="1" smtClean="0"/>
              <a:t>게이트는</a:t>
            </a:r>
            <a:r>
              <a:rPr lang="ko-KR" altLang="en-US" dirty="0" smtClean="0"/>
              <a:t> 트랜지스터로 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프로세서는 트랜지스터를 이용하여 구현한다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Intel Pentium 4 processor: 42,000,000 transistors</a:t>
            </a:r>
          </a:p>
          <a:p>
            <a:pPr lvl="1"/>
            <a:r>
              <a:rPr lang="en-US" altLang="ko-KR" dirty="0" smtClean="0"/>
              <a:t>Intel Xeon Haswell processor: 5,000,000,000 transistors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6" y="4957482"/>
            <a:ext cx="1981200" cy="990600"/>
          </a:xfrm>
          <a:prstGeom prst="rect">
            <a:avLst/>
          </a:prstGeom>
        </p:spPr>
      </p:pic>
      <p:pic>
        <p:nvPicPr>
          <p:cNvPr id="6" name="Picture 2" descr="mage result for and gate c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68" y="4953000"/>
            <a:ext cx="762000" cy="135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ge result for nmos transis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53000"/>
            <a:ext cx="1622612" cy="12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swell (octa-core) die shot (annotated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44" y="4510763"/>
            <a:ext cx="1518115" cy="171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13"/>
          <p:cNvSpPr/>
          <p:nvPr/>
        </p:nvSpPr>
        <p:spPr bwMode="auto">
          <a:xfrm>
            <a:off x="897974" y="4962681"/>
            <a:ext cx="1041519" cy="980201"/>
          </a:xfrm>
          <a:prstGeom prst="ellipse">
            <a:avLst/>
          </a:prstGeom>
          <a:noFill/>
          <a:ln w="31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15"/>
          <p:cNvCxnSpPr/>
          <p:nvPr/>
        </p:nvCxnSpPr>
        <p:spPr bwMode="auto">
          <a:xfrm>
            <a:off x="2127352" y="5654075"/>
            <a:ext cx="445317" cy="3860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22"/>
          <p:cNvSpPr/>
          <p:nvPr/>
        </p:nvSpPr>
        <p:spPr bwMode="auto">
          <a:xfrm>
            <a:off x="2968777" y="5034759"/>
            <a:ext cx="399711" cy="376179"/>
          </a:xfrm>
          <a:prstGeom prst="ellipse">
            <a:avLst/>
          </a:prstGeom>
          <a:noFill/>
          <a:ln w="31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23"/>
          <p:cNvCxnSpPr/>
          <p:nvPr/>
        </p:nvCxnSpPr>
        <p:spPr bwMode="auto">
          <a:xfrm>
            <a:off x="3384278" y="5296537"/>
            <a:ext cx="1027478" cy="2491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26"/>
          <p:cNvSpPr/>
          <p:nvPr/>
        </p:nvSpPr>
        <p:spPr bwMode="auto">
          <a:xfrm>
            <a:off x="7085581" y="5222848"/>
            <a:ext cx="107475" cy="73689"/>
          </a:xfrm>
          <a:prstGeom prst="ellipse">
            <a:avLst/>
          </a:prstGeom>
          <a:noFill/>
          <a:ln w="31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28"/>
          <p:cNvCxnSpPr>
            <a:stCxn id="13" idx="4"/>
          </p:cNvCxnSpPr>
          <p:nvPr/>
        </p:nvCxnSpPr>
        <p:spPr bwMode="auto">
          <a:xfrm flipH="1">
            <a:off x="6354856" y="5296537"/>
            <a:ext cx="784463" cy="2286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66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 Transistor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230688"/>
          </a:xfrm>
        </p:spPr>
        <p:txBody>
          <a:bodyPr/>
          <a:lstStyle/>
          <a:p>
            <a:r>
              <a:rPr lang="en-US" altLang="ko-KR" dirty="0" smtClean="0"/>
              <a:t>MOS transistor (MOSFET)</a:t>
            </a:r>
          </a:p>
          <a:p>
            <a:pPr lvl="1"/>
            <a:r>
              <a:rPr lang="en-US" altLang="ko-KR" dirty="0" smtClean="0"/>
              <a:t>metal-oxide semiconductor</a:t>
            </a:r>
          </a:p>
          <a:p>
            <a:pPr lvl="1"/>
            <a:r>
              <a:rPr lang="ko-KR" altLang="en-US" dirty="0" smtClean="0"/>
              <a:t>전기적인 스위치</a:t>
            </a:r>
            <a:r>
              <a:rPr lang="en-US" altLang="ko-KR" dirty="0" smtClean="0"/>
              <a:t>(Electrical switch)</a:t>
            </a:r>
          </a:p>
          <a:p>
            <a:pPr lvl="1"/>
            <a:r>
              <a:rPr lang="en-US" altLang="ko-KR" dirty="0" smtClean="0"/>
              <a:t>gate </a:t>
            </a:r>
            <a:r>
              <a:rPr lang="ko-KR" altLang="en-US" dirty="0" smtClean="0"/>
              <a:t>에 전압을 가하면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drain</a:t>
            </a:r>
            <a:r>
              <a:rPr lang="ko-KR" altLang="en-US" dirty="0" smtClean="0"/>
              <a:t>을 연결</a:t>
            </a:r>
            <a:endParaRPr lang="en-US" altLang="ko-KR" dirty="0" smtClean="0"/>
          </a:p>
          <a:p>
            <a:r>
              <a:rPr lang="en-US" altLang="ko-KR" dirty="0" smtClean="0"/>
              <a:t>P-transistor: gate 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on, gate 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off</a:t>
            </a:r>
          </a:p>
          <a:p>
            <a:r>
              <a:rPr lang="en-US" altLang="ko-KR" dirty="0" smtClean="0"/>
              <a:t>N-transistor: gate 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on, gate 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19" y="4126706"/>
            <a:ext cx="474456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CMOS: Complementary MOS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CMOS (Complementary MOS)</a:t>
            </a:r>
          </a:p>
          <a:p>
            <a:pPr lvl="1"/>
            <a:r>
              <a:rPr lang="en-US" altLang="ko-KR" dirty="0" smtClean="0"/>
              <a:t>2 </a:t>
            </a:r>
            <a:r>
              <a:rPr lang="ko-KR" altLang="en-US" dirty="0" smtClean="0"/>
              <a:t>가지 종류의 트랜지스터를 사용 </a:t>
            </a:r>
            <a:r>
              <a:rPr lang="en-US" altLang="ko-KR" dirty="0" smtClean="0"/>
              <a:t>(N-transistor and P-transistor)</a:t>
            </a:r>
          </a:p>
          <a:p>
            <a:pPr lvl="1"/>
            <a:r>
              <a:rPr lang="en-US" altLang="ko-KR" dirty="0" smtClean="0"/>
              <a:t>P-</a:t>
            </a:r>
            <a:r>
              <a:rPr lang="ko-KR" altLang="en-US" dirty="0" smtClean="0"/>
              <a:t>트랜지스터는 </a:t>
            </a:r>
            <a:r>
              <a:rPr lang="en-US" altLang="ko-KR" dirty="0" err="1" smtClean="0"/>
              <a:t>Vdd</a:t>
            </a:r>
            <a:r>
              <a:rPr lang="ko-KR" altLang="en-US" dirty="0" smtClean="0"/>
              <a:t>에 연결</a:t>
            </a:r>
            <a:r>
              <a:rPr lang="en-US" altLang="ko-KR" dirty="0" smtClean="0"/>
              <a:t>, N-</a:t>
            </a:r>
            <a:r>
              <a:rPr lang="ko-KR" altLang="en-US" dirty="0" smtClean="0"/>
              <a:t>트랜지스터는 </a:t>
            </a:r>
            <a:r>
              <a:rPr lang="en-US" altLang="ko-KR" dirty="0" smtClean="0"/>
              <a:t>Ground</a:t>
            </a:r>
            <a:r>
              <a:rPr lang="ko-KR" altLang="en-US" dirty="0" smtClean="0"/>
              <a:t>에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저전력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신뢰성이 높음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639345"/>
            <a:ext cx="3048000" cy="24156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152" y="3338443"/>
            <a:ext cx="3319182" cy="3017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6244" y="6276201"/>
            <a:ext cx="1174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 (Invertor)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58203" y="6320115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1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논리회로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컴퓨터를 구성하는 전자회로는 물리적</a:t>
            </a:r>
            <a:r>
              <a:rPr lang="en-US" altLang="ko-KR" dirty="0"/>
              <a:t>(physical) </a:t>
            </a:r>
            <a:r>
              <a:rPr lang="ko-KR" altLang="en-US" dirty="0"/>
              <a:t>신호인 전압과 전류로 구동</a:t>
            </a:r>
          </a:p>
          <a:p>
            <a:pPr lvl="1"/>
            <a:r>
              <a:rPr lang="ko-KR" altLang="en-US" dirty="0"/>
              <a:t>전기가 흐름과 흐르지 않음을 </a:t>
            </a:r>
            <a:r>
              <a:rPr lang="en-US" altLang="ko-KR" dirty="0"/>
              <a:t>2</a:t>
            </a:r>
            <a:r>
              <a:rPr lang="ko-KR" altLang="en-US" dirty="0"/>
              <a:t>진수로 표현</a:t>
            </a:r>
          </a:p>
          <a:p>
            <a:pPr lvl="1"/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과 거짓</a:t>
            </a:r>
            <a:r>
              <a:rPr lang="en-US" altLang="ko-KR" dirty="0"/>
              <a:t>(false)</a:t>
            </a:r>
            <a:r>
              <a:rPr lang="ko-KR" altLang="en-US" dirty="0"/>
              <a:t>의 개념으로 표현할 수 있음</a:t>
            </a:r>
          </a:p>
          <a:p>
            <a:pPr lvl="1"/>
            <a:r>
              <a:rPr lang="ko-KR" altLang="en-US" dirty="0"/>
              <a:t>논리값 참</a:t>
            </a:r>
            <a:r>
              <a:rPr lang="en-US" altLang="ko-KR" dirty="0"/>
              <a:t>: 1, </a:t>
            </a:r>
            <a:r>
              <a:rPr lang="ko-KR" altLang="en-US" dirty="0"/>
              <a:t>논리 값 거짓</a:t>
            </a:r>
            <a:r>
              <a:rPr lang="en-US" altLang="ko-KR" dirty="0"/>
              <a:t>: 0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로 구성된 값을 다루는 회로</a:t>
            </a:r>
            <a:r>
              <a:rPr lang="en-US" altLang="ko-KR" dirty="0"/>
              <a:t>: </a:t>
            </a:r>
            <a:r>
              <a:rPr lang="ko-KR" altLang="en-US" dirty="0"/>
              <a:t>논리회로</a:t>
            </a:r>
          </a:p>
          <a:p>
            <a:pPr lvl="1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논리회로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조합논리회로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순차논리회로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b="1" dirty="0"/>
              <a:t>조합논리 회로</a:t>
            </a:r>
          </a:p>
          <a:p>
            <a:pPr lvl="1"/>
            <a:r>
              <a:rPr lang="ko-KR" altLang="en-US" dirty="0"/>
              <a:t>같은 입력 값에 대하여 항상 출력 값이 같은 회로</a:t>
            </a:r>
          </a:p>
          <a:p>
            <a:pPr lvl="1"/>
            <a:r>
              <a:rPr lang="ko-KR" altLang="en-US" dirty="0"/>
              <a:t>입력 조합에 의해 출력이 결정</a:t>
            </a:r>
          </a:p>
          <a:p>
            <a:r>
              <a:rPr lang="ko-KR" altLang="en-US" b="1" dirty="0"/>
              <a:t>순차논리 회로</a:t>
            </a:r>
          </a:p>
          <a:p>
            <a:pPr lvl="1"/>
            <a:r>
              <a:rPr lang="ko-KR" altLang="en-US" dirty="0"/>
              <a:t>같은 입력 값에 대하여 출력 값이 다르게 나올 수 있다</a:t>
            </a:r>
          </a:p>
          <a:p>
            <a:pPr lvl="1"/>
            <a:r>
              <a:rPr lang="ko-KR" altLang="en-US" dirty="0"/>
              <a:t>내부기억소자의 값과 </a:t>
            </a:r>
            <a:r>
              <a:rPr lang="ko-KR" altLang="en-US" dirty="0" err="1"/>
              <a:t>입력값의</a:t>
            </a:r>
            <a:r>
              <a:rPr lang="ko-KR" altLang="en-US" dirty="0"/>
              <a:t> 조합에 의해 출력이 결정</a:t>
            </a:r>
          </a:p>
          <a:p>
            <a:endParaRPr lang="ko-KR" altLang="en-US" b="1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6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조합논리회로 </a:t>
            </a:r>
            <a:r>
              <a:rPr lang="en-US" altLang="ko-KR" dirty="0" smtClean="0"/>
              <a:t>(Combinational Logic)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76301" y="2609851"/>
            <a:ext cx="1560512" cy="655638"/>
            <a:chOff x="249" y="2299"/>
            <a:chExt cx="983" cy="413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0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A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B</a:t>
              </a:r>
              <a:endParaRPr lang="en-AU" altLang="ko-KR" sz="1800">
                <a:ea typeface="굴림" charset="-127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Y</a:t>
              </a:r>
              <a:endParaRPr lang="en-AU" altLang="ko-KR" sz="1800">
                <a:ea typeface="굴림" charset="-127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351280" y="1532392"/>
            <a:ext cx="2552702" cy="1905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 smtClean="0"/>
              <a:t>OR-gate</a:t>
            </a:r>
          </a:p>
          <a:p>
            <a:pPr lvl="2" eaLnBrk="1" hangingPunct="1"/>
            <a:r>
              <a:rPr lang="en-US" altLang="ko-KR" dirty="0"/>
              <a:t>Y = A +</a:t>
            </a:r>
            <a:r>
              <a:rPr lang="en-US" altLang="ko-KR" dirty="0" smtClean="0"/>
              <a:t> </a:t>
            </a:r>
            <a:r>
              <a:rPr lang="en-US" altLang="ko-KR" dirty="0"/>
              <a:t>B</a:t>
            </a:r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29" y="2670970"/>
            <a:ext cx="1446569" cy="644856"/>
          </a:xfrm>
          <a:prstGeom prst="rect">
            <a:avLst/>
          </a:prstGeom>
        </p:spPr>
      </p:pic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65131" y="1521295"/>
            <a:ext cx="2552702" cy="1905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 smtClean="0"/>
              <a:t>NOT-gate</a:t>
            </a:r>
          </a:p>
          <a:p>
            <a:pPr lvl="2" eaLnBrk="1" hangingPunct="1"/>
            <a:r>
              <a:rPr lang="en-US" altLang="ko-KR" dirty="0"/>
              <a:t>Y = </a:t>
            </a:r>
            <a:r>
              <a:rPr lang="en-US" altLang="ko-KR" dirty="0" smtClean="0"/>
              <a:t>A’ </a:t>
            </a:r>
            <a:endParaRPr lang="en-US" altLang="ko-KR" dirty="0"/>
          </a:p>
        </p:txBody>
      </p:sp>
      <p:pic>
        <p:nvPicPr>
          <p:cNvPr id="2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57" y="2609368"/>
            <a:ext cx="1593853" cy="688702"/>
          </a:xfrm>
          <a:prstGeom prst="rect">
            <a:avLst/>
          </a:prstGeom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28600" y="1524000"/>
            <a:ext cx="2552702" cy="1905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 smtClean="0"/>
              <a:t>AND-gate</a:t>
            </a:r>
          </a:p>
          <a:p>
            <a:pPr lvl="2"/>
            <a:r>
              <a:rPr lang="en-US" altLang="ko-KR" dirty="0" smtClean="0"/>
              <a:t>Y = A </a:t>
            </a:r>
            <a:r>
              <a:rPr lang="en-US" altLang="ko-KR" dirty="0"/>
              <a:t>∙ </a:t>
            </a:r>
            <a:r>
              <a:rPr lang="en-US" altLang="ko-KR" dirty="0" smtClean="0"/>
              <a:t>B</a:t>
            </a:r>
            <a:endParaRPr lang="en-US" altLang="ko-KR" dirty="0"/>
          </a:p>
        </p:txBody>
      </p:sp>
      <p:pic>
        <p:nvPicPr>
          <p:cNvPr id="2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27" y="3642011"/>
            <a:ext cx="2388184" cy="2938505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51" y="3698576"/>
            <a:ext cx="2340731" cy="2825376"/>
          </a:xfrm>
          <a:prstGeom prst="rect">
            <a:avLst/>
          </a:prstGeom>
        </p:spPr>
      </p:pic>
      <p:pic>
        <p:nvPicPr>
          <p:cNvPr id="24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7458" y="4234377"/>
            <a:ext cx="1968500" cy="19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조합논리회로 </a:t>
            </a:r>
            <a:r>
              <a:rPr lang="en-US" altLang="ko-KR" dirty="0"/>
              <a:t>(Combinational Logic)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2088" y="4165206"/>
            <a:ext cx="4101669" cy="1905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 smtClean="0"/>
              <a:t>NOR-gate (OR+NOT)</a:t>
            </a:r>
          </a:p>
          <a:p>
            <a:pPr lvl="2" eaLnBrk="1" hangingPunct="1"/>
            <a:r>
              <a:rPr lang="en-US" altLang="ko-KR" dirty="0"/>
              <a:t>Y = </a:t>
            </a:r>
            <a:r>
              <a:rPr lang="en-US" altLang="ko-KR" dirty="0" smtClean="0"/>
              <a:t>(A </a:t>
            </a:r>
            <a:r>
              <a:rPr lang="en-US" altLang="ko-KR" dirty="0"/>
              <a:t>+</a:t>
            </a:r>
            <a:r>
              <a:rPr lang="en-US" altLang="ko-KR" dirty="0" smtClean="0"/>
              <a:t> B)’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43893" y="1548638"/>
            <a:ext cx="3895307" cy="1905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 smtClean="0"/>
              <a:t>XOR</a:t>
            </a:r>
          </a:p>
          <a:p>
            <a:pPr lvl="2" eaLnBrk="1" hangingPunct="1"/>
            <a:r>
              <a:rPr lang="en-US" altLang="ko-KR" dirty="0"/>
              <a:t>Y = </a:t>
            </a:r>
            <a:r>
              <a:rPr lang="en-US" altLang="ko-KR" dirty="0" smtClean="0"/>
              <a:t>A </a:t>
            </a:r>
            <a:r>
              <a:rPr lang="en-US" dirty="0" smtClean="0"/>
              <a:t>⊕ B</a:t>
            </a:r>
            <a:r>
              <a:rPr lang="en-US" altLang="ko-KR" dirty="0" smtClean="0"/>
              <a:t> </a:t>
            </a:r>
            <a:r>
              <a:rPr lang="en-US" altLang="ko-KR" dirty="0"/>
              <a:t>=  (A </a:t>
            </a:r>
            <a:r>
              <a:rPr lang="en-US" altLang="ko-KR" dirty="0" smtClean="0"/>
              <a:t>∙B’)+(A’</a:t>
            </a:r>
            <a:r>
              <a:rPr lang="en-US" altLang="ko-KR" dirty="0"/>
              <a:t> </a:t>
            </a:r>
            <a:r>
              <a:rPr lang="en-US" altLang="ko-KR" dirty="0" smtClean="0"/>
              <a:t>∙B)</a:t>
            </a:r>
            <a:endParaRPr lang="en-US" altLang="ko-KR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93" y="2457980"/>
            <a:ext cx="2065987" cy="109675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10" y="5117706"/>
            <a:ext cx="2139870" cy="113287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168" y="2019630"/>
            <a:ext cx="1610143" cy="1973457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910" y="4729293"/>
            <a:ext cx="1664401" cy="1976476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2219" y="2558863"/>
            <a:ext cx="2070698" cy="1058987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108" y="3655622"/>
            <a:ext cx="1600919" cy="1980518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28600" y="1524000"/>
            <a:ext cx="4343400" cy="1905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 smtClean="0"/>
              <a:t>NAND-gate (AND+NOT)</a:t>
            </a:r>
          </a:p>
          <a:p>
            <a:pPr lvl="2"/>
            <a:r>
              <a:rPr lang="en-US" altLang="ko-KR" dirty="0" smtClean="0"/>
              <a:t>Y = (A ∙ B)’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04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Blue Pearl DeLuxe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22627</TotalTime>
  <Words>1648</Words>
  <Application>Microsoft Office PowerPoint</Application>
  <PresentationFormat>화면 슬라이드 쇼(4:3)</PresentationFormat>
  <Paragraphs>499</Paragraphs>
  <Slides>39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ＭＳ Ｐゴシック</vt:lpstr>
      <vt:lpstr>굴림</vt:lpstr>
      <vt:lpstr>나눔고딕</vt:lpstr>
      <vt:lpstr>돋움</vt:lpstr>
      <vt:lpstr>맑은 고딕</vt:lpstr>
      <vt:lpstr>Arial</vt:lpstr>
      <vt:lpstr>Courier New</vt:lpstr>
      <vt:lpstr>Lucida Console</vt:lpstr>
      <vt:lpstr>Symbol</vt:lpstr>
      <vt:lpstr>Tahoma</vt:lpstr>
      <vt:lpstr>Times New Roman</vt:lpstr>
      <vt:lpstr>Wingdings</vt:lpstr>
      <vt:lpstr>Blue Pearl DeLuxe</vt:lpstr>
      <vt:lpstr>수식</vt:lpstr>
      <vt:lpstr>4장. 프로세서1</vt:lpstr>
      <vt:lpstr>4.1 서론</vt:lpstr>
      <vt:lpstr>상용 프로세서 구조</vt:lpstr>
      <vt:lpstr>Logic Design Basics</vt:lpstr>
      <vt:lpstr>MOS Transistor</vt:lpstr>
      <vt:lpstr>CMOS: Complementary MOS</vt:lpstr>
      <vt:lpstr>논리회로</vt:lpstr>
      <vt:lpstr>조합논리회로 (Combinational Logic)</vt:lpstr>
      <vt:lpstr>조합논리회로 (Combinational Logic)</vt:lpstr>
      <vt:lpstr>조합논리회로 (Combinational Logic)</vt:lpstr>
      <vt:lpstr>정논리와 부논리</vt:lpstr>
      <vt:lpstr>순차논리회로 (Sequential Logic)</vt:lpstr>
      <vt:lpstr>기억소자(Storage Element)</vt:lpstr>
      <vt:lpstr>기억소자의 종류(FF)</vt:lpstr>
      <vt:lpstr>기억소자 동작 예</vt:lpstr>
      <vt:lpstr>레지스터</vt:lpstr>
      <vt:lpstr>프로세서 구현에 대한 개요</vt:lpstr>
      <vt:lpstr>3 단계</vt:lpstr>
      <vt:lpstr>마지막 단계</vt:lpstr>
      <vt:lpstr>MIPS 부분집합 구현의 추상적 개관</vt:lpstr>
      <vt:lpstr>Datapath 예</vt:lpstr>
      <vt:lpstr>Datapath 예</vt:lpstr>
      <vt:lpstr>멀티플렉서 (Multiplexor)</vt:lpstr>
      <vt:lpstr>MIPS 부분집합의 기본적 구현</vt:lpstr>
      <vt:lpstr>4.3 데이터패스 만들기</vt:lpstr>
      <vt:lpstr>명령어 인출 데이터패스</vt:lpstr>
      <vt:lpstr>명령어 인출(Instruction Fetch)</vt:lpstr>
      <vt:lpstr>R-형식 명령어의 구현</vt:lpstr>
      <vt:lpstr>레지스터 파일(Register file)의 출력과 입력</vt:lpstr>
      <vt:lpstr>R-형식 명령어 데이터패스</vt:lpstr>
      <vt:lpstr>메모리 참조 명령어의 실행 (Load/Store)</vt:lpstr>
      <vt:lpstr>저장(sw) 명령어 데이터패스</vt:lpstr>
      <vt:lpstr>적재(lw) 명령어 데이터패스</vt:lpstr>
      <vt:lpstr>분기 명령어(beq)의 실행</vt:lpstr>
      <vt:lpstr>분기 명령어 데이터패스</vt:lpstr>
      <vt:lpstr>자리이동 유닛과 부호확장 유닛의 구현</vt:lpstr>
      <vt:lpstr>단일 데이터패스 만들기</vt:lpstr>
      <vt:lpstr>예제: 데이터패스 구축</vt:lpstr>
      <vt:lpstr>MIPS 구조를 위한 단순한 데이터패스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DeLuxe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Lee Jongmin</cp:lastModifiedBy>
  <cp:revision>589</cp:revision>
  <cp:lastPrinted>2018-09-03T02:07:08Z</cp:lastPrinted>
  <dcterms:created xsi:type="dcterms:W3CDTF">2003-05-28T17:22:15Z</dcterms:created>
  <dcterms:modified xsi:type="dcterms:W3CDTF">2019-10-13T04:31:24Z</dcterms:modified>
</cp:coreProperties>
</file>