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72" r:id="rId2"/>
    <p:sldId id="293" r:id="rId3"/>
    <p:sldId id="402" r:id="rId4"/>
    <p:sldId id="403" r:id="rId5"/>
    <p:sldId id="294" r:id="rId6"/>
    <p:sldId id="295" r:id="rId7"/>
    <p:sldId id="298" r:id="rId8"/>
    <p:sldId id="404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</p:sldIdLst>
  <p:sldSz cx="9144000" cy="6858000" type="screen4x3"/>
  <p:notesSz cx="6883400" cy="9906000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80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144">
          <p15:clr>
            <a:srgbClr val="A4A3A4"/>
          </p15:clr>
        </p15:guide>
        <p15:guide id="6" pos="5568">
          <p15:clr>
            <a:srgbClr val="A4A3A4"/>
          </p15:clr>
        </p15:guide>
        <p15:guide id="7" pos="4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7F00"/>
    <a:srgbClr val="FF0000"/>
    <a:srgbClr val="3B9AC5"/>
    <a:srgbClr val="8AB8EA"/>
    <a:srgbClr val="EBF3FB"/>
    <a:srgbClr val="FFFFCC"/>
    <a:srgbClr val="D3E4F7"/>
    <a:srgbClr val="FFD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09" autoAdjust="0"/>
    <p:restoredTop sz="78253" autoAdjust="0"/>
  </p:normalViewPr>
  <p:slideViewPr>
    <p:cSldViewPr>
      <p:cViewPr varScale="1">
        <p:scale>
          <a:sx n="53" d="100"/>
          <a:sy n="53" d="100"/>
        </p:scale>
        <p:origin x="96" y="1386"/>
      </p:cViewPr>
      <p:guideLst>
        <p:guide orient="horz" pos="2160"/>
        <p:guide orient="horz" pos="4080"/>
        <p:guide orient="horz" pos="960"/>
        <p:guide orient="horz" pos="3840"/>
        <p:guide pos="144"/>
        <p:guide pos="5568"/>
        <p:guide pos="4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402CBEB-465D-E548-86CD-1AD53160AE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929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05350"/>
            <a:ext cx="55054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847844-DD07-AC47-80F6-EE0D27F10E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160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06FEC8-2375-4643-BAB0-D7C64CEA19EC}" type="slidenum">
              <a:rPr lang="en-US" altLang="en-US" sz="1300"/>
              <a:pPr/>
              <a:t>1</a:t>
            </a:fld>
            <a:endParaRPr lang="en-US" altLang="en-US" sz="13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5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541CBA-60F8-4AEA-A9FF-0112EAC4FFD7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890588"/>
            <a:ext cx="4787900" cy="3590925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277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5DEFF-2A4B-484C-944D-1F3C22F4D94B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890588"/>
            <a:ext cx="4787900" cy="3590925"/>
          </a:xfrm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8865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5DEFF-2A4B-484C-944D-1F3C22F4D94B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890588"/>
            <a:ext cx="4787900" cy="3590925"/>
          </a:xfrm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77502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DECEF-9C62-4483-B787-131FA94059F5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890588"/>
            <a:ext cx="4787900" cy="3590925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6410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5DEFF-2A4B-484C-944D-1F3C22F4D94B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890588"/>
            <a:ext cx="4787900" cy="3590925"/>
          </a:xfrm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27994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3617C-D5A3-434D-B13E-7BD0B0AB8CE8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890588"/>
            <a:ext cx="4787900" cy="3590925"/>
          </a:xfrm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7034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8363C-EC5E-4200-B690-41D32E84BF57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863600"/>
            <a:ext cx="4645025" cy="3482975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4441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4"/>
          <p:cNvSpPr>
            <a:spLocks noChangeShapeType="1"/>
          </p:cNvSpPr>
          <p:nvPr userDrawn="1"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4170" name="Rectangle 74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2511425"/>
            <a:ext cx="8534400" cy="9937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dirty="0"/>
              <a:t>Click to edit Master title style</a:t>
            </a:r>
          </a:p>
        </p:txBody>
      </p:sp>
      <p:sp>
        <p:nvSpPr>
          <p:cNvPr id="4171" name="Rectangle 7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533400"/>
            <a:ext cx="6477000" cy="45720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GB" altLang="en-US" noProof="0" dirty="0"/>
              <a:t>Click to edit Master subtitle style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304800" y="4419600"/>
            <a:ext cx="853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3600" kern="1200">
                <a:solidFill>
                  <a:schemeClr val="tx1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 dirty="0" err="1" smtClean="0"/>
              <a:t>Prof.</a:t>
            </a:r>
            <a:r>
              <a:rPr lang="en-GB" altLang="en-US" sz="2400" baseline="0" dirty="0" smtClean="0"/>
              <a:t> Jongmin Lee</a:t>
            </a:r>
          </a:p>
          <a:p>
            <a:pPr eaLnBrk="1" hangingPunct="1"/>
            <a:r>
              <a:rPr lang="en-GB" altLang="en-US" sz="2400" dirty="0" err="1" smtClean="0"/>
              <a:t>Wonkwang</a:t>
            </a:r>
            <a:r>
              <a:rPr lang="en-GB" altLang="en-US" sz="2400" baseline="0" dirty="0" smtClean="0"/>
              <a:t> University</a:t>
            </a:r>
          </a:p>
          <a:p>
            <a:pPr eaLnBrk="1" hangingPunct="1"/>
            <a:r>
              <a:rPr lang="en-GB" altLang="en-US" sz="2400" baseline="0" dirty="0" smtClean="0"/>
              <a:t>Fall 2019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134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11FCF-A536-F84E-898B-BB10AC9701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502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685800"/>
            <a:ext cx="2152650" cy="506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685800"/>
            <a:ext cx="6305550" cy="5068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F7B15-483E-D34E-A1FA-6ADEA96D3E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19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339" y="115888"/>
            <a:ext cx="8568104" cy="9368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48408" y="1196975"/>
            <a:ext cx="4188069" cy="504031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7154" y="1196975"/>
            <a:ext cx="4188069" cy="5040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08438" y="6453189"/>
            <a:ext cx="2592266" cy="288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ko-KR" dirty="0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4973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10600" cy="609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610600" cy="4230688"/>
          </a:xfrm>
        </p:spPr>
        <p:txBody>
          <a:bodyPr/>
          <a:lstStyle>
            <a:lvl1pPr marL="228600" indent="-228600">
              <a:buClr>
                <a:schemeClr val="tx1"/>
              </a:buClr>
              <a:buSzPct val="120000"/>
              <a:buFont typeface="Wingdings" charset="2"/>
              <a:buChar char="§"/>
              <a:defRPr/>
            </a:lvl1pPr>
            <a:lvl2pPr marL="457200" indent="-227013">
              <a:buClr>
                <a:schemeClr val="tx1"/>
              </a:buClr>
              <a:buSzPct val="100000"/>
              <a:buFont typeface="Courier New" charset="0"/>
              <a:buChar char="o"/>
              <a:defRPr/>
            </a:lvl2pPr>
            <a:lvl3pPr marL="682625" indent="-223838">
              <a:buClr>
                <a:schemeClr val="tx1"/>
              </a:buClr>
              <a:buFont typeface="Arial" charset="0"/>
              <a:buChar char="•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7C58D-D633-0148-9592-59EC29FFD9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0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D5448-591D-3940-967A-F8DE4BFDDA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962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467E7-10F9-E942-96FA-AF5BA8B92C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9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65399-8DB2-3847-B0A6-253B38F6AA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07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DB118-A9A6-B845-B1F7-ED34983FD2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5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B5998-41F6-F448-9210-55043855CA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403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8D953-B3C0-D345-90C9-095E0B1D49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6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C00-3A25-1741-8B28-D8A22EF0D6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183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858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41475"/>
            <a:ext cx="86106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13" name="Rectangle 41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0" y="6553200"/>
            <a:ext cx="16764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Tx/>
              <a:buFontTx/>
              <a:buNone/>
              <a:defRPr sz="1000" b="1">
                <a:solidFill>
                  <a:srgbClr val="00569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801E3FE-5C82-594D-A90D-9E7EBB62C1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Line 63"/>
          <p:cNvSpPr>
            <a:spLocks noChangeShapeType="1"/>
          </p:cNvSpPr>
          <p:nvPr userDrawn="1"/>
        </p:nvSpPr>
        <p:spPr bwMode="auto">
          <a:xfrm>
            <a:off x="260350" y="533400"/>
            <a:ext cx="862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 kern="1200">
          <a:solidFill>
            <a:schemeClr val="accent1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rgbClr val="3B9AC5"/>
        </a:buClr>
        <a:buFont typeface="Wingdings" charset="2"/>
        <a:buChar char="Ø"/>
        <a:defRPr sz="2000" kern="1200">
          <a:solidFill>
            <a:schemeClr val="tx1"/>
          </a:solidFill>
          <a:latin typeface="+mn-lt"/>
          <a:ea typeface="Arial" charset="0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rgbClr val="3B9AC5"/>
        </a:buClr>
        <a:buFont typeface="Arial" charset="0"/>
        <a:buBlip>
          <a:blip r:embed="rId14"/>
        </a:buBlip>
        <a:defRPr kern="1200">
          <a:solidFill>
            <a:schemeClr val="tx1"/>
          </a:solidFill>
          <a:latin typeface="+mn-lt"/>
          <a:ea typeface="Arial" charset="0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4"/>
        </a:buBlip>
        <a:defRPr sz="1600" kern="1200">
          <a:solidFill>
            <a:schemeClr val="tx1"/>
          </a:solidFill>
          <a:latin typeface="+mn-lt"/>
          <a:ea typeface="Arial" charset="0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4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4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프로세서</a:t>
            </a:r>
            <a:r>
              <a:rPr lang="en-US" altLang="ko-KR" dirty="0" smtClean="0"/>
              <a:t>2</a:t>
            </a:r>
            <a:endParaRPr lang="en-GB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317989" y="1269016"/>
          <a:ext cx="8574490" cy="4629842"/>
        </p:xfrm>
        <a:graphic>
          <a:graphicData uri="http://schemas.openxmlformats.org/drawingml/2006/table">
            <a:tbl>
              <a:tblPr/>
              <a:tblGrid>
                <a:gridCol w="1329378">
                  <a:extLst>
                    <a:ext uri="{9D8B030D-6E8A-4147-A177-3AD203B41FA5}">
                      <a16:colId xmlns:a16="http://schemas.microsoft.com/office/drawing/2014/main" xmlns="" val="1068795834"/>
                    </a:ext>
                  </a:extLst>
                </a:gridCol>
                <a:gridCol w="3323446">
                  <a:extLst>
                    <a:ext uri="{9D8B030D-6E8A-4147-A177-3AD203B41FA5}">
                      <a16:colId xmlns:a16="http://schemas.microsoft.com/office/drawing/2014/main" xmlns="" val="4158522595"/>
                    </a:ext>
                  </a:extLst>
                </a:gridCol>
                <a:gridCol w="3921666">
                  <a:extLst>
                    <a:ext uri="{9D8B030D-6E8A-4147-A177-3AD203B41FA5}">
                      <a16:colId xmlns:a16="http://schemas.microsoft.com/office/drawing/2014/main" xmlns="" val="350497255"/>
                    </a:ext>
                  </a:extLst>
                </a:gridCol>
              </a:tblGrid>
              <a:tr h="5982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신호 이름</a:t>
                      </a:r>
                      <a:endParaRPr lang="ko-KR" altLang="en-US" sz="1600" b="1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인가되지 않은 경우 </a:t>
                      </a:r>
                      <a:r>
                        <a:rPr lang="en-US" altLang="ko-KR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(0)</a:t>
                      </a:r>
                      <a:endParaRPr lang="ko-KR" altLang="en-US" sz="1600" b="1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인가된 경우 </a:t>
                      </a:r>
                      <a:r>
                        <a:rPr lang="en-US" altLang="ko-KR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600" b="1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3411398"/>
                  </a:ext>
                </a:extLst>
              </a:tr>
              <a:tr h="5550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RegDst</a:t>
                      </a:r>
                      <a:endParaRPr lang="en-US" sz="1600" b="1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 baseline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rt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필드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20:16)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Write </a:t>
                      </a:r>
                      <a:endParaRPr lang="en-US" altLang="ko-KR" sz="1600" kern="0" spc="0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register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번호 입력이 된다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 baseline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rd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필드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15:11)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Write </a:t>
                      </a:r>
                      <a:endParaRPr lang="en-US" altLang="ko-KR" sz="1600" kern="0" spc="0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register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번호 입력이 된다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0744756"/>
                  </a:ext>
                </a:extLst>
              </a:tr>
              <a:tr h="5550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RegWrite</a:t>
                      </a:r>
                      <a:endParaRPr lang="en-US" sz="1600" b="1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baseline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아무 일도 생기지 않는다</a:t>
                      </a:r>
                      <a:r>
                        <a:rPr lang="en-US" altLang="ko-KR" sz="1600" kern="0" spc="0" baseline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baseline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Write register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입력이 지정하는 레지스터에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Write data </a:t>
                      </a:r>
                      <a:r>
                        <a:rPr lang="ko-KR" altLang="en-US" sz="1600" kern="0" spc="0" baseline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입력값을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쓴다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737495"/>
                  </a:ext>
                </a:extLst>
              </a:tr>
              <a:tr h="7505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ALUSrc</a:t>
                      </a:r>
                      <a:endParaRPr lang="en-US" sz="1600" b="1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레지스터 파일의 두 번째 출력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(Read data 2)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ALU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의 두 번째 </a:t>
                      </a:r>
                      <a:r>
                        <a:rPr lang="ko-KR" altLang="en-US" sz="1600" kern="0" spc="0" baseline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피연산자가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된다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baseline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부호확장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된 명령어의 하위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16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비트가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ALU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의 두 번째 </a:t>
                      </a:r>
                      <a:r>
                        <a:rPr lang="ko-KR" altLang="en-US" sz="1600" kern="0" spc="0" baseline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피연산자가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된다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5417178"/>
                  </a:ext>
                </a:extLst>
              </a:tr>
              <a:tr h="3654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PCSrc</a:t>
                      </a:r>
                      <a:endParaRPr lang="en-US" sz="1600" b="1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PC+4</a:t>
                      </a:r>
                      <a:r>
                        <a:rPr lang="ko-KR" altLang="en-US" sz="1600" kern="0" spc="0" baseline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가 새로운 </a:t>
                      </a:r>
                      <a:r>
                        <a:rPr lang="en-US" altLang="ko-KR" sz="1600" kern="0" spc="0" baseline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lang="ko-KR" altLang="en-US" sz="1600" kern="0" spc="0" baseline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값이 된다</a:t>
                      </a:r>
                      <a:r>
                        <a:rPr lang="en-US" altLang="ko-KR" sz="1600" kern="0" spc="0" baseline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baseline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분기 목적지 주소가 새로운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값이 된다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1859324"/>
                  </a:ext>
                </a:extLst>
              </a:tr>
              <a:tr h="5550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MemRead</a:t>
                      </a:r>
                      <a:endParaRPr lang="en-US" sz="1600" b="1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아무 일도 생기지 않는다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Address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입력이 지정하는 데이터 메모리 내용을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Read data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출력으로 내보낸다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771163"/>
                  </a:ext>
                </a:extLst>
              </a:tr>
              <a:tr h="5550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MemWrite</a:t>
                      </a:r>
                      <a:endParaRPr lang="en-US" sz="1600" b="1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baseline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아무 일도 생기지 않는다</a:t>
                      </a:r>
                      <a:r>
                        <a:rPr lang="en-US" altLang="ko-KR" sz="1600" kern="0" spc="0" baseline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baseline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Address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입력이 지정하는 데이터 메모리 내용을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Write data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입력 값으로 바꾼다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90580085"/>
                  </a:ext>
                </a:extLst>
              </a:tr>
              <a:tr h="6814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MemtoReg</a:t>
                      </a:r>
                      <a:endParaRPr lang="en-US" sz="1600" b="1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ALU </a:t>
                      </a:r>
                      <a:r>
                        <a:rPr lang="ko-KR" altLang="en-US" sz="1600" kern="0" spc="0" baseline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출력이 레지스터의 </a:t>
                      </a:r>
                      <a:r>
                        <a:rPr lang="en-US" altLang="ko-KR" sz="1600" kern="0" spc="0" baseline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Write data </a:t>
                      </a:r>
                      <a:r>
                        <a:rPr lang="ko-KR" altLang="en-US" sz="1600" kern="0" spc="0" baseline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입력이 된다</a:t>
                      </a:r>
                      <a:r>
                        <a:rPr lang="en-US" altLang="ko-KR" sz="1600" kern="0" spc="0" baseline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baseline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데이터 메모리 출력이 레지스터의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Write data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입력이 된다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9788" marR="59788" marT="16530" marB="165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797955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4750" y="2317944"/>
            <a:ext cx="13369077" cy="25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제어신호의</a:t>
            </a:r>
            <a:r>
              <a:rPr lang="ko-KR" altLang="en-US" dirty="0"/>
              <a:t> 기능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239656" y="6033736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4.16</a:t>
            </a:r>
          </a:p>
        </p:txBody>
      </p:sp>
    </p:spTree>
    <p:extLst>
      <p:ext uri="{BB962C8B-B14F-4D97-AF65-F5344CB8AC3E}">
        <p14:creationId xmlns:p14="http://schemas.microsoft.com/office/powerpoint/2010/main" val="11679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데이터패스의 동작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644384"/>
          </a:xfrm>
        </p:spPr>
        <p:txBody>
          <a:bodyPr/>
          <a:lstStyle/>
          <a:p>
            <a:r>
              <a:rPr lang="en-US" altLang="ko-KR" dirty="0" err="1"/>
              <a:t>PCSrc</a:t>
            </a:r>
            <a:r>
              <a:rPr lang="en-US" altLang="ko-KR" dirty="0"/>
              <a:t> = Branch </a:t>
            </a:r>
            <a:r>
              <a:rPr lang="en-US" altLang="ko-KR" dirty="0">
                <a:latin typeface="중고딕" charset="-127"/>
              </a:rPr>
              <a:t>· </a:t>
            </a:r>
            <a:r>
              <a:rPr lang="en-US" altLang="ko-KR" dirty="0"/>
              <a:t>Zero (from ALU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5" name="Picture 6" descr="f04-17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836" y="2063275"/>
            <a:ext cx="5527431" cy="42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44817" y="3834926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4.17</a:t>
            </a:r>
          </a:p>
        </p:txBody>
      </p:sp>
    </p:spTree>
    <p:extLst>
      <p:ext uri="{BB962C8B-B14F-4D97-AF65-F5344CB8AC3E}">
        <p14:creationId xmlns:p14="http://schemas.microsoft.com/office/powerpoint/2010/main" val="24431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형식 </a:t>
            </a:r>
            <a:r>
              <a:rPr lang="ko-KR" altLang="en-US" dirty="0" smtClean="0"/>
              <a:t>명령어의 실행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2651" indent="-332651"/>
            <a:r>
              <a:rPr lang="ko-KR" altLang="en-US" b="0" dirty="0" smtClean="0"/>
              <a:t>예</a:t>
            </a:r>
            <a:r>
              <a:rPr lang="en-US" altLang="ko-KR" b="0" dirty="0" smtClean="0"/>
              <a:t>: </a:t>
            </a:r>
            <a:r>
              <a:rPr lang="en-US" altLang="ko-KR" dirty="0" smtClean="0">
                <a:latin typeface="Courier New" pitchFamily="49" charset="0"/>
              </a:rPr>
              <a:t>add </a:t>
            </a:r>
            <a:r>
              <a:rPr lang="en-US" altLang="ko-KR" dirty="0">
                <a:latin typeface="Courier New" pitchFamily="49" charset="0"/>
              </a:rPr>
              <a:t>$t1,$t2,$t3</a:t>
            </a:r>
          </a:p>
          <a:p>
            <a:endParaRPr lang="en-US" altLang="ko-KR" dirty="0" smtClean="0"/>
          </a:p>
          <a:p>
            <a:pPr marL="422041" indent="-422041">
              <a:lnSpc>
                <a:spcPct val="120000"/>
              </a:lnSpc>
              <a:buSzPct val="90000"/>
              <a:buFont typeface="Monotype Sorts" pitchFamily="2" charset="2"/>
              <a:buAutoNum type="arabicPeriod"/>
            </a:pPr>
            <a:r>
              <a:rPr lang="ko-KR" altLang="en-US" b="0" dirty="0" smtClean="0"/>
              <a:t>명령어 인출 및 </a:t>
            </a:r>
            <a:r>
              <a:rPr lang="en-US" altLang="ko-KR" b="0" dirty="0" smtClean="0"/>
              <a:t>PC </a:t>
            </a:r>
            <a:r>
              <a:rPr lang="ko-KR" altLang="en-US" b="0" dirty="0" smtClean="0"/>
              <a:t>증가</a:t>
            </a:r>
            <a:endParaRPr lang="en-US" altLang="ko-KR" b="0" dirty="0"/>
          </a:p>
          <a:p>
            <a:pPr marL="422041" indent="-422041">
              <a:lnSpc>
                <a:spcPct val="120000"/>
              </a:lnSpc>
              <a:buSzPct val="90000"/>
              <a:buFont typeface="Monotype Sorts" pitchFamily="2" charset="2"/>
              <a:buAutoNum type="arabicPeriod"/>
            </a:pPr>
            <a:r>
              <a:rPr lang="ko-KR" altLang="en-US" b="0" dirty="0"/>
              <a:t>두 레지스터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ko-KR" altLang="en-US" b="0" dirty="0"/>
              <a:t>와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ko-KR" altLang="en-US" b="0" dirty="0" smtClean="0"/>
              <a:t>를 </a:t>
            </a:r>
            <a:r>
              <a:rPr lang="ko-KR" altLang="en-US" b="0" dirty="0"/>
              <a:t>레지스터 파일로부터 </a:t>
            </a:r>
            <a:r>
              <a:rPr lang="ko-KR" altLang="en-US" b="0" dirty="0" smtClean="0"/>
              <a:t>읽고</a:t>
            </a:r>
            <a:r>
              <a:rPr lang="en-US" altLang="ko-KR" b="0" dirty="0" smtClean="0"/>
              <a:t>,</a:t>
            </a:r>
          </a:p>
          <a:p>
            <a:pPr marL="0" indent="413249">
              <a:lnSpc>
                <a:spcPct val="120000"/>
              </a:lnSpc>
              <a:buSzPct val="90000"/>
              <a:buNone/>
            </a:pPr>
            <a:r>
              <a:rPr lang="ko-KR" altLang="en-US" b="0" dirty="0" smtClean="0"/>
              <a:t>주 </a:t>
            </a:r>
            <a:r>
              <a:rPr lang="ko-KR" altLang="en-US" b="0" dirty="0"/>
              <a:t>제어 </a:t>
            </a:r>
            <a:r>
              <a:rPr lang="ko-KR" altLang="en-US" b="0" dirty="0" smtClean="0"/>
              <a:t>유닛이 </a:t>
            </a:r>
            <a:r>
              <a:rPr lang="ko-KR" altLang="en-US" b="0" dirty="0" err="1"/>
              <a:t>제어선의</a:t>
            </a:r>
            <a:r>
              <a:rPr lang="ko-KR" altLang="en-US" b="0" dirty="0"/>
              <a:t> 값들을 </a:t>
            </a:r>
            <a:r>
              <a:rPr lang="ko-KR" altLang="en-US" b="0" dirty="0" smtClean="0"/>
              <a:t>계산</a:t>
            </a:r>
            <a:endParaRPr lang="en-US" altLang="ko-KR" b="0" dirty="0"/>
          </a:p>
          <a:p>
            <a:pPr marL="422041" indent="-422041">
              <a:lnSpc>
                <a:spcPct val="120000"/>
              </a:lnSpc>
              <a:buSzPct val="90000"/>
              <a:buFont typeface="+mj-lt"/>
              <a:buAutoNum type="arabicPeriod" startAt="3"/>
            </a:pPr>
            <a:r>
              <a:rPr lang="en-US" altLang="ko-KR" b="0" dirty="0"/>
              <a:t>ALU</a:t>
            </a:r>
            <a:r>
              <a:rPr lang="ko-KR" altLang="en-US" b="0" dirty="0"/>
              <a:t>는 레지스터 파일에서 읽어 들인 값들에 대해 </a:t>
            </a:r>
            <a:r>
              <a:rPr lang="ko-KR" altLang="en-US" b="0" dirty="0" smtClean="0"/>
              <a:t>연산</a:t>
            </a:r>
            <a:endParaRPr lang="en-US" altLang="ko-KR" b="0" dirty="0" smtClean="0"/>
          </a:p>
          <a:p>
            <a:pPr marL="0" indent="413249">
              <a:lnSpc>
                <a:spcPct val="120000"/>
              </a:lnSpc>
              <a:buSzPct val="90000"/>
              <a:buNone/>
            </a:pPr>
            <a:r>
              <a:rPr lang="en-US" altLang="ko-KR" b="0" dirty="0" err="1"/>
              <a:t>funct</a:t>
            </a:r>
            <a:r>
              <a:rPr lang="en-US" altLang="ko-KR" b="0" dirty="0"/>
              <a:t> </a:t>
            </a:r>
            <a:r>
              <a:rPr lang="ko-KR" altLang="en-US" b="0" dirty="0" smtClean="0"/>
              <a:t>필드 값을 </a:t>
            </a:r>
            <a:r>
              <a:rPr lang="ko-KR" altLang="en-US" b="0" dirty="0"/>
              <a:t>사용하여 </a:t>
            </a:r>
            <a:r>
              <a:rPr lang="en-US" altLang="ko-KR" b="0" dirty="0"/>
              <a:t>ALU </a:t>
            </a:r>
            <a:r>
              <a:rPr lang="ko-KR" altLang="en-US" b="0" dirty="0" smtClean="0"/>
              <a:t>제어신호 생성</a:t>
            </a:r>
            <a:endParaRPr lang="en-US" altLang="ko-KR" b="0" dirty="0" smtClean="0"/>
          </a:p>
          <a:p>
            <a:pPr marL="422041" indent="-422041">
              <a:lnSpc>
                <a:spcPct val="120000"/>
              </a:lnSpc>
              <a:buSzPct val="90000"/>
              <a:buFont typeface="+mj-lt"/>
              <a:buAutoNum type="arabicPeriod" startAt="4"/>
            </a:pPr>
            <a:r>
              <a:rPr lang="en-US" altLang="ko-KR" b="0" dirty="0" smtClean="0"/>
              <a:t>ALU </a:t>
            </a:r>
            <a:r>
              <a:rPr lang="ko-KR" altLang="en-US" b="0" dirty="0"/>
              <a:t>계</a:t>
            </a:r>
            <a:r>
              <a:rPr lang="ko-KR" altLang="en-US" b="0" dirty="0" smtClean="0"/>
              <a:t>산 결과를 </a:t>
            </a:r>
            <a:r>
              <a:rPr lang="en-US" altLang="ko-KR" dirty="0" smtClean="0">
                <a:latin typeface="Courier New" pitchFamily="49" charset="0"/>
              </a:rPr>
              <a:t>$t1</a:t>
            </a:r>
            <a:r>
              <a:rPr lang="ko-KR" altLang="en-US" b="0" dirty="0" smtClean="0">
                <a:latin typeface="Courier New" pitchFamily="49" charset="0"/>
              </a:rPr>
              <a:t>에 기록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18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1339" y="76200"/>
            <a:ext cx="8569569" cy="718038"/>
          </a:xfrm>
        </p:spPr>
        <p:txBody>
          <a:bodyPr/>
          <a:lstStyle/>
          <a:p>
            <a:r>
              <a:rPr lang="en-US" altLang="ko-KR" dirty="0" smtClean="0"/>
              <a:t>R-</a:t>
            </a:r>
            <a:r>
              <a:rPr lang="ko-KR" altLang="en-US" dirty="0" smtClean="0"/>
              <a:t>형식 명령어의 데이터패스와 제어신호</a:t>
            </a:r>
            <a:endParaRPr lang="en-US" altLang="ko-KR" dirty="0"/>
          </a:p>
        </p:txBody>
      </p:sp>
      <p:graphicFrame>
        <p:nvGraphicFramePr>
          <p:cNvPr id="335907" name="Group 35"/>
          <p:cNvGraphicFramePr>
            <a:graphicFrameLocks noGrp="1"/>
          </p:cNvGraphicFramePr>
          <p:nvPr>
            <p:ph sz="half" idx="2"/>
          </p:nvPr>
        </p:nvGraphicFramePr>
        <p:xfrm>
          <a:off x="7031350" y="1440474"/>
          <a:ext cx="1785870" cy="3855430"/>
        </p:xfrm>
        <a:graphic>
          <a:graphicData uri="http://schemas.openxmlformats.org/drawingml/2006/table">
            <a:tbl>
              <a:tblPr/>
              <a:tblGrid>
                <a:gridCol w="12361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RegDst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ALUSrc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MemtoReg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RegWrite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MemRead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MemWrite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Branch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ALUOp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8" name="Picture 3" descr="f04-19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84" y="1301995"/>
            <a:ext cx="6328204" cy="4804401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2352" y="5702836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4.19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88881" y="740649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32651" indent="-332651"/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en-US" altLang="ko-KR" sz="1800" dirty="0">
                <a:latin typeface="Courier New" pitchFamily="49" charset="0"/>
              </a:rPr>
              <a:t>add $t1,$t2,$t3</a:t>
            </a:r>
            <a:endParaRPr lang="en-US" altLang="ko-KR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적재 명령어의 실행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2651" indent="-332651" algn="just">
              <a:spcBef>
                <a:spcPct val="10000"/>
              </a:spcBef>
            </a:pPr>
            <a:r>
              <a:rPr lang="ko-KR" altLang="en-US" b="0" dirty="0" smtClean="0"/>
              <a:t>예</a:t>
            </a:r>
            <a:r>
              <a:rPr lang="en-US" altLang="ko-KR" b="0" dirty="0" smtClean="0"/>
              <a:t>: </a:t>
            </a:r>
            <a:r>
              <a:rPr lang="en-US" altLang="ko-KR" dirty="0" err="1">
                <a:latin typeface="Courier New" pitchFamily="49" charset="0"/>
              </a:rPr>
              <a:t>lw</a:t>
            </a:r>
            <a:r>
              <a:rPr lang="en-US" altLang="ko-KR" dirty="0">
                <a:latin typeface="Courier New" pitchFamily="49" charset="0"/>
              </a:rPr>
              <a:t> $t1,offset($t2)</a:t>
            </a:r>
            <a:endParaRPr lang="en-US" altLang="ko-KR" dirty="0"/>
          </a:p>
          <a:p>
            <a:endParaRPr lang="en-US" altLang="ko-KR" dirty="0" smtClean="0"/>
          </a:p>
          <a:p>
            <a:pPr marL="422041" indent="-422041">
              <a:lnSpc>
                <a:spcPct val="120000"/>
              </a:lnSpc>
              <a:buSzPct val="90000"/>
              <a:buFont typeface="Monotype Sorts" pitchFamily="2" charset="2"/>
              <a:buAutoNum type="arabicPeriod"/>
            </a:pPr>
            <a:r>
              <a:rPr lang="ko-KR" altLang="en-US" b="0" dirty="0" smtClean="0"/>
              <a:t>명령어 인출 및 </a:t>
            </a:r>
            <a:r>
              <a:rPr lang="en-US" altLang="ko-KR" b="0" dirty="0" smtClean="0"/>
              <a:t>PC </a:t>
            </a:r>
            <a:r>
              <a:rPr lang="ko-KR" altLang="en-US" b="0" dirty="0" smtClean="0"/>
              <a:t>증가</a:t>
            </a:r>
            <a:endParaRPr lang="en-US" altLang="ko-KR" b="0" dirty="0"/>
          </a:p>
          <a:p>
            <a:pPr marL="422041" indent="-422041">
              <a:lnSpc>
                <a:spcPct val="120000"/>
              </a:lnSpc>
              <a:buSzPct val="90000"/>
              <a:buFont typeface="Monotype Sorts" pitchFamily="2" charset="2"/>
              <a:buAutoNum type="arabicPeriod"/>
            </a:pPr>
            <a:r>
              <a:rPr lang="ko-KR" altLang="en-US" b="0" dirty="0" smtClean="0"/>
              <a:t>레지스터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ko-KR" altLang="en-US" b="0" dirty="0" smtClean="0"/>
              <a:t>를 </a:t>
            </a:r>
            <a:r>
              <a:rPr lang="ko-KR" altLang="en-US" b="0" dirty="0"/>
              <a:t>레지스터 파일로부터 </a:t>
            </a:r>
            <a:r>
              <a:rPr lang="ko-KR" altLang="en-US" b="0" dirty="0" smtClean="0"/>
              <a:t>읽고</a:t>
            </a:r>
            <a:r>
              <a:rPr lang="en-US" altLang="ko-KR" b="0" dirty="0" smtClean="0"/>
              <a:t>,</a:t>
            </a:r>
          </a:p>
          <a:p>
            <a:pPr marL="0" indent="413249">
              <a:lnSpc>
                <a:spcPct val="120000"/>
              </a:lnSpc>
              <a:buSzPct val="90000"/>
              <a:buNone/>
            </a:pPr>
            <a:r>
              <a:rPr lang="ko-KR" altLang="en-US" b="0" dirty="0" smtClean="0"/>
              <a:t>주 </a:t>
            </a:r>
            <a:r>
              <a:rPr lang="ko-KR" altLang="en-US" b="0" dirty="0"/>
              <a:t>제어 </a:t>
            </a:r>
            <a:r>
              <a:rPr lang="ko-KR" altLang="en-US" b="0" dirty="0" smtClean="0"/>
              <a:t>유닛이 </a:t>
            </a:r>
            <a:r>
              <a:rPr lang="ko-KR" altLang="en-US" b="0" dirty="0" err="1"/>
              <a:t>제어선의</a:t>
            </a:r>
            <a:r>
              <a:rPr lang="ko-KR" altLang="en-US" b="0" dirty="0"/>
              <a:t> 값들을 </a:t>
            </a:r>
            <a:r>
              <a:rPr lang="ko-KR" altLang="en-US" b="0" dirty="0" smtClean="0"/>
              <a:t>계산</a:t>
            </a:r>
            <a:endParaRPr lang="en-US" altLang="ko-KR" b="0" dirty="0"/>
          </a:p>
          <a:p>
            <a:pPr marL="422041" indent="-422041">
              <a:lnSpc>
                <a:spcPct val="120000"/>
              </a:lnSpc>
              <a:buSzPct val="90000"/>
              <a:buFont typeface="+mj-lt"/>
              <a:buAutoNum type="arabicPeriod" startAt="3"/>
            </a:pPr>
            <a:r>
              <a:rPr lang="en-US" altLang="ko-KR" b="0" dirty="0" smtClean="0"/>
              <a:t>ALU</a:t>
            </a:r>
            <a:r>
              <a:rPr lang="ko-KR" altLang="en-US" b="0" dirty="0" smtClean="0"/>
              <a:t>는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ko-KR" altLang="en-US" b="0" dirty="0"/>
              <a:t>와 명령어의 하위 </a:t>
            </a:r>
            <a:r>
              <a:rPr lang="en-US" altLang="ko-KR" b="0" dirty="0"/>
              <a:t>16 </a:t>
            </a:r>
            <a:r>
              <a:rPr lang="ko-KR" altLang="en-US" b="0" dirty="0"/>
              <a:t>비트</a:t>
            </a:r>
            <a:r>
              <a:rPr lang="en-US" altLang="ko-KR" b="0" dirty="0"/>
              <a:t>(offset)</a:t>
            </a:r>
            <a:r>
              <a:rPr lang="ko-KR" altLang="en-US" b="0" dirty="0"/>
              <a:t>를 </a:t>
            </a:r>
            <a:r>
              <a:rPr lang="ko-KR" altLang="en-US" b="0" dirty="0" err="1"/>
              <a:t>부호확장한</a:t>
            </a:r>
            <a:r>
              <a:rPr lang="ko-KR" altLang="en-US" b="0" dirty="0"/>
              <a:t> </a:t>
            </a:r>
            <a:r>
              <a:rPr lang="ko-KR" altLang="en-US" b="0" dirty="0" smtClean="0"/>
              <a:t>값을 더하여 </a:t>
            </a:r>
            <a:r>
              <a:rPr lang="ko-KR" altLang="en-US" b="0" dirty="0" err="1" smtClean="0"/>
              <a:t>유효주소</a:t>
            </a:r>
            <a:r>
              <a:rPr lang="ko-KR" altLang="en-US" b="0" dirty="0" smtClean="0"/>
              <a:t> 계산</a:t>
            </a:r>
            <a:endParaRPr lang="en-US" altLang="ko-KR" b="0" dirty="0" smtClean="0"/>
          </a:p>
          <a:p>
            <a:pPr marL="422041" indent="-422041">
              <a:lnSpc>
                <a:spcPct val="120000"/>
              </a:lnSpc>
              <a:buSzPct val="90000"/>
              <a:buFont typeface="+mj-lt"/>
              <a:buAutoNum type="arabicPeriod" startAt="4"/>
            </a:pPr>
            <a:r>
              <a:rPr lang="en-US" altLang="ko-KR" b="0" dirty="0" smtClean="0"/>
              <a:t>ALU </a:t>
            </a:r>
            <a:r>
              <a:rPr lang="ko-KR" altLang="en-US" b="0" dirty="0"/>
              <a:t>계</a:t>
            </a:r>
            <a:r>
              <a:rPr lang="ko-KR" altLang="en-US" b="0" dirty="0" smtClean="0"/>
              <a:t>산 결과를 </a:t>
            </a:r>
            <a:r>
              <a:rPr lang="ko-KR" altLang="en-US" b="0" dirty="0" smtClean="0">
                <a:latin typeface="Courier New" pitchFamily="49" charset="0"/>
              </a:rPr>
              <a:t>주소로 사용하여 데이터 메모리 읽기</a:t>
            </a:r>
            <a:endParaRPr lang="en-US" altLang="ko-KR" b="0" dirty="0" smtClean="0">
              <a:latin typeface="Courier New" pitchFamily="49" charset="0"/>
            </a:endParaRPr>
          </a:p>
          <a:p>
            <a:pPr marL="422041" indent="-422041">
              <a:lnSpc>
                <a:spcPct val="120000"/>
              </a:lnSpc>
              <a:buSzPct val="90000"/>
              <a:buFont typeface="+mj-lt"/>
              <a:buAutoNum type="arabicPeriod" startAt="4"/>
            </a:pPr>
            <a:r>
              <a:rPr lang="ko-KR" altLang="en-US" b="0" dirty="0" smtClean="0"/>
              <a:t>데이터 메모리에서 </a:t>
            </a:r>
            <a:r>
              <a:rPr lang="ko-KR" altLang="en-US" b="0" dirty="0"/>
              <a:t>가져온 데이터를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ko-KR" altLang="en-US" b="0" dirty="0" smtClean="0"/>
              <a:t>에 저장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2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907" name="Group 35"/>
          <p:cNvGraphicFramePr>
            <a:graphicFrameLocks noGrp="1"/>
          </p:cNvGraphicFramePr>
          <p:nvPr>
            <p:ph sz="half" idx="2"/>
          </p:nvPr>
        </p:nvGraphicFramePr>
        <p:xfrm>
          <a:off x="7031350" y="1440474"/>
          <a:ext cx="1785870" cy="3855430"/>
        </p:xfrm>
        <a:graphic>
          <a:graphicData uri="http://schemas.openxmlformats.org/drawingml/2006/table">
            <a:tbl>
              <a:tblPr/>
              <a:tblGrid>
                <a:gridCol w="12361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RegDst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ALUSrc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MemtoReg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RegWrite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MemRead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MemWrite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Branch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ALUOp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9" name="Picture 3" descr="f04-20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864" y="1301994"/>
            <a:ext cx="6175062" cy="4712328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적재 명령어의 </a:t>
            </a:r>
            <a:r>
              <a:rPr lang="ko-KR" altLang="en-US" dirty="0"/>
              <a:t>데이터패스와 제어신호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92352" y="5702836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4.20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04800" y="718171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32651" indent="-332651" algn="just">
              <a:spcBef>
                <a:spcPct val="10000"/>
              </a:spcBef>
            </a:pPr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en-US" altLang="ko-KR" sz="1800" dirty="0" err="1">
                <a:latin typeface="Courier New" pitchFamily="49" charset="0"/>
              </a:rPr>
              <a:t>lw</a:t>
            </a:r>
            <a:r>
              <a:rPr lang="en-US" altLang="ko-KR" sz="1800" dirty="0">
                <a:latin typeface="Courier New" pitchFamily="49" charset="0"/>
              </a:rPr>
              <a:t> $t1,offset($t2)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8882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명령어의 실행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2651" indent="-332651" algn="just">
              <a:spcBef>
                <a:spcPct val="10000"/>
              </a:spcBef>
            </a:pPr>
            <a:r>
              <a:rPr lang="ko-KR" altLang="en-US" b="0" dirty="0" smtClean="0"/>
              <a:t>예</a:t>
            </a:r>
            <a:r>
              <a:rPr lang="en-US" altLang="ko-KR" b="0" dirty="0" smtClean="0"/>
              <a:t>: </a:t>
            </a:r>
            <a:r>
              <a:rPr lang="en-US" altLang="ko-KR" dirty="0" err="1" smtClean="0">
                <a:latin typeface="Courier New" pitchFamily="49" charset="0"/>
              </a:rPr>
              <a:t>sw</a:t>
            </a:r>
            <a:r>
              <a:rPr lang="en-US" altLang="ko-KR" dirty="0" smtClean="0">
                <a:latin typeface="Courier New" pitchFamily="49" charset="0"/>
              </a:rPr>
              <a:t> </a:t>
            </a:r>
            <a:r>
              <a:rPr lang="en-US" altLang="ko-KR" dirty="0">
                <a:latin typeface="Courier New" pitchFamily="49" charset="0"/>
              </a:rPr>
              <a:t>$t1,offset($t2)</a:t>
            </a:r>
            <a:endParaRPr lang="en-US" altLang="ko-KR" dirty="0"/>
          </a:p>
          <a:p>
            <a:endParaRPr lang="en-US" altLang="ko-KR" dirty="0" smtClean="0"/>
          </a:p>
          <a:p>
            <a:pPr marL="422041" indent="-422041">
              <a:lnSpc>
                <a:spcPct val="120000"/>
              </a:lnSpc>
              <a:buSzPct val="90000"/>
              <a:buFont typeface="Monotype Sorts" pitchFamily="2" charset="2"/>
              <a:buAutoNum type="arabicPeriod"/>
            </a:pPr>
            <a:r>
              <a:rPr lang="ko-KR" altLang="en-US" b="0" dirty="0" smtClean="0"/>
              <a:t>명령어 인출 및 </a:t>
            </a:r>
            <a:r>
              <a:rPr lang="en-US" altLang="ko-KR" b="0" dirty="0" smtClean="0"/>
              <a:t>PC </a:t>
            </a:r>
            <a:r>
              <a:rPr lang="ko-KR" altLang="en-US" b="0" dirty="0" smtClean="0"/>
              <a:t>증가</a:t>
            </a:r>
            <a:endParaRPr lang="en-US" altLang="ko-KR" b="0" dirty="0"/>
          </a:p>
          <a:p>
            <a:pPr marL="422041" indent="-422041">
              <a:lnSpc>
                <a:spcPct val="120000"/>
              </a:lnSpc>
              <a:buSzPct val="90000"/>
              <a:buFont typeface="Monotype Sorts" pitchFamily="2" charset="2"/>
              <a:buAutoNum type="arabicPeriod"/>
            </a:pPr>
            <a:r>
              <a:rPr lang="ko-KR" altLang="en-US" b="0" dirty="0" smtClean="0"/>
              <a:t>레지스터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ko-KR" altLang="en-US" b="0" dirty="0" smtClean="0"/>
              <a:t>를 </a:t>
            </a:r>
            <a:r>
              <a:rPr lang="ko-KR" altLang="en-US" b="0" dirty="0"/>
              <a:t>레지스터 파일로부터 </a:t>
            </a:r>
            <a:r>
              <a:rPr lang="ko-KR" altLang="en-US" b="0" dirty="0" smtClean="0"/>
              <a:t>읽고</a:t>
            </a:r>
            <a:r>
              <a:rPr lang="en-US" altLang="ko-KR" b="0" dirty="0" smtClean="0"/>
              <a:t>,</a:t>
            </a:r>
          </a:p>
          <a:p>
            <a:pPr marL="0" indent="413249">
              <a:lnSpc>
                <a:spcPct val="120000"/>
              </a:lnSpc>
              <a:buSzPct val="90000"/>
              <a:buNone/>
            </a:pPr>
            <a:r>
              <a:rPr lang="ko-KR" altLang="en-US" b="0" dirty="0" smtClean="0"/>
              <a:t>주 </a:t>
            </a:r>
            <a:r>
              <a:rPr lang="ko-KR" altLang="en-US" b="0" dirty="0"/>
              <a:t>제어 </a:t>
            </a:r>
            <a:r>
              <a:rPr lang="ko-KR" altLang="en-US" b="0" dirty="0" smtClean="0"/>
              <a:t>유닛이 </a:t>
            </a:r>
            <a:r>
              <a:rPr lang="ko-KR" altLang="en-US" b="0" dirty="0" err="1"/>
              <a:t>제어선의</a:t>
            </a:r>
            <a:r>
              <a:rPr lang="ko-KR" altLang="en-US" b="0" dirty="0"/>
              <a:t> 값들을 </a:t>
            </a:r>
            <a:r>
              <a:rPr lang="ko-KR" altLang="en-US" b="0" dirty="0" smtClean="0"/>
              <a:t>계산</a:t>
            </a:r>
            <a:endParaRPr lang="en-US" altLang="ko-KR" b="0" dirty="0"/>
          </a:p>
          <a:p>
            <a:pPr marL="422041" indent="-422041">
              <a:lnSpc>
                <a:spcPct val="120000"/>
              </a:lnSpc>
              <a:buSzPct val="90000"/>
              <a:buFont typeface="+mj-lt"/>
              <a:buAutoNum type="arabicPeriod" startAt="3"/>
            </a:pPr>
            <a:r>
              <a:rPr lang="en-US" altLang="ko-KR" b="0" dirty="0" smtClean="0"/>
              <a:t>ALU</a:t>
            </a:r>
            <a:r>
              <a:rPr lang="ko-KR" altLang="en-US" b="0" dirty="0" smtClean="0"/>
              <a:t>는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ko-KR" altLang="en-US" b="0" dirty="0"/>
              <a:t>와 명령어의 하위 </a:t>
            </a:r>
            <a:r>
              <a:rPr lang="en-US" altLang="ko-KR" b="0" dirty="0"/>
              <a:t>16 </a:t>
            </a:r>
            <a:r>
              <a:rPr lang="ko-KR" altLang="en-US" b="0" dirty="0"/>
              <a:t>비트</a:t>
            </a:r>
            <a:r>
              <a:rPr lang="en-US" altLang="ko-KR" b="0" dirty="0"/>
              <a:t>(offset)</a:t>
            </a:r>
            <a:r>
              <a:rPr lang="ko-KR" altLang="en-US" b="0" dirty="0"/>
              <a:t>를 </a:t>
            </a:r>
            <a:r>
              <a:rPr lang="ko-KR" altLang="en-US" b="0" dirty="0" err="1"/>
              <a:t>부호확장한</a:t>
            </a:r>
            <a:r>
              <a:rPr lang="ko-KR" altLang="en-US" b="0" dirty="0"/>
              <a:t> </a:t>
            </a:r>
            <a:r>
              <a:rPr lang="ko-KR" altLang="en-US" b="0" dirty="0" smtClean="0"/>
              <a:t>값을 더하여 </a:t>
            </a:r>
            <a:r>
              <a:rPr lang="ko-KR" altLang="en-US" b="0" dirty="0" err="1" smtClean="0"/>
              <a:t>유효주소</a:t>
            </a:r>
            <a:r>
              <a:rPr lang="ko-KR" altLang="en-US" b="0" dirty="0" smtClean="0"/>
              <a:t> 계산</a:t>
            </a:r>
            <a:endParaRPr lang="en-US" altLang="ko-KR" b="0" dirty="0" smtClean="0"/>
          </a:p>
          <a:p>
            <a:pPr marL="422041" indent="-422041">
              <a:lnSpc>
                <a:spcPct val="120000"/>
              </a:lnSpc>
              <a:buSzPct val="90000"/>
              <a:buFont typeface="+mj-lt"/>
              <a:buAutoNum type="arabicPeriod" startAt="4"/>
            </a:pPr>
            <a:r>
              <a:rPr lang="en-US" altLang="ko-KR" b="0" dirty="0" smtClean="0"/>
              <a:t>ALU </a:t>
            </a:r>
            <a:r>
              <a:rPr lang="ko-KR" altLang="en-US" b="0" dirty="0"/>
              <a:t>계</a:t>
            </a:r>
            <a:r>
              <a:rPr lang="ko-KR" altLang="en-US" b="0" dirty="0" smtClean="0"/>
              <a:t>산 결과를 </a:t>
            </a:r>
            <a:r>
              <a:rPr lang="ko-KR" altLang="en-US" b="0" dirty="0" smtClean="0">
                <a:latin typeface="Courier New" pitchFamily="49" charset="0"/>
              </a:rPr>
              <a:t>주소로 사용하여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ko-KR" altLang="en-US" b="0" dirty="0" smtClean="0">
                <a:latin typeface="Courier New" pitchFamily="49" charset="0"/>
              </a:rPr>
              <a:t>을 데이터 메모리에</a:t>
            </a:r>
            <a:r>
              <a:rPr lang="en-US" altLang="ko-KR" b="0" dirty="0" smtClean="0">
                <a:latin typeface="Courier New" pitchFamily="49" charset="0"/>
              </a:rPr>
              <a:t> </a:t>
            </a:r>
            <a:r>
              <a:rPr lang="ko-KR" altLang="en-US" b="0" dirty="0" smtClean="0">
                <a:latin typeface="Courier New" pitchFamily="49" charset="0"/>
              </a:rPr>
              <a:t>쓰기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8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049" name="Picture 33" descr="F5-25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6802" y="1900605"/>
            <a:ext cx="6015174" cy="3365988"/>
          </a:xfrm>
          <a:noFill/>
          <a:ln/>
        </p:spPr>
      </p:pic>
      <p:graphicFrame>
        <p:nvGraphicFramePr>
          <p:cNvPr id="9" name="Group 35"/>
          <p:cNvGraphicFramePr>
            <a:graphicFrameLocks noGrp="1"/>
          </p:cNvGraphicFramePr>
          <p:nvPr>
            <p:ph sz="half" idx="2"/>
          </p:nvPr>
        </p:nvGraphicFramePr>
        <p:xfrm>
          <a:off x="7031350" y="1440474"/>
          <a:ext cx="1785870" cy="3855430"/>
        </p:xfrm>
        <a:graphic>
          <a:graphicData uri="http://schemas.openxmlformats.org/drawingml/2006/table">
            <a:tbl>
              <a:tblPr/>
              <a:tblGrid>
                <a:gridCol w="12361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RegDst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X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ALUSrc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MemtoReg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X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RegWrite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MemRead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MemWrite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Branch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ALUOp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</a:t>
            </a:r>
            <a:r>
              <a:rPr lang="ko-KR" altLang="en-US" dirty="0"/>
              <a:t>명령어의 데이터패스와 제어신호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8681" y="5567632"/>
            <a:ext cx="2023375" cy="37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992" tIns="42497" rIns="84992" bIns="42497" anchor="ctr" anchorCtr="0"/>
          <a:lstStyle/>
          <a:p>
            <a:pPr marL="249122" indent="-249122" algn="ctr" latinLnBrk="1">
              <a:spcBef>
                <a:spcPct val="20000"/>
              </a:spcBef>
              <a:buClr>
                <a:srgbClr val="000099"/>
              </a:buClr>
            </a:pP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판의 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5.25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7892" y="833924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32651" indent="-332651" algn="just">
              <a:spcBef>
                <a:spcPct val="10000"/>
              </a:spcBef>
            </a:pPr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en-US" altLang="ko-KR" sz="1800" dirty="0" err="1">
                <a:latin typeface="Courier New" pitchFamily="49" charset="0"/>
              </a:rPr>
              <a:t>sw</a:t>
            </a:r>
            <a:r>
              <a:rPr lang="en-US" altLang="ko-KR" sz="1800" dirty="0">
                <a:latin typeface="Courier New" pitchFamily="49" charset="0"/>
              </a:rPr>
              <a:t> $t1,offset($t2)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1381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분기 명령어의 실행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2651" indent="-332651" algn="just">
              <a:spcBef>
                <a:spcPct val="10000"/>
              </a:spcBef>
            </a:pPr>
            <a:r>
              <a:rPr lang="ko-KR" altLang="en-US" b="0" dirty="0" smtClean="0"/>
              <a:t>예</a:t>
            </a:r>
            <a:r>
              <a:rPr lang="en-US" altLang="ko-KR" b="0" dirty="0" smtClean="0"/>
              <a:t>: </a:t>
            </a:r>
            <a:r>
              <a:rPr lang="en-US" altLang="ko-KR" dirty="0" err="1">
                <a:latin typeface="Courier New" pitchFamily="49" charset="0"/>
              </a:rPr>
              <a:t>beq</a:t>
            </a:r>
            <a:r>
              <a:rPr lang="en-US" altLang="ko-KR" dirty="0">
                <a:latin typeface="Courier New" pitchFamily="49" charset="0"/>
              </a:rPr>
              <a:t> $t1,$t2,offset</a:t>
            </a:r>
          </a:p>
          <a:p>
            <a:endParaRPr lang="en-US" altLang="ko-KR" dirty="0" smtClean="0"/>
          </a:p>
          <a:p>
            <a:pPr marL="422041" indent="-422041">
              <a:lnSpc>
                <a:spcPct val="120000"/>
              </a:lnSpc>
              <a:buSzPct val="90000"/>
              <a:buFont typeface="Monotype Sorts" pitchFamily="2" charset="2"/>
              <a:buAutoNum type="arabicPeriod"/>
            </a:pPr>
            <a:r>
              <a:rPr lang="ko-KR" altLang="en-US" b="0" dirty="0" smtClean="0"/>
              <a:t>명령어 인출 및 </a:t>
            </a:r>
            <a:r>
              <a:rPr lang="en-US" altLang="ko-KR" b="0" dirty="0" smtClean="0"/>
              <a:t>PC </a:t>
            </a:r>
            <a:r>
              <a:rPr lang="ko-KR" altLang="en-US" b="0" dirty="0" smtClean="0"/>
              <a:t>증가</a:t>
            </a:r>
            <a:endParaRPr lang="en-US" altLang="ko-KR" b="0" dirty="0"/>
          </a:p>
          <a:p>
            <a:pPr marL="422041" indent="-422041">
              <a:lnSpc>
                <a:spcPct val="120000"/>
              </a:lnSpc>
              <a:buSzPct val="90000"/>
              <a:buFont typeface="Monotype Sorts" pitchFamily="2" charset="2"/>
              <a:buAutoNum type="arabicPeriod"/>
            </a:pPr>
            <a:r>
              <a:rPr lang="ko-KR" altLang="en-US" b="0" dirty="0"/>
              <a:t>두 레지스터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ko-KR" altLang="en-US" b="0" dirty="0"/>
              <a:t>와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$t3</a:t>
            </a:r>
            <a:r>
              <a:rPr lang="ko-KR" altLang="en-US" b="0" dirty="0"/>
              <a:t>를 레지스터 파일로부터 </a:t>
            </a:r>
            <a:r>
              <a:rPr lang="ko-KR" altLang="en-US" b="0" dirty="0" smtClean="0"/>
              <a:t>읽고</a:t>
            </a:r>
            <a:r>
              <a:rPr lang="en-US" altLang="ko-KR" b="0" dirty="0" smtClean="0"/>
              <a:t>,</a:t>
            </a:r>
          </a:p>
          <a:p>
            <a:pPr marL="0" indent="413249">
              <a:lnSpc>
                <a:spcPct val="120000"/>
              </a:lnSpc>
              <a:buSzPct val="90000"/>
              <a:buNone/>
            </a:pPr>
            <a:r>
              <a:rPr lang="ko-KR" altLang="en-US" b="0" dirty="0" smtClean="0"/>
              <a:t>주 </a:t>
            </a:r>
            <a:r>
              <a:rPr lang="ko-KR" altLang="en-US" b="0" dirty="0"/>
              <a:t>제어 </a:t>
            </a:r>
            <a:r>
              <a:rPr lang="ko-KR" altLang="en-US" b="0" dirty="0" smtClean="0"/>
              <a:t>유닛이 </a:t>
            </a:r>
            <a:r>
              <a:rPr lang="ko-KR" altLang="en-US" b="0" dirty="0" err="1"/>
              <a:t>제어선의</a:t>
            </a:r>
            <a:r>
              <a:rPr lang="ko-KR" altLang="en-US" b="0" dirty="0"/>
              <a:t> 값들을 </a:t>
            </a:r>
            <a:r>
              <a:rPr lang="ko-KR" altLang="en-US" b="0" dirty="0" smtClean="0"/>
              <a:t>계산</a:t>
            </a:r>
            <a:endParaRPr lang="en-US" altLang="ko-KR" b="0" dirty="0"/>
          </a:p>
          <a:p>
            <a:pPr marL="422041" indent="-422041">
              <a:lnSpc>
                <a:spcPct val="120000"/>
              </a:lnSpc>
              <a:buSzPct val="90000"/>
              <a:buFont typeface="+mj-lt"/>
              <a:buAutoNum type="arabicPeriod" startAt="3"/>
            </a:pPr>
            <a:r>
              <a:rPr lang="en-US" altLang="ko-KR" b="0" dirty="0" smtClean="0"/>
              <a:t>ALU</a:t>
            </a:r>
            <a:r>
              <a:rPr lang="ko-KR" altLang="en-US" b="0" dirty="0" smtClean="0"/>
              <a:t>는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ko-KR" altLang="en-US" b="0" dirty="0" smtClean="0"/>
              <a:t>에서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ko-KR" altLang="en-US" b="0" dirty="0" smtClean="0"/>
              <a:t>를 뺀다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별도의 주소 </a:t>
            </a:r>
            <a:r>
              <a:rPr lang="ko-KR" altLang="en-US" b="0" dirty="0" err="1" smtClean="0"/>
              <a:t>덧셈기는</a:t>
            </a:r>
            <a:r>
              <a:rPr lang="ko-KR" altLang="en-US" b="0" dirty="0" smtClean="0"/>
              <a:t> 명령어의 </a:t>
            </a:r>
            <a:r>
              <a:rPr lang="ko-KR" altLang="en-US" b="0" dirty="0"/>
              <a:t>하위 </a:t>
            </a:r>
            <a:r>
              <a:rPr lang="en-US" altLang="ko-KR" b="0" dirty="0"/>
              <a:t>16 </a:t>
            </a:r>
            <a:r>
              <a:rPr lang="ko-KR" altLang="en-US" b="0" dirty="0"/>
              <a:t>비트</a:t>
            </a:r>
            <a:r>
              <a:rPr lang="en-US" altLang="ko-KR" b="0" dirty="0"/>
              <a:t>(offset)</a:t>
            </a:r>
            <a:r>
              <a:rPr lang="ko-KR" altLang="en-US" b="0" dirty="0"/>
              <a:t>를 </a:t>
            </a:r>
            <a:r>
              <a:rPr lang="ko-KR" altLang="en-US" b="0" dirty="0" err="1"/>
              <a:t>부호확장한</a:t>
            </a:r>
            <a:r>
              <a:rPr lang="ko-KR" altLang="en-US" b="0" dirty="0"/>
              <a:t> 후 </a:t>
            </a:r>
            <a:r>
              <a:rPr lang="en-US" altLang="ko-KR" b="0" dirty="0"/>
              <a:t>2 </a:t>
            </a:r>
            <a:r>
              <a:rPr lang="ko-KR" altLang="en-US" b="0" dirty="0"/>
              <a:t>비트 왼쪽 </a:t>
            </a:r>
            <a:r>
              <a:rPr lang="ko-KR" altLang="en-US" b="0" dirty="0" err="1"/>
              <a:t>자리이동한</a:t>
            </a:r>
            <a:r>
              <a:rPr lang="ko-KR" altLang="en-US" b="0" dirty="0"/>
              <a:t> </a:t>
            </a:r>
            <a:r>
              <a:rPr lang="ko-KR" altLang="en-US" b="0" dirty="0" smtClean="0"/>
              <a:t>값과 </a:t>
            </a:r>
            <a:r>
              <a:rPr lang="en-US" altLang="ko-KR" b="0" dirty="0" smtClean="0"/>
              <a:t>PC+4</a:t>
            </a:r>
            <a:r>
              <a:rPr lang="ko-KR" altLang="en-US" b="0" dirty="0" smtClean="0"/>
              <a:t>를 더하여 분기 목적지 주소 계산</a:t>
            </a:r>
            <a:endParaRPr lang="en-US" altLang="ko-KR" b="0" dirty="0" smtClean="0"/>
          </a:p>
          <a:p>
            <a:pPr marL="422041" indent="-422041">
              <a:lnSpc>
                <a:spcPct val="120000"/>
              </a:lnSpc>
              <a:buSzPct val="90000"/>
              <a:buFont typeface="+mj-lt"/>
              <a:buAutoNum type="arabicPeriod" startAt="4"/>
            </a:pPr>
            <a:r>
              <a:rPr lang="en-US" altLang="ko-KR" b="0" dirty="0"/>
              <a:t>ALU</a:t>
            </a:r>
            <a:r>
              <a:rPr lang="ko-KR" altLang="en-US" b="0" dirty="0"/>
              <a:t>의 </a:t>
            </a:r>
            <a:r>
              <a:rPr lang="en-US" altLang="ko-KR" b="0" dirty="0"/>
              <a:t>Zero </a:t>
            </a:r>
            <a:r>
              <a:rPr lang="ko-KR" altLang="en-US" b="0" dirty="0"/>
              <a:t>출력을 이용하여 </a:t>
            </a:r>
            <a:r>
              <a:rPr lang="en-US" altLang="ko-KR" b="0" dirty="0" smtClean="0"/>
              <a:t>PC</a:t>
            </a:r>
            <a:r>
              <a:rPr lang="ko-KR" altLang="en-US" b="0" dirty="0" smtClean="0"/>
              <a:t>에 넣을 값 선택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8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907" name="Group 35"/>
          <p:cNvGraphicFramePr>
            <a:graphicFrameLocks noGrp="1"/>
          </p:cNvGraphicFramePr>
          <p:nvPr>
            <p:ph sz="half" idx="2"/>
          </p:nvPr>
        </p:nvGraphicFramePr>
        <p:xfrm>
          <a:off x="7031350" y="1440474"/>
          <a:ext cx="1785870" cy="3855430"/>
        </p:xfrm>
        <a:graphic>
          <a:graphicData uri="http://schemas.openxmlformats.org/drawingml/2006/table">
            <a:tbl>
              <a:tblPr/>
              <a:tblGrid>
                <a:gridCol w="12361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RegDst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X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ALUSrc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MemtoReg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X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RegWrite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MemRead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MemWrite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Branch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ALUOp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01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9" name="Picture 3" descr="f04-21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802" y="1368463"/>
            <a:ext cx="6141244" cy="4703795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분기 </a:t>
            </a:r>
            <a:r>
              <a:rPr lang="ko-KR" altLang="en-US" dirty="0"/>
              <a:t>명령어의 데이터패스와 제어신호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92352" y="5702836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4.21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2093" y="692607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32651" indent="-332651" algn="just">
              <a:spcBef>
                <a:spcPct val="10000"/>
              </a:spcBef>
            </a:pPr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en-US" altLang="ko-KR" sz="1800" dirty="0" err="1">
                <a:latin typeface="Courier New" pitchFamily="49" charset="0"/>
              </a:rPr>
              <a:t>beq</a:t>
            </a:r>
            <a:r>
              <a:rPr lang="en-US" altLang="ko-KR" sz="1800" dirty="0">
                <a:latin typeface="Courier New" pitchFamily="49" charset="0"/>
              </a:rPr>
              <a:t> $t1,$t2,offset</a:t>
            </a:r>
            <a:endParaRPr lang="en-US" altLang="ko-KR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MIPS </a:t>
            </a:r>
            <a:r>
              <a:rPr lang="ko-KR" altLang="en-US" dirty="0" smtClean="0"/>
              <a:t>구조를 </a:t>
            </a:r>
            <a:r>
              <a:rPr lang="ko-KR" altLang="en-US" dirty="0"/>
              <a:t>위한 단순한 </a:t>
            </a:r>
            <a:r>
              <a:rPr lang="ko-KR" altLang="en-US" dirty="0" err="1"/>
              <a:t>데이터패스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4" name="Picture 6" descr="f04-11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29" y="1501401"/>
            <a:ext cx="5926015" cy="3933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31169" y="5631033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4.11</a:t>
            </a:r>
          </a:p>
        </p:txBody>
      </p:sp>
    </p:spTree>
    <p:extLst>
      <p:ext uri="{BB962C8B-B14F-4D97-AF65-F5344CB8AC3E}">
        <p14:creationId xmlns:p14="http://schemas.microsoft.com/office/powerpoint/2010/main" val="34784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제어 유닛의 완성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점프 명령어의 구현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0"/>
            <a:r>
              <a:rPr kumimoji="0" lang="en-US" altLang="ko-KR" b="0" dirty="0" smtClean="0">
                <a:solidFill>
                  <a:sysClr val="windowText" lastClr="000000"/>
                </a:solidFill>
                <a:latin typeface="Lucida Console" pitchFamily="49" charset="0"/>
              </a:rPr>
              <a:t>Jump</a:t>
            </a:r>
            <a:r>
              <a:rPr lang="ko-KR" altLang="en-US" b="0" dirty="0" smtClean="0"/>
              <a:t>는 워드 주소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0"/>
            <a:r>
              <a:rPr lang="ko-KR" altLang="en-US" b="0" dirty="0"/>
              <a:t>다음 </a:t>
            </a:r>
            <a:r>
              <a:rPr lang="ko-KR" altLang="en-US" b="0" dirty="0" smtClean="0"/>
              <a:t>세 </a:t>
            </a:r>
            <a:r>
              <a:rPr lang="ko-KR" altLang="en-US" b="0" dirty="0"/>
              <a:t>값의 연접</a:t>
            </a:r>
            <a:r>
              <a:rPr lang="en-US" altLang="ko-KR" b="0" dirty="0"/>
              <a:t>(concatenation)</a:t>
            </a:r>
            <a:r>
              <a:rPr lang="ko-KR" altLang="en-US" b="0" dirty="0"/>
              <a:t>을 </a:t>
            </a:r>
            <a:r>
              <a:rPr lang="en-US" altLang="ko-KR" b="0" dirty="0"/>
              <a:t>PC</a:t>
            </a:r>
            <a:r>
              <a:rPr lang="ko-KR" altLang="en-US" b="0" dirty="0"/>
              <a:t>에 </a:t>
            </a:r>
            <a:r>
              <a:rPr lang="ko-KR" altLang="en-US" b="0" dirty="0" smtClean="0"/>
              <a:t>저장</a:t>
            </a:r>
            <a:endParaRPr lang="en-US" altLang="ko-KR" b="0" dirty="0" smtClean="0"/>
          </a:p>
          <a:p>
            <a:pPr lvl="1"/>
            <a:r>
              <a:rPr lang="en-AU" altLang="ko-KR" dirty="0" smtClean="0"/>
              <a:t>(PC+4)</a:t>
            </a:r>
            <a:r>
              <a:rPr lang="ko-KR" altLang="en-US" dirty="0" smtClean="0"/>
              <a:t>의 상위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비트</a:t>
            </a:r>
            <a:r>
              <a:rPr lang="en-AU" altLang="ko-KR" dirty="0"/>
              <a:t>	</a:t>
            </a:r>
            <a:r>
              <a:rPr lang="en-AU" altLang="ko-KR" dirty="0">
                <a:sym typeface="Wingdings 3"/>
              </a:rPr>
              <a:t>	PC[31-28]  </a:t>
            </a:r>
            <a:r>
              <a:rPr lang="en-AU" altLang="ko-KR" dirty="0" smtClean="0">
                <a:sym typeface="Wingdings 3"/>
              </a:rPr>
              <a:t>(PC+4)[31-28</a:t>
            </a:r>
            <a:r>
              <a:rPr lang="en-AU" altLang="ko-KR" dirty="0">
                <a:sym typeface="Wingdings 3"/>
              </a:rPr>
              <a:t>]</a:t>
            </a:r>
            <a:endParaRPr lang="en-AU" altLang="ko-KR" dirty="0"/>
          </a:p>
          <a:p>
            <a:pPr lvl="1"/>
            <a:r>
              <a:rPr lang="en-AU" altLang="ko-KR" dirty="0" smtClean="0"/>
              <a:t>26 </a:t>
            </a:r>
            <a:r>
              <a:rPr lang="ko-KR" altLang="en-US" dirty="0" smtClean="0"/>
              <a:t>비트 주소</a:t>
            </a:r>
            <a:r>
              <a:rPr lang="en-AU" altLang="ko-KR" dirty="0"/>
              <a:t>	</a:t>
            </a:r>
            <a:r>
              <a:rPr lang="en-AU" altLang="ko-KR" dirty="0" smtClean="0"/>
              <a:t>	</a:t>
            </a:r>
            <a:r>
              <a:rPr lang="en-AU" altLang="ko-KR" dirty="0" smtClean="0">
                <a:sym typeface="Wingdings 3"/>
              </a:rPr>
              <a:t></a:t>
            </a:r>
            <a:r>
              <a:rPr lang="en-AU" altLang="ko-KR" dirty="0">
                <a:sym typeface="Wingdings 3"/>
              </a:rPr>
              <a:t>	PC[27-2]  </a:t>
            </a:r>
            <a:r>
              <a:rPr lang="ko-KR" altLang="en-US" dirty="0" smtClean="0">
                <a:sym typeface="Wingdings 3"/>
              </a:rPr>
              <a:t>명령어</a:t>
            </a:r>
            <a:r>
              <a:rPr lang="en-AU" altLang="ko-KR" dirty="0" smtClean="0">
                <a:sym typeface="Wingdings 3"/>
              </a:rPr>
              <a:t>[25-0]</a:t>
            </a:r>
          </a:p>
          <a:p>
            <a:pPr lvl="1"/>
            <a:r>
              <a:rPr lang="en-AU" altLang="ko-KR" dirty="0" smtClean="0"/>
              <a:t>00</a:t>
            </a:r>
            <a:r>
              <a:rPr lang="en-AU" altLang="ko-KR" dirty="0"/>
              <a:t>			</a:t>
            </a:r>
            <a:r>
              <a:rPr lang="en-AU" altLang="ko-KR" dirty="0">
                <a:sym typeface="Wingdings 3"/>
              </a:rPr>
              <a:t>	</a:t>
            </a:r>
            <a:r>
              <a:rPr lang="en-US" altLang="ko-KR" dirty="0"/>
              <a:t>PC[1-0] </a:t>
            </a:r>
            <a:r>
              <a:rPr lang="en-AU" altLang="ko-KR" sz="1662" dirty="0">
                <a:sym typeface="Wingdings 3"/>
              </a:rPr>
              <a:t></a:t>
            </a:r>
            <a:r>
              <a:rPr lang="en-US" altLang="ko-KR" dirty="0"/>
              <a:t> 00</a:t>
            </a:r>
            <a:endParaRPr lang="en-AU" altLang="ko-KR" dirty="0"/>
          </a:p>
          <a:p>
            <a:pPr lvl="0"/>
            <a:r>
              <a:rPr lang="ko-KR" altLang="en-US" b="0" dirty="0" smtClean="0"/>
              <a:t>새로운 </a:t>
            </a:r>
            <a:r>
              <a:rPr lang="ko-KR" altLang="en-US" b="0" dirty="0" err="1" smtClean="0"/>
              <a:t>멀티플렉서와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제어신호가</a:t>
            </a:r>
            <a:r>
              <a:rPr lang="ko-KR" altLang="en-US" b="0" dirty="0" smtClean="0"/>
              <a:t> 필요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112651" y="2232558"/>
            <a:ext cx="6381750" cy="751743"/>
            <a:chOff x="1156" y="890"/>
            <a:chExt cx="4355" cy="513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156" y="890"/>
              <a:ext cx="817" cy="25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46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000010</a:t>
              </a:r>
              <a:endParaRPr lang="en-AU" altLang="ko-KR" sz="1846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973" y="890"/>
              <a:ext cx="3538" cy="25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846" kern="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주소</a:t>
              </a:r>
              <a:endParaRPr lang="en-AU" altLang="ko-KR" sz="1846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332" y="1165"/>
              <a:ext cx="497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62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31:26</a:t>
              </a:r>
              <a:endParaRPr lang="en-AU" altLang="ko-KR" sz="1662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536" y="1165"/>
              <a:ext cx="57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62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25:0</a:t>
              </a:r>
              <a:endParaRPr lang="en-AU" altLang="ko-KR" sz="1662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167478" y="2302898"/>
            <a:ext cx="697627" cy="3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62" kern="0" dirty="0">
                <a:solidFill>
                  <a:sysClr val="windowText" lastClr="000000"/>
                </a:solidFill>
                <a:latin typeface="Lucida Console" pitchFamily="49" charset="0"/>
              </a:rPr>
              <a:t>Jump</a:t>
            </a:r>
            <a:endParaRPr lang="en-AU" altLang="ko-KR" sz="1662" kern="0" dirty="0">
              <a:solidFill>
                <a:sysClr val="windowText" lastClr="000000"/>
              </a:solidFill>
              <a:latin typeface="Lucida Console" pitchFamily="49" charset="0"/>
              <a:ea typeface="굴림" charset="-127"/>
            </a:endParaRPr>
          </a:p>
        </p:txBody>
      </p:sp>
      <p:grpSp>
        <p:nvGrpSpPr>
          <p:cNvPr id="11" name="Group 1"/>
          <p:cNvGrpSpPr/>
          <p:nvPr/>
        </p:nvGrpSpPr>
        <p:grpSpPr>
          <a:xfrm>
            <a:off x="3309870" y="3695787"/>
            <a:ext cx="5417124" cy="597137"/>
            <a:chOff x="1221262" y="2763309"/>
            <a:chExt cx="5417124" cy="597137"/>
          </a:xfrm>
        </p:grpSpPr>
        <p:sp>
          <p:nvSpPr>
            <p:cNvPr id="12" name="Rectangle 10"/>
            <p:cNvSpPr/>
            <p:nvPr/>
          </p:nvSpPr>
          <p:spPr>
            <a:xfrm>
              <a:off x="1221262" y="2763309"/>
              <a:ext cx="54171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Target </a:t>
              </a:r>
              <a:r>
                <a:rPr lang="en-US" altLang="en-US" sz="1800" dirty="0" smtClean="0"/>
                <a:t>address = (PC+4)[31:28] : </a:t>
              </a:r>
              <a:r>
                <a:rPr lang="en-US" altLang="en-US" sz="1800" dirty="0" err="1" smtClean="0"/>
                <a:t>address_field</a:t>
              </a:r>
              <a:r>
                <a:rPr lang="en-US" altLang="en-US" sz="1800" dirty="0" smtClean="0"/>
                <a:t> x 4 </a:t>
              </a:r>
              <a:endParaRPr lang="en-US" sz="1800" dirty="0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273532" y="3045901"/>
              <a:ext cx="61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  <a:r>
                <a:rPr lang="en-US" altLang="en-US" sz="1400" smtClean="0"/>
                <a:t> </a:t>
              </a:r>
              <a:r>
                <a:rPr lang="en-US" altLang="en-US" sz="1400"/>
                <a:t>bits</a:t>
              </a:r>
              <a:endParaRPr lang="en-AU" altLang="en-US" sz="1400" dirty="0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4982308" y="3045901"/>
              <a:ext cx="7120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dirty="0" smtClean="0"/>
                <a:t>28 </a:t>
              </a:r>
              <a:r>
                <a:rPr lang="en-US" altLang="en-US" sz="1400" dirty="0"/>
                <a:t>bits</a:t>
              </a:r>
              <a:endParaRPr lang="en-AU" altLang="en-US" sz="1400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721583" y="3052669"/>
              <a:ext cx="7120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dirty="0" smtClean="0"/>
                <a:t>32 </a:t>
              </a:r>
              <a:r>
                <a:rPr lang="en-US" altLang="en-US" sz="1400" dirty="0"/>
                <a:t>bits</a:t>
              </a:r>
              <a:endParaRPr lang="en-AU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9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04-2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334" y="1495716"/>
            <a:ext cx="6063512" cy="4652825"/>
          </a:xfrm>
          <a:prstGeom prst="rect">
            <a:avLst/>
          </a:prstGeom>
          <a:noFill/>
        </p:spPr>
      </p:pic>
      <p:graphicFrame>
        <p:nvGraphicFramePr>
          <p:cNvPr id="7" name="Group 35"/>
          <p:cNvGraphicFramePr>
            <a:graphicFrameLocks/>
          </p:cNvGraphicFramePr>
          <p:nvPr/>
        </p:nvGraphicFramePr>
        <p:xfrm>
          <a:off x="7031350" y="1440474"/>
          <a:ext cx="1785870" cy="4337542"/>
        </p:xfrm>
        <a:graphic>
          <a:graphicData uri="http://schemas.openxmlformats.org/drawingml/2006/table">
            <a:tbl>
              <a:tblPr/>
              <a:tblGrid>
                <a:gridCol w="12361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RegDst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X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ALUSrc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X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MemtoReg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X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RegWrite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MemRead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MemWrite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Branch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X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ALUOp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XX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Jump</a:t>
                      </a:r>
                    </a:p>
                  </a:txBody>
                  <a:tcPr marL="49846" marR="4984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9846" marR="4984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ko-KR" altLang="en-US" dirty="0" smtClean="0"/>
              <a:t>가 추가된 </a:t>
            </a:r>
            <a:r>
              <a:rPr lang="ko-KR" altLang="en-US" dirty="0" err="1" smtClean="0"/>
              <a:t>데이터패스</a:t>
            </a:r>
            <a:endParaRPr lang="ko-KR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92352" y="5702836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4.24</a:t>
            </a:r>
          </a:p>
        </p:txBody>
      </p:sp>
      <p:sp>
        <p:nvSpPr>
          <p:cNvPr id="9" name="Rectangle 4"/>
          <p:cNvSpPr/>
          <p:nvPr/>
        </p:nvSpPr>
        <p:spPr>
          <a:xfrm>
            <a:off x="4205598" y="957632"/>
            <a:ext cx="266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latin typeface="LetterGothicStd" charset="0"/>
              </a:rPr>
              <a:t>예</a:t>
            </a:r>
            <a:r>
              <a:rPr lang="en-US" sz="2400" dirty="0" smtClean="0">
                <a:latin typeface="LetterGothicStd" charset="0"/>
              </a:rPr>
              <a:t>) </a:t>
            </a:r>
            <a:r>
              <a:rPr lang="en-US" altLang="en-US" sz="2400" dirty="0">
                <a:latin typeface="Lucida Console" charset="0"/>
              </a:rPr>
              <a:t>j    </a:t>
            </a:r>
            <a:r>
              <a:rPr lang="en-US" altLang="en-US" sz="2400" dirty="0" smtClean="0">
                <a:latin typeface="Lucida Console" charset="0"/>
              </a:rPr>
              <a:t>Loop</a:t>
            </a:r>
            <a:endParaRPr lang="en-AU" altLang="en-US" sz="240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3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명령어의 제어신호</a:t>
            </a:r>
            <a:endParaRPr lang="ko-KR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31169" y="5846899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4.22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716802" y="1685019"/>
          <a:ext cx="7842892" cy="3932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5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5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42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42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42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42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42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424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424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7424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7424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7424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46528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  </a:t>
                      </a:r>
                      <a:r>
                        <a:rPr lang="ko-KR" altLang="en-US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력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  </a:t>
                      </a:r>
                      <a:r>
                        <a:rPr lang="ko-KR" altLang="en-US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력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vert="vert270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vert="vert270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vert="vert270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vert="vert270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vert="vert270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vert="vert270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vert="vert270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vert="vert270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93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+mn-lt"/>
                        </a:rPr>
                        <a:t>mnemonic</a:t>
                      </a:r>
                      <a:endParaRPr lang="ko-KR" altLang="en-US" sz="1700" dirty="0" smtClean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 smtClean="0">
                          <a:latin typeface="+mn-lt"/>
                        </a:rPr>
                        <a:t>opcode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 smtClean="0">
                          <a:latin typeface="+mn-lt"/>
                        </a:rPr>
                        <a:t>RegDst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 smtClean="0">
                          <a:latin typeface="+mn-lt"/>
                        </a:rPr>
                        <a:t>ALUSrc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 smtClean="0">
                          <a:latin typeface="+mn-lt"/>
                        </a:rPr>
                        <a:t>MemetoReg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 smtClean="0">
                          <a:latin typeface="+mn-lt"/>
                        </a:rPr>
                        <a:t>RegWrite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 smtClean="0">
                          <a:latin typeface="+mn-lt"/>
                        </a:rPr>
                        <a:t>memRead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 smtClean="0">
                          <a:latin typeface="+mn-lt"/>
                        </a:rPr>
                        <a:t>MemWrite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Branch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ALUOp1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ALUOp2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Jump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형식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>
                          <a:latin typeface="+mn-lt"/>
                        </a:rPr>
                        <a:t>000000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</a:t>
                      </a:r>
                      <a:endParaRPr lang="ko-KR" altLang="en-US" sz="1700" dirty="0"/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</a:t>
                      </a:r>
                      <a:endParaRPr lang="ko-KR" altLang="en-US" sz="1700" dirty="0"/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</a:t>
                      </a:r>
                      <a:endParaRPr lang="ko-KR" altLang="en-US" sz="1700" dirty="0"/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</a:t>
                      </a:r>
                      <a:endParaRPr lang="ko-KR" altLang="en-US" sz="1700" dirty="0"/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</a:t>
                      </a:r>
                      <a:endParaRPr lang="ko-KR" altLang="en-US" sz="1700" dirty="0"/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</a:t>
                      </a:r>
                      <a:endParaRPr lang="ko-KR" altLang="en-US" sz="1700" dirty="0"/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</a:t>
                      </a:r>
                      <a:endParaRPr lang="ko-KR" altLang="en-US" sz="1700" dirty="0"/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err="1" smtClean="0">
                          <a:latin typeface="Lucida Console" pitchFamily="49" charset="0"/>
                          <a:cs typeface="Courier New" pitchFamily="49" charset="0"/>
                        </a:rPr>
                        <a:t>lw</a:t>
                      </a:r>
                      <a:endParaRPr lang="ko-KR" altLang="en-US" sz="1700" b="0" dirty="0">
                        <a:latin typeface="Lucida Console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>
                          <a:latin typeface="+mn-lt"/>
                        </a:rPr>
                        <a:t>100011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1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1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1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1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err="1" smtClean="0">
                          <a:latin typeface="Lucida Console" pitchFamily="49" charset="0"/>
                          <a:cs typeface="Courier New" pitchFamily="49" charset="0"/>
                        </a:rPr>
                        <a:t>sw</a:t>
                      </a:r>
                      <a:endParaRPr lang="ko-KR" altLang="en-US" sz="1700" b="0" dirty="0">
                        <a:latin typeface="Lucida Console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>
                          <a:latin typeface="+mn-lt"/>
                        </a:rPr>
                        <a:t>101011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X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1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X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1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err="1" smtClean="0">
                          <a:latin typeface="Lucida Console" pitchFamily="49" charset="0"/>
                          <a:cs typeface="Courier New" pitchFamily="49" charset="0"/>
                        </a:rPr>
                        <a:t>beq</a:t>
                      </a:r>
                      <a:endParaRPr lang="ko-KR" altLang="en-US" sz="1700" b="0" dirty="0">
                        <a:latin typeface="Lucida Console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>
                          <a:latin typeface="+mn-lt"/>
                        </a:rPr>
                        <a:t>000100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X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X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1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1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7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latin typeface="Lucida Console" pitchFamily="49" charset="0"/>
                          <a:cs typeface="Courier New" pitchFamily="49" charset="0"/>
                        </a:rPr>
                        <a:t>j</a:t>
                      </a:r>
                      <a:endParaRPr lang="ko-KR" altLang="en-US" sz="1700" b="0" dirty="0">
                        <a:latin typeface="Lucida Console" pitchFamily="49" charset="0"/>
                        <a:cs typeface="Courier New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>
                          <a:latin typeface="+mn-lt"/>
                        </a:rPr>
                        <a:t>000010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X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X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X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0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X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X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X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lt"/>
                        </a:rPr>
                        <a:t>1</a:t>
                      </a:r>
                      <a:endParaRPr lang="ko-KR" altLang="en-US" sz="1700" dirty="0">
                        <a:latin typeface="+mn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0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13" name="Picture 5" descr="Figure C-2-5-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0302" y="2099622"/>
            <a:ext cx="4418135" cy="4254011"/>
          </a:xfrm>
          <a:prstGeom prst="rect">
            <a:avLst/>
          </a:prstGeom>
          <a:noFill/>
        </p:spPr>
      </p:pic>
      <p:grpSp>
        <p:nvGrpSpPr>
          <p:cNvPr id="32" name="그룹 31"/>
          <p:cNvGrpSpPr/>
          <p:nvPr/>
        </p:nvGrpSpPr>
        <p:grpSpPr>
          <a:xfrm>
            <a:off x="469205" y="1434428"/>
            <a:ext cx="5583390" cy="2725226"/>
            <a:chOff x="488504" y="836712"/>
            <a:chExt cx="6048672" cy="2952328"/>
          </a:xfrm>
        </p:grpSpPr>
        <p:sp>
          <p:nvSpPr>
            <p:cNvPr id="24" name="TextBox 23"/>
            <p:cNvSpPr txBox="1"/>
            <p:nvPr/>
          </p:nvSpPr>
          <p:spPr>
            <a:xfrm>
              <a:off x="2792760" y="836712"/>
              <a:ext cx="504057" cy="28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8" dirty="0"/>
                <a:t>6</a:t>
              </a:r>
              <a:endParaRPr lang="ko-KR" altLang="en-US" sz="1108" dirty="0"/>
            </a:p>
          </p:txBody>
        </p:sp>
        <p:sp>
          <p:nvSpPr>
            <p:cNvPr id="8" name="사다리꼴 7"/>
            <p:cNvSpPr/>
            <p:nvPr/>
          </p:nvSpPr>
          <p:spPr bwMode="auto">
            <a:xfrm>
              <a:off x="2144688" y="1628800"/>
              <a:ext cx="4392488" cy="2160240"/>
            </a:xfrm>
            <a:prstGeom prst="trapezoid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kumimoji="1" lang="ko-KR" altLang="en-US" sz="2215"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3024" y="2132856"/>
              <a:ext cx="3472301" cy="46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8" b="1" dirty="0">
                  <a:latin typeface="Tahoma" panose="020B0604030504040204" pitchFamily="34" charset="0"/>
                  <a:ea typeface="맑은 고딕" panose="020B0503020000020004" pitchFamily="50" charset="-127"/>
                </a:rPr>
                <a:t>명령어 해독기</a:t>
              </a:r>
              <a:endParaRPr lang="en-US" altLang="ko-KR" sz="1108" b="1" dirty="0">
                <a:latin typeface="Tahoma" panose="020B0604030504040204" pitchFamily="34" charset="0"/>
                <a:ea typeface="맑은 고딕" panose="020B0503020000020004" pitchFamily="50" charset="-127"/>
              </a:endParaRPr>
            </a:p>
            <a:p>
              <a:r>
                <a:rPr lang="en-US" altLang="ko-KR" sz="1108" b="1" dirty="0">
                  <a:latin typeface="Tahoma" panose="020B0604030504040204" pitchFamily="34" charset="0"/>
                  <a:ea typeface="맑은 고딕" panose="020B0503020000020004" pitchFamily="50" charset="-127"/>
                </a:rPr>
                <a:t>(Instruction Decoder)</a:t>
              </a:r>
              <a:endParaRPr lang="ko-KR" altLang="en-US" sz="1108" b="1" dirty="0">
                <a:latin typeface="Tahoma" panose="020B060403050404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8504" y="980728"/>
              <a:ext cx="1656184" cy="28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8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opcode</a:t>
              </a:r>
              <a:endParaRPr lang="ko-KR" altLang="en-US" sz="1108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 bwMode="auto">
            <a:xfrm>
              <a:off x="1856656" y="1196752"/>
              <a:ext cx="24482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직선 화살표 연결선 18"/>
            <p:cNvCxnSpPr/>
            <p:nvPr/>
          </p:nvCxnSpPr>
          <p:spPr bwMode="auto">
            <a:xfrm rot="5400000">
              <a:off x="4124908" y="1376772"/>
              <a:ext cx="36004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rot="5400000">
              <a:off x="2648744" y="1124744"/>
              <a:ext cx="288032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3871199" y="3371154"/>
              <a:ext cx="611783" cy="28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8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35</a:t>
              </a:r>
              <a:endParaRPr lang="ko-KR" altLang="en-US" sz="1108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96816" y="3356992"/>
              <a:ext cx="432048" cy="28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8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ko-KR" altLang="en-US" sz="1108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17107" y="3371153"/>
              <a:ext cx="720080" cy="28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8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43</a:t>
              </a:r>
              <a:endParaRPr lang="ko-KR" altLang="en-US" sz="1108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50529" y="3371153"/>
              <a:ext cx="504057" cy="28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8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ko-KR" altLang="en-US" sz="1108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73080" y="3212976"/>
              <a:ext cx="720080" cy="530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85" b="1" dirty="0"/>
                <a:t>.....</a:t>
              </a:r>
              <a:endParaRPr lang="ko-KR" altLang="en-US" sz="2585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60712" y="3212976"/>
              <a:ext cx="720080" cy="530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85" b="1" dirty="0"/>
                <a:t>.....</a:t>
              </a:r>
              <a:endParaRPr lang="ko-KR" altLang="en-US" sz="2585" b="1" dirty="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292493" y="3641481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D.2.5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주제어유닛의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60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오늘날 왜 단일 사이클 구현은 사용되지 않는가</a:t>
            </a:r>
            <a:r>
              <a:rPr lang="en-US" altLang="ko-KR" u="sng" dirty="0"/>
              <a:t>?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최장 경로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적재 명령어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 메모리</a:t>
            </a:r>
            <a:r>
              <a:rPr lang="en-US" altLang="ko-KR" dirty="0" smtClean="0"/>
              <a:t>+</a:t>
            </a:r>
            <a:r>
              <a:rPr lang="ko-KR" altLang="en-US" dirty="0" smtClean="0"/>
              <a:t>레지스터 파일</a:t>
            </a:r>
            <a:r>
              <a:rPr lang="en-US" altLang="ko-KR" dirty="0" smtClean="0"/>
              <a:t>+ALU+</a:t>
            </a:r>
            <a:r>
              <a:rPr lang="ko-KR" altLang="en-US" dirty="0" smtClean="0"/>
              <a:t>데이터 메모리</a:t>
            </a:r>
            <a:r>
              <a:rPr lang="en-US" altLang="ko-KR" dirty="0" smtClean="0"/>
              <a:t>+</a:t>
            </a:r>
            <a:r>
              <a:rPr lang="ko-KR" altLang="en-US" dirty="0" smtClean="0"/>
              <a:t>레지스터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클럭 사이클 시간 결정  </a:t>
            </a:r>
            <a:r>
              <a:rPr lang="ko-KR" altLang="en-US" dirty="0" smtClean="0">
                <a:sym typeface="Symbol" panose="05050102010706020507" pitchFamily="18" charset="2"/>
              </a:rPr>
              <a:t>  매우 길다</a:t>
            </a:r>
            <a:r>
              <a:rPr lang="en-US" altLang="ko-KR" dirty="0" smtClean="0">
                <a:sym typeface="Symbol" panose="05050102010706020507" pitchFamily="18" charset="2"/>
              </a:rPr>
              <a:t>.</a:t>
            </a:r>
            <a:endParaRPr lang="en-US" altLang="ko-KR" dirty="0"/>
          </a:p>
          <a:p>
            <a:r>
              <a:rPr lang="ko-KR" altLang="en-US" dirty="0" smtClean="0"/>
              <a:t>단일 사이클 구현의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장단점</a:t>
            </a:r>
          </a:p>
          <a:p>
            <a:pPr lvl="1"/>
            <a:r>
              <a:rPr lang="en-US" altLang="ko-KR" dirty="0" smtClean="0"/>
              <a:t>CPI = 1 </a:t>
            </a:r>
            <a:r>
              <a:rPr lang="ko-KR" altLang="en-US" dirty="0" smtClean="0"/>
              <a:t>이지만 클럭 사이클이 너무 길어서 성능이 나쁘다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간단하고 이해하기 쉽다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가변 클럭 사이클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성능은 좋지만 구현 불가능</a:t>
            </a:r>
            <a:endParaRPr lang="en-US" altLang="ko-KR" dirty="0" smtClean="0"/>
          </a:p>
          <a:p>
            <a:r>
              <a:rPr lang="ko-KR" altLang="en-US" dirty="0" smtClean="0"/>
              <a:t>성능 개선 방법</a:t>
            </a:r>
            <a:endParaRPr lang="en-US" altLang="ko-KR" dirty="0" smtClean="0"/>
          </a:p>
          <a:p>
            <a:pPr marL="745900" lvl="1" indent="-332651" defTabSz="745900">
              <a:buSzPct val="80000"/>
              <a:buFont typeface="+mj-lt"/>
              <a:buAutoNum type="arabicPeriod"/>
            </a:pPr>
            <a:r>
              <a:rPr lang="ko-KR" altLang="en-US" dirty="0" smtClean="0"/>
              <a:t>다중 사이클</a:t>
            </a:r>
            <a:r>
              <a:rPr lang="en-US" altLang="ko-KR" dirty="0" smtClean="0"/>
              <a:t>(multicycle)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745900" lvl="1" indent="-332651" defTabSz="745900">
              <a:buSzPct val="80000"/>
              <a:buFont typeface="+mj-lt"/>
              <a:buAutoNum type="arabicPeriod"/>
            </a:pPr>
            <a:r>
              <a:rPr lang="ko-KR" altLang="en-US" b="1" dirty="0" err="1" smtClean="0">
                <a:solidFill>
                  <a:srgbClr val="0000FF"/>
                </a:solidFill>
              </a:rPr>
              <a:t>파이프라이닝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56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ALU Control Unit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DB118-A9A6-B845-B1F7-ED34983FD23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219200"/>
            <a:ext cx="8610600" cy="5334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rgbClr val="3B9AC5"/>
              </a:buClr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ALU </a:t>
            </a:r>
            <a:r>
              <a:rPr lang="ko-KR" altLang="en-US" dirty="0" smtClean="0"/>
              <a:t>의 용도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Load/Store: function = add</a:t>
            </a:r>
          </a:p>
          <a:p>
            <a:pPr lvl="1"/>
            <a:r>
              <a:rPr lang="en-US" altLang="ko-KR" sz="1800" dirty="0" smtClean="0"/>
              <a:t>Branch: function = subtract</a:t>
            </a:r>
          </a:p>
          <a:p>
            <a:pPr lvl="1"/>
            <a:r>
              <a:rPr lang="en-US" altLang="ko-KR" sz="1800" dirty="0" smtClean="0"/>
              <a:t>R-type: function depends on the 6-bit </a:t>
            </a:r>
            <a:r>
              <a:rPr lang="en-US" altLang="ko-KR" sz="1800" dirty="0" err="1" smtClean="0"/>
              <a:t>funct</a:t>
            </a:r>
            <a:r>
              <a:rPr lang="en-US" altLang="ko-KR" sz="1800" dirty="0" smtClean="0"/>
              <a:t> field</a:t>
            </a:r>
            <a:endParaRPr lang="en-AU" altLang="ko-KR" sz="1800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38101"/>
              </p:ext>
            </p:extLst>
          </p:nvPr>
        </p:nvGraphicFramePr>
        <p:xfrm>
          <a:off x="381000" y="3840165"/>
          <a:ext cx="5181600" cy="2560635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</a:tblGrid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ALU control input</a:t>
                      </a:r>
                      <a:endParaRPr kumimoji="0" lang="en-AU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  <a:endParaRPr kumimoji="0" lang="en-AU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</a:t>
                      </a:r>
                      <a:endParaRPr kumimoji="0" lang="en-AU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0001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0010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0110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subtract</a:t>
                      </a:r>
                      <a:endParaRPr kumimoji="0" lang="en-AU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0111</a:t>
                      </a:r>
                      <a:endParaRPr kumimoji="0" lang="en-AU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set-on-less-than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1100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NOR</a:t>
                      </a:r>
                      <a:endParaRPr kumimoji="0" lang="en-AU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"/>
          <p:cNvSpPr/>
          <p:nvPr/>
        </p:nvSpPr>
        <p:spPr>
          <a:xfrm>
            <a:off x="572585" y="3325755"/>
            <a:ext cx="4798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u="sng" dirty="0" smtClean="0"/>
              <a:t>MIPS ALU function for each control input</a:t>
            </a:r>
            <a:endParaRPr lang="en-US" sz="2000" u="sng" dirty="0"/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743200"/>
            <a:ext cx="1746793" cy="32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</a:t>
            </a:r>
            <a:r>
              <a:rPr lang="ko-KR" altLang="en-US" dirty="0" smtClean="0"/>
              <a:t>타입 명령어 리뷰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DB118-A9A6-B845-B1F7-ED34983FD23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  <p:sp>
        <p:nvSpPr>
          <p:cNvPr id="17" name="Rectangle 3"/>
          <p:cNvSpPr/>
          <p:nvPr/>
        </p:nvSpPr>
        <p:spPr>
          <a:xfrm>
            <a:off x="1264745" y="2247513"/>
            <a:ext cx="7156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MSB </a:t>
            </a:r>
          </a:p>
        </p:txBody>
      </p:sp>
      <p:sp>
        <p:nvSpPr>
          <p:cNvPr id="18" name="Rectangle 20"/>
          <p:cNvSpPr/>
          <p:nvPr/>
        </p:nvSpPr>
        <p:spPr>
          <a:xfrm>
            <a:off x="7551094" y="2310706"/>
            <a:ext cx="7156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SB </a:t>
            </a:r>
            <a:endParaRPr lang="en-US" sz="1400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82600" y="2438901"/>
            <a:ext cx="8610600" cy="423068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rgbClr val="3B9AC5"/>
              </a:buClr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800" dirty="0" smtClean="0"/>
          </a:p>
          <a:p>
            <a:pPr marL="611434" lvl="1" indent="-228612" defTabSz="779173">
              <a:defRPr/>
            </a:pPr>
            <a:endParaRPr lang="en-US" altLang="ko-KR" sz="1800" dirty="0" smtClean="0"/>
          </a:p>
          <a:p>
            <a:pPr marL="611434" lvl="1" indent="-228612" defTabSz="779173">
              <a:defRPr/>
            </a:pPr>
            <a:r>
              <a:rPr lang="en-US" altLang="ko-KR" sz="1800" dirty="0" smtClean="0"/>
              <a:t>op: </a:t>
            </a:r>
            <a:r>
              <a:rPr lang="ko-KR" altLang="en-US" sz="1800" dirty="0" smtClean="0"/>
              <a:t>명령어가 실행할 연산의 종류 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CC"/>
                </a:solidFill>
              </a:rPr>
              <a:t>opcode</a:t>
            </a:r>
            <a:r>
              <a:rPr lang="en-US" altLang="ko-KR" sz="1800" dirty="0" smtClean="0"/>
              <a:t>)</a:t>
            </a:r>
          </a:p>
          <a:p>
            <a:pPr marL="611434" lvl="1" indent="-228612" defTabSz="779173">
              <a:defRPr/>
            </a:pPr>
            <a:r>
              <a:rPr lang="en-US" altLang="ko-KR" sz="1800" dirty="0" err="1" smtClean="0"/>
              <a:t>rs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rt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첫 번째와 두 번째 근원지</a:t>
            </a:r>
            <a:r>
              <a:rPr lang="en-US" altLang="ko-KR" sz="1800" dirty="0" smtClean="0"/>
              <a:t>(source) </a:t>
            </a:r>
            <a:r>
              <a:rPr lang="ko-KR" altLang="en-US" sz="1800" dirty="0" err="1" smtClean="0"/>
              <a:t>피연산자</a:t>
            </a:r>
            <a:r>
              <a:rPr lang="ko-KR" altLang="en-US" sz="1800" dirty="0" smtClean="0"/>
              <a:t> 레지스터</a:t>
            </a:r>
          </a:p>
          <a:p>
            <a:pPr marL="611434" lvl="1" indent="-228612" defTabSz="779173">
              <a:defRPr/>
            </a:pPr>
            <a:r>
              <a:rPr lang="en-US" altLang="ko-KR" sz="1800" dirty="0" err="1" smtClean="0"/>
              <a:t>rd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목적지</a:t>
            </a:r>
            <a:r>
              <a:rPr lang="en-US" altLang="ko-KR" sz="1800" dirty="0" smtClean="0"/>
              <a:t>(destination) </a:t>
            </a:r>
            <a:r>
              <a:rPr lang="ko-KR" altLang="en-US" sz="1800" dirty="0" smtClean="0"/>
              <a:t>레지스터</a:t>
            </a:r>
            <a:endParaRPr lang="en-US" altLang="ko-KR" sz="1800" dirty="0" smtClean="0"/>
          </a:p>
          <a:p>
            <a:pPr marL="611434" lvl="1" indent="-228612" defTabSz="779173">
              <a:defRPr/>
            </a:pPr>
            <a:r>
              <a:rPr lang="en-US" altLang="ko-KR" sz="1800" dirty="0" err="1" smtClean="0"/>
              <a:t>shamt</a:t>
            </a:r>
            <a:r>
              <a:rPr lang="en-US" altLang="ko-KR" sz="1800" dirty="0" smtClean="0"/>
              <a:t>(shift amount): </a:t>
            </a:r>
            <a:r>
              <a:rPr lang="ko-KR" altLang="en-US" sz="1800" dirty="0" smtClean="0"/>
              <a:t>자리이동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양 </a:t>
            </a:r>
            <a:r>
              <a:rPr lang="en-US" altLang="ko-KR" sz="1800" dirty="0" smtClean="0"/>
              <a:t> (</a:t>
            </a:r>
            <a:r>
              <a:rPr lang="en-US" altLang="ko-KR" sz="1800" dirty="0" smtClean="0">
                <a:hlinkClick r:id="rId3" action="ppaction://hlinksldjump"/>
              </a:rPr>
              <a:t>§2.6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참조</a:t>
            </a:r>
            <a:r>
              <a:rPr lang="en-US" altLang="ko-KR" sz="1800" dirty="0" smtClean="0"/>
              <a:t>)</a:t>
            </a:r>
          </a:p>
          <a:p>
            <a:pPr marL="611434" lvl="1" indent="-228612" defTabSz="779173">
              <a:defRPr/>
            </a:pPr>
            <a:r>
              <a:rPr lang="en-US" altLang="ko-KR" sz="1800" dirty="0" err="1" smtClean="0"/>
              <a:t>funct</a:t>
            </a:r>
            <a:r>
              <a:rPr lang="en-US" altLang="ko-KR" sz="1800" dirty="0" smtClean="0"/>
              <a:t>(function code): op </a:t>
            </a:r>
            <a:r>
              <a:rPr lang="ko-KR" altLang="en-US" sz="1800" dirty="0" smtClean="0"/>
              <a:t>필드에서 연산의 종류를 표시하고 </a:t>
            </a:r>
            <a:r>
              <a:rPr lang="en-US" altLang="ko-KR" sz="1800" dirty="0" err="1" smtClean="0"/>
              <a:t>funct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필드에서는 그 중의 한 연산을 구체적으로 지정</a:t>
            </a:r>
            <a:endParaRPr lang="en-US" altLang="ko-KR" sz="1800" dirty="0" smtClean="0"/>
          </a:p>
          <a:p>
            <a:pPr marL="1023218" lvl="2" indent="-228612" defTabSz="779173">
              <a:defRPr/>
            </a:pPr>
            <a:r>
              <a:rPr lang="ko-KR" altLang="en-US" dirty="0" smtClean="0"/>
              <a:t>일반적으로 연산자 확장</a:t>
            </a:r>
            <a:r>
              <a:rPr lang="en-US" altLang="ko-KR" dirty="0" smtClean="0"/>
              <a:t>(opcode extension)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958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4.4 </a:t>
            </a:r>
            <a:r>
              <a:rPr lang="en-US" altLang="ko-KR" sz="3323" dirty="0" smtClean="0">
                <a:solidFill>
                  <a:srgbClr val="0000CC"/>
                </a:solidFill>
              </a:rPr>
              <a:t>ALU Control Unit</a:t>
            </a:r>
            <a:endParaRPr lang="ko-KR" altLang="en-US" sz="3323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graphicFrame>
        <p:nvGraphicFramePr>
          <p:cNvPr id="129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11251"/>
              </p:ext>
            </p:extLst>
          </p:nvPr>
        </p:nvGraphicFramePr>
        <p:xfrm>
          <a:off x="685800" y="3200400"/>
          <a:ext cx="7921625" cy="3025776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ALUOp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function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word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word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equal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100010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100101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101010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30" name="Rectangle 6"/>
          <p:cNvSpPr/>
          <p:nvPr/>
        </p:nvSpPr>
        <p:spPr>
          <a:xfrm>
            <a:off x="609600" y="6256656"/>
            <a:ext cx="2327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* XXXXXX : Don’t care</a:t>
            </a:r>
            <a:endParaRPr lang="en-US" sz="1600" dirty="0"/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</p:spPr>
        <p:txBody>
          <a:bodyPr/>
          <a:lstStyle/>
          <a:p>
            <a:r>
              <a:rPr lang="en-US" b="1" dirty="0" smtClean="0"/>
              <a:t>ALU control unit</a:t>
            </a:r>
          </a:p>
          <a:p>
            <a:pPr lvl="1"/>
            <a:r>
              <a:rPr lang="en-US" b="1" dirty="0" smtClean="0"/>
              <a:t>2 </a:t>
            </a:r>
            <a:r>
              <a:rPr lang="ko-KR" altLang="en-US" b="1" dirty="0" smtClean="0"/>
              <a:t>개의 입력</a:t>
            </a:r>
            <a:endParaRPr lang="en-US" b="1" dirty="0" smtClean="0"/>
          </a:p>
          <a:p>
            <a:pPr lvl="2"/>
            <a:r>
              <a:rPr lang="en-US" b="1" dirty="0" err="1" smtClean="0"/>
              <a:t>ALUOp</a:t>
            </a:r>
            <a:r>
              <a:rPr lang="en-US" dirty="0" smtClean="0"/>
              <a:t> generated from </a:t>
            </a:r>
            <a:r>
              <a:rPr lang="en-US" u="sng" dirty="0" smtClean="0"/>
              <a:t>main ‘control’ unit</a:t>
            </a:r>
            <a:endParaRPr lang="en-US" dirty="0"/>
          </a:p>
          <a:p>
            <a:pPr lvl="2"/>
            <a:r>
              <a:rPr lang="en-US" b="1" dirty="0" err="1"/>
              <a:t>F</a:t>
            </a:r>
            <a:r>
              <a:rPr lang="en-US" b="1" dirty="0" err="1" smtClean="0"/>
              <a:t>unct</a:t>
            </a:r>
            <a:r>
              <a:rPr lang="en-US" b="1" dirty="0" smtClean="0"/>
              <a:t> field </a:t>
            </a:r>
            <a:r>
              <a:rPr lang="en-US" dirty="0" smtClean="0"/>
              <a:t>from instruction</a:t>
            </a:r>
          </a:p>
          <a:p>
            <a:pPr lvl="1"/>
            <a:r>
              <a:rPr lang="en-US" b="1" dirty="0" smtClean="0"/>
              <a:t>1 output: </a:t>
            </a:r>
            <a:r>
              <a:rPr lang="en-US" dirty="0" smtClean="0"/>
              <a:t>4-bit ALU control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ALU </a:t>
            </a:r>
            <a:r>
              <a:rPr lang="ko-KR" altLang="en-US" dirty="0" err="1" smtClean="0"/>
              <a:t>제어신호를</a:t>
            </a:r>
            <a:r>
              <a:rPr lang="ko-KR" altLang="en-US" dirty="0" smtClean="0"/>
              <a:t> </a:t>
            </a:r>
            <a:r>
              <a:rPr lang="ko-KR" altLang="en-US" dirty="0"/>
              <a:t>위한 </a:t>
            </a:r>
            <a:r>
              <a:rPr lang="ko-KR" altLang="en-US" dirty="0" err="1" smtClean="0"/>
              <a:t>진리표</a:t>
            </a:r>
            <a:endParaRPr lang="ko-KR" altLang="en-US" dirty="0"/>
          </a:p>
        </p:txBody>
      </p:sp>
      <p:grpSp>
        <p:nvGrpSpPr>
          <p:cNvPr id="182" name="Group 5"/>
          <p:cNvGrpSpPr/>
          <p:nvPr/>
        </p:nvGrpSpPr>
        <p:grpSpPr>
          <a:xfrm>
            <a:off x="430587" y="3748507"/>
            <a:ext cx="8206625" cy="2895600"/>
            <a:chOff x="430587" y="3124200"/>
            <a:chExt cx="8206625" cy="2895600"/>
          </a:xfrm>
        </p:grpSpPr>
        <p:pic>
          <p:nvPicPr>
            <p:cNvPr id="184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587" y="3124200"/>
              <a:ext cx="8206625" cy="2895600"/>
            </a:xfrm>
            <a:prstGeom prst="rect">
              <a:avLst/>
            </a:prstGeom>
          </p:spPr>
        </p:pic>
        <p:sp>
          <p:nvSpPr>
            <p:cNvPr id="185" name="TextBox 184"/>
            <p:cNvSpPr txBox="1"/>
            <p:nvPr/>
          </p:nvSpPr>
          <p:spPr>
            <a:xfrm>
              <a:off x="6934200" y="3609201"/>
              <a:ext cx="1091966" cy="276999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bg1"/>
                  </a:solidFill>
                </a:rPr>
                <a:t>ALU Control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pic>
        <p:nvPicPr>
          <p:cNvPr id="186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818380"/>
            <a:ext cx="1407208" cy="2583726"/>
          </a:xfrm>
          <a:prstGeom prst="rect">
            <a:avLst/>
          </a:prstGeom>
        </p:spPr>
      </p:pic>
      <p:sp>
        <p:nvSpPr>
          <p:cNvPr id="18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2971800"/>
          </a:xfrm>
        </p:spPr>
        <p:txBody>
          <a:bodyPr/>
          <a:lstStyle/>
          <a:p>
            <a:r>
              <a:rPr lang="en-US" dirty="0"/>
              <a:t>ALU control </a:t>
            </a:r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4-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ALU Control </a:t>
            </a:r>
            <a:r>
              <a:rPr lang="ko-KR" altLang="en-US" dirty="0" smtClean="0"/>
              <a:t>신호를 위한 </a:t>
            </a:r>
            <a:r>
              <a:rPr lang="ko-KR" altLang="en-US" dirty="0" err="1" smtClean="0"/>
              <a:t>진리표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09" y="2438400"/>
            <a:ext cx="2727750" cy="14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제어신호와 </a:t>
            </a:r>
            <a:r>
              <a:rPr lang="ko-KR" altLang="en-US" dirty="0" err="1" smtClean="0"/>
              <a:t>멀티플렉서가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데이터패스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4" name="Picture 6" descr="f04-15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31" y="1443318"/>
            <a:ext cx="7692938" cy="476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91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 제어 </a:t>
            </a:r>
            <a:r>
              <a:rPr lang="ko-KR" altLang="en-US" dirty="0" err="1" smtClean="0"/>
              <a:t>유닛</a:t>
            </a:r>
            <a:r>
              <a:rPr lang="en-US" altLang="ko-KR" dirty="0" smtClean="0"/>
              <a:t>(Main Control Unit)</a:t>
            </a:r>
            <a:r>
              <a:rPr lang="ko-KR" altLang="en-US" dirty="0" smtClean="0"/>
              <a:t>의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1-</a:t>
            </a:r>
            <a:r>
              <a:rPr lang="ko-KR" altLang="en-US" dirty="0" smtClean="0"/>
              <a:t>비트 제어 신호와 </a:t>
            </a:r>
            <a:r>
              <a:rPr lang="en-US" altLang="ko-KR" dirty="0" smtClean="0"/>
              <a:t>2-</a:t>
            </a:r>
            <a:r>
              <a:rPr lang="ko-KR" altLang="en-US" dirty="0" smtClean="0"/>
              <a:t>비트 </a:t>
            </a:r>
            <a:r>
              <a:rPr lang="en-US" altLang="ko-KR" dirty="0" err="1" smtClean="0"/>
              <a:t>ALUop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신호를 생성</a:t>
            </a:r>
            <a:endParaRPr lang="en-US" altLang="ko-KR" dirty="0" smtClean="0"/>
          </a:p>
          <a:p>
            <a:r>
              <a:rPr lang="ko-KR" altLang="en-US" dirty="0" smtClean="0"/>
              <a:t>모든 제어 신호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PCSrc</a:t>
            </a:r>
            <a:r>
              <a:rPr lang="ko-KR" altLang="en-US" dirty="0" smtClean="0"/>
              <a:t>제외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명령어</a:t>
            </a:r>
            <a:r>
              <a:rPr lang="en-US" altLang="ko-KR" dirty="0" smtClean="0"/>
              <a:t>(opcode)</a:t>
            </a:r>
            <a:r>
              <a:rPr lang="ko-KR" altLang="en-US" dirty="0" smtClean="0"/>
              <a:t>를 이용하여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PCSrc</a:t>
            </a:r>
            <a:r>
              <a:rPr lang="ko-KR" altLang="en-US" dirty="0" smtClean="0"/>
              <a:t>는 명령어가 </a:t>
            </a:r>
            <a:r>
              <a:rPr lang="en-US" altLang="ko-KR" dirty="0" err="1" smtClean="0"/>
              <a:t>beq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ALU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Zero </a:t>
            </a:r>
            <a:r>
              <a:rPr lang="ko-KR" altLang="en-US" dirty="0" smtClean="0"/>
              <a:t>신호가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경우 인가됨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cxnSp>
        <p:nvCxnSpPr>
          <p:cNvPr id="5" name="Straight Connector 37"/>
          <p:cNvCxnSpPr/>
          <p:nvPr/>
        </p:nvCxnSpPr>
        <p:spPr>
          <a:xfrm flipV="1">
            <a:off x="3409316" y="3502926"/>
            <a:ext cx="2221928" cy="42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5"/>
          <p:cNvGrpSpPr/>
          <p:nvPr/>
        </p:nvGrpSpPr>
        <p:grpSpPr>
          <a:xfrm rot="20906400">
            <a:off x="3185480" y="3122348"/>
            <a:ext cx="685800" cy="0"/>
            <a:chOff x="2743200" y="3657600"/>
            <a:chExt cx="685800" cy="0"/>
          </a:xfrm>
        </p:grpSpPr>
        <p:cxnSp>
          <p:nvCxnSpPr>
            <p:cNvPr id="7" name="Straight Connector 13"/>
            <p:cNvCxnSpPr/>
            <p:nvPr/>
          </p:nvCxnSpPr>
          <p:spPr>
            <a:xfrm>
              <a:off x="2743200" y="3657600"/>
              <a:ext cx="381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4"/>
            <p:cNvCxnSpPr/>
            <p:nvPr/>
          </p:nvCxnSpPr>
          <p:spPr>
            <a:xfrm>
              <a:off x="3124200" y="365760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6"/>
          <p:cNvGrpSpPr/>
          <p:nvPr/>
        </p:nvGrpSpPr>
        <p:grpSpPr>
          <a:xfrm rot="21020408">
            <a:off x="3247489" y="3248452"/>
            <a:ext cx="685800" cy="0"/>
            <a:chOff x="2743200" y="3657600"/>
            <a:chExt cx="685800" cy="0"/>
          </a:xfrm>
        </p:grpSpPr>
        <p:cxnSp>
          <p:nvCxnSpPr>
            <p:cNvPr id="10" name="Straight Connector 17"/>
            <p:cNvCxnSpPr/>
            <p:nvPr/>
          </p:nvCxnSpPr>
          <p:spPr>
            <a:xfrm>
              <a:off x="2743200" y="3657600"/>
              <a:ext cx="381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3124200" y="365760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9"/>
          <p:cNvGrpSpPr/>
          <p:nvPr/>
        </p:nvGrpSpPr>
        <p:grpSpPr>
          <a:xfrm rot="21239462">
            <a:off x="3273585" y="3377142"/>
            <a:ext cx="685800" cy="0"/>
            <a:chOff x="2743200" y="3657600"/>
            <a:chExt cx="685800" cy="0"/>
          </a:xfrm>
        </p:grpSpPr>
        <p:cxnSp>
          <p:nvCxnSpPr>
            <p:cNvPr id="13" name="Straight Connector 20"/>
            <p:cNvCxnSpPr/>
            <p:nvPr/>
          </p:nvCxnSpPr>
          <p:spPr>
            <a:xfrm>
              <a:off x="2743200" y="3657600"/>
              <a:ext cx="381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1"/>
            <p:cNvCxnSpPr/>
            <p:nvPr/>
          </p:nvCxnSpPr>
          <p:spPr>
            <a:xfrm>
              <a:off x="3124200" y="365760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"/>
          <p:cNvGrpSpPr/>
          <p:nvPr/>
        </p:nvGrpSpPr>
        <p:grpSpPr>
          <a:xfrm rot="418172">
            <a:off x="3265123" y="3712886"/>
            <a:ext cx="685800" cy="0"/>
            <a:chOff x="2743200" y="3657600"/>
            <a:chExt cx="685800" cy="0"/>
          </a:xfrm>
        </p:grpSpPr>
        <p:cxnSp>
          <p:nvCxnSpPr>
            <p:cNvPr id="16" name="Straight Connector 23"/>
            <p:cNvCxnSpPr/>
            <p:nvPr/>
          </p:nvCxnSpPr>
          <p:spPr>
            <a:xfrm>
              <a:off x="2743200" y="3657600"/>
              <a:ext cx="381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4"/>
            <p:cNvCxnSpPr/>
            <p:nvPr/>
          </p:nvCxnSpPr>
          <p:spPr>
            <a:xfrm>
              <a:off x="3124200" y="365760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25"/>
          <p:cNvGrpSpPr/>
          <p:nvPr/>
        </p:nvGrpSpPr>
        <p:grpSpPr>
          <a:xfrm rot="604297">
            <a:off x="3201807" y="3829732"/>
            <a:ext cx="685800" cy="0"/>
            <a:chOff x="2743200" y="3657600"/>
            <a:chExt cx="685800" cy="0"/>
          </a:xfrm>
        </p:grpSpPr>
        <p:cxnSp>
          <p:nvCxnSpPr>
            <p:cNvPr id="19" name="Straight Connector 26"/>
            <p:cNvCxnSpPr/>
            <p:nvPr/>
          </p:nvCxnSpPr>
          <p:spPr>
            <a:xfrm>
              <a:off x="2743200" y="3657600"/>
              <a:ext cx="381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7"/>
            <p:cNvCxnSpPr/>
            <p:nvPr/>
          </p:nvCxnSpPr>
          <p:spPr>
            <a:xfrm>
              <a:off x="3124200" y="365760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8"/>
          <p:cNvGrpSpPr/>
          <p:nvPr/>
        </p:nvGrpSpPr>
        <p:grpSpPr>
          <a:xfrm rot="1191433">
            <a:off x="3136811" y="3937803"/>
            <a:ext cx="685800" cy="0"/>
            <a:chOff x="2743200" y="3657600"/>
            <a:chExt cx="685800" cy="0"/>
          </a:xfrm>
        </p:grpSpPr>
        <p:cxnSp>
          <p:nvCxnSpPr>
            <p:cNvPr id="22" name="Straight Connector 29"/>
            <p:cNvCxnSpPr/>
            <p:nvPr/>
          </p:nvCxnSpPr>
          <p:spPr>
            <a:xfrm>
              <a:off x="2743200" y="3657600"/>
              <a:ext cx="381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0"/>
            <p:cNvCxnSpPr/>
            <p:nvPr/>
          </p:nvCxnSpPr>
          <p:spPr>
            <a:xfrm>
              <a:off x="3124200" y="365760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31"/>
          <p:cNvGrpSpPr/>
          <p:nvPr/>
        </p:nvGrpSpPr>
        <p:grpSpPr>
          <a:xfrm rot="1865242">
            <a:off x="3055269" y="4038659"/>
            <a:ext cx="685800" cy="0"/>
            <a:chOff x="2743200" y="3657600"/>
            <a:chExt cx="685800" cy="0"/>
          </a:xfrm>
        </p:grpSpPr>
        <p:cxnSp>
          <p:nvCxnSpPr>
            <p:cNvPr id="25" name="Straight Connector 32"/>
            <p:cNvCxnSpPr/>
            <p:nvPr/>
          </p:nvCxnSpPr>
          <p:spPr>
            <a:xfrm>
              <a:off x="2743200" y="3657600"/>
              <a:ext cx="381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3"/>
            <p:cNvCxnSpPr/>
            <p:nvPr/>
          </p:nvCxnSpPr>
          <p:spPr>
            <a:xfrm>
              <a:off x="3124200" y="365760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4"/>
          <p:cNvSpPr/>
          <p:nvPr/>
        </p:nvSpPr>
        <p:spPr>
          <a:xfrm>
            <a:off x="2342516" y="3046148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</a:t>
            </a:r>
            <a:endParaRPr lang="en-US" sz="1600" dirty="0"/>
          </a:p>
        </p:txBody>
      </p:sp>
      <p:cxnSp>
        <p:nvCxnSpPr>
          <p:cNvPr id="28" name="Straight Connector 35"/>
          <p:cNvCxnSpPr/>
          <p:nvPr/>
        </p:nvCxnSpPr>
        <p:spPr>
          <a:xfrm>
            <a:off x="1961516" y="3536685"/>
            <a:ext cx="3810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88650" y="3363501"/>
            <a:ext cx="72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opcode</a:t>
            </a:r>
            <a:endParaRPr lang="en-US" sz="1400" dirty="0"/>
          </a:p>
        </p:txBody>
      </p:sp>
      <p:sp>
        <p:nvSpPr>
          <p:cNvPr id="30" name="Flowchart: Delay 40"/>
          <p:cNvSpPr/>
          <p:nvPr/>
        </p:nvSpPr>
        <p:spPr>
          <a:xfrm>
            <a:off x="5638800" y="3417192"/>
            <a:ext cx="381000" cy="314761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41"/>
          <p:cNvCxnSpPr/>
          <p:nvPr/>
        </p:nvCxnSpPr>
        <p:spPr>
          <a:xfrm>
            <a:off x="5402338" y="3662115"/>
            <a:ext cx="240296" cy="169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46"/>
          <p:cNvCxnSpPr/>
          <p:nvPr/>
        </p:nvCxnSpPr>
        <p:spPr>
          <a:xfrm>
            <a:off x="5390516" y="3662115"/>
            <a:ext cx="0" cy="4749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20280" y="3219264"/>
            <a:ext cx="689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branch</a:t>
            </a:r>
            <a:endParaRPr lang="en-US" sz="1400" dirty="0"/>
          </a:p>
        </p:txBody>
      </p:sp>
      <p:cxnSp>
        <p:nvCxnSpPr>
          <p:cNvPr id="34" name="Straight Connector 60"/>
          <p:cNvCxnSpPr/>
          <p:nvPr/>
        </p:nvCxnSpPr>
        <p:spPr>
          <a:xfrm>
            <a:off x="6019800" y="3574572"/>
            <a:ext cx="112331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99832" y="3417192"/>
            <a:ext cx="59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PCSrc</a:t>
            </a:r>
            <a:endParaRPr lang="en-US" sz="1400" dirty="0"/>
          </a:p>
        </p:txBody>
      </p:sp>
      <p:pic>
        <p:nvPicPr>
          <p:cNvPr id="36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854" y="3663805"/>
            <a:ext cx="1179019" cy="1066929"/>
          </a:xfrm>
          <a:prstGeom prst="rect">
            <a:avLst/>
          </a:prstGeom>
        </p:spPr>
      </p:pic>
      <p:cxnSp>
        <p:nvCxnSpPr>
          <p:cNvPr id="37" name="Straight Connector 42"/>
          <p:cNvCxnSpPr/>
          <p:nvPr/>
        </p:nvCxnSpPr>
        <p:spPr>
          <a:xfrm flipH="1">
            <a:off x="5045676" y="4137023"/>
            <a:ext cx="356662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3" y="4952479"/>
            <a:ext cx="873252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주 제어 </a:t>
            </a:r>
            <a:r>
              <a:rPr lang="ko-KR" altLang="en-US" u="sng" dirty="0" err="1" smtClean="0"/>
              <a:t>유닛</a:t>
            </a:r>
            <a:r>
              <a:rPr lang="en-US" altLang="ko-KR" u="sng" dirty="0" smtClean="0"/>
              <a:t>(Main Control Unit)</a:t>
            </a:r>
            <a:r>
              <a:rPr lang="ko-KR" altLang="en-US" u="sng" dirty="0" smtClean="0"/>
              <a:t>의 </a:t>
            </a:r>
            <a:r>
              <a:rPr lang="ko-KR" altLang="en-US" u="sng" dirty="0"/>
              <a:t>설계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4" name="Picture 6" descr="f04-14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9" y="1567870"/>
            <a:ext cx="8416488" cy="305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38"/>
          <p:cNvSpPr>
            <a:spLocks/>
          </p:cNvSpPr>
          <p:nvPr/>
        </p:nvSpPr>
        <p:spPr bwMode="auto">
          <a:xfrm rot="16200000">
            <a:off x="2179096" y="4392361"/>
            <a:ext cx="133350" cy="1063869"/>
          </a:xfrm>
          <a:prstGeom prst="leftBrace">
            <a:avLst>
              <a:gd name="adj1" fmla="val 66484"/>
              <a:gd name="adj2" fmla="val 50000"/>
            </a:avLst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62" kern="0">
              <a:solidFill>
                <a:sysClr val="windowText" lastClr="000000"/>
              </a:solidFill>
            </a:endParaRPr>
          </a:p>
        </p:txBody>
      </p:sp>
      <p:sp>
        <p:nvSpPr>
          <p:cNvPr id="6" name="AutoShape 38"/>
          <p:cNvSpPr>
            <a:spLocks/>
          </p:cNvSpPr>
          <p:nvPr/>
        </p:nvSpPr>
        <p:spPr bwMode="auto">
          <a:xfrm rot="16200000">
            <a:off x="3375537" y="4392362"/>
            <a:ext cx="133350" cy="1063869"/>
          </a:xfrm>
          <a:prstGeom prst="leftBrace">
            <a:avLst>
              <a:gd name="adj1" fmla="val 66484"/>
              <a:gd name="adj2" fmla="val 50000"/>
            </a:avLst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62" kern="0">
              <a:solidFill>
                <a:sysClr val="windowText" lastClr="000000"/>
              </a:solidFill>
            </a:endParaRPr>
          </a:p>
        </p:txBody>
      </p:sp>
      <p:sp>
        <p:nvSpPr>
          <p:cNvPr id="7" name="AutoShape 38"/>
          <p:cNvSpPr>
            <a:spLocks/>
          </p:cNvSpPr>
          <p:nvPr/>
        </p:nvSpPr>
        <p:spPr bwMode="auto">
          <a:xfrm rot="16200000">
            <a:off x="4571978" y="4406368"/>
            <a:ext cx="133350" cy="1063869"/>
          </a:xfrm>
          <a:prstGeom prst="leftBrace">
            <a:avLst>
              <a:gd name="adj1" fmla="val 66484"/>
              <a:gd name="adj2" fmla="val 50000"/>
            </a:avLst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62" kern="0">
              <a:solidFill>
                <a:sysClr val="windowText" lastClr="000000"/>
              </a:solidFill>
            </a:endParaRP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1780511" y="5084828"/>
            <a:ext cx="930520" cy="348109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62" kern="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opcode</a:t>
            </a:r>
            <a:endParaRPr lang="en-AU" altLang="ko-KR" sz="1662" kern="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2976953" y="5084828"/>
            <a:ext cx="930519" cy="603883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62" ker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항상 읽는다</a:t>
            </a:r>
            <a:endParaRPr lang="en-AU" altLang="ko-KR" sz="1662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4106718" y="5127442"/>
            <a:ext cx="1063870" cy="1626984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62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항상 읽지만</a:t>
            </a:r>
            <a:r>
              <a:rPr lang="en-US" altLang="ko-KR" sz="1662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62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62" kern="0" dirty="0" err="1">
                <a:solidFill>
                  <a:sysClr val="windowText" lastClr="000000"/>
                </a:solidFill>
                <a:latin typeface="Lucida Console" panose="020B0609040504020204" pitchFamily="49" charset="0"/>
                <a:ea typeface="맑은 고딕" panose="020B0503020000020004" pitchFamily="50" charset="-127"/>
              </a:rPr>
              <a:t>lw</a:t>
            </a:r>
            <a:r>
              <a:rPr lang="en-US" altLang="ko-KR" sz="1662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62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명령어는 사용하지 않는다</a:t>
            </a:r>
            <a:endParaRPr lang="en-AU" altLang="ko-KR" sz="1662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5468901" y="5084828"/>
            <a:ext cx="1129812" cy="1115434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62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R-</a:t>
            </a:r>
            <a:r>
              <a:rPr lang="ko-KR" altLang="en-US" sz="1662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형식과</a:t>
            </a:r>
            <a:r>
              <a:rPr lang="en-US" sz="1662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662" kern="0" dirty="0" err="1">
                <a:solidFill>
                  <a:sysClr val="windowText" lastClr="000000"/>
                </a:solidFill>
                <a:latin typeface="Lucida Console" panose="020B0609040504020204" pitchFamily="49" charset="0"/>
                <a:ea typeface="맑은 고딕" panose="020B0503020000020004" pitchFamily="50" charset="-127"/>
              </a:rPr>
              <a:t>lw</a:t>
            </a:r>
            <a:r>
              <a:rPr lang="en-US" altLang="ko-KR" sz="1662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662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명령어는 </a:t>
            </a:r>
            <a:r>
              <a:rPr lang="en-US" altLang="ko-KR" sz="1662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write</a:t>
            </a:r>
            <a:endParaRPr lang="en-AU" altLang="ko-KR" sz="1662" kern="0" dirty="0">
              <a:solidFill>
                <a:sysClr val="windowText" lastClr="000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" name="Line 45"/>
          <p:cNvSpPr>
            <a:spLocks noChangeShapeType="1"/>
          </p:cNvSpPr>
          <p:nvPr/>
        </p:nvSpPr>
        <p:spPr bwMode="auto">
          <a:xfrm flipH="1" flipV="1">
            <a:off x="4704938" y="3229592"/>
            <a:ext cx="1329378" cy="185523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62" kern="0">
              <a:solidFill>
                <a:sysClr val="windowText" lastClr="000000"/>
              </a:solidFill>
            </a:endParaRPr>
          </a:p>
        </p:txBody>
      </p:sp>
      <p:sp>
        <p:nvSpPr>
          <p:cNvPr id="14" name="Line 45"/>
          <p:cNvSpPr>
            <a:spLocks noChangeShapeType="1"/>
          </p:cNvSpPr>
          <p:nvPr/>
        </p:nvSpPr>
        <p:spPr bwMode="auto">
          <a:xfrm flipH="1" flipV="1">
            <a:off x="5834703" y="2166090"/>
            <a:ext cx="199614" cy="29187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62" kern="0">
              <a:solidFill>
                <a:sysClr val="windowText" lastClr="000000"/>
              </a:solidFill>
            </a:endParaRPr>
          </a:p>
        </p:txBody>
      </p:sp>
      <p:sp>
        <p:nvSpPr>
          <p:cNvPr id="15" name="Text Box 47"/>
          <p:cNvSpPr txBox="1">
            <a:spLocks noChangeArrowheads="1"/>
          </p:cNvSpPr>
          <p:nvPr/>
        </p:nvSpPr>
        <p:spPr bwMode="auto">
          <a:xfrm>
            <a:off x="6964515" y="5084826"/>
            <a:ext cx="1396214" cy="603883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62" kern="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부호확장</a:t>
            </a:r>
            <a:r>
              <a:rPr lang="en-US" sz="1662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62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더한다</a:t>
            </a:r>
            <a:endParaRPr lang="en-AU" altLang="ko-KR" sz="1662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H="1" flipV="1">
            <a:off x="7031143" y="3229591"/>
            <a:ext cx="664409" cy="185523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62" kern="0">
              <a:solidFill>
                <a:sysClr val="windowText" lastClr="000000"/>
              </a:solidFill>
            </a:endParaRPr>
          </a:p>
        </p:txBody>
      </p:sp>
      <p:sp>
        <p:nvSpPr>
          <p:cNvPr id="17" name="Line 45"/>
          <p:cNvSpPr>
            <a:spLocks noChangeShapeType="1"/>
          </p:cNvSpPr>
          <p:nvPr/>
        </p:nvSpPr>
        <p:spPr bwMode="auto">
          <a:xfrm flipH="1" flipV="1">
            <a:off x="6964514" y="4359565"/>
            <a:ext cx="731036" cy="76787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62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16803" y="5684914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4.14</a:t>
            </a:r>
          </a:p>
        </p:txBody>
      </p:sp>
    </p:spTree>
    <p:extLst>
      <p:ext uri="{BB962C8B-B14F-4D97-AF65-F5344CB8AC3E}">
        <p14:creationId xmlns:p14="http://schemas.microsoft.com/office/powerpoint/2010/main" val="36596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Blue Pearl DeLuxe">
  <a:themeElements>
    <a:clrScheme name="Blue Pearl DeLux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Blue Pearl DeLux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ue Pearl DeLux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earl DeLux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22546</TotalTime>
  <Words>1204</Words>
  <Application>Microsoft Office PowerPoint</Application>
  <PresentationFormat>화면 슬라이드 쇼(4:3)</PresentationFormat>
  <Paragraphs>442</Paragraphs>
  <Slides>24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LetterGothicStd</vt:lpstr>
      <vt:lpstr>Monotype Sorts</vt:lpstr>
      <vt:lpstr>굴림</vt:lpstr>
      <vt:lpstr>돋움</vt:lpstr>
      <vt:lpstr>맑은 고딕</vt:lpstr>
      <vt:lpstr>중고딕</vt:lpstr>
      <vt:lpstr>Arial</vt:lpstr>
      <vt:lpstr>Courier New</vt:lpstr>
      <vt:lpstr>Lucida Console</vt:lpstr>
      <vt:lpstr>Symbol</vt:lpstr>
      <vt:lpstr>Tahoma</vt:lpstr>
      <vt:lpstr>Wingdings</vt:lpstr>
      <vt:lpstr>Wingdings 3</vt:lpstr>
      <vt:lpstr>Blue Pearl DeLuxe</vt:lpstr>
      <vt:lpstr>4장. 프로세서2</vt:lpstr>
      <vt:lpstr>MIPS 구조를 위한 단순한 데이터패스</vt:lpstr>
      <vt:lpstr>ALU Control Unit</vt:lpstr>
      <vt:lpstr>R-타입 명령어 리뷰</vt:lpstr>
      <vt:lpstr>4.4 ALU Control Unit</vt:lpstr>
      <vt:lpstr>ALU 제어신호를 위한 진리표</vt:lpstr>
      <vt:lpstr>제어신호와 멀티플렉서가 있는 데이터패스</vt:lpstr>
      <vt:lpstr>주 제어 유닛(Main Control Unit)의 설계</vt:lpstr>
      <vt:lpstr>주 제어 유닛(Main Control Unit)의 설계</vt:lpstr>
      <vt:lpstr>제어신호의 기능</vt:lpstr>
      <vt:lpstr>데이터패스의 동작</vt:lpstr>
      <vt:lpstr>R 형식 명령어의 실행 과정</vt:lpstr>
      <vt:lpstr>R-형식 명령어의 데이터패스와 제어신호</vt:lpstr>
      <vt:lpstr>적재 명령어의 실행 과정</vt:lpstr>
      <vt:lpstr>적재 명령어의 데이터패스와 제어신호</vt:lpstr>
      <vt:lpstr>저장 명령어의 실행 과정</vt:lpstr>
      <vt:lpstr>저장 명령어의 데이터패스와 제어신호</vt:lpstr>
      <vt:lpstr>분기 명령어의 실행 과정</vt:lpstr>
      <vt:lpstr>분기 명령어의 데이터패스와 제어신호</vt:lpstr>
      <vt:lpstr>제어 유닛의 완성</vt:lpstr>
      <vt:lpstr>Jump가 추가된 데이터패스</vt:lpstr>
      <vt:lpstr>각 명령어의 제어신호</vt:lpstr>
      <vt:lpstr>주제어유닛의 구현</vt:lpstr>
      <vt:lpstr>오늘날 왜 단일 사이클 구현은 사용되지 않는가?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Blue Pearl DeLuxe template</dc:title>
  <dc:creator>samlin@us.ibm.com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Lee Jongmin</cp:lastModifiedBy>
  <cp:revision>595</cp:revision>
  <cp:lastPrinted>2018-09-03T02:07:08Z</cp:lastPrinted>
  <dcterms:created xsi:type="dcterms:W3CDTF">2003-05-28T17:22:15Z</dcterms:created>
  <dcterms:modified xsi:type="dcterms:W3CDTF">2019-10-27T06:50:18Z</dcterms:modified>
</cp:coreProperties>
</file>