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72" r:id="rId2"/>
    <p:sldId id="314" r:id="rId3"/>
    <p:sldId id="402" r:id="rId4"/>
    <p:sldId id="315" r:id="rId5"/>
    <p:sldId id="403" r:id="rId6"/>
    <p:sldId id="404" r:id="rId7"/>
    <p:sldId id="405" r:id="rId8"/>
    <p:sldId id="406" r:id="rId9"/>
    <p:sldId id="316" r:id="rId10"/>
    <p:sldId id="317" r:id="rId11"/>
    <p:sldId id="318" r:id="rId12"/>
    <p:sldId id="319" r:id="rId13"/>
    <p:sldId id="407" r:id="rId14"/>
    <p:sldId id="408" r:id="rId15"/>
    <p:sldId id="40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</p:sldIdLst>
  <p:sldSz cx="9144000" cy="6858000" type="screen4x3"/>
  <p:notesSz cx="6883400" cy="99060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9" autoAdjust="0"/>
    <p:restoredTop sz="78253" autoAdjust="0"/>
  </p:normalViewPr>
  <p:slideViewPr>
    <p:cSldViewPr>
      <p:cViewPr varScale="1">
        <p:scale>
          <a:sx n="113" d="100"/>
          <a:sy n="113" d="100"/>
        </p:scale>
        <p:origin x="1134" y="96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01B92-8C1F-462E-84AD-02C2996B3D44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128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15888"/>
            <a:ext cx="8568104" cy="9368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48408" y="1196975"/>
            <a:ext cx="4188069" cy="50403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7154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08438" y="6453189"/>
            <a:ext cx="2592266" cy="288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97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16764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4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3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4" name="Picture 6" descr="f04-2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8" y="1102588"/>
            <a:ext cx="6272195" cy="438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64881" y="1700809"/>
            <a:ext cx="1794661" cy="11154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단일 사이클</a:t>
            </a:r>
            <a:r>
              <a:rPr lang="en-US" altLang="ko-KR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ko-KR" alt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명령어 사이의 평균 시간 </a:t>
            </a:r>
            <a:r>
              <a:rPr lang="en-US" altLang="ko-KR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= </a:t>
            </a:r>
            <a:r>
              <a:rPr 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800ps</a:t>
            </a:r>
            <a:endParaRPr lang="en-AU" altLang="ko-KR" sz="1662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64881" y="4226628"/>
            <a:ext cx="1794661" cy="11154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파이프라인</a:t>
            </a:r>
            <a:r>
              <a:rPr lang="en-US" altLang="ko-KR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ko-KR" alt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명령어 사이의 평균 시간 </a:t>
            </a:r>
            <a:r>
              <a:rPr lang="en-US" altLang="ko-KR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= 2</a:t>
            </a:r>
            <a:r>
              <a:rPr lang="en-US" sz="1662" dirty="0">
                <a:latin typeface="Tahoma" panose="020B0604030504040204" pitchFamily="34" charset="0"/>
                <a:ea typeface="맑은 고딕" panose="020B0503020000020004" pitchFamily="50" charset="-127"/>
              </a:rPr>
              <a:t>00ps</a:t>
            </a:r>
            <a:endParaRPr lang="en-AU" altLang="ko-KR" sz="1662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31169" y="598024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4.27</a:t>
            </a:r>
          </a:p>
        </p:txBody>
      </p:sp>
    </p:spTree>
    <p:extLst>
      <p:ext uri="{BB962C8B-B14F-4D97-AF65-F5344CB8AC3E}">
        <p14:creationId xmlns:p14="http://schemas.microsoft.com/office/powerpoint/2010/main" val="330394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파이프라인의 성능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파이프라인 클럭의 속도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가장 느린 단계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(stage)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에 의해 결정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 smtClean="0"/>
              <a:t>완벽하게 균형 잡힌</a:t>
            </a:r>
            <a:r>
              <a:rPr lang="en-US" altLang="ko-KR" dirty="0" smtClean="0"/>
              <a:t>(perfectly balanced)</a:t>
            </a:r>
            <a:r>
              <a:rPr lang="ko-KR" altLang="en-US" dirty="0" smtClean="0"/>
              <a:t> 파이프라인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단계의 처리 시간이 같은 파이프라인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사이의 시간</a:t>
            </a:r>
            <a:r>
              <a:rPr lang="en-US" altLang="ko-KR" baseline="-25000" dirty="0" smtClean="0"/>
              <a:t>pipelined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명령어 사이의 시간</a:t>
            </a:r>
            <a:r>
              <a:rPr lang="en-US" altLang="ko-KR" baseline="-25000" dirty="0" err="1" smtClean="0"/>
              <a:t>nonipelined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파이프 단계 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균형이 잡히지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성능향상이 적을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성능이 향상되는 이유는 처리량 증가</a:t>
            </a:r>
            <a:r>
              <a:rPr lang="en-US" altLang="ko-KR" dirty="0" smtClean="0"/>
              <a:t>(throughput)</a:t>
            </a:r>
          </a:p>
          <a:p>
            <a:pPr lvl="1"/>
            <a:r>
              <a:rPr lang="ko-KR" altLang="en-US" dirty="0" smtClean="0"/>
              <a:t>각 명령어의 수행시간은 그대로 유지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0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파이프라인 해저드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명령어가 다음 클럭 사이클에 실행될 수 없는 상황</a:t>
            </a:r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구조적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해저드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(structural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h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azard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smtClean="0"/>
              <a:t>다른 단계에 있는 명령어들이 동시에 같은 자원을 사용하려고 하는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자원을 여러 개 설치</a:t>
            </a:r>
            <a:endParaRPr lang="en-US" altLang="ko-KR" dirty="0" smtClean="0"/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데이터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해저드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(data hazard)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앞의 명령어의 결과를 사용해야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명령어가 끝나지 않아 아직 결과를 사용할 수 없는 상황</a:t>
            </a:r>
            <a:endParaRPr lang="en-US" altLang="ko-KR" dirty="0" smtClean="0"/>
          </a:p>
          <a:p>
            <a:pPr lvl="1"/>
            <a:r>
              <a:rPr lang="ko-KR" altLang="en-US" dirty="0"/>
              <a:t>해결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파이프라인 지연</a:t>
            </a:r>
            <a:r>
              <a:rPr lang="en-US" altLang="ko-KR" dirty="0" smtClean="0"/>
              <a:t>(stall), </a:t>
            </a:r>
            <a:r>
              <a:rPr lang="ko-KR" altLang="en-US" dirty="0" err="1" smtClean="0"/>
              <a:t>전방전달</a:t>
            </a:r>
            <a:r>
              <a:rPr lang="en-US" altLang="ko-KR" dirty="0" smtClean="0"/>
              <a:t>(forwarding)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제어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해저드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(control hazard)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 smtClean="0"/>
              <a:t>앞의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분기 명령어가 분기할지 안할지 몰라서 다음 명령어를 인출할 수 없는 상황</a:t>
            </a:r>
            <a:endParaRPr lang="en-US" altLang="ko-KR" dirty="0" smtClean="0"/>
          </a:p>
          <a:p>
            <a:pPr lvl="1"/>
            <a:r>
              <a:rPr lang="ko-KR" altLang="en-US" dirty="0"/>
              <a:t>해결 방법</a:t>
            </a:r>
            <a:r>
              <a:rPr lang="en-US" altLang="ko-KR" dirty="0" smtClean="0"/>
              <a:t>: </a:t>
            </a:r>
            <a:r>
              <a:rPr lang="ko-KR" altLang="en-US" dirty="0"/>
              <a:t>파이프라인 </a:t>
            </a:r>
            <a:r>
              <a:rPr lang="ko-KR" altLang="en-US" dirty="0" smtClean="0"/>
              <a:t>지연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분기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지연 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2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해저드 </a:t>
            </a:r>
            <a:r>
              <a:rPr lang="en-US" altLang="ko-KR" dirty="0" smtClean="0"/>
              <a:t>(Structural Hazards)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하드웨어 자원 사용의 충돌로 인해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MIPS </a:t>
            </a:r>
            <a:r>
              <a:rPr lang="ko-KR" altLang="en-US" dirty="0" smtClean="0"/>
              <a:t>데이터패스에 메모리가 한 개만 있다면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Load/Store </a:t>
            </a:r>
            <a:r>
              <a:rPr lang="ko-KR" altLang="en-US" dirty="0" smtClean="0"/>
              <a:t>데이터 접근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인출은 </a:t>
            </a:r>
            <a:r>
              <a:rPr lang="en-US" altLang="ko-KR" dirty="0" smtClean="0"/>
              <a:t>Load/Store </a:t>
            </a:r>
            <a:r>
              <a:rPr lang="ko-KR" altLang="en-US" dirty="0" smtClean="0"/>
              <a:t>데이터 접근 중에 수행할 수 없다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해결 방법</a:t>
            </a:r>
            <a:r>
              <a:rPr lang="en-US" altLang="ko-KR" b="1" dirty="0"/>
              <a:t>: </a:t>
            </a:r>
            <a:r>
              <a:rPr lang="ko-KR" altLang="en-US" b="1" dirty="0"/>
              <a:t>해당 자원을 여러 개 설치</a:t>
            </a:r>
            <a:endParaRPr lang="en-US" altLang="ko-KR" b="1" dirty="0"/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MIPS </a:t>
            </a:r>
            <a:r>
              <a:rPr lang="ko-KR" altLang="en-US" dirty="0" smtClean="0"/>
              <a:t>데이터패스에서 명령어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메모리 분리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7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해저드 </a:t>
            </a:r>
            <a:r>
              <a:rPr lang="en-US" altLang="ko-KR" dirty="0" smtClean="0"/>
              <a:t>(Data Hazards)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수행중인 명령어가 이전 명령어의 결과를 필요로 하는 경우 발생</a:t>
            </a:r>
            <a:endParaRPr lang="en-US" altLang="ko-KR" dirty="0" smtClean="0"/>
          </a:p>
          <a:p>
            <a:r>
              <a:rPr lang="en-US" altLang="ko-KR" dirty="0">
                <a:latin typeface="Lucida Console" charset="0"/>
              </a:rPr>
              <a:t>add	</a:t>
            </a:r>
            <a:r>
              <a:rPr lang="en-US" altLang="ko-KR" dirty="0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ko-KR" dirty="0">
                <a:latin typeface="Lucida Console" charset="0"/>
              </a:rPr>
              <a:t>, $t0, $t1</a:t>
            </a:r>
            <a:br>
              <a:rPr lang="en-US" altLang="ko-KR" dirty="0">
                <a:latin typeface="Lucida Console" charset="0"/>
              </a:rPr>
            </a:br>
            <a:r>
              <a:rPr lang="en-US" altLang="ko-KR" dirty="0">
                <a:latin typeface="Lucida Console" charset="0"/>
              </a:rPr>
              <a:t>sub	$t2, </a:t>
            </a:r>
            <a:r>
              <a:rPr lang="en-US" altLang="ko-KR" dirty="0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ko-KR" dirty="0">
                <a:latin typeface="Lucida Console" charset="0"/>
              </a:rPr>
              <a:t>, $</a:t>
            </a:r>
            <a:r>
              <a:rPr lang="en-US" altLang="ko-KR" dirty="0" smtClean="0">
                <a:latin typeface="Lucida Console" charset="0"/>
              </a:rPr>
              <a:t>t3</a:t>
            </a:r>
          </a:p>
          <a:p>
            <a:r>
              <a:rPr lang="ko-KR" altLang="en-US" b="1" dirty="0"/>
              <a:t>해결 방법</a:t>
            </a:r>
            <a:r>
              <a:rPr lang="en-US" altLang="ko-KR" b="1" dirty="0"/>
              <a:t>: </a:t>
            </a:r>
            <a:r>
              <a:rPr lang="ko-KR" altLang="en-US" b="1" dirty="0"/>
              <a:t>파이프라인 지연</a:t>
            </a:r>
            <a:r>
              <a:rPr lang="en-US" altLang="ko-KR" b="1" dirty="0"/>
              <a:t>(stall), </a:t>
            </a:r>
            <a:r>
              <a:rPr lang="ko-KR" altLang="en-US" b="1" dirty="0"/>
              <a:t>전방전달</a:t>
            </a:r>
            <a:r>
              <a:rPr lang="en-US" altLang="ko-KR" b="1" dirty="0"/>
              <a:t>(forwarding) 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endParaRPr lang="en-US" altLang="ko-KR" dirty="0">
              <a:latin typeface="Lucida Console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9" name="Picture 6" descr="data-hazard-bubble-no-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/>
          <p:nvPr/>
        </p:nvSpPr>
        <p:spPr bwMode="auto">
          <a:xfrm>
            <a:off x="423864" y="4953001"/>
            <a:ext cx="8034336" cy="138906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419600"/>
            <a:ext cx="4343136" cy="818873"/>
          </a:xfrm>
          <a:prstGeom prst="rect">
            <a:avLst/>
          </a:prstGeom>
        </p:spPr>
      </p:pic>
      <p:sp>
        <p:nvSpPr>
          <p:cNvPr id="12" name="Rectangle 8"/>
          <p:cNvSpPr/>
          <p:nvPr/>
        </p:nvSpPr>
        <p:spPr>
          <a:xfrm>
            <a:off x="6477000" y="3929391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604126"/>
            <a:ext cx="1416050" cy="4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해저드 </a:t>
            </a:r>
            <a:r>
              <a:rPr lang="en-US" altLang="ko-KR" dirty="0" smtClean="0"/>
              <a:t>(Control Hazards)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Branch instruction: </a:t>
            </a:r>
            <a:r>
              <a:rPr lang="en-US" altLang="ko-KR" dirty="0" err="1" smtClean="0"/>
              <a:t>beq</a:t>
            </a:r>
            <a:r>
              <a:rPr lang="en-US" altLang="ko-KR" dirty="0" smtClean="0"/>
              <a:t> $t1, $t2, offset</a:t>
            </a:r>
          </a:p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명령어는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연산 이후 결과를 알 수 있다</a:t>
            </a:r>
            <a:endParaRPr lang="en-US" altLang="ko-KR" dirty="0"/>
          </a:p>
          <a:p>
            <a:pPr lvl="1"/>
            <a:r>
              <a:rPr lang="ko-KR" altLang="en-US" dirty="0" smtClean="0"/>
              <a:t>다음명령어는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(taken or not taken)</a:t>
            </a:r>
            <a:r>
              <a:rPr lang="ko-KR" altLang="en-US" dirty="0" smtClean="0"/>
              <a:t>에 따라 달라짐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해결 방법</a:t>
            </a:r>
            <a:r>
              <a:rPr lang="en-US" altLang="ko-KR" b="1" dirty="0"/>
              <a:t>: </a:t>
            </a:r>
            <a:r>
              <a:rPr lang="ko-KR" altLang="en-US" b="1" dirty="0"/>
              <a:t>파이프라인 지연</a:t>
            </a:r>
            <a:r>
              <a:rPr lang="en-US" altLang="ko-KR" b="1" dirty="0"/>
              <a:t>, </a:t>
            </a:r>
            <a:r>
              <a:rPr lang="ko-KR" altLang="en-US" b="1" dirty="0"/>
              <a:t>분기 예측</a:t>
            </a:r>
            <a:r>
              <a:rPr lang="en-US" altLang="ko-KR" b="1" dirty="0"/>
              <a:t>, </a:t>
            </a:r>
            <a:r>
              <a:rPr lang="ko-KR" altLang="en-US" b="1" dirty="0"/>
              <a:t>지연 분기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5" name="Picture 9" descr="f04-3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99166"/>
            <a:ext cx="3810000" cy="275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2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4.6 </a:t>
            </a:r>
            <a:r>
              <a:rPr lang="ko-KR" altLang="en-US" sz="3323" dirty="0">
                <a:solidFill>
                  <a:srgbClr val="0000CC"/>
                </a:solidFill>
              </a:rPr>
              <a:t>파이프라인 </a:t>
            </a:r>
            <a:r>
              <a:rPr lang="ko-KR" altLang="en-US" sz="3323" dirty="0" err="1">
                <a:solidFill>
                  <a:srgbClr val="0000CC"/>
                </a:solidFill>
              </a:rPr>
              <a:t>데이터패스</a:t>
            </a:r>
            <a:r>
              <a:rPr lang="ko-KR" altLang="en-US" sz="3323" dirty="0">
                <a:solidFill>
                  <a:srgbClr val="0000CC"/>
                </a:solidFill>
              </a:rPr>
              <a:t> 및 제어</a:t>
            </a:r>
            <a:endParaRPr lang="ko-KR" altLang="en-US" sz="3323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2239638"/>
          </a:xfrm>
        </p:spPr>
        <p:txBody>
          <a:bodyPr/>
          <a:lstStyle/>
          <a:p>
            <a:pPr>
              <a:spcBef>
                <a:spcPts val="462"/>
              </a:spcBef>
            </a:pPr>
            <a:r>
              <a:rPr lang="en-US" altLang="ko-KR" dirty="0"/>
              <a:t>MIPS </a:t>
            </a:r>
            <a:r>
              <a:rPr lang="ko-KR" altLang="en-US" dirty="0"/>
              <a:t>명령어 파이프라인의 </a:t>
            </a:r>
            <a:r>
              <a:rPr lang="en-US" altLang="ko-KR" dirty="0"/>
              <a:t>5 </a:t>
            </a:r>
            <a:r>
              <a:rPr lang="ko-KR" altLang="en-US" dirty="0"/>
              <a:t>단계</a:t>
            </a:r>
            <a:endParaRPr lang="en-US" altLang="ko-KR" dirty="0"/>
          </a:p>
          <a:p>
            <a:pPr marL="745900" lvl="1" indent="-328254">
              <a:spcBef>
                <a:spcPts val="462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CC00CC"/>
                </a:solidFill>
              </a:rPr>
              <a:t>IF 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0000"/>
                </a:solidFill>
              </a:rPr>
              <a:t>Instruction fetch): </a:t>
            </a:r>
            <a:r>
              <a:rPr lang="ko-KR" altLang="en-US" dirty="0">
                <a:solidFill>
                  <a:srgbClr val="000000"/>
                </a:solidFill>
              </a:rPr>
              <a:t>명령어 인출</a:t>
            </a:r>
            <a:endParaRPr lang="en-US" altLang="ko-KR" dirty="0">
              <a:solidFill>
                <a:srgbClr val="000000"/>
              </a:solidFill>
            </a:endParaRPr>
          </a:p>
          <a:p>
            <a:pPr marL="745900" lvl="1" indent="-328254">
              <a:spcBef>
                <a:spcPts val="462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CC00CC"/>
                </a:solidFill>
              </a:rPr>
              <a:t>ID 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0000"/>
                </a:solidFill>
              </a:rPr>
              <a:t>Instruction decode): </a:t>
            </a:r>
            <a:r>
              <a:rPr lang="ko-KR" altLang="en-US" dirty="0">
                <a:solidFill>
                  <a:srgbClr val="000000"/>
                </a:solidFill>
              </a:rPr>
              <a:t>명령어 해독 및 레지스터 파일 읽기</a:t>
            </a:r>
            <a:endParaRPr lang="en-US" altLang="ko-KR" dirty="0">
              <a:solidFill>
                <a:srgbClr val="000000"/>
              </a:solidFill>
            </a:endParaRPr>
          </a:p>
          <a:p>
            <a:pPr marL="745900" lvl="1" indent="-328254">
              <a:spcBef>
                <a:spcPts val="462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CC00CC"/>
                </a:solidFill>
              </a:rPr>
              <a:t>EX 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0000"/>
                </a:solidFill>
              </a:rPr>
              <a:t>Execution): </a:t>
            </a:r>
            <a:r>
              <a:rPr lang="ko-KR" altLang="en-US" dirty="0">
                <a:solidFill>
                  <a:srgbClr val="000000"/>
                </a:solidFill>
              </a:rPr>
              <a:t>실행 및 주소 계산</a:t>
            </a:r>
            <a:endParaRPr lang="en-US" altLang="ko-KR" dirty="0">
              <a:solidFill>
                <a:srgbClr val="000000"/>
              </a:solidFill>
            </a:endParaRPr>
          </a:p>
          <a:p>
            <a:pPr marL="745900" lvl="1" indent="-328254">
              <a:spcBef>
                <a:spcPts val="462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CC00CC"/>
                </a:solidFill>
              </a:rPr>
              <a:t>MEM </a:t>
            </a:r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>
                <a:solidFill>
                  <a:srgbClr val="000000"/>
                </a:solidFill>
              </a:rPr>
              <a:t>emory): </a:t>
            </a:r>
            <a:r>
              <a:rPr lang="ko-KR" altLang="en-US" dirty="0">
                <a:solidFill>
                  <a:srgbClr val="000000"/>
                </a:solidFill>
              </a:rPr>
              <a:t>데이터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메모리 접근</a:t>
            </a:r>
            <a:endParaRPr lang="en-US" altLang="ko-KR" dirty="0">
              <a:solidFill>
                <a:srgbClr val="000000"/>
              </a:solidFill>
            </a:endParaRPr>
          </a:p>
          <a:p>
            <a:pPr marL="745900" lvl="1" indent="-328254">
              <a:spcBef>
                <a:spcPts val="462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CC00CC"/>
                </a:solidFill>
              </a:rPr>
              <a:t>WB 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0000"/>
                </a:solidFill>
              </a:rPr>
              <a:t>Write back): </a:t>
            </a:r>
            <a:r>
              <a:rPr lang="ko-KR" altLang="en-US" dirty="0" smtClean="0">
                <a:solidFill>
                  <a:srgbClr val="000000"/>
                </a:solidFill>
              </a:rPr>
              <a:t>레지스터</a:t>
            </a:r>
            <a:r>
              <a:rPr lang="ko-KR" altLang="en-US" dirty="0">
                <a:solidFill>
                  <a:srgbClr val="000000"/>
                </a:solidFill>
              </a:rPr>
              <a:t>에</a:t>
            </a:r>
            <a:r>
              <a:rPr lang="ko-KR" altLang="en-US" dirty="0" smtClean="0">
                <a:solidFill>
                  <a:srgbClr val="000000"/>
                </a:solidFill>
              </a:rPr>
              <a:t> 쓰기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8" name="Picture 6" descr="f04-3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50" y="3853657"/>
            <a:ext cx="4541410" cy="277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사이클 데이터패스의 분할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왼쪽에서 오른쪽으로 가는 정보 흐름의 두 가지 예외</a:t>
            </a:r>
            <a:endParaRPr lang="en-US" altLang="ko-KR" dirty="0" smtClean="0"/>
          </a:p>
          <a:p>
            <a:pPr marL="745900" lvl="1" indent="-332651">
              <a:spcBef>
                <a:spcPct val="10000"/>
              </a:spcBef>
              <a:buSzPct val="90000"/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</a:rPr>
              <a:t>WB </a:t>
            </a:r>
            <a:r>
              <a:rPr lang="ko-KR" altLang="en-US" dirty="0" smtClean="0">
                <a:solidFill>
                  <a:srgbClr val="000000"/>
                </a:solidFill>
              </a:rPr>
              <a:t>단계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/>
              <a:t>결과를 데이터패스의 중앙에 있는 레지스터 </a:t>
            </a:r>
            <a:r>
              <a:rPr lang="ko-KR" altLang="en-US" dirty="0" smtClean="0"/>
              <a:t>파일에 쓰기</a:t>
            </a:r>
            <a:endParaRPr lang="en-US" altLang="ko-KR" dirty="0" smtClean="0"/>
          </a:p>
          <a:p>
            <a:pPr lvl="1">
              <a:spcBef>
                <a:spcPct val="10000"/>
              </a:spcBef>
              <a:buSzTx/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 </a:t>
            </a:r>
            <a:r>
              <a:rPr lang="en-US" altLang="ko-KR" dirty="0">
                <a:solidFill>
                  <a:srgbClr val="000000"/>
                </a:solidFill>
              </a:rPr>
              <a:t>⇒ </a:t>
            </a:r>
            <a:r>
              <a:rPr lang="ko-KR" altLang="en-US" dirty="0" smtClean="0">
                <a:solidFill>
                  <a:srgbClr val="0000CC"/>
                </a:solidFill>
              </a:rPr>
              <a:t>데이터 해저드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marL="745900" lvl="1" indent="-332651">
              <a:spcBef>
                <a:spcPct val="10000"/>
              </a:spcBef>
              <a:buSzPct val="90000"/>
              <a:buFont typeface="+mj-lt"/>
              <a:buAutoNum type="arabicPeriod" startAt="2"/>
            </a:pPr>
            <a:r>
              <a:rPr lang="en-US" altLang="ko-KR" dirty="0" smtClean="0">
                <a:solidFill>
                  <a:srgbClr val="000000"/>
                </a:solidFill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</a:rPr>
              <a:t>의 다음 값 선정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/>
              <a:t>증가된 </a:t>
            </a:r>
            <a:r>
              <a:rPr lang="en-US" altLang="ko-KR" dirty="0"/>
              <a:t>PC </a:t>
            </a:r>
            <a:r>
              <a:rPr lang="ko-KR" altLang="en-US" dirty="0"/>
              <a:t>값과 </a:t>
            </a:r>
            <a:r>
              <a:rPr lang="en-US" altLang="ko-KR" dirty="0"/>
              <a:t>MEM </a:t>
            </a:r>
            <a:r>
              <a:rPr lang="ko-KR" altLang="en-US" dirty="0"/>
              <a:t>단계의 분기 주소 </a:t>
            </a:r>
            <a:r>
              <a:rPr lang="ko-KR" altLang="en-US" dirty="0" smtClean="0"/>
              <a:t>중에서 선택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>
              <a:spcBef>
                <a:spcPct val="10000"/>
              </a:spcBef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 </a:t>
            </a:r>
            <a:r>
              <a:rPr lang="en-US" altLang="ko-KR" dirty="0">
                <a:solidFill>
                  <a:srgbClr val="000000"/>
                </a:solidFill>
              </a:rPr>
              <a:t>⇒ </a:t>
            </a:r>
            <a:r>
              <a:rPr lang="ko-KR" altLang="en-US" dirty="0" smtClean="0">
                <a:solidFill>
                  <a:srgbClr val="0000CC"/>
                </a:solidFill>
              </a:rPr>
              <a:t>제어 해저드</a:t>
            </a:r>
            <a:endParaRPr lang="en-US" altLang="ko-KR" dirty="0">
              <a:solidFill>
                <a:srgbClr val="0000CC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Picture 6" descr="f04-33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91" y="2963718"/>
            <a:ext cx="4876541" cy="352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4459" y="453865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4.33</a:t>
            </a:r>
          </a:p>
        </p:txBody>
      </p:sp>
    </p:spTree>
    <p:extLst>
      <p:ext uri="{BB962C8B-B14F-4D97-AF65-F5344CB8AC3E}">
        <p14:creationId xmlns:p14="http://schemas.microsoft.com/office/powerpoint/2010/main" val="15753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 </a:t>
            </a:r>
            <a:r>
              <a:rPr lang="ko-KR" altLang="en-US" dirty="0" err="1" smtClean="0"/>
              <a:t>데이터패스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176136"/>
          </a:xfrm>
        </p:spPr>
        <p:txBody>
          <a:bodyPr/>
          <a:lstStyle/>
          <a:p>
            <a:r>
              <a:rPr lang="ko-KR" altLang="en-US" dirty="0" smtClean="0"/>
              <a:t>파이프라인 레지스터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파이프라인 단계를 분리하는 역할</a:t>
            </a:r>
            <a:endParaRPr lang="en-US" altLang="ko-KR" dirty="0" smtClean="0"/>
          </a:p>
          <a:p>
            <a:pPr lvl="1"/>
            <a:r>
              <a:rPr lang="ko-KR" altLang="en-US" dirty="0"/>
              <a:t>후속 파이프 단계에서 필요한 </a:t>
            </a:r>
            <a:r>
              <a:rPr lang="ko-KR" altLang="en-US" dirty="0" smtClean="0"/>
              <a:t>정보를 </a:t>
            </a:r>
            <a:r>
              <a:rPr lang="ko-KR" altLang="en-US" dirty="0"/>
              <a:t>그 필요 단계까지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Picture 6" descr="f04-35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23" y="2830780"/>
            <a:ext cx="6640296" cy="305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6125" y="6033736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4.35</a:t>
            </a:r>
          </a:p>
        </p:txBody>
      </p:sp>
    </p:spTree>
    <p:extLst>
      <p:ext uri="{BB962C8B-B14F-4D97-AF65-F5344CB8AC3E}">
        <p14:creationId xmlns:p14="http://schemas.microsoft.com/office/powerpoint/2010/main" val="18342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단계의 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40842" y="6033736"/>
            <a:ext cx="212700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4.36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윗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3" y="1384789"/>
            <a:ext cx="7482254" cy="4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4.5 </a:t>
            </a:r>
            <a:r>
              <a:rPr lang="ko-KR" altLang="en-US" sz="3323" dirty="0" err="1">
                <a:solidFill>
                  <a:srgbClr val="0000CC"/>
                </a:solidFill>
              </a:rPr>
              <a:t>파이프라이닝에</a:t>
            </a:r>
            <a:r>
              <a:rPr lang="ko-KR" altLang="en-US" sz="3323" dirty="0">
                <a:solidFill>
                  <a:srgbClr val="0000CC"/>
                </a:solidFill>
              </a:rPr>
              <a:t> 대한 개관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508480"/>
          </a:xfrm>
        </p:spPr>
        <p:txBody>
          <a:bodyPr/>
          <a:lstStyle/>
          <a:p>
            <a:r>
              <a:rPr lang="ko-KR" altLang="en-US" dirty="0" err="1" smtClean="0"/>
              <a:t>파이프라이닝</a:t>
            </a:r>
            <a:endParaRPr lang="en-US" altLang="ko-KR" dirty="0" smtClean="0"/>
          </a:p>
          <a:p>
            <a:pPr lvl="1"/>
            <a:r>
              <a:rPr lang="ko-KR" altLang="en-US" dirty="0"/>
              <a:t>여러 명령어가 중첩되어 실행되는 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수준 </a:t>
            </a:r>
            <a:r>
              <a:rPr lang="ko-KR" altLang="en-US" dirty="0" err="1" smtClean="0"/>
              <a:t>병렬성을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명</a:t>
            </a:r>
            <a:r>
              <a:rPr lang="ko-KR" altLang="en-US" dirty="0" smtClean="0"/>
              <a:t>령어의 실행시간은 개선하지 못하나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C0066"/>
                </a:solidFill>
              </a:rPr>
              <a:t>처리량</a:t>
            </a:r>
            <a:r>
              <a:rPr lang="en-US" altLang="ko-KR" dirty="0" smtClean="0">
                <a:solidFill>
                  <a:srgbClr val="CC0066"/>
                </a:solidFill>
              </a:rPr>
              <a:t>(throughput) </a:t>
            </a:r>
            <a:r>
              <a:rPr lang="ko-KR" altLang="en-US" dirty="0" smtClean="0"/>
              <a:t>개선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13243" y="3082895"/>
            <a:ext cx="6960864" cy="3242213"/>
            <a:chOff x="400050" y="1581150"/>
            <a:chExt cx="10081846" cy="468571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7469417" y="2515595"/>
              <a:ext cx="1340532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lvl1pPr marL="269875" indent="-2698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§"/>
                <a:defRPr kumimoji="1" sz="2400" b="1" baseline="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717550" indent="-268288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0066"/>
                </a:buClr>
                <a:buSzPct val="60000"/>
                <a:buFont typeface="Wingdings" pitchFamily="2" charset="2"/>
                <a:buChar char="v"/>
                <a:defRPr kumimoji="1" sz="2000" baseline="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2pPr>
              <a:lvl3pPr marL="1163638" indent="-26352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50000"/>
                <a:buFont typeface="Wingdings" pitchFamily="2" charset="2"/>
                <a:buChar char="u"/>
                <a:defRPr kumimoji="1" sz="1800" baseline="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3pPr>
              <a:lvl4pPr marL="1612900" indent="-2698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996633"/>
                </a:buClr>
                <a:buChar char="•"/>
                <a:defRPr kumimoji="1" sz="1600" baseline="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4pPr>
              <a:lvl5pPr marL="1974850" indent="-182563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SzPct val="150000"/>
                <a:buFont typeface="Tahoma" pitchFamily="34" charset="0"/>
                <a:buChar char="-"/>
                <a:defRPr kumimoji="1" sz="1400" baseline="0">
                  <a:solidFill>
                    <a:schemeClr val="tx1"/>
                  </a:solidFill>
                  <a:latin typeface="Tahoma" panose="020B0604030504040204" pitchFamily="34" charset="0"/>
                  <a:ea typeface="맑은 고딕" panose="020B0503020000020004" pitchFamily="50" charset="-127"/>
                </a:defRPr>
              </a:lvl5pPr>
              <a:lvl6pPr marL="2432050" indent="-182563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SzPct val="150000"/>
                <a:buFont typeface="Tahoma" pitchFamily="34" charset="0"/>
                <a:buChar char="-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89250" indent="-182563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SzPct val="150000"/>
                <a:buFont typeface="Tahoma" pitchFamily="34" charset="0"/>
                <a:buChar char="-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46450" indent="-182563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SzPct val="150000"/>
                <a:buFont typeface="Tahoma" pitchFamily="34" charset="0"/>
                <a:buChar char="-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03650" indent="-182563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CC00CC"/>
                </a:buClr>
                <a:buSzPct val="150000"/>
                <a:buFont typeface="Tahoma" pitchFamily="34" charset="0"/>
                <a:buChar char="-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ko-KR" sz="1846" kern="0">
                  <a:solidFill>
                    <a:srgbClr val="0000CC"/>
                  </a:solidFill>
                </a:rPr>
                <a:t>8 </a:t>
              </a:r>
              <a:r>
                <a:rPr lang="ko-KR" altLang="en-US" sz="1846" kern="0" dirty="0">
                  <a:solidFill>
                    <a:srgbClr val="0000CC"/>
                  </a:solidFill>
                </a:rPr>
                <a:t>시간</a:t>
              </a:r>
              <a:endParaRPr lang="en-US" altLang="ko-KR" sz="1846" kern="0" dirty="0">
                <a:solidFill>
                  <a:srgbClr val="0000CC"/>
                </a:solidFill>
              </a:endParaRPr>
            </a:p>
          </p:txBody>
        </p:sp>
        <p:pic>
          <p:nvPicPr>
            <p:cNvPr id="6" name="Picture 4" descr="Figure 6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050" y="1581150"/>
              <a:ext cx="6173788" cy="4546600"/>
            </a:xfrm>
            <a:prstGeom prst="rect">
              <a:avLst/>
            </a:prstGeom>
            <a:noFill/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69417" y="4675445"/>
              <a:ext cx="172561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49122" indent="-249122" latinLnBrk="1">
                <a:spcBef>
                  <a:spcPct val="20000"/>
                </a:spcBef>
                <a:buClr>
                  <a:srgbClr val="000099"/>
                </a:buClr>
              </a:pPr>
              <a:r>
                <a:rPr lang="en-US" altLang="ko-KR" sz="1846" b="1">
                  <a:solidFill>
                    <a:srgbClr val="0000CC"/>
                  </a:solidFill>
                  <a:latin typeface="Tahoma" pitchFamily="34" charset="0"/>
                  <a:ea typeface="맑은 고딕" panose="020B0503020000020004" pitchFamily="50" charset="-127"/>
                </a:rPr>
                <a:t>3.5 </a:t>
              </a:r>
              <a:r>
                <a:rPr lang="ko-KR" altLang="en-US" sz="1846" b="1" dirty="0">
                  <a:solidFill>
                    <a:srgbClr val="0000CC"/>
                  </a:solidFill>
                  <a:latin typeface="Tahoma" pitchFamily="34" charset="0"/>
                  <a:ea typeface="맑은 고딕" panose="020B0503020000020004" pitchFamily="50" charset="-127"/>
                </a:rPr>
                <a:t>시간</a:t>
              </a:r>
              <a:endParaRPr lang="en-US" altLang="ko-KR" sz="1846" b="1" dirty="0">
                <a:solidFill>
                  <a:srgbClr val="0000CC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797469" y="5763622"/>
              <a:ext cx="4684427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49122" indent="-249122" latinLnBrk="1">
                <a:spcBef>
                  <a:spcPct val="20000"/>
                </a:spcBef>
                <a:buClr>
                  <a:srgbClr val="000099"/>
                </a:buClr>
              </a:pPr>
              <a:r>
                <a:rPr lang="ko-KR" altLang="en-US" sz="1846" b="1" dirty="0">
                  <a:solidFill>
                    <a:srgbClr val="CC0066"/>
                  </a:solidFill>
                  <a:latin typeface="Tahoma" pitchFamily="34" charset="0"/>
                  <a:ea typeface="맑은 고딕" panose="020B0503020000020004" pitchFamily="50" charset="-127"/>
                </a:rPr>
                <a:t>성능 개선</a:t>
              </a:r>
              <a:r>
                <a:rPr lang="en-US" altLang="ko-KR" sz="1846" b="1" dirty="0">
                  <a:solidFill>
                    <a:srgbClr val="CC0066"/>
                  </a:solidFill>
                  <a:latin typeface="Tahoma" pitchFamily="34" charset="0"/>
                  <a:ea typeface="맑은 고딕" panose="020B0503020000020004" pitchFamily="50" charset="-127"/>
                </a:rPr>
                <a:t> = 8/3.5 = 2.3</a:t>
              </a: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9430" y="445185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4.25</a:t>
            </a:r>
          </a:p>
        </p:txBody>
      </p:sp>
    </p:spTree>
    <p:extLst>
      <p:ext uri="{BB962C8B-B14F-4D97-AF65-F5344CB8AC3E}">
        <p14:creationId xmlns:p14="http://schemas.microsoft.com/office/powerpoint/2010/main" val="3117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단계의 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07904" y="6033736"/>
            <a:ext cx="2326412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4.36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아랫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8" y="1411166"/>
            <a:ext cx="7447085" cy="4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 </a:t>
            </a:r>
            <a:r>
              <a:rPr lang="ko-KR" altLang="en-US" dirty="0" smtClean="0"/>
              <a:t>단계의 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07904" y="6033736"/>
            <a:ext cx="2326412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4.37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6" y="1283677"/>
            <a:ext cx="7763608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 </a:t>
            </a:r>
            <a:r>
              <a:rPr lang="ko-KR" altLang="en-US" dirty="0" smtClean="0"/>
              <a:t>단계의 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40842" y="6033736"/>
            <a:ext cx="212700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4.38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윗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3" y="1424354"/>
            <a:ext cx="7367954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WB </a:t>
            </a:r>
            <a:r>
              <a:rPr lang="ko-KR" altLang="en-US" dirty="0" smtClean="0"/>
              <a:t>단계의 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07904" y="6033736"/>
            <a:ext cx="2326412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4.38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아랫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7" y="1441939"/>
            <a:ext cx="7376746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f04-41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49740" y="2457497"/>
            <a:ext cx="7218054" cy="3323446"/>
          </a:xfrm>
        </p:spPr>
      </p:pic>
      <p:sp>
        <p:nvSpPr>
          <p:cNvPr id="315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8408" y="1368670"/>
            <a:ext cx="8481646" cy="4652597"/>
          </a:xfrm>
        </p:spPr>
        <p:txBody>
          <a:bodyPr/>
          <a:lstStyle/>
          <a:p>
            <a:pPr marL="246191" indent="-246191"/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ea typeface="돋움체" pitchFamily="49" charset="-127"/>
              </a:rPr>
              <a:t>load</a:t>
            </a:r>
            <a:r>
              <a:rPr lang="en-US" altLang="ko-KR" dirty="0">
                <a:solidFill>
                  <a:srgbClr val="000000"/>
                </a:solidFill>
                <a:ea typeface="돋움체" pitchFamily="49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명령어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돋움체" pitchFamily="49" charset="-127"/>
              </a:rPr>
              <a:t>Write register number: </a:t>
            </a:r>
            <a:r>
              <a:rPr lang="en-US" altLang="ko-KR" dirty="0" smtClean="0">
                <a:solidFill>
                  <a:srgbClr val="000000"/>
                </a:solidFill>
              </a:rPr>
              <a:t>WB </a:t>
            </a:r>
            <a:r>
              <a:rPr lang="ko-KR" altLang="en-US" dirty="0" smtClean="0">
                <a:solidFill>
                  <a:srgbClr val="000000"/>
                </a:solidFill>
              </a:rPr>
              <a:t>단계까지 유지했다가 여기에서</a:t>
            </a:r>
            <a:r>
              <a:rPr lang="ko-KR" altLang="en-US" sz="1662" dirty="0">
                <a:solidFill>
                  <a:srgbClr val="000000"/>
                </a:solidFill>
              </a:rPr>
              <a:t> 사용 </a:t>
            </a:r>
            <a:endParaRPr lang="en-US" altLang="ko-KR" sz="1662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043215" y="4160158"/>
            <a:ext cx="531751" cy="19940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</a:t>
            </a:r>
            <a:r>
              <a:rPr lang="ko-KR" altLang="en-US" dirty="0"/>
              <a:t>파이프라인 </a:t>
            </a:r>
            <a:r>
              <a:rPr lang="ko-KR" altLang="en-US" dirty="0" err="1"/>
              <a:t>데이터패스</a:t>
            </a:r>
            <a:endParaRPr lang="ko-KR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8073" y="5980235"/>
            <a:ext cx="146231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4.41</a:t>
            </a:r>
          </a:p>
        </p:txBody>
      </p:sp>
    </p:spTree>
    <p:extLst>
      <p:ext uri="{BB962C8B-B14F-4D97-AF65-F5344CB8AC3E}">
        <p14:creationId xmlns:p14="http://schemas.microsoft.com/office/powerpoint/2010/main" val="40889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ucida Console" pitchFamily="49" charset="0"/>
                <a:ea typeface="돋움체" pitchFamily="49" charset="-127"/>
              </a:rPr>
              <a:t>lw</a:t>
            </a:r>
            <a:r>
              <a:rPr lang="en-US" altLang="ko-KR" dirty="0"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명령어가 사용하는 부분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4" name="Picture 6" descr="f04-42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2" y="1966684"/>
            <a:ext cx="6640610" cy="305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06718" y="5535086"/>
            <a:ext cx="146231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4.42</a:t>
            </a:r>
          </a:p>
        </p:txBody>
      </p:sp>
    </p:spTree>
    <p:extLst>
      <p:ext uri="{BB962C8B-B14F-4D97-AF65-F5344CB8AC3E}">
        <p14:creationId xmlns:p14="http://schemas.microsoft.com/office/powerpoint/2010/main" val="626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 </a:t>
            </a:r>
            <a:r>
              <a:rPr lang="ko-KR" altLang="en-US" dirty="0" smtClean="0"/>
              <a:t>단계의 </a:t>
            </a:r>
            <a:r>
              <a:rPr lang="en-US" altLang="ko-KR" dirty="0" err="1">
                <a:latin typeface="Lucida Console" pitchFamily="49" charset="0"/>
                <a:ea typeface="돋움체" pitchFamily="49" charset="-127"/>
              </a:rPr>
              <a:t>s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40842" y="6033736"/>
            <a:ext cx="212700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4.39</a:t>
            </a:r>
          </a:p>
        </p:txBody>
      </p:sp>
      <p:pic>
        <p:nvPicPr>
          <p:cNvPr id="6" name="Picture 6" descr="f04-39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54" y="1833746"/>
            <a:ext cx="6541332" cy="35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4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 </a:t>
            </a:r>
            <a:r>
              <a:rPr lang="ko-KR" altLang="en-US" dirty="0" smtClean="0"/>
              <a:t>단계의 </a:t>
            </a:r>
            <a:r>
              <a:rPr lang="en-US" altLang="ko-KR" dirty="0" err="1">
                <a:latin typeface="Lucida Console" pitchFamily="49" charset="0"/>
                <a:ea typeface="돋움체" pitchFamily="49" charset="-127"/>
              </a:rPr>
              <a:t>s</a:t>
            </a:r>
            <a:r>
              <a:rPr lang="en-US" altLang="ko-KR" dirty="0" err="1" smtClean="0">
                <a:latin typeface="Lucida Console" pitchFamily="49" charset="0"/>
                <a:ea typeface="돋움체" pitchFamily="49" charset="-127"/>
              </a:rPr>
              <a:t>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40842" y="6033736"/>
            <a:ext cx="2127006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4.40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윗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Picture 6" descr="f04-40-978012407726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93"/>
          <a:stretch/>
        </p:blipFill>
        <p:spPr bwMode="auto">
          <a:xfrm>
            <a:off x="1315023" y="1875980"/>
            <a:ext cx="6474337" cy="35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4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WB </a:t>
            </a:r>
            <a:r>
              <a:rPr lang="ko-KR" altLang="en-US" dirty="0" smtClean="0"/>
              <a:t>단계의 </a:t>
            </a:r>
            <a:r>
              <a:rPr lang="en-US" altLang="ko-KR" dirty="0" err="1">
                <a:latin typeface="Lucida Console" pitchFamily="49" charset="0"/>
                <a:ea typeface="돋움체" pitchFamily="49" charset="-127"/>
              </a:rPr>
              <a:t>sw</a:t>
            </a:r>
            <a:r>
              <a:rPr lang="en-US" altLang="ko-KR" dirty="0" smtClean="0">
                <a:solidFill>
                  <a:srgbClr val="993300"/>
                </a:solidFill>
                <a:latin typeface="Lucida Console" pitchFamily="49" charset="0"/>
                <a:ea typeface="돋움체" pitchFamily="49" charset="-127"/>
              </a:rPr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07904" y="6033736"/>
            <a:ext cx="2326412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4.40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의 </a:t>
            </a:r>
            <a:r>
              <a:rPr lang="ko-KR" altLang="en-US" sz="1662" dirty="0" err="1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아랫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부분</a:t>
            </a:r>
            <a:endParaRPr lang="en-US" altLang="ko-KR" sz="1662" dirty="0">
              <a:solidFill>
                <a:srgbClr val="008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Picture 6" descr="f04-40-978012407726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7"/>
          <a:stretch/>
        </p:blipFill>
        <p:spPr bwMode="auto">
          <a:xfrm>
            <a:off x="1315023" y="1829766"/>
            <a:ext cx="642782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8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그림으로 표현하는 파이프라인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777322"/>
          </a:xfrm>
        </p:spPr>
        <p:txBody>
          <a:bodyPr/>
          <a:lstStyle/>
          <a:p>
            <a:r>
              <a:rPr lang="ko-KR" altLang="en-US" dirty="0"/>
              <a:t>다중 클럭 사이클 파이프라인 다이어그램</a:t>
            </a:r>
            <a:r>
              <a:rPr lang="en-US" altLang="ko-KR" dirty="0"/>
              <a:t>(</a:t>
            </a:r>
            <a:r>
              <a:rPr lang="en-US" altLang="ko-KR" dirty="0" smtClean="0"/>
              <a:t>multiple-clock-cycle </a:t>
            </a:r>
            <a:r>
              <a:rPr lang="en-US" altLang="ko-KR" dirty="0"/>
              <a:t>pipeline </a:t>
            </a:r>
            <a:r>
              <a:rPr lang="en-US" altLang="ko-KR" dirty="0" smtClean="0"/>
              <a:t>diagram)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pic>
        <p:nvPicPr>
          <p:cNvPr id="5" name="Picture 6" descr="f04-43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1" y="2800394"/>
            <a:ext cx="3647045" cy="255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f04-44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05" y="2800394"/>
            <a:ext cx="4888895" cy="19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48554" y="5601555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67847" y="5610519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4.44</a:t>
            </a:r>
          </a:p>
        </p:txBody>
      </p:sp>
    </p:spTree>
    <p:extLst>
      <p:ext uri="{BB962C8B-B14F-4D97-AF65-F5344CB8AC3E}">
        <p14:creationId xmlns:p14="http://schemas.microsoft.com/office/powerpoint/2010/main" val="7167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for single-cycle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5" descr="f04-11-P3744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1" y="1905000"/>
            <a:ext cx="6385138" cy="424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03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</a:t>
            </a:r>
            <a:r>
              <a:rPr lang="ko-KR" altLang="en-US" dirty="0" smtClean="0"/>
              <a:t> </a:t>
            </a:r>
            <a:r>
              <a:rPr lang="ko-KR" altLang="en-US" dirty="0"/>
              <a:t>클럭 사이클 파이프라인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pic>
        <p:nvPicPr>
          <p:cNvPr id="4" name="Picture 6" descr="f04-45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84" y="1767277"/>
            <a:ext cx="6741459" cy="365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55186" y="5836044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4.45</a:t>
            </a:r>
          </a:p>
        </p:txBody>
      </p:sp>
    </p:spTree>
    <p:extLst>
      <p:ext uri="{BB962C8B-B14F-4D97-AF65-F5344CB8AC3E}">
        <p14:creationId xmlns:p14="http://schemas.microsoft.com/office/powerpoint/2010/main" val="10339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파이프라인 제어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pic>
        <p:nvPicPr>
          <p:cNvPr id="5" name="Picture 3" descr="f04-4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148" y="1767278"/>
            <a:ext cx="6726115" cy="379095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55186" y="5836044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4.46</a:t>
            </a:r>
          </a:p>
        </p:txBody>
      </p:sp>
    </p:spTree>
    <p:extLst>
      <p:ext uri="{BB962C8B-B14F-4D97-AF65-F5344CB8AC3E}">
        <p14:creationId xmlns:p14="http://schemas.microsoft.com/office/powerpoint/2010/main" val="1701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제어신호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973763"/>
          </a:xfrm>
        </p:spPr>
        <p:txBody>
          <a:bodyPr/>
          <a:lstStyle/>
          <a:p>
            <a:pPr marL="332651" indent="-332651">
              <a:buFont typeface="Wingdings" pitchFamily="2" charset="2"/>
              <a:buAutoNum type="arabicPeriod"/>
            </a:pPr>
            <a:r>
              <a:rPr lang="en-US" altLang="ko-KR" sz="2031" dirty="0">
                <a:solidFill>
                  <a:srgbClr val="000000"/>
                </a:solidFill>
              </a:rPr>
              <a:t>IF: </a:t>
            </a:r>
            <a:r>
              <a:rPr lang="ko-KR" altLang="en-US" sz="2031" dirty="0">
                <a:solidFill>
                  <a:srgbClr val="000000"/>
                </a:solidFill>
              </a:rPr>
              <a:t>없음</a:t>
            </a:r>
            <a:r>
              <a:rPr lang="en-US" altLang="ko-KR" sz="2031" dirty="0">
                <a:solidFill>
                  <a:srgbClr val="000000"/>
                </a:solidFill>
              </a:rPr>
              <a:t> (</a:t>
            </a:r>
            <a:r>
              <a:rPr lang="ko-KR" altLang="en-US" sz="2031" dirty="0">
                <a:solidFill>
                  <a:srgbClr val="000000"/>
                </a:solidFill>
              </a:rPr>
              <a:t>항상 같은 일이 일어난다</a:t>
            </a:r>
            <a:r>
              <a:rPr lang="en-US" altLang="ko-KR" sz="2031" dirty="0">
                <a:solidFill>
                  <a:srgbClr val="000000"/>
                </a:solidFill>
              </a:rPr>
              <a:t>)</a:t>
            </a:r>
          </a:p>
          <a:p>
            <a:pPr marL="332651" indent="-332651">
              <a:buFont typeface="Wingdings" pitchFamily="2" charset="2"/>
              <a:buAutoNum type="arabicPeriod"/>
            </a:pPr>
            <a:r>
              <a:rPr lang="en-US" altLang="ko-KR" sz="2031" dirty="0">
                <a:solidFill>
                  <a:srgbClr val="000000"/>
                </a:solidFill>
              </a:rPr>
              <a:t>ID: </a:t>
            </a:r>
            <a:r>
              <a:rPr lang="ko-KR" altLang="en-US" sz="2031" dirty="0">
                <a:solidFill>
                  <a:srgbClr val="000000"/>
                </a:solidFill>
              </a:rPr>
              <a:t>없음</a:t>
            </a:r>
            <a:r>
              <a:rPr lang="en-US" altLang="ko-KR" sz="2031" dirty="0">
                <a:solidFill>
                  <a:srgbClr val="000000"/>
                </a:solidFill>
              </a:rPr>
              <a:t> (</a:t>
            </a:r>
            <a:r>
              <a:rPr lang="ko-KR" altLang="en-US" sz="2031" dirty="0">
                <a:solidFill>
                  <a:srgbClr val="000000"/>
                </a:solidFill>
              </a:rPr>
              <a:t>항상 같은 일이 일어난다</a:t>
            </a:r>
            <a:r>
              <a:rPr lang="en-US" altLang="ko-KR" sz="2031" dirty="0">
                <a:solidFill>
                  <a:srgbClr val="000000"/>
                </a:solidFill>
              </a:rPr>
              <a:t>)</a:t>
            </a:r>
          </a:p>
          <a:p>
            <a:pPr marL="332651" indent="-332651">
              <a:buFont typeface="Wingdings" pitchFamily="2" charset="2"/>
              <a:buAutoNum type="arabicPeriod"/>
            </a:pPr>
            <a:r>
              <a:rPr lang="en-US" altLang="ko-KR" sz="2031" dirty="0">
                <a:solidFill>
                  <a:srgbClr val="000000"/>
                </a:solidFill>
              </a:rPr>
              <a:t>EX: </a:t>
            </a:r>
            <a:r>
              <a:rPr lang="en-US" altLang="ko-KR" sz="2031" dirty="0" err="1">
                <a:solidFill>
                  <a:srgbClr val="000000"/>
                </a:solidFill>
              </a:rPr>
              <a:t>RegDst</a:t>
            </a:r>
            <a:r>
              <a:rPr lang="en-US" altLang="ko-KR" sz="2031" dirty="0">
                <a:solidFill>
                  <a:srgbClr val="000000"/>
                </a:solidFill>
              </a:rPr>
              <a:t>, </a:t>
            </a:r>
            <a:r>
              <a:rPr lang="en-US" altLang="ko-KR" sz="2031" dirty="0" err="1">
                <a:solidFill>
                  <a:srgbClr val="000000"/>
                </a:solidFill>
              </a:rPr>
              <a:t>ALUOp</a:t>
            </a:r>
            <a:r>
              <a:rPr lang="en-US" altLang="ko-KR" sz="2031" dirty="0">
                <a:solidFill>
                  <a:srgbClr val="000000"/>
                </a:solidFill>
              </a:rPr>
              <a:t>, </a:t>
            </a:r>
            <a:r>
              <a:rPr lang="en-US" altLang="ko-KR" sz="2031" dirty="0" err="1">
                <a:solidFill>
                  <a:srgbClr val="000000"/>
                </a:solidFill>
              </a:rPr>
              <a:t>ALUSrc</a:t>
            </a:r>
            <a:endParaRPr lang="en-US" altLang="ko-KR" sz="2031" dirty="0">
              <a:solidFill>
                <a:srgbClr val="000000"/>
              </a:solidFill>
            </a:endParaRPr>
          </a:p>
          <a:p>
            <a:pPr marL="332651" indent="-332651">
              <a:buFont typeface="Wingdings" pitchFamily="2" charset="2"/>
              <a:buAutoNum type="arabicPeriod"/>
            </a:pPr>
            <a:r>
              <a:rPr lang="en-US" altLang="ko-KR" sz="2031" dirty="0">
                <a:solidFill>
                  <a:srgbClr val="000000"/>
                </a:solidFill>
              </a:rPr>
              <a:t>MEM: Branch(</a:t>
            </a:r>
            <a:r>
              <a:rPr lang="en-US" altLang="ko-KR" sz="203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ko-KR" sz="2031" dirty="0">
                <a:solidFill>
                  <a:srgbClr val="000000"/>
                </a:solidFill>
              </a:rPr>
              <a:t> </a:t>
            </a:r>
            <a:r>
              <a:rPr lang="ko-KR" altLang="en-US" sz="2031" dirty="0">
                <a:solidFill>
                  <a:srgbClr val="000000"/>
                </a:solidFill>
              </a:rPr>
              <a:t>명령</a:t>
            </a:r>
            <a:r>
              <a:rPr lang="en-US" altLang="ko-KR" sz="2031" dirty="0">
                <a:solidFill>
                  <a:srgbClr val="000000"/>
                </a:solidFill>
              </a:rPr>
              <a:t>), </a:t>
            </a:r>
            <a:r>
              <a:rPr lang="en-US" altLang="ko-KR" sz="2031" dirty="0" err="1">
                <a:solidFill>
                  <a:srgbClr val="000000"/>
                </a:solidFill>
              </a:rPr>
              <a:t>MemRead</a:t>
            </a:r>
            <a:r>
              <a:rPr lang="en-US" altLang="ko-KR" sz="2031" dirty="0">
                <a:solidFill>
                  <a:srgbClr val="000000"/>
                </a:solidFill>
              </a:rPr>
              <a:t>(</a:t>
            </a:r>
            <a:r>
              <a:rPr lang="en-US" altLang="ko-KR" sz="203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ko-KR" sz="2031" dirty="0">
                <a:solidFill>
                  <a:srgbClr val="000000"/>
                </a:solidFill>
              </a:rPr>
              <a:t> </a:t>
            </a:r>
            <a:r>
              <a:rPr lang="ko-KR" altLang="en-US" sz="2031" dirty="0">
                <a:solidFill>
                  <a:srgbClr val="000000"/>
                </a:solidFill>
              </a:rPr>
              <a:t>명령</a:t>
            </a:r>
            <a:r>
              <a:rPr lang="en-US" altLang="ko-KR" sz="2031" dirty="0">
                <a:solidFill>
                  <a:srgbClr val="000000"/>
                </a:solidFill>
              </a:rPr>
              <a:t>), </a:t>
            </a:r>
            <a:r>
              <a:rPr lang="en-US" altLang="ko-KR" sz="2031" dirty="0" err="1">
                <a:solidFill>
                  <a:srgbClr val="000000"/>
                </a:solidFill>
              </a:rPr>
              <a:t>MemWrite</a:t>
            </a:r>
            <a:r>
              <a:rPr lang="en-US" altLang="ko-KR" sz="2031" dirty="0">
                <a:solidFill>
                  <a:srgbClr val="000000"/>
                </a:solidFill>
              </a:rPr>
              <a:t>(</a:t>
            </a:r>
            <a:r>
              <a:rPr lang="en-US" altLang="ko-KR" sz="203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ko-KR" sz="2031" dirty="0">
                <a:solidFill>
                  <a:srgbClr val="000000"/>
                </a:solidFill>
              </a:rPr>
              <a:t> </a:t>
            </a:r>
            <a:r>
              <a:rPr lang="ko-KR" altLang="en-US" sz="2031" dirty="0">
                <a:solidFill>
                  <a:srgbClr val="000000"/>
                </a:solidFill>
              </a:rPr>
              <a:t>명령</a:t>
            </a:r>
            <a:r>
              <a:rPr lang="en-US" altLang="ko-KR" sz="2031" dirty="0">
                <a:solidFill>
                  <a:srgbClr val="000000"/>
                </a:solidFill>
              </a:rPr>
              <a:t>)</a:t>
            </a:r>
          </a:p>
          <a:p>
            <a:pPr marL="332651" indent="-332651">
              <a:buFont typeface="Wingdings" pitchFamily="2" charset="2"/>
              <a:buAutoNum type="arabicPeriod"/>
            </a:pPr>
            <a:r>
              <a:rPr lang="en-US" altLang="ko-KR" sz="2031" dirty="0">
                <a:solidFill>
                  <a:srgbClr val="000000"/>
                </a:solidFill>
              </a:rPr>
              <a:t>WB: </a:t>
            </a:r>
            <a:r>
              <a:rPr lang="en-US" altLang="ko-KR" sz="2031" dirty="0" err="1">
                <a:solidFill>
                  <a:srgbClr val="000000"/>
                </a:solidFill>
              </a:rPr>
              <a:t>MemtoReg</a:t>
            </a:r>
            <a:r>
              <a:rPr lang="en-US" altLang="ko-KR" sz="2031" dirty="0">
                <a:solidFill>
                  <a:srgbClr val="000000"/>
                </a:solidFill>
              </a:rPr>
              <a:t>, </a:t>
            </a:r>
            <a:r>
              <a:rPr lang="en-US" altLang="ko-KR" sz="2031" dirty="0" err="1">
                <a:solidFill>
                  <a:srgbClr val="000000"/>
                </a:solidFill>
              </a:rPr>
              <a:t>RegWrite</a:t>
            </a:r>
            <a:endParaRPr lang="en-US" altLang="ko-KR" sz="203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pic>
        <p:nvPicPr>
          <p:cNvPr id="5" name="Picture 6" descr="f04-49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443" y="3694876"/>
            <a:ext cx="7777787" cy="16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7904" y="5565708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4.49</a:t>
            </a:r>
          </a:p>
        </p:txBody>
      </p:sp>
    </p:spTree>
    <p:extLst>
      <p:ext uri="{BB962C8B-B14F-4D97-AF65-F5344CB8AC3E}">
        <p14:creationId xmlns:p14="http://schemas.microsoft.com/office/powerpoint/2010/main" val="12244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 레지스터를 통한 </a:t>
            </a:r>
            <a:r>
              <a:rPr lang="ko-KR" altLang="en-US" dirty="0" err="1" smtClean="0"/>
              <a:t>제어신호의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pic>
        <p:nvPicPr>
          <p:cNvPr id="4" name="Picture 6" descr="f04-50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68" y="1767278"/>
            <a:ext cx="5926015" cy="368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07904" y="5652007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4.50</a:t>
            </a:r>
          </a:p>
        </p:txBody>
      </p:sp>
    </p:spTree>
    <p:extLst>
      <p:ext uri="{BB962C8B-B14F-4D97-AF65-F5344CB8AC3E}">
        <p14:creationId xmlns:p14="http://schemas.microsoft.com/office/powerpoint/2010/main" val="29769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완성된 </a:t>
            </a:r>
            <a:r>
              <a:rPr lang="en-US" altLang="ko-KR" dirty="0" smtClean="0"/>
              <a:t>MIPS </a:t>
            </a:r>
            <a:r>
              <a:rPr lang="ko-KR" altLang="en-US" dirty="0" smtClean="0"/>
              <a:t>파이프라인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pic>
        <p:nvPicPr>
          <p:cNvPr id="4" name="Picture 6" descr="f04-51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99" y="1434933"/>
            <a:ext cx="5926015" cy="420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46279" y="5846899"/>
            <a:ext cx="1595254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4.51</a:t>
            </a:r>
          </a:p>
        </p:txBody>
      </p:sp>
    </p:spTree>
    <p:extLst>
      <p:ext uri="{BB962C8B-B14F-4D97-AF65-F5344CB8AC3E}">
        <p14:creationId xmlns:p14="http://schemas.microsoft.com/office/powerpoint/2010/main" val="37205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실행의 다섯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041" indent="-422041" algn="just">
              <a:lnSpc>
                <a:spcPct val="140000"/>
              </a:lnSpc>
              <a:buClr>
                <a:srgbClr val="3333FF"/>
              </a:buClr>
              <a:buSzPct val="85000"/>
              <a:buFont typeface="Wingdings" pitchFamily="2" charset="2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</a:rPr>
              <a:t>Instruction Fetch(IF): </a:t>
            </a:r>
            <a:r>
              <a:rPr lang="ko-KR" altLang="en-US" b="0" dirty="0" smtClean="0">
                <a:solidFill>
                  <a:srgbClr val="000000"/>
                </a:solidFill>
              </a:rPr>
              <a:t>명령어 </a:t>
            </a:r>
            <a:r>
              <a:rPr lang="ko-KR" altLang="en-US" b="0" dirty="0" smtClean="0">
                <a:solidFill>
                  <a:srgbClr val="000000"/>
                </a:solidFill>
              </a:rPr>
              <a:t>메모리에서 명령어 인출</a:t>
            </a:r>
            <a:endParaRPr lang="en-US" altLang="ko-KR" b="0" dirty="0" smtClean="0"/>
          </a:p>
          <a:p>
            <a:pPr marL="422041" indent="-422041" algn="just">
              <a:lnSpc>
                <a:spcPct val="140000"/>
              </a:lnSpc>
              <a:buClr>
                <a:srgbClr val="3333FF"/>
              </a:buClr>
              <a:buSzPct val="85000"/>
              <a:buFont typeface="Wingdings" pitchFamily="2" charset="2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</a:rPr>
              <a:t>Instruction Decode(ID): </a:t>
            </a:r>
            <a:r>
              <a:rPr lang="ko-KR" altLang="en-US" b="0" dirty="0" smtClean="0">
                <a:solidFill>
                  <a:srgbClr val="000000"/>
                </a:solidFill>
              </a:rPr>
              <a:t>명령어를 </a:t>
            </a:r>
            <a:r>
              <a:rPr lang="ko-KR" altLang="en-US" b="0" dirty="0">
                <a:solidFill>
                  <a:srgbClr val="000000"/>
                </a:solidFill>
              </a:rPr>
              <a:t>해독하는 동시에 </a:t>
            </a:r>
            <a:r>
              <a:rPr lang="ko-KR" altLang="en-US" b="0" dirty="0" smtClean="0">
                <a:solidFill>
                  <a:srgbClr val="000000"/>
                </a:solidFill>
              </a:rPr>
              <a:t>레지스터 읽기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CC0099"/>
              </a:buClr>
              <a:buSzPct val="70000"/>
            </a:pPr>
            <a:r>
              <a:rPr lang="en-US" altLang="ko-KR" b="0" dirty="0" smtClean="0">
                <a:solidFill>
                  <a:srgbClr val="000000"/>
                </a:solidFill>
              </a:rPr>
              <a:t> </a:t>
            </a:r>
            <a:r>
              <a:rPr lang="en-US" altLang="ko-KR" b="0" dirty="0">
                <a:solidFill>
                  <a:srgbClr val="000000"/>
                </a:solidFill>
              </a:rPr>
              <a:t>MIPS </a:t>
            </a:r>
            <a:r>
              <a:rPr lang="ko-KR" altLang="en-US" b="0" dirty="0">
                <a:solidFill>
                  <a:srgbClr val="000000"/>
                </a:solidFill>
              </a:rPr>
              <a:t>명령어는 형식이 규칙적이므로 </a:t>
            </a:r>
            <a:r>
              <a:rPr lang="ko-KR" altLang="en-US" b="0" dirty="0" smtClean="0">
                <a:solidFill>
                  <a:srgbClr val="000000"/>
                </a:solidFill>
              </a:rPr>
              <a:t>레지스터 </a:t>
            </a:r>
            <a:r>
              <a:rPr lang="ko-KR" altLang="en-US" b="0" dirty="0">
                <a:solidFill>
                  <a:srgbClr val="000000"/>
                </a:solidFill>
              </a:rPr>
              <a:t>읽기와 </a:t>
            </a:r>
            <a:r>
              <a:rPr lang="ko-KR" altLang="en-US" b="0" dirty="0" smtClean="0">
                <a:solidFill>
                  <a:srgbClr val="000000"/>
                </a:solidFill>
              </a:rPr>
              <a:t>명령어 해독이 </a:t>
            </a:r>
            <a:r>
              <a:rPr lang="ko-KR" altLang="en-US" b="0" dirty="0">
                <a:solidFill>
                  <a:srgbClr val="000000"/>
                </a:solidFill>
              </a:rPr>
              <a:t>동시에 </a:t>
            </a:r>
            <a:r>
              <a:rPr lang="ko-KR" altLang="en-US" b="0" dirty="0" smtClean="0">
                <a:solidFill>
                  <a:srgbClr val="000000"/>
                </a:solidFill>
              </a:rPr>
              <a:t>가능</a:t>
            </a:r>
            <a:endParaRPr lang="en-US" altLang="ko-KR" b="0" dirty="0">
              <a:solidFill>
                <a:srgbClr val="000000"/>
              </a:solidFill>
            </a:endParaRPr>
          </a:p>
          <a:p>
            <a:pPr marL="422041" indent="-422041" algn="just">
              <a:lnSpc>
                <a:spcPct val="140000"/>
              </a:lnSpc>
              <a:buClr>
                <a:srgbClr val="3333FF"/>
              </a:buClr>
              <a:buSzPct val="85000"/>
              <a:buFont typeface="Wingdings" pitchFamily="2" charset="2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</a:rPr>
              <a:t>Execution(EX): </a:t>
            </a:r>
            <a:r>
              <a:rPr lang="ko-KR" altLang="en-US" b="0" dirty="0" smtClean="0">
                <a:solidFill>
                  <a:srgbClr val="000000"/>
                </a:solidFill>
              </a:rPr>
              <a:t>연산 </a:t>
            </a:r>
            <a:r>
              <a:rPr lang="ko-KR" altLang="en-US" b="0" dirty="0" smtClean="0">
                <a:solidFill>
                  <a:srgbClr val="000000"/>
                </a:solidFill>
              </a:rPr>
              <a:t>수행 또는 주소 계산</a:t>
            </a:r>
            <a:endParaRPr lang="en-US" altLang="ko-KR" b="0" dirty="0">
              <a:solidFill>
                <a:srgbClr val="000000"/>
              </a:solidFill>
            </a:endParaRPr>
          </a:p>
          <a:p>
            <a:pPr marL="422041" indent="-422041" algn="just">
              <a:lnSpc>
                <a:spcPct val="140000"/>
              </a:lnSpc>
              <a:buClr>
                <a:srgbClr val="3333FF"/>
              </a:buClr>
              <a:buSzPct val="85000"/>
              <a:buFont typeface="Wingdings" pitchFamily="2" charset="2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</a:rPr>
              <a:t>Memory Access (Mem): </a:t>
            </a:r>
            <a:r>
              <a:rPr lang="ko-KR" altLang="en-US" b="0" dirty="0" smtClean="0">
                <a:solidFill>
                  <a:srgbClr val="000000"/>
                </a:solidFill>
              </a:rPr>
              <a:t>데이터 </a:t>
            </a:r>
            <a:r>
              <a:rPr lang="ko-KR" altLang="en-US" b="0" dirty="0" smtClean="0">
                <a:solidFill>
                  <a:srgbClr val="000000"/>
                </a:solidFill>
              </a:rPr>
              <a:t>메모리 내의 </a:t>
            </a:r>
            <a:r>
              <a:rPr lang="ko-KR" altLang="en-US" b="0" dirty="0" err="1">
                <a:solidFill>
                  <a:srgbClr val="000000"/>
                </a:solidFill>
              </a:rPr>
              <a:t>피연산자에</a:t>
            </a:r>
            <a:r>
              <a:rPr lang="ko-KR" altLang="en-US" b="0" dirty="0">
                <a:solidFill>
                  <a:srgbClr val="000000"/>
                </a:solidFill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</a:rPr>
              <a:t>접근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422041" indent="-422041" algn="just">
              <a:lnSpc>
                <a:spcPct val="140000"/>
              </a:lnSpc>
              <a:buClr>
                <a:srgbClr val="3333FF"/>
              </a:buClr>
              <a:buSzPct val="85000"/>
              <a:buFont typeface="Wingdings" pitchFamily="2" charset="2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</a:rPr>
              <a:t>Write Back(WB): </a:t>
            </a:r>
            <a:r>
              <a:rPr lang="ko-KR" altLang="en-US" b="0" dirty="0" smtClean="0">
                <a:solidFill>
                  <a:srgbClr val="000000"/>
                </a:solidFill>
              </a:rPr>
              <a:t>결과 </a:t>
            </a:r>
            <a:r>
              <a:rPr lang="ko-KR" altLang="en-US" b="0" dirty="0">
                <a:solidFill>
                  <a:srgbClr val="000000"/>
                </a:solidFill>
              </a:rPr>
              <a:t>값을 </a:t>
            </a:r>
            <a:r>
              <a:rPr lang="ko-KR" altLang="en-US" b="0" dirty="0" smtClean="0">
                <a:solidFill>
                  <a:srgbClr val="000000"/>
                </a:solidFill>
              </a:rPr>
              <a:t>레지스터에 쓰기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10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Pipeline for Multi-cycle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5" name="Picture 9" descr="f04-33-P3744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5" y="1295400"/>
            <a:ext cx="7315270" cy="528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Pipeline for multi-cycle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7492"/>
            <a:ext cx="6587060" cy="49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Single-cycle vs. Multi-cycle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Instruction Execution Steps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Single cycle execution</a:t>
            </a:r>
            <a:endParaRPr lang="en-US" sz="1800" dirty="0"/>
          </a:p>
          <a:p>
            <a:pPr lvl="2"/>
            <a:endParaRPr lang="en-US" sz="1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Multi cycle execution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6" name="Rectangle 4"/>
          <p:cNvSpPr/>
          <p:nvPr/>
        </p:nvSpPr>
        <p:spPr>
          <a:xfrm>
            <a:off x="914238" y="1600200"/>
            <a:ext cx="533400" cy="3402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</a:t>
            </a:r>
            <a:endParaRPr lang="en-US" sz="1600" dirty="0"/>
          </a:p>
        </p:txBody>
      </p:sp>
      <p:sp>
        <p:nvSpPr>
          <p:cNvPr id="7" name="Rectangle 5"/>
          <p:cNvSpPr/>
          <p:nvPr/>
        </p:nvSpPr>
        <p:spPr>
          <a:xfrm>
            <a:off x="1527085" y="1600200"/>
            <a:ext cx="533400" cy="3402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ID</a:t>
            </a:r>
            <a:endParaRPr lang="en-US" sz="1600" dirty="0"/>
          </a:p>
        </p:txBody>
      </p:sp>
      <p:sp>
        <p:nvSpPr>
          <p:cNvPr id="8" name="Rectangle 6"/>
          <p:cNvSpPr/>
          <p:nvPr/>
        </p:nvSpPr>
        <p:spPr>
          <a:xfrm>
            <a:off x="2209800" y="1600200"/>
            <a:ext cx="533400" cy="3402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</a:t>
            </a:r>
            <a:endParaRPr lang="en-US" sz="1600" dirty="0"/>
          </a:p>
        </p:txBody>
      </p:sp>
      <p:sp>
        <p:nvSpPr>
          <p:cNvPr id="9" name="Rectangle 7"/>
          <p:cNvSpPr/>
          <p:nvPr/>
        </p:nvSpPr>
        <p:spPr>
          <a:xfrm>
            <a:off x="2895600" y="1600200"/>
            <a:ext cx="533400" cy="3402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MEM</a:t>
            </a:r>
            <a:endParaRPr lang="en-US" sz="1100" dirty="0"/>
          </a:p>
        </p:txBody>
      </p:sp>
      <p:sp>
        <p:nvSpPr>
          <p:cNvPr id="10" name="Rectangle 8"/>
          <p:cNvSpPr/>
          <p:nvPr/>
        </p:nvSpPr>
        <p:spPr>
          <a:xfrm>
            <a:off x="3581400" y="1600200"/>
            <a:ext cx="533400" cy="3402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WB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1447800" y="1770339"/>
            <a:ext cx="79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060485" y="1770339"/>
            <a:ext cx="14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stCxn id="8" idx="3"/>
            <a:endCxn id="9" idx="1"/>
          </p:cNvCxnSpPr>
          <p:nvPr/>
        </p:nvCxnSpPr>
        <p:spPr>
          <a:xfrm>
            <a:off x="2743200" y="177033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7"/>
          <p:cNvCxnSpPr>
            <a:stCxn id="9" idx="3"/>
            <a:endCxn id="10" idx="1"/>
          </p:cNvCxnSpPr>
          <p:nvPr/>
        </p:nvCxnSpPr>
        <p:spPr>
          <a:xfrm>
            <a:off x="3429000" y="177033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1"/>
          <p:cNvGrpSpPr/>
          <p:nvPr/>
        </p:nvGrpSpPr>
        <p:grpSpPr>
          <a:xfrm>
            <a:off x="1299662" y="3659437"/>
            <a:ext cx="2667000" cy="287062"/>
            <a:chOff x="1451656" y="2837138"/>
            <a:chExt cx="2667000" cy="457201"/>
          </a:xfrm>
        </p:grpSpPr>
        <p:sp>
          <p:nvSpPr>
            <p:cNvPr id="16" name="Rectangle 20"/>
            <p:cNvSpPr/>
            <p:nvPr/>
          </p:nvSpPr>
          <p:spPr>
            <a:xfrm>
              <a:off x="1451656" y="2837139"/>
              <a:ext cx="5334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IF</a:t>
              </a:r>
              <a:endParaRPr lang="en-US" sz="1600" dirty="0"/>
            </a:p>
          </p:txBody>
        </p:sp>
        <p:sp>
          <p:nvSpPr>
            <p:cNvPr id="17" name="Rectangle 21"/>
            <p:cNvSpPr/>
            <p:nvPr/>
          </p:nvSpPr>
          <p:spPr>
            <a:xfrm>
              <a:off x="1985056" y="2837139"/>
              <a:ext cx="5334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</a:t>
              </a:r>
              <a:endParaRPr lang="en-US" sz="1600" dirty="0"/>
            </a:p>
          </p:txBody>
        </p:sp>
        <p:sp>
          <p:nvSpPr>
            <p:cNvPr id="18" name="Rectangle 22"/>
            <p:cNvSpPr/>
            <p:nvPr/>
          </p:nvSpPr>
          <p:spPr>
            <a:xfrm>
              <a:off x="2520573" y="2837139"/>
              <a:ext cx="5334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19" name="Rectangle 23"/>
            <p:cNvSpPr/>
            <p:nvPr/>
          </p:nvSpPr>
          <p:spPr>
            <a:xfrm>
              <a:off x="3051856" y="2837138"/>
              <a:ext cx="5334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MEM</a:t>
              </a:r>
              <a:endParaRPr lang="en-US" sz="1600" dirty="0"/>
            </a:p>
          </p:txBody>
        </p:sp>
        <p:sp>
          <p:nvSpPr>
            <p:cNvPr id="20" name="Rectangle 24"/>
            <p:cNvSpPr/>
            <p:nvPr/>
          </p:nvSpPr>
          <p:spPr>
            <a:xfrm>
              <a:off x="3585256" y="2837138"/>
              <a:ext cx="533400" cy="4572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</p:grpSp>
      <p:grpSp>
        <p:nvGrpSpPr>
          <p:cNvPr id="21" name="Group 29"/>
          <p:cNvGrpSpPr/>
          <p:nvPr/>
        </p:nvGrpSpPr>
        <p:grpSpPr>
          <a:xfrm flipV="1">
            <a:off x="914806" y="3349320"/>
            <a:ext cx="5791200" cy="217338"/>
            <a:chOff x="1066800" y="1965960"/>
            <a:chExt cx="6858000" cy="320040"/>
          </a:xfrm>
        </p:grpSpPr>
        <p:cxnSp>
          <p:nvCxnSpPr>
            <p:cNvPr id="22" name="Straight Connector 30"/>
            <p:cNvCxnSpPr/>
            <p:nvPr/>
          </p:nvCxnSpPr>
          <p:spPr>
            <a:xfrm>
              <a:off x="1524000" y="22860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1"/>
            <p:cNvCxnSpPr/>
            <p:nvPr/>
          </p:nvCxnSpPr>
          <p:spPr>
            <a:xfrm>
              <a:off x="3124200" y="19812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2"/>
            <p:cNvCxnSpPr/>
            <p:nvPr/>
          </p:nvCxnSpPr>
          <p:spPr>
            <a:xfrm flipV="1">
              <a:off x="3124200" y="19812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3"/>
            <p:cNvCxnSpPr/>
            <p:nvPr/>
          </p:nvCxnSpPr>
          <p:spPr>
            <a:xfrm>
              <a:off x="4724400" y="22860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/>
            <p:cNvCxnSpPr/>
            <p:nvPr/>
          </p:nvCxnSpPr>
          <p:spPr>
            <a:xfrm>
              <a:off x="6324600" y="19812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5"/>
            <p:cNvCxnSpPr/>
            <p:nvPr/>
          </p:nvCxnSpPr>
          <p:spPr>
            <a:xfrm flipV="1">
              <a:off x="6324600" y="19812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6"/>
            <p:cNvCxnSpPr/>
            <p:nvPr/>
          </p:nvCxnSpPr>
          <p:spPr>
            <a:xfrm flipV="1">
              <a:off x="4724400" y="19812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7"/>
            <p:cNvCxnSpPr/>
            <p:nvPr/>
          </p:nvCxnSpPr>
          <p:spPr>
            <a:xfrm flipV="1">
              <a:off x="1524000" y="196596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8"/>
            <p:cNvCxnSpPr/>
            <p:nvPr/>
          </p:nvCxnSpPr>
          <p:spPr>
            <a:xfrm flipV="1">
              <a:off x="7924800" y="19812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0"/>
            <p:cNvCxnSpPr/>
            <p:nvPr/>
          </p:nvCxnSpPr>
          <p:spPr>
            <a:xfrm>
              <a:off x="1066800" y="1981200"/>
              <a:ext cx="457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6500" y="33493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grpSp>
        <p:nvGrpSpPr>
          <p:cNvPr id="33" name="Group 63"/>
          <p:cNvGrpSpPr/>
          <p:nvPr/>
        </p:nvGrpSpPr>
        <p:grpSpPr>
          <a:xfrm>
            <a:off x="1756862" y="5234520"/>
            <a:ext cx="2971800" cy="340278"/>
            <a:chOff x="1371600" y="3296240"/>
            <a:chExt cx="2971800" cy="340278"/>
          </a:xfrm>
        </p:grpSpPr>
        <p:sp>
          <p:nvSpPr>
            <p:cNvPr id="34" name="Rectangle 49"/>
            <p:cNvSpPr/>
            <p:nvPr/>
          </p:nvSpPr>
          <p:spPr>
            <a:xfrm>
              <a:off x="13716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IF</a:t>
              </a:r>
              <a:endParaRPr lang="en-US" sz="1600" dirty="0"/>
            </a:p>
          </p:txBody>
        </p:sp>
        <p:sp>
          <p:nvSpPr>
            <p:cNvPr id="35" name="Rectangle 50"/>
            <p:cNvSpPr/>
            <p:nvPr/>
          </p:nvSpPr>
          <p:spPr>
            <a:xfrm>
              <a:off x="19812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</a:t>
              </a:r>
              <a:endParaRPr lang="en-US" sz="1600" dirty="0"/>
            </a:p>
          </p:txBody>
        </p:sp>
        <p:sp>
          <p:nvSpPr>
            <p:cNvPr id="36" name="Rectangle 51"/>
            <p:cNvSpPr/>
            <p:nvPr/>
          </p:nvSpPr>
          <p:spPr>
            <a:xfrm>
              <a:off x="25908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37" name="Rectangle 52"/>
            <p:cNvSpPr/>
            <p:nvPr/>
          </p:nvSpPr>
          <p:spPr>
            <a:xfrm>
              <a:off x="32004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MEM</a:t>
              </a:r>
              <a:endParaRPr lang="en-US" sz="1100" dirty="0"/>
            </a:p>
          </p:txBody>
        </p:sp>
        <p:sp>
          <p:nvSpPr>
            <p:cNvPr id="38" name="Rectangle 53"/>
            <p:cNvSpPr/>
            <p:nvPr/>
          </p:nvSpPr>
          <p:spPr>
            <a:xfrm>
              <a:off x="38100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39" name="Straight Arrow Connector 54"/>
            <p:cNvCxnSpPr>
              <a:stCxn id="34" idx="3"/>
              <a:endCxn id="35" idx="1"/>
            </p:cNvCxnSpPr>
            <p:nvPr/>
          </p:nvCxnSpPr>
          <p:spPr>
            <a:xfrm>
              <a:off x="19050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55"/>
            <p:cNvCxnSpPr>
              <a:stCxn id="35" idx="3"/>
              <a:endCxn id="36" idx="1"/>
            </p:cNvCxnSpPr>
            <p:nvPr/>
          </p:nvCxnSpPr>
          <p:spPr>
            <a:xfrm>
              <a:off x="25146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56"/>
            <p:cNvCxnSpPr>
              <a:stCxn id="36" idx="3"/>
              <a:endCxn id="37" idx="1"/>
            </p:cNvCxnSpPr>
            <p:nvPr/>
          </p:nvCxnSpPr>
          <p:spPr>
            <a:xfrm>
              <a:off x="31242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57"/>
            <p:cNvCxnSpPr>
              <a:stCxn id="37" idx="3"/>
              <a:endCxn id="38" idx="1"/>
            </p:cNvCxnSpPr>
            <p:nvPr/>
          </p:nvCxnSpPr>
          <p:spPr>
            <a:xfrm>
              <a:off x="37338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58"/>
          <p:cNvGrpSpPr/>
          <p:nvPr/>
        </p:nvGrpSpPr>
        <p:grpSpPr>
          <a:xfrm flipH="1">
            <a:off x="1747926" y="4971261"/>
            <a:ext cx="618536" cy="178189"/>
            <a:chOff x="1524000" y="3352800"/>
            <a:chExt cx="3200400" cy="304800"/>
          </a:xfrm>
        </p:grpSpPr>
        <p:cxnSp>
          <p:nvCxnSpPr>
            <p:cNvPr id="44" name="Straight Connector 59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60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1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2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64"/>
          <p:cNvGrpSpPr/>
          <p:nvPr/>
        </p:nvGrpSpPr>
        <p:grpSpPr>
          <a:xfrm flipH="1">
            <a:off x="2370780" y="4971261"/>
            <a:ext cx="618536" cy="178189"/>
            <a:chOff x="1524000" y="3352800"/>
            <a:chExt cx="3200400" cy="304800"/>
          </a:xfrm>
        </p:grpSpPr>
        <p:cxnSp>
          <p:nvCxnSpPr>
            <p:cNvPr id="49" name="Straight Connector 65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6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7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68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69"/>
          <p:cNvGrpSpPr/>
          <p:nvPr/>
        </p:nvGrpSpPr>
        <p:grpSpPr>
          <a:xfrm flipH="1">
            <a:off x="2979010" y="4987457"/>
            <a:ext cx="618536" cy="178189"/>
            <a:chOff x="1524000" y="3352800"/>
            <a:chExt cx="3200400" cy="304800"/>
          </a:xfrm>
        </p:grpSpPr>
        <p:cxnSp>
          <p:nvCxnSpPr>
            <p:cNvPr id="54" name="Straight Connector 70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71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72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73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74"/>
          <p:cNvGrpSpPr/>
          <p:nvPr/>
        </p:nvGrpSpPr>
        <p:grpSpPr>
          <a:xfrm flipH="1">
            <a:off x="3601864" y="4987457"/>
            <a:ext cx="618536" cy="178189"/>
            <a:chOff x="1524000" y="3352800"/>
            <a:chExt cx="3200400" cy="304800"/>
          </a:xfrm>
        </p:grpSpPr>
        <p:cxnSp>
          <p:nvCxnSpPr>
            <p:cNvPr id="59" name="Straight Connector 75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76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77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78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79"/>
          <p:cNvGrpSpPr/>
          <p:nvPr/>
        </p:nvGrpSpPr>
        <p:grpSpPr>
          <a:xfrm flipH="1">
            <a:off x="4200222" y="4987457"/>
            <a:ext cx="618536" cy="178189"/>
            <a:chOff x="1524000" y="3352800"/>
            <a:chExt cx="3200400" cy="304800"/>
          </a:xfrm>
        </p:grpSpPr>
        <p:cxnSp>
          <p:nvCxnSpPr>
            <p:cNvPr id="64" name="Straight Connector 80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81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82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3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84"/>
          <p:cNvGrpSpPr/>
          <p:nvPr/>
        </p:nvGrpSpPr>
        <p:grpSpPr>
          <a:xfrm flipH="1">
            <a:off x="4823076" y="4987457"/>
            <a:ext cx="618536" cy="178189"/>
            <a:chOff x="1524000" y="3352800"/>
            <a:chExt cx="3200400" cy="304800"/>
          </a:xfrm>
        </p:grpSpPr>
        <p:cxnSp>
          <p:nvCxnSpPr>
            <p:cNvPr id="69" name="Straight Connector 85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6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87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88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89"/>
          <p:cNvGrpSpPr/>
          <p:nvPr/>
        </p:nvGrpSpPr>
        <p:grpSpPr>
          <a:xfrm flipH="1">
            <a:off x="1134543" y="4971260"/>
            <a:ext cx="618536" cy="178189"/>
            <a:chOff x="1524000" y="3352800"/>
            <a:chExt cx="3200400" cy="304800"/>
          </a:xfrm>
        </p:grpSpPr>
        <p:cxnSp>
          <p:nvCxnSpPr>
            <p:cNvPr id="74" name="Straight Connector 90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91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92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93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695417" y="50100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grpSp>
        <p:nvGrpSpPr>
          <p:cNvPr id="79" name="Group 105"/>
          <p:cNvGrpSpPr/>
          <p:nvPr/>
        </p:nvGrpSpPr>
        <p:grpSpPr>
          <a:xfrm>
            <a:off x="4818758" y="5244940"/>
            <a:ext cx="2971800" cy="340278"/>
            <a:chOff x="4787346" y="3523271"/>
            <a:chExt cx="2971800" cy="340278"/>
          </a:xfrm>
          <a:solidFill>
            <a:srgbClr val="92D050"/>
          </a:solidFill>
        </p:grpSpPr>
        <p:sp>
          <p:nvSpPr>
            <p:cNvPr id="80" name="Rectangle 96"/>
            <p:cNvSpPr/>
            <p:nvPr/>
          </p:nvSpPr>
          <p:spPr>
            <a:xfrm>
              <a:off x="47873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IF</a:t>
              </a:r>
              <a:endParaRPr lang="en-US" sz="1600" dirty="0"/>
            </a:p>
          </p:txBody>
        </p:sp>
        <p:sp>
          <p:nvSpPr>
            <p:cNvPr id="81" name="Rectangle 97"/>
            <p:cNvSpPr/>
            <p:nvPr/>
          </p:nvSpPr>
          <p:spPr>
            <a:xfrm>
              <a:off x="53969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</a:t>
              </a:r>
              <a:endParaRPr lang="en-US" sz="1600" dirty="0"/>
            </a:p>
          </p:txBody>
        </p:sp>
        <p:sp>
          <p:nvSpPr>
            <p:cNvPr id="82" name="Rectangle 98"/>
            <p:cNvSpPr/>
            <p:nvPr/>
          </p:nvSpPr>
          <p:spPr>
            <a:xfrm>
              <a:off x="60065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83" name="Rectangle 99"/>
            <p:cNvSpPr/>
            <p:nvPr/>
          </p:nvSpPr>
          <p:spPr>
            <a:xfrm>
              <a:off x="66161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MEM</a:t>
              </a:r>
            </a:p>
          </p:txBody>
        </p:sp>
        <p:sp>
          <p:nvSpPr>
            <p:cNvPr id="84" name="Rectangle 100"/>
            <p:cNvSpPr/>
            <p:nvPr/>
          </p:nvSpPr>
          <p:spPr>
            <a:xfrm>
              <a:off x="72257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85" name="Straight Arrow Connector 101"/>
            <p:cNvCxnSpPr>
              <a:stCxn id="80" idx="3"/>
              <a:endCxn id="81" idx="1"/>
            </p:cNvCxnSpPr>
            <p:nvPr/>
          </p:nvCxnSpPr>
          <p:spPr>
            <a:xfrm>
              <a:off x="53207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6" name="Straight Arrow Connector 102"/>
            <p:cNvCxnSpPr>
              <a:stCxn id="81" idx="3"/>
              <a:endCxn id="82" idx="1"/>
            </p:cNvCxnSpPr>
            <p:nvPr/>
          </p:nvCxnSpPr>
          <p:spPr>
            <a:xfrm>
              <a:off x="59303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7" name="Straight Arrow Connector 103"/>
            <p:cNvCxnSpPr>
              <a:stCxn id="82" idx="3"/>
              <a:endCxn id="83" idx="1"/>
            </p:cNvCxnSpPr>
            <p:nvPr/>
          </p:nvCxnSpPr>
          <p:spPr>
            <a:xfrm>
              <a:off x="65399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8" name="Straight Arrow Connector 104"/>
            <p:cNvCxnSpPr>
              <a:stCxn id="83" idx="3"/>
              <a:endCxn id="84" idx="1"/>
            </p:cNvCxnSpPr>
            <p:nvPr/>
          </p:nvCxnSpPr>
          <p:spPr>
            <a:xfrm>
              <a:off x="71495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738180" y="5819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lw</a:t>
            </a:r>
            <a:r>
              <a:rPr lang="en-US" sz="1200" dirty="0" smtClean="0"/>
              <a:t> $t0, -4($s3)</a:t>
            </a:r>
            <a:endParaRPr lang="en-US" sz="1200" dirty="0"/>
          </a:p>
        </p:txBody>
      </p:sp>
      <p:sp>
        <p:nvSpPr>
          <p:cNvPr id="90" name="Left Brace 107"/>
          <p:cNvSpPr/>
          <p:nvPr/>
        </p:nvSpPr>
        <p:spPr>
          <a:xfrm rot="16200000">
            <a:off x="3160291" y="4242149"/>
            <a:ext cx="164946" cy="2971801"/>
          </a:xfrm>
          <a:prstGeom prst="leftBrace">
            <a:avLst>
              <a:gd name="adj1" fmla="val 476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803623" y="581900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$t2, $s1, $s2</a:t>
            </a:r>
            <a:endParaRPr lang="en-US" sz="1200" dirty="0"/>
          </a:p>
        </p:txBody>
      </p:sp>
      <p:sp>
        <p:nvSpPr>
          <p:cNvPr id="92" name="Left Brace 111"/>
          <p:cNvSpPr/>
          <p:nvPr/>
        </p:nvSpPr>
        <p:spPr>
          <a:xfrm rot="16200000">
            <a:off x="6225734" y="4242149"/>
            <a:ext cx="164946" cy="2971801"/>
          </a:xfrm>
          <a:prstGeom prst="leftBrace">
            <a:avLst>
              <a:gd name="adj1" fmla="val 476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203"/>
          <p:cNvGrpSpPr/>
          <p:nvPr/>
        </p:nvGrpSpPr>
        <p:grpSpPr>
          <a:xfrm flipH="1">
            <a:off x="5428808" y="4985707"/>
            <a:ext cx="618536" cy="178189"/>
            <a:chOff x="1524000" y="3352800"/>
            <a:chExt cx="3200400" cy="304800"/>
          </a:xfrm>
        </p:grpSpPr>
        <p:cxnSp>
          <p:nvCxnSpPr>
            <p:cNvPr id="94" name="Straight Connector 204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205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06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207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208"/>
          <p:cNvGrpSpPr/>
          <p:nvPr/>
        </p:nvGrpSpPr>
        <p:grpSpPr>
          <a:xfrm flipH="1">
            <a:off x="6051662" y="4985707"/>
            <a:ext cx="618536" cy="178189"/>
            <a:chOff x="1524000" y="3352800"/>
            <a:chExt cx="3200400" cy="304800"/>
          </a:xfrm>
        </p:grpSpPr>
        <p:cxnSp>
          <p:nvCxnSpPr>
            <p:cNvPr id="99" name="Straight Connector 209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10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11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12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213"/>
          <p:cNvGrpSpPr/>
          <p:nvPr/>
        </p:nvGrpSpPr>
        <p:grpSpPr>
          <a:xfrm flipH="1">
            <a:off x="6650020" y="4985707"/>
            <a:ext cx="618536" cy="178189"/>
            <a:chOff x="1524000" y="3352800"/>
            <a:chExt cx="3200400" cy="304800"/>
          </a:xfrm>
        </p:grpSpPr>
        <p:cxnSp>
          <p:nvCxnSpPr>
            <p:cNvPr id="104" name="Straight Connector 214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15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16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17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218"/>
          <p:cNvGrpSpPr/>
          <p:nvPr/>
        </p:nvGrpSpPr>
        <p:grpSpPr>
          <a:xfrm flipH="1">
            <a:off x="7272874" y="4985707"/>
            <a:ext cx="618536" cy="178189"/>
            <a:chOff x="1524000" y="3352800"/>
            <a:chExt cx="3200400" cy="304800"/>
          </a:xfrm>
        </p:grpSpPr>
        <p:cxnSp>
          <p:nvCxnSpPr>
            <p:cNvPr id="109" name="Straight Connector 219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20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21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222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238"/>
          <p:cNvGrpSpPr/>
          <p:nvPr/>
        </p:nvGrpSpPr>
        <p:grpSpPr>
          <a:xfrm>
            <a:off x="4032318" y="3654193"/>
            <a:ext cx="2971800" cy="340278"/>
            <a:chOff x="4787346" y="3523271"/>
            <a:chExt cx="2971800" cy="340278"/>
          </a:xfrm>
          <a:solidFill>
            <a:srgbClr val="92D050"/>
          </a:solidFill>
        </p:grpSpPr>
        <p:sp>
          <p:nvSpPr>
            <p:cNvPr id="114" name="Rectangle 239"/>
            <p:cNvSpPr/>
            <p:nvPr/>
          </p:nvSpPr>
          <p:spPr>
            <a:xfrm>
              <a:off x="47873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IF</a:t>
              </a:r>
              <a:endParaRPr lang="en-US" sz="1600" dirty="0"/>
            </a:p>
          </p:txBody>
        </p:sp>
        <p:sp>
          <p:nvSpPr>
            <p:cNvPr id="115" name="Rectangle 240"/>
            <p:cNvSpPr/>
            <p:nvPr/>
          </p:nvSpPr>
          <p:spPr>
            <a:xfrm>
              <a:off x="53969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</a:t>
              </a:r>
              <a:endParaRPr lang="en-US" sz="1600" dirty="0"/>
            </a:p>
          </p:txBody>
        </p:sp>
        <p:sp>
          <p:nvSpPr>
            <p:cNvPr id="116" name="Rectangle 241"/>
            <p:cNvSpPr/>
            <p:nvPr/>
          </p:nvSpPr>
          <p:spPr>
            <a:xfrm>
              <a:off x="60065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117" name="Rectangle 242"/>
            <p:cNvSpPr/>
            <p:nvPr/>
          </p:nvSpPr>
          <p:spPr>
            <a:xfrm>
              <a:off x="66161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MEM</a:t>
              </a:r>
              <a:endParaRPr lang="en-US" sz="1600" dirty="0"/>
            </a:p>
          </p:txBody>
        </p:sp>
        <p:sp>
          <p:nvSpPr>
            <p:cNvPr id="118" name="Rectangle 243"/>
            <p:cNvSpPr/>
            <p:nvPr/>
          </p:nvSpPr>
          <p:spPr>
            <a:xfrm>
              <a:off x="7225746" y="3523271"/>
              <a:ext cx="533400" cy="340278"/>
            </a:xfrm>
            <a:prstGeom prst="rect">
              <a:avLst/>
            </a:prstGeom>
            <a:grpFill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119" name="Straight Arrow Connector 244"/>
            <p:cNvCxnSpPr/>
            <p:nvPr/>
          </p:nvCxnSpPr>
          <p:spPr>
            <a:xfrm>
              <a:off x="53207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0" name="Straight Arrow Connector 245"/>
            <p:cNvCxnSpPr/>
            <p:nvPr/>
          </p:nvCxnSpPr>
          <p:spPr>
            <a:xfrm>
              <a:off x="59303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1" name="Straight Arrow Connector 246"/>
            <p:cNvCxnSpPr/>
            <p:nvPr/>
          </p:nvCxnSpPr>
          <p:spPr>
            <a:xfrm>
              <a:off x="65399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2" name="Straight Arrow Connector 247"/>
            <p:cNvCxnSpPr/>
            <p:nvPr/>
          </p:nvCxnSpPr>
          <p:spPr>
            <a:xfrm>
              <a:off x="7149546" y="3693410"/>
              <a:ext cx="76200" cy="0"/>
            </a:xfrm>
            <a:prstGeom prst="straightConnector1">
              <a:avLst/>
            </a:prstGeom>
            <a:grpFill/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23" name="Rectangle 18"/>
          <p:cNvSpPr/>
          <p:nvPr/>
        </p:nvSpPr>
        <p:spPr>
          <a:xfrm>
            <a:off x="1134543" y="6348082"/>
            <a:ext cx="700555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Each step uses only part of the CPU H/W (components) !!!</a:t>
            </a:r>
          </a:p>
        </p:txBody>
      </p:sp>
    </p:spTree>
    <p:extLst>
      <p:ext uri="{BB962C8B-B14F-4D97-AF65-F5344CB8AC3E}">
        <p14:creationId xmlns:p14="http://schemas.microsoft.com/office/powerpoint/2010/main" val="10505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8" grpId="0"/>
      <p:bldP spid="89" grpId="0"/>
      <p:bldP spid="90" grpId="0" animBg="1"/>
      <p:bldP spid="91" grpId="0"/>
      <p:bldP spid="92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5" name="Group 15"/>
          <p:cNvGrpSpPr/>
          <p:nvPr/>
        </p:nvGrpSpPr>
        <p:grpSpPr>
          <a:xfrm>
            <a:off x="1066800" y="2590800"/>
            <a:ext cx="6808160" cy="1737004"/>
            <a:chOff x="1116640" y="4663532"/>
            <a:chExt cx="6808160" cy="1944579"/>
          </a:xfrm>
        </p:grpSpPr>
        <p:cxnSp>
          <p:nvCxnSpPr>
            <p:cNvPr id="6" name="Straight Connector 13"/>
            <p:cNvCxnSpPr/>
            <p:nvPr/>
          </p:nvCxnSpPr>
          <p:spPr>
            <a:xfrm flipV="1">
              <a:off x="1730024" y="4667506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27"/>
            <p:cNvCxnSpPr/>
            <p:nvPr/>
          </p:nvCxnSpPr>
          <p:spPr>
            <a:xfrm flipV="1">
              <a:off x="2364084" y="4663532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28"/>
            <p:cNvCxnSpPr/>
            <p:nvPr/>
          </p:nvCxnSpPr>
          <p:spPr>
            <a:xfrm flipV="1">
              <a:off x="2963773" y="4683703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9"/>
            <p:cNvCxnSpPr/>
            <p:nvPr/>
          </p:nvCxnSpPr>
          <p:spPr>
            <a:xfrm flipV="1">
              <a:off x="3584487" y="4687677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30"/>
            <p:cNvCxnSpPr/>
            <p:nvPr/>
          </p:nvCxnSpPr>
          <p:spPr>
            <a:xfrm flipV="1">
              <a:off x="4182320" y="4683703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31"/>
            <p:cNvCxnSpPr/>
            <p:nvPr/>
          </p:nvCxnSpPr>
          <p:spPr>
            <a:xfrm flipV="1">
              <a:off x="4800856" y="4703874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32"/>
            <p:cNvCxnSpPr/>
            <p:nvPr/>
          </p:nvCxnSpPr>
          <p:spPr>
            <a:xfrm flipV="1">
              <a:off x="5430384" y="4708203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33"/>
            <p:cNvCxnSpPr/>
            <p:nvPr/>
          </p:nvCxnSpPr>
          <p:spPr>
            <a:xfrm flipV="1">
              <a:off x="6050204" y="4703874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34"/>
            <p:cNvCxnSpPr/>
            <p:nvPr/>
          </p:nvCxnSpPr>
          <p:spPr>
            <a:xfrm flipV="1">
              <a:off x="6645350" y="4722417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35"/>
            <p:cNvCxnSpPr/>
            <p:nvPr/>
          </p:nvCxnSpPr>
          <p:spPr>
            <a:xfrm flipV="1">
              <a:off x="7261843" y="4703874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36"/>
            <p:cNvCxnSpPr/>
            <p:nvPr/>
          </p:nvCxnSpPr>
          <p:spPr>
            <a:xfrm flipV="1">
              <a:off x="7924800" y="4703874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37"/>
            <p:cNvCxnSpPr/>
            <p:nvPr/>
          </p:nvCxnSpPr>
          <p:spPr>
            <a:xfrm flipV="1">
              <a:off x="1116640" y="4683703"/>
              <a:ext cx="0" cy="18856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2"/>
          <p:cNvGrpSpPr/>
          <p:nvPr/>
        </p:nvGrpSpPr>
        <p:grpSpPr>
          <a:xfrm>
            <a:off x="1734636" y="2893883"/>
            <a:ext cx="2971800" cy="340278"/>
            <a:chOff x="1371600" y="3296240"/>
            <a:chExt cx="2971800" cy="340278"/>
          </a:xfrm>
        </p:grpSpPr>
        <p:sp>
          <p:nvSpPr>
            <p:cNvPr id="19" name="Rectangle 113"/>
            <p:cNvSpPr/>
            <p:nvPr/>
          </p:nvSpPr>
          <p:spPr>
            <a:xfrm>
              <a:off x="13716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IF</a:t>
              </a:r>
              <a:endParaRPr lang="en-US" sz="1600" dirty="0"/>
            </a:p>
          </p:txBody>
        </p:sp>
        <p:sp>
          <p:nvSpPr>
            <p:cNvPr id="20" name="Rectangle 114"/>
            <p:cNvSpPr/>
            <p:nvPr/>
          </p:nvSpPr>
          <p:spPr>
            <a:xfrm>
              <a:off x="19812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</a:t>
              </a:r>
              <a:endParaRPr lang="en-US" sz="1600" dirty="0"/>
            </a:p>
          </p:txBody>
        </p:sp>
        <p:sp>
          <p:nvSpPr>
            <p:cNvPr id="21" name="Rectangle 115"/>
            <p:cNvSpPr/>
            <p:nvPr/>
          </p:nvSpPr>
          <p:spPr>
            <a:xfrm>
              <a:off x="25908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22" name="Rectangle 116"/>
            <p:cNvSpPr/>
            <p:nvPr/>
          </p:nvSpPr>
          <p:spPr>
            <a:xfrm>
              <a:off x="32004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MEM</a:t>
              </a:r>
              <a:endParaRPr lang="en-US" sz="1100" dirty="0"/>
            </a:p>
          </p:txBody>
        </p:sp>
        <p:sp>
          <p:nvSpPr>
            <p:cNvPr id="23" name="Rectangle 117"/>
            <p:cNvSpPr/>
            <p:nvPr/>
          </p:nvSpPr>
          <p:spPr>
            <a:xfrm>
              <a:off x="3810000" y="3296240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24" name="Straight Arrow Connector 118"/>
            <p:cNvCxnSpPr>
              <a:stCxn id="19" idx="3"/>
              <a:endCxn id="20" idx="1"/>
            </p:cNvCxnSpPr>
            <p:nvPr/>
          </p:nvCxnSpPr>
          <p:spPr>
            <a:xfrm>
              <a:off x="19050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19"/>
            <p:cNvCxnSpPr>
              <a:stCxn id="20" idx="3"/>
              <a:endCxn id="21" idx="1"/>
            </p:cNvCxnSpPr>
            <p:nvPr/>
          </p:nvCxnSpPr>
          <p:spPr>
            <a:xfrm>
              <a:off x="25146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20"/>
            <p:cNvCxnSpPr>
              <a:stCxn id="21" idx="3"/>
              <a:endCxn id="22" idx="1"/>
            </p:cNvCxnSpPr>
            <p:nvPr/>
          </p:nvCxnSpPr>
          <p:spPr>
            <a:xfrm>
              <a:off x="31242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1"/>
            <p:cNvCxnSpPr>
              <a:stCxn id="22" idx="3"/>
              <a:endCxn id="23" idx="1"/>
            </p:cNvCxnSpPr>
            <p:nvPr/>
          </p:nvCxnSpPr>
          <p:spPr>
            <a:xfrm>
              <a:off x="3733800" y="3466379"/>
              <a:ext cx="7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22"/>
          <p:cNvGrpSpPr/>
          <p:nvPr/>
        </p:nvGrpSpPr>
        <p:grpSpPr>
          <a:xfrm>
            <a:off x="2339907" y="3363507"/>
            <a:ext cx="2971800" cy="340278"/>
            <a:chOff x="4787346" y="3523271"/>
            <a:chExt cx="2971800" cy="340278"/>
          </a:xfrm>
        </p:grpSpPr>
        <p:sp>
          <p:nvSpPr>
            <p:cNvPr id="29" name="Rectangle 123"/>
            <p:cNvSpPr/>
            <p:nvPr/>
          </p:nvSpPr>
          <p:spPr>
            <a:xfrm>
              <a:off x="4787346" y="3523271"/>
              <a:ext cx="533400" cy="340278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IF</a:t>
              </a:r>
            </a:p>
          </p:txBody>
        </p:sp>
        <p:sp>
          <p:nvSpPr>
            <p:cNvPr id="30" name="Rectangle 124"/>
            <p:cNvSpPr/>
            <p:nvPr/>
          </p:nvSpPr>
          <p:spPr>
            <a:xfrm>
              <a:off x="5396946" y="3523271"/>
              <a:ext cx="533400" cy="340278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ID</a:t>
              </a:r>
            </a:p>
          </p:txBody>
        </p:sp>
        <p:sp>
          <p:nvSpPr>
            <p:cNvPr id="31" name="Rectangle 125"/>
            <p:cNvSpPr/>
            <p:nvPr/>
          </p:nvSpPr>
          <p:spPr>
            <a:xfrm>
              <a:off x="6006546" y="3523271"/>
              <a:ext cx="533400" cy="340278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32" name="Rectangle 126"/>
            <p:cNvSpPr/>
            <p:nvPr/>
          </p:nvSpPr>
          <p:spPr>
            <a:xfrm>
              <a:off x="6616146" y="3523271"/>
              <a:ext cx="533400" cy="340278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MEM</a:t>
              </a:r>
              <a:endParaRPr lang="en-US" sz="1100" dirty="0"/>
            </a:p>
          </p:txBody>
        </p:sp>
        <p:sp>
          <p:nvSpPr>
            <p:cNvPr id="33" name="Rectangle 127"/>
            <p:cNvSpPr/>
            <p:nvPr/>
          </p:nvSpPr>
          <p:spPr>
            <a:xfrm>
              <a:off x="7225746" y="3523271"/>
              <a:ext cx="533400" cy="340278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34" name="Straight Arrow Connector 128"/>
            <p:cNvCxnSpPr>
              <a:stCxn id="29" idx="3"/>
              <a:endCxn id="30" idx="1"/>
            </p:cNvCxnSpPr>
            <p:nvPr/>
          </p:nvCxnSpPr>
          <p:spPr>
            <a:xfrm>
              <a:off x="5320746" y="3693410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" name="Straight Arrow Connector 129"/>
            <p:cNvCxnSpPr>
              <a:stCxn id="30" idx="3"/>
              <a:endCxn id="31" idx="1"/>
            </p:cNvCxnSpPr>
            <p:nvPr/>
          </p:nvCxnSpPr>
          <p:spPr>
            <a:xfrm>
              <a:off x="5930346" y="3693410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6" name="Straight Arrow Connector 130"/>
            <p:cNvCxnSpPr>
              <a:stCxn id="31" idx="3"/>
              <a:endCxn id="32" idx="1"/>
            </p:cNvCxnSpPr>
            <p:nvPr/>
          </p:nvCxnSpPr>
          <p:spPr>
            <a:xfrm>
              <a:off x="6539946" y="3693410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Straight Arrow Connector 131"/>
            <p:cNvCxnSpPr>
              <a:stCxn id="32" idx="3"/>
              <a:endCxn id="33" idx="1"/>
            </p:cNvCxnSpPr>
            <p:nvPr/>
          </p:nvCxnSpPr>
          <p:spPr>
            <a:xfrm>
              <a:off x="7149546" y="3693410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8" name="Group 223"/>
          <p:cNvGrpSpPr/>
          <p:nvPr/>
        </p:nvGrpSpPr>
        <p:grpSpPr>
          <a:xfrm>
            <a:off x="2949507" y="3835389"/>
            <a:ext cx="2971800" cy="340278"/>
            <a:chOff x="2999347" y="5908122"/>
            <a:chExt cx="2971800" cy="340278"/>
          </a:xfrm>
        </p:grpSpPr>
        <p:sp>
          <p:nvSpPr>
            <p:cNvPr id="39" name="Rectangle 133"/>
            <p:cNvSpPr/>
            <p:nvPr/>
          </p:nvSpPr>
          <p:spPr>
            <a:xfrm>
              <a:off x="2999347" y="5908122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IF</a:t>
              </a:r>
            </a:p>
          </p:txBody>
        </p:sp>
        <p:sp>
          <p:nvSpPr>
            <p:cNvPr id="40" name="Rectangle 134"/>
            <p:cNvSpPr/>
            <p:nvPr/>
          </p:nvSpPr>
          <p:spPr>
            <a:xfrm>
              <a:off x="3608947" y="5908122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ID</a:t>
              </a:r>
            </a:p>
          </p:txBody>
        </p:sp>
        <p:sp>
          <p:nvSpPr>
            <p:cNvPr id="41" name="Rectangle 135"/>
            <p:cNvSpPr/>
            <p:nvPr/>
          </p:nvSpPr>
          <p:spPr>
            <a:xfrm>
              <a:off x="4218547" y="5908122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</a:t>
              </a:r>
              <a:endParaRPr lang="en-US" sz="1600" dirty="0"/>
            </a:p>
          </p:txBody>
        </p:sp>
        <p:sp>
          <p:nvSpPr>
            <p:cNvPr id="42" name="Rectangle 136"/>
            <p:cNvSpPr/>
            <p:nvPr/>
          </p:nvSpPr>
          <p:spPr>
            <a:xfrm>
              <a:off x="4828147" y="5908122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MEM</a:t>
              </a:r>
              <a:endParaRPr lang="en-US" sz="1600" dirty="0"/>
            </a:p>
          </p:txBody>
        </p:sp>
        <p:sp>
          <p:nvSpPr>
            <p:cNvPr id="43" name="Rectangle 137"/>
            <p:cNvSpPr/>
            <p:nvPr/>
          </p:nvSpPr>
          <p:spPr>
            <a:xfrm>
              <a:off x="5437747" y="5908122"/>
              <a:ext cx="533400" cy="340278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WB</a:t>
              </a:r>
              <a:endParaRPr lang="en-US" sz="1600" dirty="0"/>
            </a:p>
          </p:txBody>
        </p:sp>
        <p:cxnSp>
          <p:nvCxnSpPr>
            <p:cNvPr id="44" name="Straight Arrow Connector 138"/>
            <p:cNvCxnSpPr>
              <a:stCxn id="39" idx="3"/>
              <a:endCxn id="40" idx="1"/>
            </p:cNvCxnSpPr>
            <p:nvPr/>
          </p:nvCxnSpPr>
          <p:spPr>
            <a:xfrm>
              <a:off x="3532747" y="6078261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5" name="Straight Arrow Connector 139"/>
            <p:cNvCxnSpPr>
              <a:stCxn id="40" idx="3"/>
              <a:endCxn id="41" idx="1"/>
            </p:cNvCxnSpPr>
            <p:nvPr/>
          </p:nvCxnSpPr>
          <p:spPr>
            <a:xfrm>
              <a:off x="4142347" y="6078261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Straight Arrow Connector 140"/>
            <p:cNvCxnSpPr>
              <a:stCxn id="41" idx="3"/>
              <a:endCxn id="42" idx="1"/>
            </p:cNvCxnSpPr>
            <p:nvPr/>
          </p:nvCxnSpPr>
          <p:spPr>
            <a:xfrm>
              <a:off x="4751947" y="6078261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" name="Straight Arrow Connector 141"/>
            <p:cNvCxnSpPr>
              <a:stCxn id="42" idx="3"/>
              <a:endCxn id="43" idx="1"/>
            </p:cNvCxnSpPr>
            <p:nvPr/>
          </p:nvCxnSpPr>
          <p:spPr>
            <a:xfrm>
              <a:off x="5361547" y="6078261"/>
              <a:ext cx="76200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8" name="Group 142"/>
          <p:cNvGrpSpPr/>
          <p:nvPr/>
        </p:nvGrpSpPr>
        <p:grpSpPr>
          <a:xfrm flipH="1">
            <a:off x="1680184" y="2594774"/>
            <a:ext cx="618536" cy="178189"/>
            <a:chOff x="1524000" y="3352800"/>
            <a:chExt cx="3200400" cy="304800"/>
          </a:xfrm>
        </p:grpSpPr>
        <p:cxnSp>
          <p:nvCxnSpPr>
            <p:cNvPr id="49" name="Straight Connector 143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4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45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46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47"/>
          <p:cNvGrpSpPr/>
          <p:nvPr/>
        </p:nvGrpSpPr>
        <p:grpSpPr>
          <a:xfrm flipH="1">
            <a:off x="2303038" y="2594774"/>
            <a:ext cx="618536" cy="178189"/>
            <a:chOff x="1524000" y="3352800"/>
            <a:chExt cx="3200400" cy="304800"/>
          </a:xfrm>
        </p:grpSpPr>
        <p:cxnSp>
          <p:nvCxnSpPr>
            <p:cNvPr id="54" name="Straight Connector 148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49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50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51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152"/>
          <p:cNvGrpSpPr/>
          <p:nvPr/>
        </p:nvGrpSpPr>
        <p:grpSpPr>
          <a:xfrm flipH="1">
            <a:off x="2911268" y="2610970"/>
            <a:ext cx="618536" cy="178189"/>
            <a:chOff x="1524000" y="3352800"/>
            <a:chExt cx="3200400" cy="304800"/>
          </a:xfrm>
        </p:grpSpPr>
        <p:cxnSp>
          <p:nvCxnSpPr>
            <p:cNvPr id="59" name="Straight Connector 153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54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55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56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157"/>
          <p:cNvGrpSpPr/>
          <p:nvPr/>
        </p:nvGrpSpPr>
        <p:grpSpPr>
          <a:xfrm flipH="1">
            <a:off x="3534122" y="2610970"/>
            <a:ext cx="618536" cy="178189"/>
            <a:chOff x="1524000" y="3352800"/>
            <a:chExt cx="3200400" cy="304800"/>
          </a:xfrm>
        </p:grpSpPr>
        <p:cxnSp>
          <p:nvCxnSpPr>
            <p:cNvPr id="64" name="Straight Connector 158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59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60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61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62"/>
          <p:cNvGrpSpPr/>
          <p:nvPr/>
        </p:nvGrpSpPr>
        <p:grpSpPr>
          <a:xfrm flipH="1">
            <a:off x="4132480" y="2610970"/>
            <a:ext cx="618536" cy="178189"/>
            <a:chOff x="1524000" y="3352800"/>
            <a:chExt cx="3200400" cy="304800"/>
          </a:xfrm>
        </p:grpSpPr>
        <p:cxnSp>
          <p:nvCxnSpPr>
            <p:cNvPr id="69" name="Straight Connector 163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64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65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66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167"/>
          <p:cNvGrpSpPr/>
          <p:nvPr/>
        </p:nvGrpSpPr>
        <p:grpSpPr>
          <a:xfrm flipH="1">
            <a:off x="4755334" y="2610970"/>
            <a:ext cx="618536" cy="178189"/>
            <a:chOff x="1524000" y="3352800"/>
            <a:chExt cx="3200400" cy="304800"/>
          </a:xfrm>
        </p:grpSpPr>
        <p:cxnSp>
          <p:nvCxnSpPr>
            <p:cNvPr id="74" name="Straight Connector 168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69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70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71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72"/>
          <p:cNvGrpSpPr/>
          <p:nvPr/>
        </p:nvGrpSpPr>
        <p:grpSpPr>
          <a:xfrm flipH="1">
            <a:off x="1066801" y="2594773"/>
            <a:ext cx="618536" cy="178189"/>
            <a:chOff x="1524000" y="3352800"/>
            <a:chExt cx="3200400" cy="304800"/>
          </a:xfrm>
        </p:grpSpPr>
        <p:cxnSp>
          <p:nvCxnSpPr>
            <p:cNvPr id="79" name="Straight Connector 173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74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75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76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27256" y="249454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grpSp>
        <p:nvGrpSpPr>
          <p:cNvPr id="84" name="Group 183"/>
          <p:cNvGrpSpPr/>
          <p:nvPr/>
        </p:nvGrpSpPr>
        <p:grpSpPr>
          <a:xfrm flipH="1">
            <a:off x="5372903" y="2610970"/>
            <a:ext cx="618536" cy="178189"/>
            <a:chOff x="1524000" y="3352800"/>
            <a:chExt cx="3200400" cy="304800"/>
          </a:xfrm>
        </p:grpSpPr>
        <p:cxnSp>
          <p:nvCxnSpPr>
            <p:cNvPr id="85" name="Straight Connector 184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85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86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87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188"/>
          <p:cNvGrpSpPr/>
          <p:nvPr/>
        </p:nvGrpSpPr>
        <p:grpSpPr>
          <a:xfrm flipH="1">
            <a:off x="5995757" y="2610970"/>
            <a:ext cx="618536" cy="178189"/>
            <a:chOff x="1524000" y="3352800"/>
            <a:chExt cx="3200400" cy="304800"/>
          </a:xfrm>
        </p:grpSpPr>
        <p:cxnSp>
          <p:nvCxnSpPr>
            <p:cNvPr id="90" name="Straight Connector 189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90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91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92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193"/>
          <p:cNvGrpSpPr/>
          <p:nvPr/>
        </p:nvGrpSpPr>
        <p:grpSpPr>
          <a:xfrm flipH="1">
            <a:off x="6594115" y="2610970"/>
            <a:ext cx="618536" cy="178189"/>
            <a:chOff x="1524000" y="3352800"/>
            <a:chExt cx="3200400" cy="304800"/>
          </a:xfrm>
        </p:grpSpPr>
        <p:cxnSp>
          <p:nvCxnSpPr>
            <p:cNvPr id="95" name="Straight Connector 194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95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96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97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198"/>
          <p:cNvGrpSpPr/>
          <p:nvPr/>
        </p:nvGrpSpPr>
        <p:grpSpPr>
          <a:xfrm flipH="1">
            <a:off x="7216969" y="2610970"/>
            <a:ext cx="618536" cy="178189"/>
            <a:chOff x="1524000" y="3352800"/>
            <a:chExt cx="3200400" cy="304800"/>
          </a:xfrm>
        </p:grpSpPr>
        <p:cxnSp>
          <p:nvCxnSpPr>
            <p:cNvPr id="100" name="Straight Connector 199"/>
            <p:cNvCxnSpPr/>
            <p:nvPr/>
          </p:nvCxnSpPr>
          <p:spPr>
            <a:xfrm>
              <a:off x="1524000" y="36576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00"/>
            <p:cNvCxnSpPr/>
            <p:nvPr/>
          </p:nvCxnSpPr>
          <p:spPr>
            <a:xfrm>
              <a:off x="3124200" y="3352800"/>
              <a:ext cx="16002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01"/>
            <p:cNvCxnSpPr/>
            <p:nvPr/>
          </p:nvCxnSpPr>
          <p:spPr>
            <a:xfrm flipV="1">
              <a:off x="31242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02"/>
            <p:cNvCxnSpPr/>
            <p:nvPr/>
          </p:nvCxnSpPr>
          <p:spPr>
            <a:xfrm flipV="1">
              <a:off x="4724400" y="3352800"/>
              <a:ext cx="0" cy="3048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5092534" y="2924126"/>
            <a:ext cx="12314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lw</a:t>
            </a:r>
            <a:r>
              <a:rPr lang="en-US" sz="1400" dirty="0" smtClean="0"/>
              <a:t> $t0, -4($s3)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39172" y="3375843"/>
            <a:ext cx="13019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 $t2, $s1, $s2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91932" y="3827560"/>
            <a:ext cx="17027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beq</a:t>
            </a:r>
            <a:r>
              <a:rPr lang="en-US" sz="1400" dirty="0" smtClean="0"/>
              <a:t> $s3, $t2, LABEL1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5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4" grpId="0" animBg="1"/>
      <p:bldP spid="105" grpId="0" animBg="1"/>
      <p:bldP spid="1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단일 사이클 대 파이프라인의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2771390"/>
          </a:xfrm>
        </p:spPr>
        <p:txBody>
          <a:bodyPr/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lw,sw,add,sub,and,or,slt,beq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/>
              <a:t>주요 기능 유닛의 </a:t>
            </a:r>
            <a:r>
              <a:rPr lang="ko-KR" altLang="en-US" dirty="0" err="1"/>
              <a:t>동작시간</a:t>
            </a:r>
            <a:endParaRPr lang="ko-KR" altLang="en-US" dirty="0"/>
          </a:p>
          <a:p>
            <a:pPr lvl="1"/>
            <a:r>
              <a:rPr lang="ko-KR" altLang="en-US" dirty="0" smtClean="0"/>
              <a:t>메모리 접근과 </a:t>
            </a:r>
            <a:r>
              <a:rPr lang="en-US" altLang="ko-KR" dirty="0" smtClean="0"/>
              <a:t>ALU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/>
              <a:t>200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r>
              <a:rPr lang="ko-KR" altLang="en-US" dirty="0" smtClean="0"/>
              <a:t>레지스터 파일 읽기와 쓰기</a:t>
            </a:r>
            <a:r>
              <a:rPr lang="en-US" altLang="ko-KR" dirty="0" smtClean="0"/>
              <a:t>: </a:t>
            </a:r>
            <a:r>
              <a:rPr lang="en-US" altLang="ko-KR" dirty="0"/>
              <a:t>100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smtClean="0"/>
              <a:t>사이클과  파이프라인에서 </a:t>
            </a:r>
            <a:r>
              <a:rPr lang="ko-KR" altLang="en-US" dirty="0"/>
              <a:t>명령어 사이의 평균 </a:t>
            </a:r>
            <a:r>
              <a:rPr lang="ko-KR" altLang="en-US" dirty="0" smtClean="0"/>
              <a:t>시간 </a:t>
            </a:r>
            <a:r>
              <a:rPr lang="ko-KR" altLang="en-US" dirty="0"/>
              <a:t>비교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4-</a:t>
            </a:r>
            <a:fld id="{9B53BF2A-115F-4DF6-9F84-BF3FCAFE9A70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5" name="Picture 6" descr="f04-26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54" y="4160158"/>
            <a:ext cx="7058832" cy="16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1169" y="5980249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4.26</a:t>
            </a:r>
          </a:p>
        </p:txBody>
      </p:sp>
    </p:spTree>
    <p:extLst>
      <p:ext uri="{BB962C8B-B14F-4D97-AF65-F5344CB8AC3E}">
        <p14:creationId xmlns:p14="http://schemas.microsoft.com/office/powerpoint/2010/main" val="2907804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22594</TotalTime>
  <Words>913</Words>
  <Application>Microsoft Office PowerPoint</Application>
  <PresentationFormat>화면 슬라이드 쇼(4:3)</PresentationFormat>
  <Paragraphs>244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돋움체</vt:lpstr>
      <vt:lpstr>맑은 고딕</vt:lpstr>
      <vt:lpstr>Arial</vt:lpstr>
      <vt:lpstr>Courier New</vt:lpstr>
      <vt:lpstr>Lucida Console</vt:lpstr>
      <vt:lpstr>Tahoma</vt:lpstr>
      <vt:lpstr>Wingdings</vt:lpstr>
      <vt:lpstr>Blue Pearl DeLuxe</vt:lpstr>
      <vt:lpstr>4장. 프로세서3</vt:lpstr>
      <vt:lpstr>4.5 파이프라이닝에 대한 개관</vt:lpstr>
      <vt:lpstr>MIPS for single-cycle execution</vt:lpstr>
      <vt:lpstr>명령어 실행의 다섯 단계</vt:lpstr>
      <vt:lpstr>MIPS Pipeline for Multi-cycle Execution</vt:lpstr>
      <vt:lpstr>MIPS Pipeline for multi-cycle execution</vt:lpstr>
      <vt:lpstr>Single-cycle vs. Multi-cycle Execution</vt:lpstr>
      <vt:lpstr>Pipelined Execution</vt:lpstr>
      <vt:lpstr>예제: 단일 사이클 대 파이프라인의 성능</vt:lpstr>
      <vt:lpstr>PowerPoint 프레젠테이션</vt:lpstr>
      <vt:lpstr>파이프라인의 성능</vt:lpstr>
      <vt:lpstr>파이프라인 해저드</vt:lpstr>
      <vt:lpstr>구조적 해저드 (Structural Hazards)</vt:lpstr>
      <vt:lpstr>데이터 해저드 (Data Hazards)</vt:lpstr>
      <vt:lpstr>제어 해저드 (Control Hazards)</vt:lpstr>
      <vt:lpstr>4.6 파이프라인 데이터패스 및 제어</vt:lpstr>
      <vt:lpstr>단일 사이클 데이터패스의 분할</vt:lpstr>
      <vt:lpstr>파이프라인 데이터패스</vt:lpstr>
      <vt:lpstr>IF 단계의 lw 명령어</vt:lpstr>
      <vt:lpstr>ID 단계의 lw 명령어</vt:lpstr>
      <vt:lpstr>EX 단계의 lw 명령어</vt:lpstr>
      <vt:lpstr>MEM 단계의 lw 명령어</vt:lpstr>
      <vt:lpstr>WB 단계의 lw 명령어</vt:lpstr>
      <vt:lpstr>수정된 파이프라인 데이터패스</vt:lpstr>
      <vt:lpstr>lw 명령어가 사용하는 부분</vt:lpstr>
      <vt:lpstr>EX 단계의 sw 명령어</vt:lpstr>
      <vt:lpstr>MEM 단계의 sw 명령어</vt:lpstr>
      <vt:lpstr>WB 단계의 sw 명령어</vt:lpstr>
      <vt:lpstr>그림으로 표현하는 파이프라인</vt:lpstr>
      <vt:lpstr>다중 클럭 사이클 파이프라인 다이어그램</vt:lpstr>
      <vt:lpstr>파이프라인 제어</vt:lpstr>
      <vt:lpstr>제어신호</vt:lpstr>
      <vt:lpstr>파이프라인 레지스터를 통한 제어신호의 전달</vt:lpstr>
      <vt:lpstr>완성된 MIPS 파이프라인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594</cp:revision>
  <cp:lastPrinted>2018-09-03T02:07:08Z</cp:lastPrinted>
  <dcterms:created xsi:type="dcterms:W3CDTF">2003-05-28T17:22:15Z</dcterms:created>
  <dcterms:modified xsi:type="dcterms:W3CDTF">2019-11-03T03:08:01Z</dcterms:modified>
</cp:coreProperties>
</file>