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72" r:id="rId2"/>
    <p:sldId id="339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  <p:sldId id="357" r:id="rId14"/>
    <p:sldId id="358" r:id="rId15"/>
    <p:sldId id="359" r:id="rId16"/>
    <p:sldId id="360" r:id="rId17"/>
    <p:sldId id="364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5" r:id="rId35"/>
    <p:sldId id="405" r:id="rId36"/>
    <p:sldId id="386" r:id="rId37"/>
    <p:sldId id="387" r:id="rId38"/>
    <p:sldId id="406" r:id="rId39"/>
    <p:sldId id="388" r:id="rId40"/>
    <p:sldId id="402" r:id="rId41"/>
    <p:sldId id="398" r:id="rId42"/>
    <p:sldId id="399" r:id="rId43"/>
    <p:sldId id="400" r:id="rId44"/>
  </p:sldIdLst>
  <p:sldSz cx="9144000" cy="6858000" type="screen4x3"/>
  <p:notesSz cx="6883400" cy="99060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E7F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9" autoAdjust="0"/>
    <p:restoredTop sz="78253" autoAdjust="0"/>
  </p:normalViewPr>
  <p:slideViewPr>
    <p:cSldViewPr>
      <p:cViewPr varScale="1">
        <p:scale>
          <a:sx n="113" d="100"/>
          <a:sy n="113" d="100"/>
        </p:scale>
        <p:origin x="1134" y="9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22B08-8EAB-46C2-BA10-2309B4FE9C9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595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69BE3-8F1E-4C52-9CA3-056002878FE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86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74834-3BA0-4B12-9455-B22C2F4A2027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166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5EE83-053D-421C-9C46-28379688728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175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11C28-1566-41DC-A1A7-0924E50BA3C2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2913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5B9E2-3F2D-4B6F-B4C0-BAE3292F37B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99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115889"/>
            <a:ext cx="8568104" cy="928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48408" y="1196975"/>
            <a:ext cx="4188069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77154" y="1196976"/>
            <a:ext cx="4188069" cy="2443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77154" y="3792538"/>
            <a:ext cx="4188069" cy="2444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08438" y="6453189"/>
            <a:ext cx="2592266" cy="288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906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4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sz="2800" dirty="0" smtClean="0"/>
              <a:t>(Data and Control Hazards)</a:t>
            </a:r>
            <a:endParaRPr lang="en-GB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CC"/>
                </a:solidFill>
              </a:rPr>
              <a:t>해결 방법 </a:t>
            </a:r>
            <a:r>
              <a:rPr lang="en-US" altLang="ko-KR" dirty="0" smtClean="0">
                <a:solidFill>
                  <a:srgbClr val="CC00CC"/>
                </a:solidFill>
              </a:rPr>
              <a:t>4 – </a:t>
            </a:r>
            <a:r>
              <a:rPr lang="ko-KR" altLang="en-US" dirty="0" err="1" smtClean="0">
                <a:solidFill>
                  <a:srgbClr val="CC00CC"/>
                </a:solidFill>
              </a:rPr>
              <a:t>전방전달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907294"/>
          </a:xfrm>
        </p:spPr>
        <p:txBody>
          <a:bodyPr/>
          <a:lstStyle/>
          <a:p>
            <a:r>
              <a:rPr lang="ko-KR" altLang="en-US" dirty="0" err="1"/>
              <a:t>전방전달</a:t>
            </a:r>
            <a:r>
              <a:rPr lang="en-US" altLang="ko-KR" dirty="0"/>
              <a:t>(forwarding) </a:t>
            </a:r>
            <a:r>
              <a:rPr lang="ko-KR" altLang="en-US" dirty="0"/>
              <a:t>또는 우회</a:t>
            </a:r>
            <a:r>
              <a:rPr lang="en-US" altLang="ko-KR" dirty="0"/>
              <a:t>(bypassing)</a:t>
            </a:r>
          </a:p>
          <a:p>
            <a:pPr lvl="1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데이터가 사용 가능하면 바로 필요로 하는 유닛에 전달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/>
              <a:t>레지스터에 저장할 때까지 기다리지 않고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파이프라인 레지스터에서 직접 값을 읽는다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데이터패스에 </a:t>
            </a:r>
            <a:r>
              <a:rPr lang="ko-KR" altLang="en-US" dirty="0" err="1" smtClean="0"/>
              <a:t>멀티플렉서와</a:t>
            </a:r>
            <a:r>
              <a:rPr lang="ko-KR" altLang="en-US" dirty="0" smtClean="0"/>
              <a:t> 새로운 연결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Picture 6" descr="f04-29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8" y="3561939"/>
            <a:ext cx="592601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46279" y="5846899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4.29</a:t>
            </a:r>
          </a:p>
        </p:txBody>
      </p:sp>
    </p:spTree>
    <p:extLst>
      <p:ext uri="{BB962C8B-B14F-4D97-AF65-F5344CB8AC3E}">
        <p14:creationId xmlns:p14="http://schemas.microsoft.com/office/powerpoint/2010/main" val="16529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230688"/>
          </a:xfrm>
        </p:spPr>
        <p:txBody>
          <a:bodyPr/>
          <a:lstStyle/>
          <a:p>
            <a:pPr marL="360494" indent="-351701" algn="just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ea typeface="돋움체" pitchFamily="49" charset="-127"/>
              </a:rPr>
              <a:t>a. </a:t>
            </a: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EX/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  = ID/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EX.RegisterRs</a:t>
            </a:r>
            <a:endParaRPr lang="en-US" altLang="ko-KR" sz="1600" b="0" dirty="0" smtClean="0">
              <a:solidFill>
                <a:srgbClr val="000000"/>
              </a:solidFill>
              <a:ea typeface="돋움체" pitchFamily="49" charset="-127"/>
            </a:endParaRPr>
          </a:p>
          <a:p>
            <a:pPr marL="360494" indent="-351701" algn="just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1b. EX/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  = ID/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endParaRPr lang="en-US" altLang="ko-KR" sz="1600" dirty="0" smtClean="0">
              <a:solidFill>
                <a:srgbClr val="000000"/>
              </a:solidFill>
              <a:ea typeface="돋움체" pitchFamily="49" charset="-127"/>
            </a:endParaRPr>
          </a:p>
          <a:p>
            <a:pPr marL="360494" indent="-351701" algn="just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ea typeface="바탕체" pitchFamily="17" charset="-127"/>
              </a:rPr>
              <a:t>2a. M</a:t>
            </a: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EM/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EX.RegisterRs</a:t>
            </a:r>
            <a:endParaRPr lang="en-US" altLang="ko-KR" sz="1600" b="0" dirty="0" smtClean="0">
              <a:solidFill>
                <a:srgbClr val="000000"/>
              </a:solidFill>
              <a:ea typeface="돋움체" pitchFamily="49" charset="-127"/>
            </a:endParaRPr>
          </a:p>
          <a:p>
            <a:pPr marL="360494" indent="-351701" algn="just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2b. MEM/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00" b="0" dirty="0" smtClean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00" b="0" dirty="0" err="1" smtClean="0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endParaRPr lang="en-US" altLang="ko-KR" sz="1600" dirty="0">
              <a:solidFill>
                <a:srgbClr val="000000"/>
              </a:solidFill>
              <a:ea typeface="돋움체" pitchFamily="49" charset="-127"/>
            </a:endParaRPr>
          </a:p>
          <a:p>
            <a:pPr marL="360494" indent="-351701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0" dirty="0" smtClean="0">
              <a:solidFill>
                <a:srgbClr val="000000"/>
              </a:solidFill>
              <a:ea typeface="돋움체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해저드 조건</a:t>
            </a:r>
            <a:endParaRPr lang="ko-KR" altLang="en-US" dirty="0"/>
          </a:p>
        </p:txBody>
      </p:sp>
      <p:pic>
        <p:nvPicPr>
          <p:cNvPr id="6" name="Picture 6" descr="f04-53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32087"/>
            <a:ext cx="6019800" cy="345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 bwMode="auto">
          <a:xfrm>
            <a:off x="4191000" y="4572000"/>
            <a:ext cx="7620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4724400" y="4572000"/>
            <a:ext cx="76200" cy="914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6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종속성 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169989" algn="just">
              <a:buNone/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sub  	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,  $1, $3  # Register $2 </a:t>
            </a:r>
            <a:r>
              <a:rPr lang="en-US" altLang="ko-KR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set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by sub</a:t>
            </a:r>
          </a:p>
          <a:p>
            <a:pPr lvl="1" indent="169989">
              <a:buNone/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and  	$12,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, $5  # 1st operand($2) set by sub</a:t>
            </a:r>
          </a:p>
          <a:p>
            <a:pPr lvl="1" indent="169989">
              <a:buNone/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or   	$13, $6,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  # 2nd operand($2) set by sub</a:t>
            </a:r>
          </a:p>
          <a:p>
            <a:pPr lvl="1" indent="169989">
              <a:buNone/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add  	$14,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  # 1st($2) &amp; 2nd($2) set by sub</a:t>
            </a:r>
          </a:p>
          <a:p>
            <a:pPr lvl="1" indent="169989">
              <a:buNone/>
            </a:pP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sw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	$15, 100(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) # Index($2) set by sub</a:t>
            </a:r>
            <a:endParaRPr lang="en-US" altLang="ko-KR" b="1" dirty="0"/>
          </a:p>
          <a:p>
            <a:r>
              <a:rPr lang="en-US" altLang="ko-KR" dirty="0" smtClean="0">
                <a:solidFill>
                  <a:srgbClr val="000000"/>
                </a:solidFill>
                <a:latin typeface="Courier New" pitchFamily="49" charset="0"/>
              </a:rPr>
              <a:t>sub-and</a:t>
            </a:r>
            <a:r>
              <a:rPr lang="ko-KR" altLang="en-US" b="0" dirty="0" smtClean="0">
                <a:solidFill>
                  <a:srgbClr val="000000"/>
                </a:solidFill>
              </a:rPr>
              <a:t>는 종류</a:t>
            </a:r>
            <a:r>
              <a:rPr lang="en-US" altLang="ko-KR" b="0" dirty="0" smtClean="0">
                <a:solidFill>
                  <a:srgbClr val="000000"/>
                </a:solidFill>
              </a:rPr>
              <a:t> 1a </a:t>
            </a:r>
            <a:r>
              <a:rPr lang="ko-KR" altLang="en-US" b="0" dirty="0" smtClean="0">
                <a:solidFill>
                  <a:srgbClr val="000000"/>
                </a:solidFill>
              </a:rPr>
              <a:t>해저드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00"/>
                </a:solidFill>
              </a:rPr>
              <a:t>EX/</a:t>
            </a:r>
            <a:r>
              <a:rPr lang="en-US" altLang="ko-KR" dirty="0" err="1">
                <a:solidFill>
                  <a:srgbClr val="000000"/>
                </a:solidFill>
              </a:rPr>
              <a:t>MEM.RegisterRd</a:t>
            </a:r>
            <a:r>
              <a:rPr lang="en-US" altLang="ko-KR" dirty="0">
                <a:solidFill>
                  <a:srgbClr val="000000"/>
                </a:solidFill>
              </a:rPr>
              <a:t>  = ID/</a:t>
            </a:r>
            <a:r>
              <a:rPr lang="en-US" altLang="ko-KR" dirty="0" err="1">
                <a:solidFill>
                  <a:srgbClr val="000000"/>
                </a:solidFill>
              </a:rPr>
              <a:t>EX.RegisterRs</a:t>
            </a:r>
            <a:r>
              <a:rPr lang="en-US" altLang="ko-KR" dirty="0">
                <a:solidFill>
                  <a:srgbClr val="000000"/>
                </a:solidFill>
              </a:rPr>
              <a:t> = $2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urier New" pitchFamily="49" charset="0"/>
              </a:rPr>
              <a:t>sub-or</a:t>
            </a:r>
            <a:r>
              <a:rPr lang="ko-KR" altLang="en-US" b="0" dirty="0" smtClean="0">
                <a:solidFill>
                  <a:srgbClr val="000000"/>
                </a:solidFill>
              </a:rPr>
              <a:t>는 </a:t>
            </a:r>
            <a:r>
              <a:rPr lang="ko-KR" altLang="en-US" b="0" dirty="0">
                <a:solidFill>
                  <a:srgbClr val="000000"/>
                </a:solidFill>
              </a:rPr>
              <a:t>종류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smtClean="0">
                <a:solidFill>
                  <a:srgbClr val="000000"/>
                </a:solidFill>
              </a:rPr>
              <a:t>2b </a:t>
            </a:r>
            <a:r>
              <a:rPr lang="ko-KR" altLang="en-US" b="0" dirty="0" smtClean="0">
                <a:solidFill>
                  <a:srgbClr val="000000"/>
                </a:solidFill>
              </a:rPr>
              <a:t>해저드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00"/>
                </a:solidFill>
              </a:rPr>
              <a:t>MEM/</a:t>
            </a:r>
            <a:r>
              <a:rPr lang="en-US" altLang="ko-KR" dirty="0" err="1">
                <a:solidFill>
                  <a:srgbClr val="000000"/>
                </a:solidFill>
              </a:rPr>
              <a:t>WB.RegisterRd</a:t>
            </a:r>
            <a:r>
              <a:rPr lang="en-US" altLang="ko-KR" dirty="0">
                <a:solidFill>
                  <a:srgbClr val="000000"/>
                </a:solidFill>
              </a:rPr>
              <a:t> = ID/</a:t>
            </a:r>
            <a:r>
              <a:rPr lang="en-US" altLang="ko-KR" dirty="0" err="1">
                <a:solidFill>
                  <a:srgbClr val="000000"/>
                </a:solidFill>
              </a:rPr>
              <a:t>EX.RegisterRt</a:t>
            </a:r>
            <a:r>
              <a:rPr lang="en-US" altLang="ko-KR" dirty="0">
                <a:solidFill>
                  <a:srgbClr val="000000"/>
                </a:solidFill>
              </a:rPr>
              <a:t> = $2</a:t>
            </a:r>
          </a:p>
          <a:p>
            <a:r>
              <a:rPr lang="ko-KR" altLang="en-US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 명령어 사이에는 종속성이 있지만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해저드는 아니다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b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sub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altLang="ko-KR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add</a:t>
            </a:r>
            <a:endParaRPr lang="en-US" altLang="ko-KR" b="1" dirty="0">
              <a:solidFill>
                <a:srgbClr val="000000"/>
              </a:solidFill>
              <a:latin typeface="Courier New" pitchFamily="49" charset="0"/>
              <a:ea typeface="돋움체" pitchFamily="49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sub</a:t>
            </a:r>
            <a:r>
              <a:rPr lang="en-US" altLang="ko-KR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altLang="ko-KR" b="1" dirty="0" err="1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sw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5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해저드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230688"/>
          </a:xfrm>
        </p:spPr>
        <p:txBody>
          <a:bodyPr/>
          <a:lstStyle/>
          <a:p>
            <a:r>
              <a:rPr lang="ko-KR" altLang="en-US" dirty="0" smtClean="0"/>
              <a:t>불필요한 </a:t>
            </a:r>
            <a:r>
              <a:rPr lang="ko-KR" altLang="en-US" dirty="0" err="1" smtClean="0"/>
              <a:t>전방전달의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쓰기를 하지 않는 명령어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0000"/>
                </a:solidFill>
              </a:rPr>
              <a:t>RegWrite</a:t>
            </a:r>
            <a:r>
              <a:rPr lang="ko-KR" altLang="en-US" dirty="0" smtClean="0">
                <a:solidFill>
                  <a:srgbClr val="000000"/>
                </a:solidFill>
              </a:rPr>
              <a:t>가</a:t>
            </a:r>
            <a:r>
              <a:rPr lang="en-US" altLang="ko-KR" dirty="0" smtClean="0">
                <a:solidFill>
                  <a:srgbClr val="000000"/>
                </a:solidFill>
              </a:rPr>
              <a:t> 1</a:t>
            </a:r>
            <a:r>
              <a:rPr lang="ko-KR" altLang="en-US" dirty="0" smtClean="0">
                <a:solidFill>
                  <a:srgbClr val="000000"/>
                </a:solidFill>
              </a:rPr>
              <a:t>인지 확인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/>
              <a:t>목적지 레지스터가 </a:t>
            </a:r>
            <a:r>
              <a:rPr lang="en-US" altLang="ko-KR" dirty="0" smtClean="0"/>
              <a:t>$zero</a:t>
            </a:r>
            <a:r>
              <a:rPr lang="ko-KR" altLang="en-US" dirty="0" smtClean="0"/>
              <a:t>인 명령어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해저드 종류 </a:t>
            </a:r>
            <a:r>
              <a:rPr lang="en-US" altLang="ko-KR" dirty="0" smtClean="0"/>
              <a:t>1a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1b: </a:t>
            </a:r>
            <a:r>
              <a:rPr lang="en-US" altLang="ko-KR" dirty="0"/>
              <a:t>EX/</a:t>
            </a:r>
            <a:r>
              <a:rPr lang="en-US" altLang="ko-KR" dirty="0" err="1"/>
              <a:t>MEM.RegisterRd</a:t>
            </a:r>
            <a:r>
              <a:rPr lang="en-US" altLang="ko-KR" dirty="0"/>
              <a:t> !=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인지 확인</a:t>
            </a:r>
            <a:endParaRPr lang="en-US" altLang="ko-KR" dirty="0" smtClean="0"/>
          </a:p>
          <a:p>
            <a:pPr lvl="2"/>
            <a:r>
              <a:rPr lang="ko-KR" altLang="en-US" dirty="0"/>
              <a:t>해저드 종류 </a:t>
            </a:r>
            <a:r>
              <a:rPr lang="en-US" altLang="ko-KR" dirty="0" smtClean="0"/>
              <a:t>2a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2b: </a:t>
            </a:r>
            <a:r>
              <a:rPr lang="en-US" altLang="ko-KR" dirty="0">
                <a:solidFill>
                  <a:srgbClr val="000000"/>
                </a:solidFill>
                <a:ea typeface="돋움체" pitchFamily="49" charset="-127"/>
              </a:rPr>
              <a:t>MEM/</a:t>
            </a:r>
            <a:r>
              <a:rPr lang="en-US" altLang="ko-KR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dirty="0" smtClean="0"/>
              <a:t> </a:t>
            </a:r>
            <a:r>
              <a:rPr lang="en-US" altLang="ko-KR" dirty="0"/>
              <a:t>!= 0</a:t>
            </a:r>
            <a:r>
              <a:rPr lang="ko-KR" altLang="en-US" dirty="0"/>
              <a:t>인지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r>
              <a:rPr lang="ko-KR" altLang="en-US" dirty="0" smtClean="0"/>
              <a:t>새로운 해저드 조건</a:t>
            </a:r>
            <a:endParaRPr lang="en-US" altLang="ko-KR" dirty="0" smtClean="0"/>
          </a:p>
          <a:p>
            <a:pPr marL="663836" lvl="1" indent="162662">
              <a:buClr>
                <a:srgbClr val="993300"/>
              </a:buClr>
              <a:buSzTx/>
              <a:buNone/>
            </a:pP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1a. EX/</a:t>
            </a:r>
            <a:r>
              <a:rPr lang="en-US" altLang="ko-KR" sz="1662" dirty="0" err="1">
                <a:solidFill>
                  <a:srgbClr val="000000"/>
                </a:solidFill>
                <a:ea typeface="바탕체" pitchFamily="17" charset="-127"/>
              </a:rPr>
              <a:t>MEM.RegWrite</a:t>
            </a: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 and (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EX/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!= 0)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     and (EX/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EX.RegisterRs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1b. EX/</a:t>
            </a:r>
            <a:r>
              <a:rPr lang="en-US" altLang="ko-KR" sz="1662" dirty="0" err="1">
                <a:solidFill>
                  <a:srgbClr val="000000"/>
                </a:solidFill>
                <a:ea typeface="바탕체" pitchFamily="17" charset="-127"/>
              </a:rPr>
              <a:t>MEM.RegWrite</a:t>
            </a: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 and (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EX/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!= 0)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     and (EX/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2</a:t>
            </a: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a. MEM/</a:t>
            </a:r>
            <a:r>
              <a:rPr lang="en-US" altLang="ko-KR" sz="1662" dirty="0" err="1">
                <a:solidFill>
                  <a:srgbClr val="000000"/>
                </a:solidFill>
                <a:ea typeface="바탕체" pitchFamily="17" charset="-127"/>
              </a:rPr>
              <a:t>WB.RegWrite</a:t>
            </a: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 and (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MEM/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!= 0)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     and (MEM/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EX.RegisterRs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2b</a:t>
            </a: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. MEM/</a:t>
            </a:r>
            <a:r>
              <a:rPr lang="en-US" altLang="ko-KR" sz="1662" dirty="0" err="1">
                <a:solidFill>
                  <a:srgbClr val="000000"/>
                </a:solidFill>
                <a:ea typeface="바탕체" pitchFamily="17" charset="-127"/>
              </a:rPr>
              <a:t>WB.RegWrite</a:t>
            </a:r>
            <a:r>
              <a:rPr lang="en-US" altLang="ko-KR" sz="1662" dirty="0">
                <a:solidFill>
                  <a:srgbClr val="000000"/>
                </a:solidFill>
                <a:ea typeface="바탕체" pitchFamily="17" charset="-127"/>
              </a:rPr>
              <a:t> and (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MEM/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!= 0)</a:t>
            </a:r>
          </a:p>
          <a:p>
            <a:pPr marL="663836" lvl="1" indent="162662" algn="just">
              <a:buNone/>
            </a:pP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     and (MEM/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62" dirty="0" err="1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r>
              <a:rPr lang="en-US" altLang="ko-KR" sz="1662" dirty="0">
                <a:solidFill>
                  <a:srgbClr val="000000"/>
                </a:solidFill>
                <a:ea typeface="돋움체" pitchFamily="49" charset="-127"/>
              </a:rPr>
              <a:t>)</a:t>
            </a:r>
            <a:endParaRPr lang="en-US" altLang="ko-KR" sz="1662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17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전방전달</a:t>
            </a:r>
            <a:r>
              <a:rPr lang="ko-KR" altLang="en-US" dirty="0" smtClean="0"/>
              <a:t> 유닛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4" name="Picture 6" descr="f04-5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11" y="708479"/>
            <a:ext cx="4444286" cy="578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5085" y="3506824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4.54</a:t>
            </a:r>
          </a:p>
        </p:txBody>
      </p:sp>
    </p:spTree>
    <p:extLst>
      <p:ext uri="{BB962C8B-B14F-4D97-AF65-F5344CB8AC3E}">
        <p14:creationId xmlns:p14="http://schemas.microsoft.com/office/powerpoint/2010/main" val="42751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전방전달</a:t>
            </a:r>
            <a:r>
              <a:rPr lang="ko-KR" altLang="en-US" dirty="0"/>
              <a:t> </a:t>
            </a:r>
            <a:r>
              <a:rPr lang="ko-KR" altLang="en-US" dirty="0" err="1" smtClean="0"/>
              <a:t>멀티플렉서의</a:t>
            </a:r>
            <a:r>
              <a:rPr lang="ko-KR" altLang="en-US" dirty="0" smtClean="0"/>
              <a:t> 제어신호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51520" y="1588346"/>
          <a:ext cx="8707429" cy="4637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8079">
                  <a:extLst>
                    <a:ext uri="{9D8B030D-6E8A-4147-A177-3AD203B41FA5}">
                      <a16:colId xmlns="" xmlns:a16="http://schemas.microsoft.com/office/drawing/2014/main" val="1995129952"/>
                    </a:ext>
                  </a:extLst>
                </a:gridCol>
                <a:gridCol w="1403870">
                  <a:extLst>
                    <a:ext uri="{9D8B030D-6E8A-4147-A177-3AD203B41FA5}">
                      <a16:colId xmlns="" xmlns:a16="http://schemas.microsoft.com/office/drawing/2014/main" val="102992406"/>
                    </a:ext>
                  </a:extLst>
                </a:gridCol>
                <a:gridCol w="5615480">
                  <a:extLst>
                    <a:ext uri="{9D8B030D-6E8A-4147-A177-3AD203B41FA5}">
                      <a16:colId xmlns="" xmlns:a16="http://schemas.microsoft.com/office/drawing/2014/main" val="3164227493"/>
                    </a:ext>
                  </a:extLst>
                </a:gridCol>
              </a:tblGrid>
              <a:tr h="569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MUX </a:t>
                      </a:r>
                      <a:r>
                        <a:rPr lang="ko-KR" altLang="en-US" sz="1700" b="1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제어신호</a:t>
                      </a:r>
                      <a:endParaRPr lang="ko-KR" altLang="en-US" sz="1700" b="1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근 원 지</a:t>
                      </a:r>
                      <a:endParaRPr lang="ko-KR" altLang="en-US" sz="1700" b="1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설       명</a:t>
                      </a:r>
                      <a:endParaRPr lang="ko-KR" altLang="en-US" sz="1700" b="1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8405215"/>
                  </a:ext>
                </a:extLst>
              </a:tr>
              <a:tr h="569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ForwardA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=00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ID/EX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첫번째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피연산자가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레지스터 파일에서 온다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3021290222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ForwardA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=10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EX/MEM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첫번째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피연산자로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 직전 명령어의 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결과가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전방전달된다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1a </a:t>
                      </a:r>
                      <a:r>
                        <a:rPr lang="ko-KR" altLang="en-US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해저드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1138025900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ForwardA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=01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MEM/WB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첫번째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피연산자로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 데이터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메모리에서 읽은 값 또는 전전 명령어의 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결과가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전방전달된다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2a </a:t>
                      </a:r>
                      <a:r>
                        <a:rPr lang="ko-KR" altLang="en-US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해저드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aseline="0" dirty="0" smtClean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1902921951"/>
                  </a:ext>
                </a:extLst>
              </a:tr>
              <a:tr h="569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ForwardB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=00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ID/EX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두번째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피연산자가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레지스터 파일에서 온다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4097881920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ForwardB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=10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EX/MEM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두번째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피연산자로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 직전 명령어의 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결과가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전방전달된다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1b </a:t>
                      </a:r>
                      <a:r>
                        <a:rPr lang="ko-KR" altLang="en-US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해저드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2786336584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ForwardB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=01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MEM/WB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두번째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피연산자로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 데이터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메모리에서 읽은 값 또는 전전 명령어의 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결과가 </a:t>
                      </a:r>
                      <a:r>
                        <a:rPr lang="ko-KR" altLang="en-US" sz="1700" baseline="0" dirty="0" err="1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전방전달된다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2b </a:t>
                      </a:r>
                      <a:r>
                        <a:rPr lang="ko-KR" altLang="en-US" sz="1700" baseline="0" dirty="0" smtClean="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해저드</a:t>
                      </a:r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aseline="0" dirty="0" smtClean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3288082302"/>
                  </a:ext>
                </a:extLst>
              </a:tr>
            </a:tbl>
          </a:graphicData>
        </a:graphic>
      </p:graphicFrame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934710" y="5850375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4.55</a:t>
            </a:r>
          </a:p>
        </p:txBody>
      </p:sp>
    </p:spTree>
    <p:extLst>
      <p:ext uri="{BB962C8B-B14F-4D97-AF65-F5344CB8AC3E}">
        <p14:creationId xmlns:p14="http://schemas.microsoft.com/office/powerpoint/2010/main" val="2952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전방전달</a:t>
            </a:r>
            <a:r>
              <a:rPr lang="ko-KR" altLang="en-US" dirty="0"/>
              <a:t>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제어신호의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ea typeface="바탕체" pitchFamily="17" charset="-127"/>
              </a:rPr>
              <a:t>1.</a:t>
            </a:r>
            <a:r>
              <a:rPr lang="en-US" altLang="ko-KR" sz="1800" dirty="0">
                <a:solidFill>
                  <a:srgbClr val="000000"/>
                </a:solidFill>
                <a:ea typeface="돋움체" pitchFamily="49" charset="-127"/>
              </a:rPr>
              <a:t> EX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해저드</a:t>
            </a:r>
            <a:r>
              <a:rPr lang="en-US" altLang="ko-KR" sz="1800" dirty="0" smtClean="0">
                <a:solidFill>
                  <a:srgbClr val="000000"/>
                </a:solidFill>
                <a:ea typeface="돋움체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a typeface="돋움체" pitchFamily="49" charset="-127"/>
              </a:rPr>
              <a:t>(= 1a &amp; 1b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해저드</a:t>
            </a:r>
            <a:r>
              <a:rPr lang="en-US" altLang="ko-KR" sz="1800" dirty="0" smtClean="0">
                <a:solidFill>
                  <a:srgbClr val="000000"/>
                </a:solidFill>
                <a:ea typeface="돋움체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ea typeface="돋움체" pitchFamily="49" charset="-127"/>
            </a:endParaRPr>
          </a:p>
          <a:p>
            <a:pPr lvl="1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바탕체" pitchFamily="17" charset="-127"/>
              </a:rPr>
              <a:t> If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(EX/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MEM.RegWrite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	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 (EX/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!= 0)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 (EX/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EX.RegisterRs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)) </a:t>
            </a:r>
            <a:r>
              <a:rPr lang="en-US" altLang="ko-KR" sz="1600" b="1" dirty="0" err="1">
                <a:solidFill>
                  <a:srgbClr val="9900CC"/>
                </a:solidFill>
                <a:ea typeface="바탕체" pitchFamily="17" charset="-127"/>
              </a:rPr>
              <a:t>ForwardA</a:t>
            </a:r>
            <a:r>
              <a:rPr lang="en-US" altLang="ko-KR" sz="1600" b="1" dirty="0">
                <a:solidFill>
                  <a:srgbClr val="9900CC"/>
                </a:solidFill>
                <a:ea typeface="바탕체" pitchFamily="17" charset="-127"/>
              </a:rPr>
              <a:t> = 10</a:t>
            </a:r>
          </a:p>
          <a:p>
            <a:pPr lvl="1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000000"/>
              </a:solidFill>
              <a:ea typeface="돋움체" pitchFamily="49" charset="-127"/>
            </a:endParaRPr>
          </a:p>
          <a:p>
            <a:pPr lvl="1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바탕체" pitchFamily="17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바탕체" pitchFamily="17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(EX/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MEM.RegWrite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 (EX/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!= 0)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 (EX/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MEM.RegisterRd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)) </a:t>
            </a:r>
            <a:r>
              <a:rPr lang="en-US" altLang="ko-KR" sz="1600" b="1" dirty="0" err="1">
                <a:solidFill>
                  <a:srgbClr val="9900CC"/>
                </a:solidFill>
                <a:ea typeface="바탕체" pitchFamily="17" charset="-127"/>
              </a:rPr>
              <a:t>ForwardB</a:t>
            </a:r>
            <a:r>
              <a:rPr lang="en-US" altLang="ko-KR" sz="1600" b="1" dirty="0">
                <a:solidFill>
                  <a:srgbClr val="9900CC"/>
                </a:solidFill>
                <a:ea typeface="바탕체" pitchFamily="17" charset="-127"/>
              </a:rPr>
              <a:t> = 10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ea typeface="바탕체" pitchFamily="17" charset="-127"/>
              </a:rPr>
              <a:t>2.</a:t>
            </a:r>
            <a:r>
              <a:rPr lang="en-US" altLang="ko-KR" sz="1800" dirty="0">
                <a:solidFill>
                  <a:srgbClr val="000000"/>
                </a:solidFill>
                <a:ea typeface="돋움체" pitchFamily="49" charset="-127"/>
              </a:rPr>
              <a:t> MEM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해저드</a:t>
            </a:r>
            <a:r>
              <a:rPr lang="en-US" altLang="ko-KR" sz="1800" dirty="0" smtClean="0">
                <a:solidFill>
                  <a:srgbClr val="000000"/>
                </a:solidFill>
                <a:ea typeface="돋움체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a typeface="돋움체" pitchFamily="49" charset="-127"/>
              </a:rPr>
              <a:t>(= 2a &amp; 2b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해저드</a:t>
            </a:r>
            <a:r>
              <a:rPr lang="en-US" altLang="ko-KR" sz="1800" dirty="0" smtClean="0">
                <a:solidFill>
                  <a:srgbClr val="000000"/>
                </a:solidFill>
                <a:ea typeface="돋움체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ea typeface="돋움체" pitchFamily="49" charset="-127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ea typeface="바탕체" pitchFamily="17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바탕체" pitchFamily="17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(MEM/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WB.RegWrite</a:t>
            </a:r>
            <a:endParaRPr lang="en-US" altLang="ko-KR" sz="1600" dirty="0">
              <a:solidFill>
                <a:srgbClr val="000000"/>
              </a:solidFill>
              <a:ea typeface="돋움체" pitchFamily="49" charset="-127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and(MEM/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!= 0)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 (MEM/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EX.RegisterRs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)) </a:t>
            </a:r>
            <a:r>
              <a:rPr lang="en-US" altLang="ko-KR" sz="1600" b="1" dirty="0" err="1">
                <a:solidFill>
                  <a:srgbClr val="9900CC"/>
                </a:solidFill>
                <a:ea typeface="돋움체" pitchFamily="49" charset="-127"/>
              </a:rPr>
              <a:t>F</a:t>
            </a:r>
            <a:r>
              <a:rPr lang="en-US" altLang="ko-KR" sz="1600" b="1" dirty="0" err="1">
                <a:solidFill>
                  <a:srgbClr val="9900CC"/>
                </a:solidFill>
                <a:ea typeface="바탕체" pitchFamily="17" charset="-127"/>
              </a:rPr>
              <a:t>orwardA</a:t>
            </a:r>
            <a:r>
              <a:rPr lang="en-US" altLang="ko-KR" sz="1600" b="1" dirty="0">
                <a:solidFill>
                  <a:srgbClr val="9900CC"/>
                </a:solidFill>
                <a:ea typeface="돋움체" pitchFamily="49" charset="-127"/>
              </a:rPr>
              <a:t> = 01</a:t>
            </a:r>
          </a:p>
          <a:p>
            <a:pPr lvl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ea typeface="돋움체" pitchFamily="49" charset="-127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바탕체" pitchFamily="17" charset="-127"/>
              </a:rPr>
              <a:t> If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(MEM/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WB.RegWrite</a:t>
            </a:r>
            <a:endParaRPr lang="en-US" altLang="ko-KR" sz="1600" dirty="0">
              <a:solidFill>
                <a:srgbClr val="000000"/>
              </a:solidFill>
              <a:ea typeface="돋움체" pitchFamily="49" charset="-127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and(MEM/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!=0)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and (MEM/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WB.RegisterRd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 = ID/</a:t>
            </a:r>
            <a:r>
              <a:rPr lang="en-US" altLang="ko-KR" sz="1600" dirty="0" err="1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r>
              <a:rPr lang="en-US" altLang="ko-KR" sz="1600" dirty="0">
                <a:solidFill>
                  <a:srgbClr val="000000"/>
                </a:solidFill>
                <a:ea typeface="돋움체" pitchFamily="49" charset="-127"/>
              </a:rPr>
              <a:t>)) </a:t>
            </a:r>
            <a:r>
              <a:rPr lang="en-US" altLang="ko-KR" sz="1600" b="1" dirty="0" err="1">
                <a:solidFill>
                  <a:srgbClr val="9900CC"/>
                </a:solidFill>
                <a:ea typeface="바탕체" pitchFamily="17" charset="-127"/>
              </a:rPr>
              <a:t>ForwardB</a:t>
            </a:r>
            <a:r>
              <a:rPr lang="en-US" altLang="ko-KR" sz="1600" b="1" dirty="0">
                <a:solidFill>
                  <a:srgbClr val="9900CC"/>
                </a:solidFill>
                <a:ea typeface="바탕체" pitchFamily="17" charset="-127"/>
              </a:rPr>
              <a:t> = </a:t>
            </a:r>
            <a:r>
              <a:rPr lang="en-US" altLang="ko-KR" sz="1600" b="1" dirty="0" smtClean="0">
                <a:solidFill>
                  <a:srgbClr val="9900CC"/>
                </a:solidFill>
                <a:ea typeface="바탕체" pitchFamily="17" charset="-127"/>
              </a:rPr>
              <a:t>01</a:t>
            </a:r>
            <a:endParaRPr lang="en-US" altLang="ko-KR" sz="1600" b="1" dirty="0">
              <a:solidFill>
                <a:srgbClr val="9900CC"/>
              </a:solidFill>
              <a:ea typeface="바탕체" pitchFamily="17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6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전방전달</a:t>
            </a:r>
            <a:r>
              <a:rPr lang="ko-KR" altLang="en-US" dirty="0" smtClean="0"/>
              <a:t> 유닛이 있는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34710" y="5850375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4.56</a:t>
            </a:r>
          </a:p>
        </p:txBody>
      </p:sp>
      <p:pic>
        <p:nvPicPr>
          <p:cNvPr id="4" name="Picture 6" descr="f04-56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86" y="1700808"/>
            <a:ext cx="6635886" cy="368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0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데이터 해저드와 지연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44201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적재</a:t>
            </a:r>
            <a:r>
              <a:rPr lang="en-US" altLang="ko-KR" dirty="0" smtClean="0">
                <a:solidFill>
                  <a:schemeClr val="accent2"/>
                </a:solidFill>
              </a:rPr>
              <a:t>-</a:t>
            </a:r>
            <a:r>
              <a:rPr lang="ko-KR" altLang="en-US" dirty="0" smtClean="0">
                <a:solidFill>
                  <a:schemeClr val="accent2"/>
                </a:solidFill>
              </a:rPr>
              <a:t>사용 데이터 해저드 </a:t>
            </a:r>
            <a:r>
              <a:rPr lang="en-US" altLang="ko-KR" dirty="0" smtClean="0">
                <a:solidFill>
                  <a:schemeClr val="accent2"/>
                </a:solidFill>
              </a:rPr>
              <a:t>(load-use data hazard)</a:t>
            </a:r>
          </a:p>
          <a:p>
            <a:pPr marL="663836" lvl="1" indent="-249122"/>
            <a:r>
              <a:rPr lang="ko-KR" altLang="en-US" dirty="0" smtClean="0"/>
              <a:t>적재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명령어가 메모리에서 읽어 온 데이터를 바로 뒤의 명령어가 사용하려 할 때 생기는 해저드</a:t>
            </a:r>
            <a:endParaRPr lang="en-US" altLang="ko-KR" dirty="0" smtClean="0"/>
          </a:p>
          <a:p>
            <a:pPr marL="663836" lvl="1" indent="-249122"/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전방전달을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해도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클럭 사이클의 지연이 필요하다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979712" y="2958608"/>
            <a:ext cx="6248079" cy="3400401"/>
            <a:chOff x="2144688" y="2919408"/>
            <a:chExt cx="6768752" cy="3683768"/>
          </a:xfrm>
        </p:grpSpPr>
        <p:pic>
          <p:nvPicPr>
            <p:cNvPr id="5" name="Picture 6" descr="f04-58-978012407726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688" y="2919408"/>
              <a:ext cx="5256584" cy="3683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6"/>
            <p:cNvSpPr>
              <a:spLocks noChangeArrowheads="1"/>
            </p:cNvSpPr>
            <p:nvPr/>
          </p:nvSpPr>
          <p:spPr bwMode="auto">
            <a:xfrm rot="2714808">
              <a:off x="4592800" y="3902684"/>
              <a:ext cx="360363" cy="10699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7" name="사각형 설명선 6"/>
            <p:cNvSpPr/>
            <p:nvPr/>
          </p:nvSpPr>
          <p:spPr bwMode="auto">
            <a:xfrm>
              <a:off x="6537176" y="3429000"/>
              <a:ext cx="2376264" cy="504056"/>
            </a:xfrm>
            <a:prstGeom prst="wedgeRectCallout">
              <a:avLst>
                <a:gd name="adj1" fmla="val -117479"/>
                <a:gd name="adj2" fmla="val 134844"/>
              </a:avLst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662" dirty="0">
                  <a:latin typeface="Tahoma" panose="020B0604030504040204" pitchFamily="34" charset="0"/>
                  <a:ea typeface="맑은 고딕" panose="020B0503020000020004" pitchFamily="50" charset="-127"/>
                </a:rPr>
                <a:t>1-</a:t>
              </a:r>
              <a:r>
                <a:rPr kumimoji="1" lang="ko-KR" altLang="en-US" sz="1662" dirty="0">
                  <a:latin typeface="Tahoma" panose="020B0604030504040204" pitchFamily="34" charset="0"/>
                  <a:ea typeface="맑은 고딕" panose="020B0503020000020004" pitchFamily="50" charset="-127"/>
                </a:rPr>
                <a:t>사이클 지연 필요</a:t>
              </a: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31054" y="4825880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4.58</a:t>
            </a:r>
          </a:p>
        </p:txBody>
      </p:sp>
    </p:spTree>
    <p:extLst>
      <p:ext uri="{BB962C8B-B14F-4D97-AF65-F5344CB8AC3E}">
        <p14:creationId xmlns:p14="http://schemas.microsoft.com/office/powerpoint/2010/main" val="36604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408" y="1368670"/>
            <a:ext cx="8516815" cy="2392675"/>
          </a:xfrm>
        </p:spPr>
        <p:txBody>
          <a:bodyPr/>
          <a:lstStyle/>
          <a:p>
            <a:r>
              <a:rPr lang="en-US" altLang="ko-KR" b="0" dirty="0" smtClean="0"/>
              <a:t>ID </a:t>
            </a:r>
            <a:r>
              <a:rPr lang="ko-KR" altLang="en-US" b="0" dirty="0" smtClean="0"/>
              <a:t>단계에 설치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적재 명령어와 그 결과를 사용하는 명령어 사이에 거품</a:t>
            </a:r>
            <a:r>
              <a:rPr lang="en-US" altLang="ko-KR" b="0" dirty="0" smtClean="0"/>
              <a:t>(bubble)</a:t>
            </a:r>
            <a:r>
              <a:rPr lang="ko-KR" altLang="en-US" b="0" dirty="0" smtClean="0"/>
              <a:t> 삽입</a:t>
            </a:r>
            <a:endParaRPr lang="en-US" altLang="ko-KR" b="0" dirty="0" smtClean="0"/>
          </a:p>
          <a:p>
            <a:pPr marL="246191" indent="-246191"/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if (ID/</a:t>
            </a:r>
            <a:r>
              <a:rPr lang="en-US" altLang="ko-KR" b="0" dirty="0" err="1" smtClean="0">
                <a:solidFill>
                  <a:srgbClr val="000000"/>
                </a:solidFill>
                <a:ea typeface="돋움체" pitchFamily="49" charset="-127"/>
              </a:rPr>
              <a:t>EX.MemRead</a:t>
            </a: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  and</a:t>
            </a:r>
          </a:p>
          <a:p>
            <a:pPr marL="246191" indent="-246191">
              <a:buNone/>
            </a:pP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       ((ID/</a:t>
            </a:r>
            <a:r>
              <a:rPr lang="en-US" altLang="ko-KR" b="0" dirty="0" err="1" smtClean="0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 = IF/</a:t>
            </a:r>
            <a:r>
              <a:rPr lang="en-US" altLang="ko-KR" b="0" dirty="0" err="1" smtClean="0">
                <a:solidFill>
                  <a:srgbClr val="000000"/>
                </a:solidFill>
                <a:ea typeface="돋움체" pitchFamily="49" charset="-127"/>
              </a:rPr>
              <a:t>ID.RegisterRs</a:t>
            </a: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) or</a:t>
            </a:r>
          </a:p>
          <a:p>
            <a:pPr marL="246191" indent="-246191">
              <a:buNone/>
            </a:pP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        (ID/</a:t>
            </a:r>
            <a:r>
              <a:rPr lang="en-US" altLang="ko-KR" b="0" dirty="0" err="1" smtClean="0">
                <a:solidFill>
                  <a:srgbClr val="000000"/>
                </a:solidFill>
                <a:ea typeface="돋움체" pitchFamily="49" charset="-127"/>
              </a:rPr>
              <a:t>EX.RegisterRt</a:t>
            </a: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 = IF/</a:t>
            </a:r>
            <a:r>
              <a:rPr lang="en-US" altLang="ko-KR" b="0" dirty="0" err="1" smtClean="0">
                <a:solidFill>
                  <a:srgbClr val="000000"/>
                </a:solidFill>
                <a:ea typeface="돋움체" pitchFamily="49" charset="-127"/>
              </a:rPr>
              <a:t>ID.RegisterRt</a:t>
            </a: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)))</a:t>
            </a:r>
          </a:p>
          <a:p>
            <a:pPr marL="246191" indent="-246191">
              <a:buNone/>
            </a:pPr>
            <a:r>
              <a:rPr lang="en-US" altLang="ko-KR" b="0" dirty="0" smtClean="0">
                <a:solidFill>
                  <a:srgbClr val="000000"/>
                </a:solidFill>
                <a:ea typeface="돋움체" pitchFamily="49" charset="-127"/>
              </a:rPr>
              <a:t>	then stall the pipeline</a:t>
            </a:r>
            <a:endParaRPr lang="en-US" altLang="ko-KR" b="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317989" y="3960750"/>
            <a:ext cx="9289032" cy="2149476"/>
            <a:chOff x="344488" y="4005064"/>
            <a:chExt cx="10063118" cy="2328599"/>
          </a:xfrm>
        </p:grpSpPr>
        <p:graphicFrame>
          <p:nvGraphicFramePr>
            <p:cNvPr id="6" name="Group 69"/>
            <p:cNvGraphicFramePr>
              <a:graphicFrameLocks/>
            </p:cNvGraphicFramePr>
            <p:nvPr>
              <p:extLst/>
            </p:nvPr>
          </p:nvGraphicFramePr>
          <p:xfrm>
            <a:off x="344488" y="4005064"/>
            <a:ext cx="10063118" cy="2328599"/>
          </p:xfrm>
          <a:graphic>
            <a:graphicData uri="http://schemas.openxmlformats.org/drawingml/2006/table">
              <a:tbl>
                <a:tblPr/>
                <a:tblGrid>
                  <a:gridCol w="1224137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612979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1612979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1612979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1612979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  <a:gridCol w="1612979">
                    <a:extLst>
                      <a:ext uri="{9D8B030D-6E8A-4147-A177-3AD203B41FA5}">
                        <a16:colId xmlns="" xmlns:a16="http://schemas.microsoft.com/office/drawing/2014/main" val="20005"/>
                      </a:ext>
                    </a:extLst>
                  </a:gridCol>
                </a:tblGrid>
                <a:tr h="53816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endParaRPr>
                      </a:p>
                    </a:txBody>
                    <a:tcPr marL="92075" marR="92075" marT="46038" marB="46038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IF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ID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EX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MEM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WB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3657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ko-KR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클럭</a:t>
                        </a: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 3</a:t>
                        </a:r>
                      </a:p>
                    </a:txBody>
                    <a:tcPr marL="92075" marR="92075" marT="46038" marB="46038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66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or $8,$2,$6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and $4,$2,$5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lw</a:t>
                        </a: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 $2,20($1)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endParaRP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endParaRP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3816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ko-KR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클럭</a:t>
                        </a: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 4</a:t>
                        </a:r>
                      </a:p>
                    </a:txBody>
                    <a:tcPr marL="92075" marR="92075" marT="46038" marB="46038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66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or $8,$2,$6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and $4,$2,$5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endParaRP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1" lang="en-US" altLang="ko-KR" sz="1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lw</a:t>
                        </a: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 $2,20($1)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endParaRP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53657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ko-KR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클럭</a:t>
                        </a:r>
                        <a:r>
                          <a:rPr kumimoji="1" lang="en-US" altLang="ko-K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굴림" pitchFamily="50" charset="-127"/>
                          </a:rPr>
                          <a:t> 5</a:t>
                        </a:r>
                      </a:p>
                    </a:txBody>
                    <a:tcPr marL="92075" marR="92075" marT="46038" marB="46038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C99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add $9,$4,$2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66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or $8,$2,$6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and $4,$2,$5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endParaRP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9"/>
                          </a:buClr>
                          <a:buSzTx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1" lang="en-US" altLang="ko-KR" sz="1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lw</a:t>
                        </a: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latin typeface="Arial" pitchFamily="34" charset="0"/>
                            <a:ea typeface="굴림" pitchFamily="50" charset="-127"/>
                            <a:cs typeface="Arial" pitchFamily="34" charset="0"/>
                          </a:rPr>
                          <a:t> $2,20($1)</a:t>
                        </a:r>
                      </a:p>
                    </a:txBody>
                    <a:tcPr marL="92075" marR="92075" marT="46038" marB="46038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" name="구름 6"/>
            <p:cNvSpPr/>
            <p:nvPr/>
          </p:nvSpPr>
          <p:spPr bwMode="auto">
            <a:xfrm>
              <a:off x="4953000" y="5157192"/>
              <a:ext cx="1368152" cy="360040"/>
            </a:xfrm>
            <a:prstGeom prst="clou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662" dirty="0">
                  <a:latin typeface="Arial" pitchFamily="34" charset="0"/>
                  <a:ea typeface="돋움" pitchFamily="50" charset="-127"/>
                </a:rPr>
                <a:t>bubble</a:t>
              </a:r>
              <a:endParaRPr kumimoji="1" lang="ko-KR" altLang="en-US" sz="1662" dirty="0"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8" name="구름 7"/>
            <p:cNvSpPr/>
            <p:nvPr/>
          </p:nvSpPr>
          <p:spPr bwMode="auto">
            <a:xfrm>
              <a:off x="6537176" y="5661248"/>
              <a:ext cx="1368152" cy="360040"/>
            </a:xfrm>
            <a:prstGeom prst="clou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662" dirty="0">
                  <a:latin typeface="Arial" pitchFamily="34" charset="0"/>
                  <a:ea typeface="돋움" pitchFamily="50" charset="-127"/>
                </a:rPr>
                <a:t>bubble</a:t>
              </a:r>
              <a:endParaRPr kumimoji="1" lang="ko-KR" altLang="en-US" sz="1662" dirty="0">
                <a:latin typeface="Arial" pitchFamily="34" charset="0"/>
                <a:ea typeface="돋움" pitchFamily="50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해저드 검출 유닛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927" y="1833746"/>
            <a:ext cx="3857717" cy="2259738"/>
          </a:xfrm>
        </p:spPr>
        <p:txBody>
          <a:bodyPr/>
          <a:lstStyle/>
          <a:p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데이터 종속성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sub </a:t>
            </a:r>
            <a:r>
              <a:rPr lang="en-US" altLang="ko-KR" sz="1600" b="1" u="sng" dirty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,  $1, $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3</a:t>
            </a:r>
            <a:endParaRPr lang="en-US" altLang="ko-KR" sz="1600" b="1" dirty="0">
              <a:solidFill>
                <a:srgbClr val="000000"/>
              </a:solidFill>
              <a:latin typeface="Courier New" pitchFamily="49" charset="0"/>
              <a:ea typeface="돋움체" pitchFamily="49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and $12, </a:t>
            </a:r>
            <a:r>
              <a:rPr lang="en-US" altLang="ko-KR" sz="1600" b="1" u="sng" dirty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, $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5</a:t>
            </a:r>
            <a:endParaRPr lang="en-US" altLang="ko-KR" sz="1600" b="1" dirty="0">
              <a:solidFill>
                <a:srgbClr val="000000"/>
              </a:solidFill>
              <a:latin typeface="Courier New" pitchFamily="49" charset="0"/>
              <a:ea typeface="돋움체" pitchFamily="49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or	 $13, $6, </a:t>
            </a:r>
            <a:r>
              <a:rPr lang="en-US" altLang="ko-KR" sz="1600" b="1" u="sng" dirty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$</a:t>
            </a:r>
            <a:r>
              <a:rPr lang="en-US" altLang="ko-KR" sz="1600" b="1" u="sng" dirty="0" smtClean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2</a:t>
            </a:r>
            <a:endParaRPr lang="en-US" altLang="ko-KR" sz="1600" b="1" dirty="0">
              <a:solidFill>
                <a:srgbClr val="000000"/>
              </a:solidFill>
              <a:latin typeface="Courier New" pitchFamily="49" charset="0"/>
              <a:ea typeface="돋움체" pitchFamily="49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add $14, </a:t>
            </a:r>
            <a:r>
              <a:rPr lang="en-US" altLang="ko-KR" sz="1600" b="1" u="sng" dirty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, </a:t>
            </a:r>
            <a:r>
              <a:rPr lang="en-US" altLang="ko-KR" sz="1600" b="1" u="sng" dirty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$</a:t>
            </a:r>
            <a:r>
              <a:rPr lang="en-US" altLang="ko-KR" sz="1600" b="1" u="sng" dirty="0" smtClean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2</a:t>
            </a:r>
            <a:endParaRPr lang="en-US" altLang="ko-KR" sz="1600" b="1" dirty="0">
              <a:solidFill>
                <a:srgbClr val="000000"/>
              </a:solidFill>
              <a:latin typeface="Courier New" pitchFamily="49" charset="0"/>
              <a:ea typeface="돋움체" pitchFamily="49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sw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	 $15, 100(</a:t>
            </a:r>
            <a:r>
              <a:rPr lang="en-US" altLang="ko-KR" sz="1600" b="1" u="sng" dirty="0">
                <a:solidFill>
                  <a:srgbClr val="CC0000"/>
                </a:solidFill>
                <a:latin typeface="Courier New" pitchFamily="49" charset="0"/>
                <a:ea typeface="돋움체" pitchFamily="49" charset="-127"/>
              </a:rPr>
              <a:t>$2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)</a:t>
            </a:r>
            <a:endParaRPr lang="en-US" altLang="ko-KR" sz="1600" b="1" dirty="0">
              <a:solidFill>
                <a:srgbClr val="000000"/>
              </a:solidFill>
              <a:latin typeface="Courier New" pitchFamily="49" charset="0"/>
              <a:ea typeface="돋움체" pitchFamily="49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33700" y="3983329"/>
            <a:ext cx="3857717" cy="53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ko-KR" altLang="en-US" sz="1108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종속성 그래프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81604"/>
              </p:ext>
            </p:extLst>
          </p:nvPr>
        </p:nvGraphicFramePr>
        <p:xfrm>
          <a:off x="1419500" y="4225955"/>
          <a:ext cx="964311" cy="245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4" imgW="1493662" imgH="3802246" progId="Visio.Drawing.15">
                  <p:embed/>
                </p:oleObj>
              </mc:Choice>
              <mc:Fallback>
                <p:oleObj name="Visio" r:id="rId4" imgW="1493662" imgH="380224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9500" y="4225955"/>
                        <a:ext cx="964311" cy="245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  <a:ea typeface="바탕체" pitchFamily="17" charset="-127"/>
              </a:rPr>
              <a:t>4.7 </a:t>
            </a:r>
            <a:r>
              <a:rPr lang="ko-KR" altLang="en-US" sz="3323" dirty="0">
                <a:solidFill>
                  <a:srgbClr val="0000CC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3323" dirty="0" smtClean="0">
                <a:solidFill>
                  <a:srgbClr val="0000CC"/>
                </a:solidFill>
                <a:latin typeface="맑은 고딕" panose="020B0503020000020004" pitchFamily="50" charset="-127"/>
              </a:rPr>
              <a:t>해저드</a:t>
            </a:r>
            <a:endParaRPr lang="ko-KR" altLang="en-US" sz="3323" dirty="0">
              <a:latin typeface="맑은 고딕" panose="020B0503020000020004" pitchFamily="50" charset="-127"/>
            </a:endParaRPr>
          </a:p>
        </p:txBody>
      </p:sp>
      <p:pic>
        <p:nvPicPr>
          <p:cNvPr id="11" name="Picture 6" descr="f04-52-97801240772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40" y="2339544"/>
            <a:ext cx="4915727" cy="350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89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거품의 삽입 </a:t>
            </a:r>
            <a:r>
              <a:rPr lang="en-US" altLang="ko-KR" dirty="0" smtClean="0"/>
              <a:t>(Stall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(1)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IF </a:t>
            </a:r>
            <a:r>
              <a:rPr lang="ko-KR" altLang="en-US" b="1" dirty="0" smtClean="0"/>
              <a:t>단계의 명령어를 정지시킨다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lvl="1"/>
            <a:r>
              <a:rPr lang="en-US" altLang="ko-KR" dirty="0" smtClean="0"/>
              <a:t>ID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 </a:t>
            </a:r>
            <a:r>
              <a:rPr lang="ko-KR" altLang="en-US" dirty="0" smtClean="0"/>
              <a:t>값이 바뀌지 않게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같은 명령어를 또 인출한다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PCWrite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제어신호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/>
              <a:t>IF/ID </a:t>
            </a:r>
            <a:r>
              <a:rPr lang="ko-KR" altLang="en-US" dirty="0"/>
              <a:t>파이프라인 </a:t>
            </a:r>
            <a:r>
              <a:rPr lang="ko-KR" altLang="en-US" dirty="0" smtClean="0"/>
              <a:t>레지스터의 </a:t>
            </a:r>
            <a:r>
              <a:rPr lang="ko-KR" altLang="en-US" dirty="0"/>
              <a:t>값이 바뀌지 않게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같은 명령어를 또 해독하는 등 전 클럭에서 한 일을 그대로 반복한다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IF/</a:t>
            </a:r>
            <a:r>
              <a:rPr lang="en-US" altLang="ko-KR" dirty="0" err="1" smtClean="0"/>
              <a:t>IDWrite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제어신호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/>
              <a:t>(2) </a:t>
            </a:r>
            <a:r>
              <a:rPr lang="ko-KR" altLang="en-US" b="1" dirty="0" smtClean="0"/>
              <a:t>하드웨어 적으로</a:t>
            </a:r>
            <a:r>
              <a:rPr lang="en-US" altLang="ko-KR" b="1" dirty="0" smtClean="0"/>
              <a:t>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altLang="ko-KR" b="1" dirty="0"/>
              <a:t> </a:t>
            </a:r>
            <a:r>
              <a:rPr lang="ko-KR" altLang="en-US" b="1" dirty="0" smtClean="0"/>
              <a:t>명령어 삽입</a:t>
            </a:r>
            <a:endParaRPr lang="en-US" altLang="ko-KR" b="1" dirty="0"/>
          </a:p>
          <a:p>
            <a:pPr lvl="1"/>
            <a:r>
              <a:rPr lang="en-US" altLang="ko-KR" dirty="0" smtClean="0"/>
              <a:t>ID/EX </a:t>
            </a:r>
            <a:r>
              <a:rPr lang="ko-KR" altLang="en-US" dirty="0" smtClean="0"/>
              <a:t>파이프라인 레지스터의 제어신호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개를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실제로는 </a:t>
            </a:r>
            <a:r>
              <a:rPr lang="en-US" altLang="ko-KR" dirty="0" err="1" smtClean="0"/>
              <a:t>RegWrite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MemWrite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되고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나머지 </a:t>
            </a:r>
            <a:r>
              <a:rPr lang="ko-KR" altLang="en-US" dirty="0" err="1" smtClean="0"/>
              <a:t>제어신호는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don’t care</a:t>
            </a:r>
          </a:p>
          <a:p>
            <a:pPr lvl="1"/>
            <a:r>
              <a:rPr lang="en-US" altLang="ko-KR" dirty="0"/>
              <a:t>ID/EX </a:t>
            </a:r>
            <a:r>
              <a:rPr lang="ko-KR" altLang="en-US" dirty="0"/>
              <a:t>파이프라인 </a:t>
            </a:r>
            <a:r>
              <a:rPr lang="ko-KR" altLang="en-US" dirty="0" smtClean="0"/>
              <a:t>레지스터 앞에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61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해저드 </a:t>
            </a:r>
            <a:r>
              <a:rPr lang="ko-KR" altLang="en-US" dirty="0"/>
              <a:t>검출 유닛이 </a:t>
            </a:r>
            <a:r>
              <a:rPr lang="ko-KR" altLang="en-US" dirty="0" smtClean="0"/>
              <a:t>추가된 </a:t>
            </a:r>
            <a:r>
              <a:rPr lang="ko-KR" altLang="en-US" dirty="0"/>
              <a:t>파이프라인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70057" y="5846899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4.60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63428" y="1165139"/>
            <a:ext cx="7229914" cy="4457336"/>
            <a:chOff x="1043713" y="976483"/>
            <a:chExt cx="7832407" cy="4828781"/>
          </a:xfrm>
        </p:grpSpPr>
        <p:pic>
          <p:nvPicPr>
            <p:cNvPr id="4" name="Picture 6" descr="f04-60-978012407726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608" y="1268760"/>
              <a:ext cx="7451512" cy="4536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타원 5"/>
            <p:cNvSpPr/>
            <p:nvPr/>
          </p:nvSpPr>
          <p:spPr>
            <a:xfrm>
              <a:off x="2925367" y="976483"/>
              <a:ext cx="1091529" cy="10123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  <p:sp>
          <p:nvSpPr>
            <p:cNvPr id="8" name="타원 7"/>
            <p:cNvSpPr/>
            <p:nvPr/>
          </p:nvSpPr>
          <p:spPr>
            <a:xfrm>
              <a:off x="1043713" y="2204864"/>
              <a:ext cx="761789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  <p:sp>
          <p:nvSpPr>
            <p:cNvPr id="9" name="타원 8"/>
            <p:cNvSpPr/>
            <p:nvPr/>
          </p:nvSpPr>
          <p:spPr>
            <a:xfrm>
              <a:off x="2163578" y="1592730"/>
              <a:ext cx="761789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  <p:sp>
          <p:nvSpPr>
            <p:cNvPr id="10" name="타원 9"/>
            <p:cNvSpPr/>
            <p:nvPr/>
          </p:nvSpPr>
          <p:spPr>
            <a:xfrm>
              <a:off x="4293227" y="1988840"/>
              <a:ext cx="761789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</p:grpSp>
    </p:spTree>
    <p:extLst>
      <p:ext uri="{BB962C8B-B14F-4D97-AF65-F5344CB8AC3E}">
        <p14:creationId xmlns:p14="http://schemas.microsoft.com/office/powerpoint/2010/main" val="10600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지연 적재 </a:t>
            </a:r>
            <a:r>
              <a:rPr lang="en-US" altLang="ko-KR" dirty="0" smtClean="0"/>
              <a:t>(Delayed Load)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23"/>
              </a:spcBef>
            </a:pPr>
            <a:r>
              <a:rPr lang="ko-KR" altLang="en-US" b="1" dirty="0" smtClean="0"/>
              <a:t>컴파일러의 적재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사용 데이터 해저드 해결 방법</a:t>
            </a:r>
            <a:endParaRPr lang="en-US" altLang="ko-KR" b="1" dirty="0" smtClean="0"/>
          </a:p>
          <a:p>
            <a:pPr lvl="1">
              <a:spcBef>
                <a:spcPts val="923"/>
              </a:spcBef>
            </a:pPr>
            <a:r>
              <a:rPr lang="ko-KR" altLang="en-US" dirty="0" smtClean="0"/>
              <a:t>적재 명령어 다음에는 이 적재와 무관한 명령어가 오게 한다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923"/>
              </a:spcBef>
            </a:pPr>
            <a:r>
              <a:rPr lang="ko-KR" altLang="en-US" dirty="0" smtClean="0"/>
              <a:t>최악의 경우에는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삽입</a:t>
            </a:r>
            <a:endParaRPr lang="en-US" altLang="ko-KR" dirty="0" smtClean="0"/>
          </a:p>
          <a:p>
            <a:pPr lvl="1">
              <a:spcBef>
                <a:spcPts val="923"/>
              </a:spcBef>
            </a:pPr>
            <a:endParaRPr lang="en-US" altLang="ko-KR" dirty="0"/>
          </a:p>
          <a:p>
            <a:pPr>
              <a:spcBef>
                <a:spcPts val="923"/>
              </a:spcBef>
            </a:pPr>
            <a:r>
              <a:rPr lang="ko-KR" altLang="en-US" b="0" dirty="0"/>
              <a:t>최고 성능을 얻기 위해서는 컴파일러가 파이프라인을 </a:t>
            </a:r>
            <a:r>
              <a:rPr lang="ko-KR" altLang="en-US" b="0" dirty="0" smtClean="0"/>
              <a:t>잘 이해해야 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pPr>
              <a:spcBef>
                <a:spcPts val="923"/>
              </a:spcBef>
            </a:pPr>
            <a:r>
              <a:rPr lang="ko-KR" altLang="en-US" b="0" dirty="0"/>
              <a:t>그렇지 않으면 기대치 않았던 지연이 </a:t>
            </a:r>
            <a:r>
              <a:rPr lang="ko-KR" altLang="en-US" b="0" dirty="0" err="1"/>
              <a:t>컴파일된</a:t>
            </a:r>
            <a:r>
              <a:rPr lang="ko-KR" altLang="en-US" b="0" dirty="0"/>
              <a:t> 코드의 성능을 저하시킬 것이다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>
              <a:spcBef>
                <a:spcPts val="923"/>
              </a:spcBef>
            </a:pPr>
            <a:endParaRPr lang="en-US" altLang="ko-KR" dirty="0"/>
          </a:p>
          <a:p>
            <a:pPr lvl="1">
              <a:spcBef>
                <a:spcPts val="923"/>
              </a:spcBef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5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46191" indent="-246191">
              <a:lnSpc>
                <a:spcPct val="11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제어 해저드</a:t>
            </a:r>
            <a:r>
              <a:rPr lang="en-US" altLang="ko-KR" dirty="0" smtClean="0">
                <a:solidFill>
                  <a:srgbClr val="000000"/>
                </a:solidFill>
              </a:rPr>
              <a:t>(control hazard) </a:t>
            </a:r>
            <a:r>
              <a:rPr lang="ko-KR" altLang="en-US" dirty="0" smtClean="0">
                <a:solidFill>
                  <a:srgbClr val="000000"/>
                </a:solidFill>
              </a:rPr>
              <a:t>또는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분기 해저드</a:t>
            </a:r>
            <a:r>
              <a:rPr lang="en-US" altLang="ko-KR" dirty="0" smtClean="0">
                <a:solidFill>
                  <a:srgbClr val="000000"/>
                </a:solidFill>
              </a:rPr>
              <a:t>(branch hazard)</a:t>
            </a:r>
            <a:endParaRPr lang="en-US" altLang="ko-KR" dirty="0">
              <a:solidFill>
                <a:srgbClr val="000000"/>
              </a:solidFill>
            </a:endParaRPr>
          </a:p>
          <a:p>
            <a:pPr marL="829428" lvl="1" indent="-331185">
              <a:lnSpc>
                <a:spcPct val="110000"/>
              </a:lnSpc>
            </a:pPr>
            <a:r>
              <a:rPr lang="ko-KR" altLang="en-US" b="1" dirty="0"/>
              <a:t>인출한 명령어가 필요한 명령어가 아니기 때문에 적절한 명령어가 적절한 클럭 사이클에 실행될 수 없는 </a:t>
            </a:r>
            <a:r>
              <a:rPr lang="ko-KR" altLang="en-US" b="1" dirty="0" smtClean="0"/>
              <a:t>사건</a:t>
            </a:r>
            <a:endParaRPr lang="en-US" altLang="ko-KR" b="1" dirty="0" smtClean="0"/>
          </a:p>
          <a:p>
            <a:pPr marL="829428" lvl="1" indent="-331185">
              <a:lnSpc>
                <a:spcPct val="110000"/>
              </a:lnSpc>
            </a:pPr>
            <a:r>
              <a:rPr lang="ko-KR" altLang="en-US" dirty="0" smtClean="0"/>
              <a:t>명령어 </a:t>
            </a:r>
            <a:r>
              <a:rPr lang="ko-KR" altLang="en-US" dirty="0"/>
              <a:t>주소의 흐름이 파이프라인이 기대한 것과 다르기 때문에 </a:t>
            </a:r>
            <a:r>
              <a:rPr lang="ko-KR" altLang="en-US" dirty="0" smtClean="0"/>
              <a:t>발생</a:t>
            </a:r>
            <a:endParaRPr lang="ko-KR" altLang="en-US" dirty="0"/>
          </a:p>
          <a:p>
            <a:pPr marL="829428" lvl="1" indent="-331185">
              <a:lnSpc>
                <a:spcPct val="11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매 </a:t>
            </a:r>
            <a:r>
              <a:rPr lang="ko-KR" altLang="en-US" dirty="0" err="1" smtClean="0">
                <a:solidFill>
                  <a:srgbClr val="000000"/>
                </a:solidFill>
              </a:rPr>
              <a:t>클럭마다</a:t>
            </a:r>
            <a:r>
              <a:rPr lang="ko-KR" altLang="en-US" dirty="0" smtClean="0">
                <a:solidFill>
                  <a:srgbClr val="000000"/>
                </a:solidFill>
              </a:rPr>
              <a:t> 명령어를 인출해야 하는데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분기 명령어의 경우 인출할 다음 명령어를 바로 알 수 없다</a:t>
            </a:r>
            <a:r>
              <a:rPr lang="en-US" altLang="ko-KR" dirty="0" smtClean="0">
                <a:solidFill>
                  <a:srgbClr val="000000"/>
                </a:solidFill>
              </a:rPr>
              <a:t>.  </a:t>
            </a:r>
            <a:endParaRPr lang="en-US" altLang="ko-KR" dirty="0">
              <a:solidFill>
                <a:srgbClr val="000000"/>
              </a:solidFill>
            </a:endParaRPr>
          </a:p>
          <a:p>
            <a:pPr marL="246191" indent="-246191">
              <a:lnSpc>
                <a:spcPct val="11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해결 방법</a:t>
            </a:r>
            <a:endParaRPr lang="en-US" altLang="ko-KR" dirty="0">
              <a:solidFill>
                <a:srgbClr val="000000"/>
              </a:solidFill>
            </a:endParaRPr>
          </a:p>
          <a:p>
            <a:pPr marL="829428" lvl="1" indent="-331185">
              <a:lnSpc>
                <a:spcPct val="110000"/>
              </a:lnSpc>
              <a:buClr>
                <a:srgbClr val="CC0000"/>
              </a:buClr>
              <a:buSzTx/>
              <a:buFont typeface="Wingdings" pitchFamily="2" charset="2"/>
              <a:buAutoNum type="arabicPeriod"/>
            </a:pPr>
            <a:r>
              <a:rPr lang="ko-KR" altLang="en-US" b="1" dirty="0" smtClean="0">
                <a:solidFill>
                  <a:srgbClr val="000000"/>
                </a:solidFill>
              </a:rPr>
              <a:t>분기 시 지연</a:t>
            </a:r>
            <a:r>
              <a:rPr lang="en-US" altLang="ko-KR" b="1" dirty="0" smtClean="0">
                <a:solidFill>
                  <a:srgbClr val="000000"/>
                </a:solidFill>
              </a:rPr>
              <a:t>(stall </a:t>
            </a:r>
            <a:r>
              <a:rPr lang="en-US" altLang="ko-KR" b="1" dirty="0">
                <a:solidFill>
                  <a:srgbClr val="000000"/>
                </a:solidFill>
              </a:rPr>
              <a:t>on </a:t>
            </a:r>
            <a:r>
              <a:rPr lang="en-US" altLang="ko-KR" b="1" dirty="0" smtClean="0">
                <a:solidFill>
                  <a:srgbClr val="000000"/>
                </a:solidFill>
              </a:rPr>
              <a:t>branch)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829428" lvl="1" indent="-331185">
              <a:lnSpc>
                <a:spcPct val="110000"/>
              </a:lnSpc>
              <a:buClr>
                <a:srgbClr val="CC0000"/>
              </a:buClr>
              <a:buSzTx/>
              <a:buFont typeface="Wingdings" pitchFamily="2" charset="2"/>
              <a:buAutoNum type="arabicPeriod"/>
            </a:pPr>
            <a:r>
              <a:rPr lang="ko-KR" altLang="en-US" b="1" dirty="0" smtClean="0">
                <a:solidFill>
                  <a:srgbClr val="000000"/>
                </a:solidFill>
              </a:rPr>
              <a:t>분기 예측</a:t>
            </a:r>
            <a:r>
              <a:rPr lang="en-US" altLang="ko-KR" b="1" dirty="0" smtClean="0">
                <a:solidFill>
                  <a:srgbClr val="000000"/>
                </a:solidFill>
              </a:rPr>
              <a:t>(branch prediction)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829428" lvl="1" indent="-331185">
              <a:lnSpc>
                <a:spcPct val="110000"/>
              </a:lnSpc>
              <a:buClr>
                <a:srgbClr val="CC0000"/>
              </a:buClr>
              <a:buSzTx/>
              <a:buFont typeface="Wingdings" pitchFamily="2" charset="2"/>
              <a:buAutoNum type="arabicPeriod"/>
            </a:pPr>
            <a:r>
              <a:rPr lang="ko-KR" altLang="en-US" b="1" dirty="0" smtClean="0">
                <a:solidFill>
                  <a:srgbClr val="000000"/>
                </a:solidFill>
              </a:rPr>
              <a:t>지연 분기</a:t>
            </a:r>
            <a:r>
              <a:rPr lang="en-US" altLang="ko-KR" b="1" dirty="0" smtClean="0">
                <a:solidFill>
                  <a:srgbClr val="000000"/>
                </a:solidFill>
              </a:rPr>
              <a:t>(delayed branch)</a:t>
            </a:r>
            <a:endParaRPr lang="en-US" altLang="ko-KR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4.8 </a:t>
            </a:r>
            <a:r>
              <a:rPr lang="ko-KR" altLang="en-US" sz="3323" dirty="0">
                <a:solidFill>
                  <a:srgbClr val="0000CC"/>
                </a:solidFill>
              </a:rPr>
              <a:t>제어 해저드</a:t>
            </a:r>
            <a:endParaRPr lang="ko-KR" altLang="en-US" sz="3323" dirty="0"/>
          </a:p>
        </p:txBody>
      </p:sp>
    </p:spTree>
    <p:extLst>
      <p:ext uri="{BB962C8B-B14F-4D97-AF65-F5344CB8AC3E}">
        <p14:creationId xmlns:p14="http://schemas.microsoft.com/office/powerpoint/2010/main" val="22845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명령어에 대한 파이프라인의 영향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511446"/>
          </a:xfrm>
        </p:spPr>
        <p:txBody>
          <a:bodyPr/>
          <a:lstStyle/>
          <a:p>
            <a:r>
              <a:rPr lang="ko-KR" altLang="en-US" b="0" dirty="0" smtClean="0"/>
              <a:t>분기 여부가 </a:t>
            </a:r>
            <a:r>
              <a:rPr lang="en-US" altLang="ko-KR" b="0" dirty="0" smtClean="0"/>
              <a:t>MEM </a:t>
            </a:r>
            <a:r>
              <a:rPr lang="ko-KR" altLang="en-US" b="0" dirty="0" smtClean="0"/>
              <a:t>단계에서 결정될 때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pic>
        <p:nvPicPr>
          <p:cNvPr id="5" name="Picture 6" descr="f04-61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8" y="2017554"/>
            <a:ext cx="5635869" cy="394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1432" y="6076777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4.61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026682" y="5771976"/>
            <a:ext cx="463062" cy="382249"/>
          </a:xfrm>
          <a:prstGeom prst="borderCallout1">
            <a:avLst>
              <a:gd name="adj1" fmla="val 43454"/>
              <a:gd name="adj2" fmla="val 105494"/>
              <a:gd name="adj3" fmla="val -31485"/>
              <a:gd name="adj4" fmla="val 375217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 anchorCtr="0"/>
          <a:lstStyle/>
          <a:p>
            <a:pPr algn="ctr"/>
            <a:r>
              <a:rPr lang="en-US" sz="166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</a:t>
            </a:r>
            <a:endParaRPr lang="en-AU" altLang="ko-KR" sz="1662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283237" y="3761345"/>
            <a:ext cx="1630575" cy="130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462"/>
              </a:spcBef>
            </a:pPr>
            <a:r>
              <a: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명령어들을</a:t>
            </a:r>
            <a:endParaRPr lang="en-US" altLang="ko-KR" sz="1662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462"/>
              </a:spcBef>
            </a:pPr>
            <a:r>
              <a: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쓸어내야 한다</a:t>
            </a:r>
            <a:r>
              <a:rPr lang="en-US" altLang="ko-KR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462"/>
              </a:spcBef>
            </a:pPr>
            <a:r>
              <a:rPr lang="en-US" altLang="ko-KR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62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제어신호를</a:t>
            </a:r>
            <a:r>
              <a: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</a:t>
            </a:r>
            <a:endParaRPr lang="en-US" altLang="ko-KR" sz="1662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462"/>
              </a:spcBef>
            </a:pPr>
            <a:r>
              <a: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166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AU" altLang="ko-KR" sz="1662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952060" y="3568249"/>
            <a:ext cx="199292" cy="1661746"/>
          </a:xfrm>
          <a:prstGeom prst="rightBrace">
            <a:avLst>
              <a:gd name="adj1" fmla="val 69485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108"/>
          </a:p>
        </p:txBody>
      </p:sp>
    </p:spTree>
    <p:extLst>
      <p:ext uri="{BB962C8B-B14F-4D97-AF65-F5344CB8AC3E}">
        <p14:creationId xmlns:p14="http://schemas.microsoft.com/office/powerpoint/2010/main" val="12474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CC"/>
                </a:solidFill>
              </a:rPr>
              <a:t>해결 </a:t>
            </a:r>
            <a:r>
              <a:rPr lang="ko-KR" altLang="en-US" dirty="0" smtClean="0">
                <a:solidFill>
                  <a:srgbClr val="CC00CC"/>
                </a:solidFill>
              </a:rPr>
              <a:t>방법 </a:t>
            </a:r>
            <a:r>
              <a:rPr lang="en-US" altLang="ko-KR" dirty="0" smtClean="0">
                <a:solidFill>
                  <a:srgbClr val="CC00CC"/>
                </a:solidFill>
              </a:rPr>
              <a:t>1 - </a:t>
            </a:r>
            <a:r>
              <a:rPr lang="ko-KR" altLang="en-US" dirty="0" smtClean="0">
                <a:solidFill>
                  <a:srgbClr val="CC00CC"/>
                </a:solidFill>
              </a:rPr>
              <a:t>분기 시 지연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269016"/>
            <a:ext cx="8516938" cy="1694702"/>
          </a:xfrm>
        </p:spPr>
        <p:txBody>
          <a:bodyPr/>
          <a:lstStyle/>
          <a:p>
            <a:r>
              <a:rPr lang="ko-KR" altLang="en-US" b="1" dirty="0" smtClean="0"/>
              <a:t>분기 시 지연 </a:t>
            </a:r>
            <a:r>
              <a:rPr lang="en-US" altLang="ko-KR" b="1" dirty="0" smtClean="0"/>
              <a:t>(stall on branch)</a:t>
            </a:r>
          </a:p>
          <a:p>
            <a:pPr lvl="1"/>
            <a:r>
              <a:rPr lang="ko-KR" altLang="en-US" dirty="0" smtClean="0"/>
              <a:t>분기 여부가 결정될 때까지 다음 명령어 인출을 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 명령어가 나올 때마다 파이프라인 지연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분기가 </a:t>
            </a:r>
            <a:r>
              <a:rPr lang="en-US" altLang="ko-KR" b="1" dirty="0" smtClean="0">
                <a:solidFill>
                  <a:srgbClr val="FF0000"/>
                </a:solidFill>
              </a:rPr>
              <a:t>MEM </a:t>
            </a:r>
            <a:r>
              <a:rPr lang="ko-KR" altLang="en-US" b="1" dirty="0" smtClean="0">
                <a:solidFill>
                  <a:srgbClr val="FF0000"/>
                </a:solidFill>
              </a:rPr>
              <a:t>단계에서 실행될 때</a:t>
            </a:r>
            <a:r>
              <a:rPr lang="en-US" altLang="ko-KR" b="1" dirty="0" smtClean="0">
                <a:solidFill>
                  <a:srgbClr val="FF0000"/>
                </a:solidFill>
              </a:rPr>
              <a:t>, 3 </a:t>
            </a:r>
            <a:r>
              <a:rPr lang="ko-KR" altLang="en-US" b="1" dirty="0" smtClean="0">
                <a:solidFill>
                  <a:srgbClr val="FF0000"/>
                </a:solidFill>
              </a:rPr>
              <a:t>클럭 분기 손실</a:t>
            </a:r>
            <a:r>
              <a:rPr lang="en-US" altLang="ko-KR" b="1" dirty="0">
                <a:solidFill>
                  <a:srgbClr val="FF0000"/>
                </a:solidFill>
              </a:rPr>
              <a:t>(branch penalty)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22" name="_x55450768"/>
          <p:cNvSpPr>
            <a:spLocks noChangeArrowheads="1"/>
          </p:cNvSpPr>
          <p:nvPr/>
        </p:nvSpPr>
        <p:spPr bwMode="auto">
          <a:xfrm>
            <a:off x="650333" y="2963717"/>
            <a:ext cx="2858164" cy="3256854"/>
          </a:xfrm>
          <a:prstGeom prst="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just" defTabSz="844083" eaLnBrk="1" latinLnBrk="1" hangingPunct="1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40	</a:t>
            </a:r>
            <a:r>
              <a:rPr kumimoji="1" lang="en-US" altLang="ko-KR" sz="1662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beq</a:t>
            </a:r>
            <a:r>
              <a:rPr kumimoji="1" lang="en-US" altLang="ko-KR" sz="1662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$1,$3,28</a:t>
            </a: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44	and $12,$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2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5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48	or $13,$6,$2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52	add $14,$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2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2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  . . .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826498" lvl="1" indent="-826498">
              <a:lnSpc>
                <a:spcPts val="2492"/>
              </a:lnSpc>
              <a:buFontTx/>
              <a:buAutoNum type="arabicPlain" startAt="72"/>
            </a:pP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lw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$4,50($7)</a:t>
            </a:r>
          </a:p>
          <a:p>
            <a:pPr marL="826498" lvl="1" indent="-826498">
              <a:lnSpc>
                <a:spcPts val="2492"/>
              </a:lnSpc>
              <a:buAutoNum type="arabicPlain" startAt="76"/>
            </a:pP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sub $1,$2,$3</a:t>
            </a:r>
          </a:p>
          <a:p>
            <a:pPr marL="826498" lvl="1" indent="-826498">
              <a:lnSpc>
                <a:spcPts val="2492"/>
              </a:lnSpc>
              <a:buAutoNum type="arabicPlain" startAt="80"/>
            </a:pP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sw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$4,50($5)</a:t>
            </a:r>
          </a:p>
          <a:p>
            <a:pPr marL="826498" lvl="1" indent="-826498">
              <a:lnSpc>
                <a:spcPts val="2492"/>
              </a:lnSpc>
              <a:buAutoNum type="arabicPlain" startAt="84"/>
            </a:pP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slt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$6,$7,$8</a:t>
            </a:r>
          </a:p>
          <a:p>
            <a:pPr marL="826498" lvl="1" indent="-826498">
              <a:lnSpc>
                <a:spcPts val="2492"/>
              </a:lnSpc>
            </a:pP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88	</a:t>
            </a:r>
            <a:r>
              <a:rPr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addi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$9,$10,3</a:t>
            </a:r>
            <a:endParaRPr kumimoji="1" lang="en-US" altLang="ko-KR" sz="1662" b="1" dirty="0">
              <a:solidFill>
                <a:srgbClr val="000000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4106716" y="2845028"/>
          <a:ext cx="4586354" cy="4023360"/>
        </p:xfrm>
        <a:graphic>
          <a:graphicData uri="http://schemas.openxmlformats.org/drawingml/2006/table">
            <a:tbl>
              <a:tblPr/>
              <a:tblGrid>
                <a:gridCol w="552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67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67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67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67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0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IF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ID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MEM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CC2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CC3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500" b="1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CC4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CC5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CC6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CC7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CC8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+mn-lt"/>
                        </a:rPr>
                        <a:t>CC9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구름 23"/>
          <p:cNvSpPr/>
          <p:nvPr/>
        </p:nvSpPr>
        <p:spPr bwMode="auto">
          <a:xfrm>
            <a:off x="4837876" y="3694876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5" name="구름 24"/>
          <p:cNvSpPr/>
          <p:nvPr/>
        </p:nvSpPr>
        <p:spPr bwMode="auto">
          <a:xfrm>
            <a:off x="4837876" y="4034817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6" name="구름 25"/>
          <p:cNvSpPr/>
          <p:nvPr/>
        </p:nvSpPr>
        <p:spPr bwMode="auto">
          <a:xfrm>
            <a:off x="4853149" y="4422181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7" name="구름 26"/>
          <p:cNvSpPr/>
          <p:nvPr/>
        </p:nvSpPr>
        <p:spPr bwMode="auto">
          <a:xfrm>
            <a:off x="5663531" y="4048932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8" name="구름 27"/>
          <p:cNvSpPr/>
          <p:nvPr/>
        </p:nvSpPr>
        <p:spPr bwMode="auto">
          <a:xfrm>
            <a:off x="5655479" y="4427316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9" name="구름 28"/>
          <p:cNvSpPr/>
          <p:nvPr/>
        </p:nvSpPr>
        <p:spPr bwMode="auto">
          <a:xfrm>
            <a:off x="6453371" y="4441431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0" name="구름 29"/>
          <p:cNvSpPr/>
          <p:nvPr/>
        </p:nvSpPr>
        <p:spPr bwMode="auto">
          <a:xfrm>
            <a:off x="5673438" y="4805700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1" name="구름 30"/>
          <p:cNvSpPr/>
          <p:nvPr/>
        </p:nvSpPr>
        <p:spPr bwMode="auto">
          <a:xfrm>
            <a:off x="6453371" y="4805700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2" name="구름 31"/>
          <p:cNvSpPr/>
          <p:nvPr/>
        </p:nvSpPr>
        <p:spPr bwMode="auto">
          <a:xfrm>
            <a:off x="7279026" y="4805699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3" name="구름 32"/>
          <p:cNvSpPr/>
          <p:nvPr/>
        </p:nvSpPr>
        <p:spPr bwMode="auto">
          <a:xfrm>
            <a:off x="6481237" y="5166125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4" name="구름 33"/>
          <p:cNvSpPr/>
          <p:nvPr/>
        </p:nvSpPr>
        <p:spPr bwMode="auto">
          <a:xfrm>
            <a:off x="7279026" y="5180240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5" name="구름 34"/>
          <p:cNvSpPr/>
          <p:nvPr/>
        </p:nvSpPr>
        <p:spPr bwMode="auto">
          <a:xfrm>
            <a:off x="8076816" y="5201336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6" name="구름 35"/>
          <p:cNvSpPr/>
          <p:nvPr/>
        </p:nvSpPr>
        <p:spPr bwMode="auto">
          <a:xfrm>
            <a:off x="7286334" y="5554781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7" name="구름 36"/>
          <p:cNvSpPr/>
          <p:nvPr/>
        </p:nvSpPr>
        <p:spPr bwMode="auto">
          <a:xfrm>
            <a:off x="8076816" y="5526107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8" name="구름 37"/>
          <p:cNvSpPr/>
          <p:nvPr/>
        </p:nvSpPr>
        <p:spPr bwMode="auto">
          <a:xfrm>
            <a:off x="8076816" y="5935012"/>
            <a:ext cx="454872" cy="169963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분기에 따른 지연 줄이기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분기 성능 향상 방법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다음 </a:t>
            </a:r>
            <a:r>
              <a:rPr lang="en-US" altLang="ko-KR" b="1" dirty="0" smtClean="0"/>
              <a:t>PC 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MEM </a:t>
            </a:r>
            <a:r>
              <a:rPr lang="ko-KR" altLang="en-US" b="1" dirty="0" smtClean="0"/>
              <a:t>단계가 아니라 </a:t>
            </a:r>
            <a:r>
              <a:rPr lang="en-US" altLang="ko-KR" b="1" dirty="0" smtClean="0">
                <a:solidFill>
                  <a:schemeClr val="accent2"/>
                </a:solidFill>
              </a:rPr>
              <a:t>ID </a:t>
            </a:r>
            <a:r>
              <a:rPr lang="ko-KR" altLang="en-US" b="1" dirty="0" smtClean="0">
                <a:solidFill>
                  <a:schemeClr val="accent2"/>
                </a:solidFill>
              </a:rPr>
              <a:t>단계 </a:t>
            </a:r>
            <a:r>
              <a:rPr lang="ko-KR" altLang="en-US" b="1" dirty="0" smtClean="0"/>
              <a:t>에서 </a:t>
            </a:r>
            <a:r>
              <a:rPr lang="ko-KR" altLang="en-US" b="1" dirty="0" smtClean="0"/>
              <a:t>선정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중요</a:t>
            </a:r>
            <a:r>
              <a:rPr lang="en-US" altLang="ko-KR" b="1" dirty="0" smtClean="0"/>
              <a:t>!!)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단계에 있는 명령어 한 개만 쓸어 내리면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분기 손실 </a:t>
            </a:r>
            <a:r>
              <a:rPr lang="en-US" altLang="ko-KR" dirty="0" smtClean="0"/>
              <a:t>= 1 </a:t>
            </a:r>
            <a:r>
              <a:rPr lang="ko-KR" altLang="en-US" dirty="0" smtClean="0"/>
              <a:t>클럭 사이클</a:t>
            </a:r>
            <a:endParaRPr lang="en-US" altLang="ko-KR" dirty="0" smtClean="0"/>
          </a:p>
          <a:p>
            <a:r>
              <a:rPr lang="ko-KR" altLang="en-US" dirty="0" err="1" smtClean="0"/>
              <a:t>데이터패스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>
              <a:buClr>
                <a:srgbClr val="008000"/>
              </a:buClr>
            </a:pPr>
            <a:r>
              <a:rPr lang="ko-KR" altLang="en-US" b="1" dirty="0" smtClean="0"/>
              <a:t>분기 목적지 주소 계산과 분기 조건 검사를 </a:t>
            </a:r>
            <a:r>
              <a:rPr lang="en-US" altLang="ko-KR" b="1" dirty="0" smtClean="0"/>
              <a:t>ID </a:t>
            </a:r>
            <a:r>
              <a:rPr lang="ko-KR" altLang="en-US" b="1" dirty="0" smtClean="0"/>
              <a:t>단계에서 실행</a:t>
            </a:r>
            <a:endParaRPr lang="en-US" altLang="ko-KR" b="1" dirty="0" smtClean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dirty="0" smtClean="0"/>
              <a:t>분기 </a:t>
            </a:r>
            <a:r>
              <a:rPr lang="ko-KR" altLang="en-US" dirty="0" err="1" smtClean="0"/>
              <a:t>덧셈기를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단계로 이동</a:t>
            </a:r>
            <a:endParaRPr lang="en-US" altLang="ko-KR" dirty="0" smtClean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smtClean="0"/>
              <a:t>단계에 비교기 추가</a:t>
            </a:r>
            <a:endParaRPr lang="en-US" altLang="ko-KR" dirty="0"/>
          </a:p>
          <a:p>
            <a:r>
              <a:rPr lang="ko-KR" altLang="en-US" dirty="0" err="1" smtClean="0"/>
              <a:t>제어신호의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IF.Flush</a:t>
            </a:r>
            <a:endParaRPr lang="en-US" altLang="ko-KR" dirty="0" smtClean="0"/>
          </a:p>
          <a:p>
            <a:pPr lvl="1"/>
            <a:r>
              <a:rPr lang="en-US" altLang="ko-KR" dirty="0"/>
              <a:t>IF/ID </a:t>
            </a:r>
            <a:r>
              <a:rPr lang="ko-KR" altLang="en-US" dirty="0"/>
              <a:t>파이프라인 레지스터의 명령어 필드를 </a:t>
            </a:r>
            <a:r>
              <a:rPr lang="en-US" altLang="ko-KR" dirty="0"/>
              <a:t>0</a:t>
            </a:r>
            <a:r>
              <a:rPr lang="ko-KR" altLang="en-US" dirty="0" smtClean="0"/>
              <a:t>으로 만든다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인출된 명령어를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ko-KR" altLang="en-US" dirty="0"/>
              <a:t>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830894" lvl="2" indent="0">
              <a:buNone/>
            </a:pPr>
            <a:r>
              <a:rPr lang="en-US" altLang="ko-KR" dirty="0"/>
              <a:t> (</a:t>
            </a:r>
            <a:r>
              <a:rPr lang="en-US" altLang="ko-KR" dirty="0" err="1"/>
              <a:t>cf</a:t>
            </a:r>
            <a:r>
              <a:rPr lang="en-US" altLang="ko-KR" sz="1846" dirty="0"/>
              <a:t>)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altLang="ko-KR" dirty="0"/>
              <a:t> = 0000 0000</a:t>
            </a:r>
            <a:r>
              <a:rPr lang="en-US" altLang="ko-KR" baseline="-25000" dirty="0">
                <a:ea typeface=""/>
                <a:cs typeface=""/>
              </a:rPr>
              <a:t>hex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9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404145" y="1434932"/>
            <a:ext cx="6646892" cy="4386949"/>
            <a:chOff x="920552" y="908720"/>
            <a:chExt cx="8175628" cy="5112568"/>
          </a:xfrm>
        </p:grpSpPr>
        <p:pic>
          <p:nvPicPr>
            <p:cNvPr id="6" name="Picture 3" descr="f04-65-P37449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0552" y="1052736"/>
              <a:ext cx="8175628" cy="496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타원 6"/>
            <p:cNvSpPr/>
            <p:nvPr/>
          </p:nvSpPr>
          <p:spPr bwMode="auto">
            <a:xfrm>
              <a:off x="4448944" y="2996952"/>
              <a:ext cx="648072" cy="1008112"/>
            </a:xfrm>
            <a:prstGeom prst="ellips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kumimoji="1" lang="ko-KR" altLang="en-US" sz="2215"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512840" y="2204864"/>
              <a:ext cx="864096" cy="1224136"/>
            </a:xfrm>
            <a:prstGeom prst="ellips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kumimoji="1" lang="ko-KR" altLang="en-US" sz="2215"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1064568" y="908720"/>
              <a:ext cx="648072" cy="432048"/>
            </a:xfrm>
            <a:prstGeom prst="ellips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kumimoji="1" lang="ko-KR" altLang="en-US" sz="2215">
                <a:latin typeface="Arial" pitchFamily="34" charset="0"/>
                <a:ea typeface="돋움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완성된 데이터패스와 제어</a:t>
            </a:r>
            <a:endParaRPr lang="ko-KR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071432" y="6076777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4.65</a:t>
            </a:r>
          </a:p>
        </p:txBody>
      </p:sp>
    </p:spTree>
    <p:extLst>
      <p:ext uri="{BB962C8B-B14F-4D97-AF65-F5344CB8AC3E}">
        <p14:creationId xmlns:p14="http://schemas.microsoft.com/office/powerpoint/2010/main" val="15539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384458" y="1301994"/>
            <a:ext cx="8516938" cy="864249"/>
          </a:xfrm>
        </p:spPr>
        <p:txBody>
          <a:bodyPr/>
          <a:lstStyle/>
          <a:p>
            <a:pPr marL="332651" indent="-332651">
              <a:spcBef>
                <a:spcPts val="277"/>
              </a:spcBef>
            </a:pPr>
            <a:r>
              <a:rPr lang="en-US" altLang="ko-KR" dirty="0"/>
              <a:t>ID </a:t>
            </a:r>
            <a:r>
              <a:rPr lang="ko-KR" altLang="en-US" dirty="0"/>
              <a:t>단계에서 분기 실행</a:t>
            </a:r>
            <a:endParaRPr lang="en-US" altLang="ko-KR" b="0" dirty="0" smtClean="0"/>
          </a:p>
          <a:p>
            <a:pPr marL="745900" lvl="1" indent="-332651">
              <a:spcBef>
                <a:spcPts val="277"/>
              </a:spcBef>
            </a:pPr>
            <a:r>
              <a:rPr lang="en-US" altLang="ko-KR" b="0" dirty="0" smtClean="0"/>
              <a:t>3 </a:t>
            </a:r>
            <a:r>
              <a:rPr lang="ko-KR" altLang="en-US" b="0" dirty="0" smtClean="0"/>
              <a:t>클럭 분기 손실</a:t>
            </a:r>
            <a:r>
              <a:rPr lang="en-US" altLang="ko-KR" b="0" dirty="0" smtClean="0"/>
              <a:t> </a:t>
            </a:r>
            <a:r>
              <a:rPr lang="en-US" altLang="ko-KR" b="0" dirty="0" smtClean="0">
                <a:sym typeface="Wingdings 3"/>
              </a:rPr>
              <a:t></a:t>
            </a:r>
            <a:r>
              <a:rPr lang="en-US" altLang="ko-KR" b="0" dirty="0" smtClean="0">
                <a:sym typeface="Symbol"/>
              </a:rPr>
              <a:t> </a:t>
            </a:r>
            <a:r>
              <a:rPr lang="en-US" altLang="ko-KR" b="0" dirty="0" smtClean="0"/>
              <a:t>1 </a:t>
            </a:r>
            <a:r>
              <a:rPr lang="ko-KR" altLang="en-US" b="0" dirty="0"/>
              <a:t>클럭 분기 </a:t>
            </a:r>
            <a:r>
              <a:rPr lang="ko-KR" altLang="en-US" b="0" dirty="0" smtClean="0"/>
              <a:t>손실</a:t>
            </a:r>
            <a:endParaRPr lang="en-US" altLang="ko-KR" b="0" dirty="0"/>
          </a:p>
        </p:txBody>
      </p:sp>
      <p:sp>
        <p:nvSpPr>
          <p:cNvPr id="7" name="_x55450768"/>
          <p:cNvSpPr>
            <a:spLocks noChangeArrowheads="1"/>
          </p:cNvSpPr>
          <p:nvPr/>
        </p:nvSpPr>
        <p:spPr bwMode="auto">
          <a:xfrm>
            <a:off x="389568" y="2299028"/>
            <a:ext cx="2791695" cy="3855198"/>
          </a:xfrm>
          <a:prstGeom prst="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just" defTabSz="844083" eaLnBrk="1" latinLnBrk="1" hangingPunct="1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40	</a:t>
            </a: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beq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$1,$3,28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44	and $12,$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2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5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48	or $13,$6,$2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52	add $14,$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2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,$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2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  .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  .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algn="just" defTabSz="844083">
              <a:lnSpc>
                <a:spcPts val="2492"/>
              </a:lnSpc>
            </a:pP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  .</a:t>
            </a:r>
            <a:endParaRPr kumimoji="1" lang="en-US" altLang="ko-KR" sz="1662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826498" lvl="1" indent="-826498">
              <a:lnSpc>
                <a:spcPts val="2492"/>
              </a:lnSpc>
              <a:buFontTx/>
              <a:buAutoNum type="arabicPlain" startAt="72"/>
            </a:pP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lw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$4,50($7)</a:t>
            </a:r>
          </a:p>
          <a:p>
            <a:pPr marL="826498" lvl="1" indent="-826498">
              <a:lnSpc>
                <a:spcPts val="2492"/>
              </a:lnSpc>
              <a:buAutoNum type="arabicPlain" startAt="76"/>
            </a:pP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sub $1,$2,$3</a:t>
            </a:r>
          </a:p>
          <a:p>
            <a:pPr marL="826498" lvl="1" indent="-826498">
              <a:lnSpc>
                <a:spcPts val="2492"/>
              </a:lnSpc>
              <a:buAutoNum type="arabicPlain" startAt="80"/>
            </a:pP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sw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$4,50($5)</a:t>
            </a:r>
          </a:p>
          <a:p>
            <a:pPr marL="826498" lvl="1" indent="-826498">
              <a:lnSpc>
                <a:spcPts val="2492"/>
              </a:lnSpc>
              <a:buAutoNum type="arabicPlain" startAt="84"/>
            </a:pPr>
            <a:r>
              <a:rPr kumimoji="1"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slt</a:t>
            </a:r>
            <a:r>
              <a:rPr kumimoji="1"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$6,$7,$8</a:t>
            </a:r>
          </a:p>
          <a:p>
            <a:pPr marL="826498" lvl="1" indent="-826498">
              <a:lnSpc>
                <a:spcPts val="2492"/>
              </a:lnSpc>
            </a:pP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88	</a:t>
            </a:r>
            <a:r>
              <a:rPr lang="en-US" altLang="ko-KR" sz="1662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addi</a:t>
            </a:r>
            <a:r>
              <a:rPr lang="en-US" altLang="ko-KR" sz="1662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$9,$10,3</a:t>
            </a:r>
            <a:endParaRPr kumimoji="1" lang="en-US" altLang="ko-KR" sz="1662" b="1" dirty="0">
              <a:solidFill>
                <a:srgbClr val="000000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380670" y="2299029"/>
          <a:ext cx="5516919" cy="4145280"/>
        </p:xfrm>
        <a:graphic>
          <a:graphicData uri="http://schemas.openxmlformats.org/drawingml/2006/table">
            <a:tbl>
              <a:tblPr/>
              <a:tblGrid>
                <a:gridCol w="664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04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04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04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04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04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IF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ID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MEM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CC2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CC3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CC4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CC5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altLang="ko-KR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CC6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CC7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CC8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7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5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+mn-lt"/>
                        </a:rPr>
                        <a:t>CC9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7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7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구름 8"/>
          <p:cNvSpPr/>
          <p:nvPr/>
        </p:nvSpPr>
        <p:spPr bwMode="auto">
          <a:xfrm>
            <a:off x="5241800" y="3628407"/>
            <a:ext cx="531751" cy="19940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" name="구름 9"/>
          <p:cNvSpPr/>
          <p:nvPr/>
        </p:nvSpPr>
        <p:spPr bwMode="auto">
          <a:xfrm>
            <a:off x="6172365" y="4027220"/>
            <a:ext cx="531751" cy="19940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구름 10"/>
          <p:cNvSpPr/>
          <p:nvPr/>
        </p:nvSpPr>
        <p:spPr bwMode="auto">
          <a:xfrm>
            <a:off x="7169398" y="4426034"/>
            <a:ext cx="531751" cy="19940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2" name="구름 11"/>
          <p:cNvSpPr/>
          <p:nvPr/>
        </p:nvSpPr>
        <p:spPr bwMode="auto">
          <a:xfrm>
            <a:off x="8166432" y="4824847"/>
            <a:ext cx="531751" cy="19940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3" name="구름 12"/>
          <p:cNvSpPr/>
          <p:nvPr/>
        </p:nvSpPr>
        <p:spPr bwMode="auto">
          <a:xfrm>
            <a:off x="4209482" y="3196255"/>
            <a:ext cx="531751" cy="19940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파이프라인 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1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분기 시 지연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r>
              <a:rPr lang="ko-KR" altLang="en-US" dirty="0"/>
              <a:t>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15"/>
              </a:spcBef>
            </a:pPr>
            <a:r>
              <a:rPr lang="ko-KR" altLang="en-US" dirty="0"/>
              <a:t>분기 시 </a:t>
            </a:r>
            <a:r>
              <a:rPr lang="ko-KR" altLang="en-US" dirty="0" smtClean="0"/>
              <a:t>지연이 </a:t>
            </a:r>
            <a:r>
              <a:rPr lang="en-US" altLang="ko-KR" dirty="0" smtClean="0"/>
              <a:t>CPI</a:t>
            </a:r>
            <a:r>
              <a:rPr lang="ko-KR" altLang="en-US" dirty="0" smtClean="0"/>
              <a:t>에 미치는 영향은</a:t>
            </a:r>
            <a:r>
              <a:rPr lang="en-US" altLang="ko-KR" dirty="0" smtClean="0"/>
              <a:t>?</a:t>
            </a:r>
          </a:p>
          <a:p>
            <a:pPr lvl="1">
              <a:spcBef>
                <a:spcPts val="1015"/>
              </a:spcBef>
            </a:pPr>
            <a:r>
              <a:rPr lang="ko-KR" altLang="en-US" dirty="0"/>
              <a:t>다른 모든 명령어의 </a:t>
            </a:r>
            <a:r>
              <a:rPr lang="en-US" altLang="ko-KR" dirty="0"/>
              <a:t>CPI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이라고 가정</a:t>
            </a:r>
          </a:p>
          <a:p>
            <a:pPr lvl="1">
              <a:spcBef>
                <a:spcPts val="1015"/>
              </a:spcBef>
            </a:pPr>
            <a:endParaRPr lang="en-US" altLang="ko-KR" dirty="0" smtClean="0"/>
          </a:p>
          <a:p>
            <a:pPr lvl="1">
              <a:spcBef>
                <a:spcPts val="1015"/>
              </a:spcBef>
            </a:pPr>
            <a:r>
              <a:rPr lang="en-US" altLang="ko-KR" sz="1600" dirty="0" smtClean="0"/>
              <a:t>SPECint2006</a:t>
            </a:r>
            <a:r>
              <a:rPr lang="ko-KR" altLang="en-US" sz="1600" dirty="0" smtClean="0"/>
              <a:t>에서 분기 명령어의 실행 빈도 </a:t>
            </a:r>
            <a:r>
              <a:rPr lang="en-US" altLang="ko-KR" sz="1600" dirty="0" smtClean="0"/>
              <a:t>= 17% (</a:t>
            </a:r>
            <a:r>
              <a:rPr lang="ko-KR" altLang="en-US" sz="1600" dirty="0" smtClean="0"/>
              <a:t>대략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개중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개는 분기명령</a:t>
            </a:r>
            <a:r>
              <a:rPr lang="en-US" altLang="ko-KR" sz="1600" dirty="0" smtClean="0"/>
              <a:t>)</a:t>
            </a:r>
          </a:p>
          <a:p>
            <a:pPr lvl="1">
              <a:spcBef>
                <a:spcPts val="1015"/>
              </a:spcBef>
            </a:pPr>
            <a:r>
              <a:rPr lang="ko-KR" altLang="en-US" sz="1600" dirty="0" smtClean="0"/>
              <a:t>분기 명령어의 </a:t>
            </a:r>
            <a:r>
              <a:rPr lang="en-US" altLang="ko-KR" sz="1600" dirty="0" smtClean="0"/>
              <a:t>CPI = 1 </a:t>
            </a:r>
            <a:r>
              <a:rPr lang="ko-KR" altLang="en-US" sz="1600" dirty="0" smtClean="0"/>
              <a:t>클럭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지연 때문에 추가되는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클럭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1">
              <a:spcBef>
                <a:spcPts val="1015"/>
              </a:spcBef>
            </a:pPr>
            <a:r>
              <a:rPr lang="ko-KR" altLang="en-US" sz="1600" dirty="0" smtClean="0"/>
              <a:t>다른 </a:t>
            </a:r>
            <a:r>
              <a:rPr lang="ko-KR" altLang="en-US" sz="1600" dirty="0"/>
              <a:t>명령어의 </a:t>
            </a:r>
            <a:r>
              <a:rPr lang="en-US" altLang="ko-KR" sz="1600" dirty="0"/>
              <a:t>CPI = 1 </a:t>
            </a:r>
            <a:r>
              <a:rPr lang="ko-KR" altLang="en-US" sz="1600" dirty="0" smtClean="0"/>
              <a:t>클럭</a:t>
            </a:r>
            <a:endParaRPr lang="en-US" altLang="ko-KR" sz="1600" dirty="0" smtClean="0"/>
          </a:p>
          <a:p>
            <a:pPr lvl="1">
              <a:spcBef>
                <a:spcPts val="1015"/>
              </a:spcBef>
            </a:pP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CPI = 1 + 0.17 x 1 = 1.17</a:t>
            </a:r>
          </a:p>
          <a:p>
            <a:pPr lvl="1">
              <a:spcBef>
                <a:spcPts val="1015"/>
              </a:spcBef>
            </a:pPr>
            <a:r>
              <a:rPr lang="en-US" altLang="ko-KR" sz="1600" dirty="0" smtClean="0"/>
              <a:t>CPI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17% </a:t>
            </a:r>
            <a:r>
              <a:rPr lang="ko-KR" altLang="en-US" sz="1600" dirty="0" smtClean="0"/>
              <a:t>증가하여 성능도 </a:t>
            </a:r>
            <a:r>
              <a:rPr lang="en-US" altLang="ko-KR" sz="1600" dirty="0" smtClean="0"/>
              <a:t>17% </a:t>
            </a:r>
            <a:r>
              <a:rPr lang="ko-KR" altLang="en-US" sz="1600" dirty="0" smtClean="0"/>
              <a:t>저하된다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51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해저드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단계가 다른 단계가 끝나기를 기다려야 </a:t>
            </a:r>
            <a:r>
              <a:rPr lang="ko-KR" altLang="en-US" dirty="0" smtClean="0"/>
              <a:t>하는 경우</a:t>
            </a:r>
            <a:endParaRPr lang="en-US" altLang="ko-KR" dirty="0" smtClean="0"/>
          </a:p>
          <a:p>
            <a:r>
              <a:rPr lang="ko-KR" altLang="en-US" dirty="0" smtClean="0"/>
              <a:t>발생 조건</a:t>
            </a:r>
            <a:endParaRPr lang="en-US" altLang="ko-KR" dirty="0" smtClean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b="1" dirty="0" smtClean="0"/>
              <a:t>데이터 종속성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어떤 명령어가 아직 파이프라인에 있는 앞선 명령어의 결과를 사용해야 할 때</a:t>
            </a:r>
            <a:endParaRPr lang="en-US" altLang="ko-KR" dirty="0" smtClean="0"/>
          </a:p>
          <a:p>
            <a:pPr marL="1903583" lvl="2" indent="0">
              <a:buNone/>
            </a:pPr>
            <a:r>
              <a:rPr lang="en-US" altLang="ko-KR" dirty="0" smtClean="0">
                <a:latin typeface="Lucida Console" pitchFamily="49" charset="0"/>
              </a:rPr>
              <a:t>add</a:t>
            </a:r>
            <a:r>
              <a:rPr lang="en-US" altLang="ko-KR" dirty="0">
                <a:latin typeface="Lucida Console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Lucida Console" pitchFamily="49" charset="0"/>
              </a:rPr>
              <a:t>$s0</a:t>
            </a:r>
            <a:r>
              <a:rPr lang="en-US" altLang="ko-KR" dirty="0">
                <a:latin typeface="Lucida Console" pitchFamily="49" charset="0"/>
              </a:rPr>
              <a:t>, $t0, $t1</a:t>
            </a:r>
            <a:br>
              <a:rPr lang="en-US" altLang="ko-KR" dirty="0">
                <a:latin typeface="Lucida Console" pitchFamily="49" charset="0"/>
              </a:rPr>
            </a:br>
            <a:r>
              <a:rPr lang="en-US" altLang="ko-KR" dirty="0">
                <a:latin typeface="Lucida Console" pitchFamily="49" charset="0"/>
              </a:rPr>
              <a:t>sub	$t2, </a:t>
            </a:r>
            <a:r>
              <a:rPr lang="en-US" altLang="ko-KR" dirty="0">
                <a:solidFill>
                  <a:srgbClr val="FF0000"/>
                </a:solidFill>
                <a:latin typeface="Lucida Console" pitchFamily="49" charset="0"/>
              </a:rPr>
              <a:t>$s0</a:t>
            </a:r>
            <a:r>
              <a:rPr lang="en-US" altLang="ko-KR" dirty="0">
                <a:latin typeface="Lucida Console" pitchFamily="49" charset="0"/>
              </a:rPr>
              <a:t>, $</a:t>
            </a:r>
            <a:r>
              <a:rPr lang="en-US" altLang="ko-KR" dirty="0" smtClean="0">
                <a:latin typeface="Lucida Console" pitchFamily="49" charset="0"/>
              </a:rPr>
              <a:t>t3</a:t>
            </a:r>
            <a:endParaRPr lang="en-US" altLang="ko-KR" dirty="0" smtClean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b="1" dirty="0" smtClean="0"/>
              <a:t>종속적인 두 명령어가 충분히 </a:t>
            </a:r>
            <a:r>
              <a:rPr lang="ko-KR" altLang="en-US" b="1" dirty="0"/>
              <a:t>가</a:t>
            </a:r>
            <a:r>
              <a:rPr lang="ko-KR" altLang="en-US" b="1" dirty="0" smtClean="0"/>
              <a:t>까울 </a:t>
            </a:r>
            <a:r>
              <a:rPr lang="ko-KR" altLang="en-US" b="1" dirty="0"/>
              <a:t>때</a:t>
            </a:r>
            <a:endParaRPr lang="en-US" altLang="ko-KR" b="1" dirty="0"/>
          </a:p>
          <a:p>
            <a:pPr lvl="2"/>
            <a:r>
              <a:rPr lang="ko-KR" altLang="en-US" dirty="0" smtClean="0"/>
              <a:t>두 명령어 사이의 거리는 파이프라인 구조에 따라 달라진다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dirty="0" smtClean="0"/>
              <a:t>파이프라인 지연</a:t>
            </a:r>
            <a:r>
              <a:rPr lang="en-US" altLang="ko-KR" dirty="0" smtClean="0"/>
              <a:t>(stall)</a:t>
            </a:r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dirty="0" smtClean="0"/>
              <a:t>파이프라인 스케줄링</a:t>
            </a:r>
            <a:r>
              <a:rPr lang="en-US" altLang="ko-KR" dirty="0" smtClean="0"/>
              <a:t>(pipeline scheduling)</a:t>
            </a:r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dirty="0" err="1" smtClean="0"/>
              <a:t>전방전달</a:t>
            </a:r>
            <a:r>
              <a:rPr lang="en-US" altLang="ko-KR" dirty="0" smtClean="0"/>
              <a:t>(forwarding) </a:t>
            </a:r>
            <a:r>
              <a:rPr lang="ko-KR" altLang="en-US" dirty="0" smtClean="0"/>
              <a:t>또는 우회</a:t>
            </a:r>
            <a:r>
              <a:rPr lang="en-US" altLang="ko-KR" dirty="0" smtClean="0"/>
              <a:t>(bypassing)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71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CC"/>
                </a:solidFill>
              </a:rPr>
              <a:t>해결 방법 </a:t>
            </a:r>
            <a:r>
              <a:rPr lang="en-US" altLang="ko-KR" dirty="0" smtClean="0">
                <a:solidFill>
                  <a:srgbClr val="CC00CC"/>
                </a:solidFill>
              </a:rPr>
              <a:t>2 – </a:t>
            </a:r>
            <a:r>
              <a:rPr lang="ko-KR" altLang="en-US" dirty="0" smtClean="0">
                <a:solidFill>
                  <a:srgbClr val="CC00CC"/>
                </a:solidFill>
              </a:rPr>
              <a:t>분기 예측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파이프라인이 길어지면 분기 결과를 결정하는데 오래 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분기 손실이 너무 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분기 예측</a:t>
            </a:r>
            <a:endParaRPr lang="en-US" altLang="ko-KR" dirty="0" smtClean="0"/>
          </a:p>
          <a:p>
            <a:pPr lvl="1"/>
            <a:r>
              <a:rPr lang="ko-KR" altLang="en-US" dirty="0"/>
              <a:t>실제 분기 결과가 확인될 때까지 기다리는 대신</a:t>
            </a:r>
            <a:r>
              <a:rPr lang="en-US" altLang="ko-KR" dirty="0"/>
              <a:t>, </a:t>
            </a:r>
            <a:r>
              <a:rPr lang="ko-KR" altLang="en-US" dirty="0"/>
              <a:t>분기 결과를 가정하고 그 가정 하에 파이프라인을 진행해 나가는 분기 해저드 해결 방법</a:t>
            </a:r>
          </a:p>
          <a:p>
            <a:pPr lvl="1"/>
            <a:r>
              <a:rPr lang="ko-KR" altLang="en-US" dirty="0" smtClean="0"/>
              <a:t>분기 결과를 예측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예측이 맞으면 지연 없이 진행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예측 실패 손실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misprediction</a:t>
            </a:r>
            <a:r>
              <a:rPr lang="en-US" altLang="ko-KR" dirty="0" smtClean="0"/>
              <a:t> penalty)</a:t>
            </a:r>
          </a:p>
          <a:p>
            <a:pPr lvl="2"/>
            <a:r>
              <a:rPr lang="ko-KR" altLang="en-US" b="1" dirty="0" smtClean="0"/>
              <a:t>예측이 틀렸을 때만 생기는 파이프라인 지연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32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49740" y="1301995"/>
            <a:ext cx="7776864" cy="2271781"/>
          </a:xfrm>
          <a:solidFill>
            <a:srgbClr val="FFFF99">
              <a:alpha val="50000"/>
            </a:srgbClr>
          </a:solidFill>
          <a:ln w="19050">
            <a:solidFill>
              <a:srgbClr val="FFCC00"/>
            </a:solidFill>
          </a:ln>
        </p:spPr>
        <p:txBody>
          <a:bodyPr/>
          <a:lstStyle/>
          <a:p>
            <a:r>
              <a:rPr lang="ko-KR" altLang="en-US" sz="1800" dirty="0" smtClean="0"/>
              <a:t>정적 분기 예측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프로그램 실행 </a:t>
            </a:r>
            <a:r>
              <a:rPr lang="ko-KR" altLang="en-US" sz="1600" dirty="0"/>
              <a:t>전에 분기 방향 예측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분기 명령어 자체에 대한 정보만으로 예측</a:t>
            </a:r>
            <a:endParaRPr lang="en-US" altLang="ko-KR" sz="1600" dirty="0" smtClean="0"/>
          </a:p>
          <a:p>
            <a:r>
              <a:rPr lang="ko-KR" altLang="en-US" sz="1800" dirty="0" smtClean="0"/>
              <a:t>동적 </a:t>
            </a:r>
            <a:r>
              <a:rPr lang="ko-KR" altLang="en-US" sz="1800" dirty="0"/>
              <a:t>분기 </a:t>
            </a:r>
            <a:r>
              <a:rPr lang="ko-KR" altLang="en-US" sz="1800" dirty="0" smtClean="0"/>
              <a:t>예측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실행 시 수집한 정보를 이용하여 분기 방향 예측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프로그램을 </a:t>
            </a:r>
            <a:r>
              <a:rPr lang="ko-KR" altLang="en-US" sz="1600" dirty="0"/>
              <a:t>실행하면서 하드웨어가 </a:t>
            </a:r>
            <a:r>
              <a:rPr lang="ko-KR" altLang="en-US" sz="1600" dirty="0" smtClean="0"/>
              <a:t>분기 이력을 기록</a:t>
            </a:r>
            <a:endParaRPr lang="en-US" altLang="ko-KR" sz="1600" dirty="0"/>
          </a:p>
        </p:txBody>
      </p:sp>
      <p:graphicFrame>
        <p:nvGraphicFramePr>
          <p:cNvPr id="399363" name="Group 3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583865" y="3827814"/>
          <a:ext cx="3988135" cy="2405407"/>
        </p:xfrm>
        <a:graphic>
          <a:graphicData uri="http://schemas.openxmlformats.org/drawingml/2006/table">
            <a:tbl>
              <a:tblPr/>
              <a:tblGrid>
                <a:gridCol w="3988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95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정적 분기 예측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400" marR="864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5838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분기가 일어난다고 가정</a:t>
                      </a:r>
                      <a:endParaRPr kumimoji="1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분기가 일어나지 않는다고 가정</a:t>
                      </a:r>
                      <a:endParaRPr kumimoji="1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Opcode</a:t>
                      </a: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에 따라 예측</a:t>
                      </a:r>
                      <a:endParaRPr kumimoji="1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 방향에 따라 예측</a:t>
                      </a:r>
                      <a:endParaRPr kumimoji="1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400" marR="86400" marT="176123" marB="43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9380" name="Group 2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30829108"/>
              </p:ext>
            </p:extLst>
          </p:nvPr>
        </p:nvGraphicFramePr>
        <p:xfrm>
          <a:off x="4638469" y="3818334"/>
          <a:ext cx="4280274" cy="2397301"/>
        </p:xfrm>
        <a:graphic>
          <a:graphicData uri="http://schemas.openxmlformats.org/drawingml/2006/table">
            <a:tbl>
              <a:tblPr/>
              <a:tblGrid>
                <a:gridCol w="4280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29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동적 분기 예측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400" marR="864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4327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 예측 버퍼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Branch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p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redict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ion buffer)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719138" marR="0" lvl="1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66"/>
                        </a:buClr>
                        <a:buSzPct val="60000"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비트 분기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예측기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719138" marR="0" lvl="1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66"/>
                        </a:buClr>
                        <a:buSzPct val="60000"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비트 분기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예측기</a:t>
                      </a:r>
                      <a:endParaRPr kumimoji="1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연관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(c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orrelating)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 예측</a:t>
                      </a:r>
                      <a:endParaRPr kumimoji="1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토너먼트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(t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ournament)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 예측</a:t>
                      </a:r>
                      <a:endParaRPr kumimoji="1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분기 목적지 버퍼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(b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ranch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arget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uffer)</a:t>
                      </a:r>
                    </a:p>
                  </a:txBody>
                  <a:tcPr marL="86400" marR="86400" marT="176123" marB="43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및 </a:t>
            </a:r>
            <a:r>
              <a:rPr lang="ko-KR" altLang="en-US" dirty="0"/>
              <a:t>동</a:t>
            </a:r>
            <a:r>
              <a:rPr lang="ko-KR" altLang="en-US" dirty="0" smtClean="0"/>
              <a:t>적 분기 예측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5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분기가 일어나지 않는다고 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분기가 일어나지 않는다고 예측하고 명령어들을 순서대로 계속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실제로 분기가 일어나지 않는다면</a:t>
            </a:r>
            <a:r>
              <a:rPr lang="en-US" altLang="ko-KR" dirty="0" smtClean="0"/>
              <a:t>,</a:t>
            </a:r>
          </a:p>
          <a:p>
            <a:pPr marL="0" indent="252052">
              <a:buNone/>
            </a:pPr>
            <a:r>
              <a:rPr lang="ko-KR" altLang="en-US" dirty="0" smtClean="0"/>
              <a:t>파이프라인에 있는 명령어를 그대로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ko-KR" altLang="en-US" dirty="0"/>
              <a:t>분기가 </a:t>
            </a:r>
            <a:r>
              <a:rPr lang="ko-KR" altLang="en-US" dirty="0" smtClean="0"/>
              <a:t>일어난다면</a:t>
            </a:r>
            <a:r>
              <a:rPr lang="en-US" altLang="ko-KR" dirty="0" smtClean="0"/>
              <a:t>,</a:t>
            </a:r>
          </a:p>
          <a:p>
            <a:pPr marL="252052" indent="0">
              <a:buNone/>
            </a:pPr>
            <a:r>
              <a:rPr lang="ko-KR" altLang="en-US" dirty="0" smtClean="0"/>
              <a:t>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해독된 </a:t>
            </a:r>
            <a:r>
              <a:rPr lang="ko-KR" altLang="en-US" dirty="0"/>
              <a:t>명령어들은 버리고 분기 목적지에서 </a:t>
            </a:r>
            <a:r>
              <a:rPr lang="ko-KR" altLang="en-US" dirty="0" smtClean="0"/>
              <a:t>실행 계속</a:t>
            </a:r>
            <a:endParaRPr lang="en-US" altLang="ko-KR" dirty="0" smtClean="0"/>
          </a:p>
          <a:p>
            <a:pPr lvl="1"/>
            <a:r>
              <a:rPr lang="ko-KR" altLang="en-US" dirty="0"/>
              <a:t>원래의 </a:t>
            </a:r>
            <a:r>
              <a:rPr lang="ko-KR" altLang="en-US" dirty="0" err="1"/>
              <a:t>제어값을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분기 명령어가 </a:t>
            </a:r>
            <a:r>
              <a:rPr lang="en-US" altLang="ko-KR" dirty="0" smtClean="0"/>
              <a:t>MEM </a:t>
            </a:r>
            <a:r>
              <a:rPr lang="ko-KR" altLang="en-US" dirty="0" smtClean="0"/>
              <a:t>단계에서 실행될 때</a:t>
            </a:r>
            <a:endParaRPr lang="en-US" altLang="ko-KR" dirty="0" smtClean="0"/>
          </a:p>
          <a:p>
            <a:pPr lvl="2"/>
            <a:r>
              <a:rPr lang="en-US" altLang="ko-KR" b="1" dirty="0"/>
              <a:t>IF, ID, </a:t>
            </a:r>
            <a:r>
              <a:rPr lang="en-US" altLang="ko-KR" b="1" dirty="0" smtClean="0"/>
              <a:t>EX </a:t>
            </a:r>
            <a:r>
              <a:rPr lang="ko-KR" altLang="en-US" b="1" dirty="0" smtClean="0"/>
              <a:t>단계에 있는 명령어를 쓸어낸다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dirty="0"/>
              <a:t>분기 명령어가 </a:t>
            </a:r>
            <a:r>
              <a:rPr lang="en-US" altLang="ko-KR" dirty="0" smtClean="0"/>
              <a:t>ID </a:t>
            </a:r>
            <a:r>
              <a:rPr lang="ko-KR" altLang="en-US" dirty="0"/>
              <a:t>단계에서 실행될 때</a:t>
            </a:r>
            <a:endParaRPr lang="en-US" altLang="ko-KR" dirty="0"/>
          </a:p>
          <a:p>
            <a:pPr lvl="2"/>
            <a:r>
              <a:rPr lang="en-US" altLang="ko-KR" b="1" dirty="0" smtClean="0"/>
              <a:t>IF </a:t>
            </a:r>
            <a:r>
              <a:rPr lang="ko-KR" altLang="en-US" b="1" dirty="0"/>
              <a:t>단계에 있는 </a:t>
            </a:r>
            <a:r>
              <a:rPr lang="ko-KR" altLang="en-US" b="1" dirty="0" smtClean="0"/>
              <a:t>명령어 하나를 </a:t>
            </a:r>
            <a:r>
              <a:rPr lang="ko-KR" altLang="en-US" b="1" dirty="0"/>
              <a:t>쓸어낸다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실패 손실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pic>
        <p:nvPicPr>
          <p:cNvPr id="4" name="Picture 6" descr="f04-32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37" y="1169057"/>
            <a:ext cx="5926015" cy="488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0249" y="6167085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4.32</a:t>
            </a:r>
          </a:p>
        </p:txBody>
      </p:sp>
    </p:spTree>
    <p:extLst>
      <p:ext uri="{BB962C8B-B14F-4D97-AF65-F5344CB8AC3E}">
        <p14:creationId xmlns:p14="http://schemas.microsoft.com/office/powerpoint/2010/main" val="12719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동적 분기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분기 예측 </a:t>
            </a:r>
            <a:r>
              <a:rPr lang="en-US" altLang="ko-KR" dirty="0" smtClean="0"/>
              <a:t>(dynamic </a:t>
            </a:r>
            <a:r>
              <a:rPr lang="en-US" altLang="ko-KR" dirty="0"/>
              <a:t>branch </a:t>
            </a:r>
            <a:r>
              <a:rPr lang="en-US" altLang="ko-KR" dirty="0" smtClean="0"/>
              <a:t>prediction)</a:t>
            </a:r>
            <a:endParaRPr lang="en-US" altLang="ko-KR" dirty="0"/>
          </a:p>
          <a:p>
            <a:pPr lvl="1"/>
            <a:r>
              <a:rPr lang="ko-KR" altLang="en-US" b="1" dirty="0" smtClean="0"/>
              <a:t>실행 정보를 이용하여 실행 시에 분기 예측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명령어 주소를 살펴서 지난 번 실행 시 분기 여부를 검사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지난 번과 같은 방향에서 다음 명령어 인출</a:t>
            </a:r>
            <a:endParaRPr lang="en-US" altLang="ko-KR" dirty="0" smtClean="0"/>
          </a:p>
          <a:p>
            <a:r>
              <a:rPr lang="ko-KR" altLang="en-US" dirty="0" smtClean="0"/>
              <a:t>분기 </a:t>
            </a:r>
            <a:r>
              <a:rPr lang="ko-KR" altLang="en-US" dirty="0" err="1"/>
              <a:t>이력표</a:t>
            </a:r>
            <a:r>
              <a:rPr lang="en-US" altLang="ko-KR" dirty="0"/>
              <a:t>(branch history </a:t>
            </a:r>
            <a:r>
              <a:rPr lang="en-US" altLang="ko-KR" dirty="0" smtClean="0"/>
              <a:t>table, BHT)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 </a:t>
            </a:r>
            <a:r>
              <a:rPr lang="ko-KR" altLang="en-US" dirty="0"/>
              <a:t>예측 버퍼</a:t>
            </a:r>
            <a:r>
              <a:rPr lang="en-US" altLang="ko-KR" dirty="0"/>
              <a:t>(branch prediction buffer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분기 명령어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(PC)</a:t>
            </a:r>
            <a:r>
              <a:rPr lang="ko-KR" altLang="en-US" dirty="0" smtClean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하위 비트</a:t>
            </a:r>
            <a:r>
              <a:rPr lang="ko-KR" altLang="en-US" dirty="0"/>
              <a:t>에 의해 </a:t>
            </a:r>
            <a:r>
              <a:rPr lang="ko-KR" altLang="en-US" dirty="0" err="1"/>
              <a:t>인덱스되는</a:t>
            </a:r>
            <a:r>
              <a:rPr lang="ko-KR" altLang="en-US" dirty="0"/>
              <a:t> 작은 메모리</a:t>
            </a:r>
          </a:p>
          <a:p>
            <a:pPr lvl="1"/>
            <a:r>
              <a:rPr lang="ko-KR" altLang="en-US" dirty="0" err="1" smtClean="0"/>
              <a:t>예측기</a:t>
            </a:r>
            <a:r>
              <a:rPr lang="en-US" altLang="ko-KR" dirty="0" smtClean="0"/>
              <a:t>(predictor) … </a:t>
            </a:r>
            <a:r>
              <a:rPr lang="ko-KR" altLang="en-US" dirty="0" smtClean="0"/>
              <a:t>최근에 </a:t>
            </a:r>
            <a:r>
              <a:rPr lang="ko-KR" altLang="en-US" dirty="0"/>
              <a:t>분기가 </a:t>
            </a:r>
            <a:r>
              <a:rPr lang="ko-KR" altLang="en-US" dirty="0" smtClean="0"/>
              <a:t>일어났는지 아닌지를 </a:t>
            </a:r>
            <a:r>
              <a:rPr lang="ko-KR" altLang="en-US" dirty="0"/>
              <a:t>나타내는 비트</a:t>
            </a:r>
          </a:p>
          <a:p>
            <a:r>
              <a:rPr lang="ko-KR" altLang="en-US" dirty="0" smtClean="0"/>
              <a:t>분기 명령어의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BHT</a:t>
            </a:r>
            <a:r>
              <a:rPr lang="ko-KR" altLang="en-US" dirty="0" smtClean="0"/>
              <a:t>를 검사해서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 여부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명령어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분기 목적지에서 명령어 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예측이 틀렸을 때는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파이프라인을 비우고 예측 방향을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879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1-bit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1-bit history (direction predictor)</a:t>
            </a:r>
          </a:p>
          <a:p>
            <a:pPr lvl="1"/>
            <a:r>
              <a:rPr lang="ko-KR" altLang="en-US" dirty="0" smtClean="0"/>
              <a:t>이전 분기 결과를 기록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5976938" cy="33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4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08" y="1368670"/>
            <a:ext cx="4256530" cy="1860924"/>
          </a:xfrm>
        </p:spPr>
        <p:txBody>
          <a:bodyPr/>
          <a:lstStyle/>
          <a:p>
            <a:pPr>
              <a:spcBef>
                <a:spcPts val="923"/>
              </a:spcBef>
            </a:pPr>
            <a:r>
              <a:rPr lang="ko-KR" altLang="en-US" dirty="0" err="1" smtClean="0"/>
              <a:t>순환문</a:t>
            </a:r>
            <a:r>
              <a:rPr lang="ko-KR" altLang="en-US" dirty="0" smtClean="0"/>
              <a:t> 분기</a:t>
            </a:r>
            <a:endParaRPr lang="en-US" altLang="ko-KR" dirty="0"/>
          </a:p>
          <a:p>
            <a:pPr lvl="1">
              <a:spcBef>
                <a:spcPts val="923"/>
              </a:spcBef>
            </a:pPr>
            <a:r>
              <a:rPr lang="en-US" altLang="ko-KR" dirty="0" smtClean="0"/>
              <a:t>9</a:t>
            </a:r>
            <a:r>
              <a:rPr lang="ko-KR" altLang="en-US" dirty="0" smtClean="0"/>
              <a:t>번은 분기하고</a:t>
            </a:r>
            <a:endParaRPr lang="en-US" altLang="ko-KR" dirty="0" smtClean="0"/>
          </a:p>
          <a:p>
            <a:pPr marL="413249" lvl="1" indent="250587">
              <a:spcBef>
                <a:spcPts val="923"/>
              </a:spcBef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번은 분기 안 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</a:t>
            </a:r>
            <a:endParaRPr lang="en-US" altLang="ko-KR" dirty="0"/>
          </a:p>
          <a:p>
            <a:pPr>
              <a:spcBef>
                <a:spcPts val="923"/>
              </a:spcBef>
            </a:pPr>
            <a:r>
              <a:rPr lang="ko-KR" altLang="en-US" dirty="0" smtClean="0"/>
              <a:t>예측의 정확도는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837268" y="2631212"/>
            <a:ext cx="2456991" cy="3985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294260" y="2851020"/>
            <a:ext cx="2012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108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8495476" y="2253143"/>
            <a:ext cx="0" cy="597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108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7365664" y="2253143"/>
            <a:ext cx="112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108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8360729" y="3382955"/>
            <a:ext cx="4673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108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8828118" y="1655267"/>
            <a:ext cx="0" cy="17276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108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7365664" y="1655266"/>
            <a:ext cx="1462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108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50927" y="3827814"/>
            <a:ext cx="8516815" cy="192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marL="662370" lvl="1" indent="-247657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endParaRPr lang="en-US" altLang="ko-KR" sz="1846" kern="0" dirty="0" smtClean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662370" lvl="1" indent="-247657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1-bit </a:t>
            </a:r>
            <a:r>
              <a:rPr lang="ko-KR" altLang="en-US" sz="1846" kern="0" dirty="0" err="1" smtClean="0">
                <a:latin typeface="Tahoma" panose="020B0604030504040204" pitchFamily="34" charset="0"/>
                <a:ea typeface="맑은 고딕" panose="020B0503020000020004" pitchFamily="50" charset="-127"/>
              </a:rPr>
              <a:t>예측기</a:t>
            </a:r>
            <a:r>
              <a:rPr lang="ko-KR" altLang="en-US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(NT</a:t>
            </a:r>
            <a:r>
              <a:rPr lang="ko-KR" altLang="en-US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초기값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)</a:t>
            </a:r>
          </a:p>
          <a:p>
            <a:pPr marL="1119570" lvl="2" indent="-247657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예측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: NT  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endParaRPr lang="en-US" altLang="ko-KR" sz="1846" kern="0" dirty="0" smtClean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1119570" lvl="2" indent="-247657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실제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:  T 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846" kern="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T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  NT</a:t>
            </a:r>
          </a:p>
          <a:p>
            <a:pPr marL="1119570" lvl="2" indent="-247657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정확도</a:t>
            </a:r>
            <a:r>
              <a:rPr lang="en-US" altLang="ko-KR" sz="1846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: 80%</a:t>
            </a:r>
          </a:p>
          <a:p>
            <a:pPr marL="1119570" lvl="2" indent="-247657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endParaRPr lang="en-US" altLang="ko-KR" sz="1846" kern="0" dirty="0" smtClean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순환문과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37876" y="1501401"/>
            <a:ext cx="3608680" cy="208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46" dirty="0">
                <a:latin typeface="Lucida Console" pitchFamily="49" charset="0"/>
              </a:rPr>
              <a:t>outer: …</a:t>
            </a:r>
            <a:br>
              <a:rPr lang="en-US" sz="1846" dirty="0">
                <a:latin typeface="Lucida Console" pitchFamily="49" charset="0"/>
              </a:rPr>
            </a:br>
            <a:r>
              <a:rPr lang="en-US" sz="1846" dirty="0">
                <a:latin typeface="Lucida Console" pitchFamily="49" charset="0"/>
              </a:rPr>
              <a:t>       …</a:t>
            </a:r>
            <a:br>
              <a:rPr lang="en-US" sz="1846" dirty="0">
                <a:latin typeface="Lucida Console" pitchFamily="49" charset="0"/>
              </a:rPr>
            </a:br>
            <a:r>
              <a:rPr lang="en-US" sz="1846" dirty="0">
                <a:latin typeface="Lucida Console" pitchFamily="49" charset="0"/>
              </a:rPr>
              <a:t>inner: …</a:t>
            </a:r>
          </a:p>
          <a:p>
            <a:pPr algn="l"/>
            <a:r>
              <a:rPr lang="en-US" sz="1846" dirty="0">
                <a:latin typeface="Lucida Console" pitchFamily="49" charset="0"/>
              </a:rPr>
              <a:t>       …</a:t>
            </a:r>
          </a:p>
          <a:p>
            <a:r>
              <a:rPr lang="en-US" sz="1846" dirty="0">
                <a:latin typeface="Lucida Console" pitchFamily="49" charset="0"/>
              </a:rPr>
              <a:t>       </a:t>
            </a:r>
            <a:r>
              <a:rPr lang="en-US" sz="1846" dirty="0" err="1">
                <a:latin typeface="Lucida Console" pitchFamily="49" charset="0"/>
              </a:rPr>
              <a:t>bne</a:t>
            </a:r>
            <a:r>
              <a:rPr lang="en-US" sz="1846" dirty="0">
                <a:latin typeface="Lucida Console" pitchFamily="49" charset="0"/>
              </a:rPr>
              <a:t> $s1,$s2,inner</a:t>
            </a:r>
            <a:br>
              <a:rPr lang="en-US" sz="1846" dirty="0">
                <a:latin typeface="Lucida Console" pitchFamily="49" charset="0"/>
              </a:rPr>
            </a:br>
            <a:r>
              <a:rPr lang="en-US" sz="1846" dirty="0">
                <a:latin typeface="Lucida Console" pitchFamily="49" charset="0"/>
              </a:rPr>
              <a:t>       …</a:t>
            </a:r>
            <a:br>
              <a:rPr lang="en-US" sz="1846" dirty="0">
                <a:latin typeface="Lucida Console" pitchFamily="49" charset="0"/>
              </a:rPr>
            </a:br>
            <a:r>
              <a:rPr lang="en-US" sz="1846" dirty="0">
                <a:latin typeface="Lucida Console" pitchFamily="49" charset="0"/>
              </a:rPr>
              <a:t>       </a:t>
            </a:r>
            <a:r>
              <a:rPr lang="en-US" sz="1846" dirty="0" err="1">
                <a:latin typeface="Lucida Console" pitchFamily="49" charset="0"/>
              </a:rPr>
              <a:t>bne</a:t>
            </a:r>
            <a:r>
              <a:rPr lang="en-US" sz="1846" dirty="0">
                <a:latin typeface="Lucida Console" pitchFamily="49" charset="0"/>
              </a:rPr>
              <a:t> </a:t>
            </a:r>
            <a:r>
              <a:rPr lang="en-US" altLang="ko-KR" sz="1846" dirty="0">
                <a:latin typeface="Lucida Console" pitchFamily="49" charset="0"/>
              </a:rPr>
              <a:t>$s3,$s4,</a:t>
            </a:r>
            <a:r>
              <a:rPr lang="en-US" sz="1846" dirty="0">
                <a:latin typeface="Lucida Console" pitchFamily="49" charset="0"/>
              </a:rPr>
              <a:t>outer</a:t>
            </a:r>
            <a:endParaRPr lang="en-AU" altLang="ko-KR" sz="1846" dirty="0">
              <a:latin typeface="Lucida Console" pitchFamily="49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비트 분기 예측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641418"/>
          </a:xfrm>
        </p:spPr>
        <p:txBody>
          <a:bodyPr/>
          <a:lstStyle/>
          <a:p>
            <a:r>
              <a:rPr lang="ko-KR" altLang="en-US" b="0" dirty="0" smtClean="0"/>
              <a:t>예측이 연속 두 번 틀려야 예측 방향을 바꾼다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두 번 틀릴 것을 한 번만 틀리게 한다</a:t>
            </a:r>
            <a:r>
              <a:rPr lang="en-US" altLang="ko-KR" b="0" dirty="0" smtClean="0"/>
              <a:t>.</a:t>
            </a:r>
          </a:p>
          <a:p>
            <a:pPr marL="0" indent="0">
              <a:buNone/>
            </a:pPr>
            <a:r>
              <a:rPr lang="en-US" altLang="ko-KR" b="0" dirty="0" smtClean="0"/>
              <a:t>[</a:t>
            </a:r>
            <a:r>
              <a:rPr lang="en-US" altLang="ko-KR" b="0" dirty="0"/>
              <a:t>ref] “Branch prediction strategies and branch target buffer design,” IEEE Computer, Vol. 17, No.1, Jan. 1984, pp.6-22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pic>
        <p:nvPicPr>
          <p:cNvPr id="5" name="Picture 6" descr="f04-63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43" y="3588750"/>
            <a:ext cx="4891161" cy="296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64288" y="4545268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4.63</a:t>
            </a:r>
          </a:p>
        </p:txBody>
      </p:sp>
    </p:spTree>
    <p:extLst>
      <p:ext uri="{BB962C8B-B14F-4D97-AF65-F5344CB8AC3E}">
        <p14:creationId xmlns:p14="http://schemas.microsoft.com/office/powerpoint/2010/main" val="3117139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-bit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-bit history (direction predictor)</a:t>
            </a:r>
          </a:p>
          <a:p>
            <a:pPr lvl="1"/>
            <a:r>
              <a:rPr lang="ko-KR" altLang="en-US" dirty="0" smtClean="0"/>
              <a:t>이전 분기 결과를 기록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3864826" cy="2609850"/>
          </a:xfrm>
          <a:prstGeom prst="rect">
            <a:avLst/>
          </a:prstGeom>
        </p:spPr>
      </p:pic>
      <p:pic>
        <p:nvPicPr>
          <p:cNvPr id="7" name="Picture 6" descr="f04-63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3352800" cy="20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882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CC"/>
                </a:solidFill>
              </a:rPr>
              <a:t>해결 방법 </a:t>
            </a:r>
            <a:r>
              <a:rPr lang="en-US" altLang="ko-KR" dirty="0" smtClean="0">
                <a:solidFill>
                  <a:srgbClr val="CC00CC"/>
                </a:solidFill>
              </a:rPr>
              <a:t>3 – </a:t>
            </a:r>
            <a:r>
              <a:rPr lang="ko-KR" altLang="en-US" dirty="0" smtClean="0">
                <a:solidFill>
                  <a:srgbClr val="CC00CC"/>
                </a:solidFill>
              </a:rPr>
              <a:t>지연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지연 분기 </a:t>
            </a:r>
            <a:r>
              <a:rPr lang="en-US" altLang="ko-KR" dirty="0" smtClean="0"/>
              <a:t>(delayed branch)</a:t>
            </a:r>
          </a:p>
          <a:p>
            <a:pPr lvl="1"/>
            <a:r>
              <a:rPr lang="ko-KR" altLang="en-US" dirty="0"/>
              <a:t>다음 순서의 명령어를 항상 실행하고</a:t>
            </a:r>
            <a:r>
              <a:rPr lang="en-US" altLang="ko-KR" dirty="0"/>
              <a:t>, </a:t>
            </a:r>
            <a:r>
              <a:rPr lang="ko-KR" altLang="en-US" dirty="0"/>
              <a:t>실제 분기는 그 명령어를 파이프라인에 넣고 나서 한 사이클 늦게 </a:t>
            </a:r>
            <a:r>
              <a:rPr lang="ko-KR" altLang="en-US" dirty="0" smtClean="0"/>
              <a:t>일어난다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>분기 지연 </a:t>
            </a:r>
            <a:r>
              <a:rPr lang="ko-KR" altLang="en-US" dirty="0" smtClean="0"/>
              <a:t>슬롯 </a:t>
            </a:r>
            <a:r>
              <a:rPr lang="en-US" altLang="ko-KR" dirty="0" smtClean="0"/>
              <a:t>(</a:t>
            </a:r>
            <a:r>
              <a:rPr lang="en-US" altLang="ko-KR" dirty="0"/>
              <a:t>branch delay slot)</a:t>
            </a:r>
          </a:p>
          <a:p>
            <a:pPr lvl="1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지연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분기 명령어 바로 다음 슬롯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컴파일러와 어셈블러는 분기 </a:t>
            </a:r>
            <a:r>
              <a:rPr lang="ko-KR" altLang="en-US" dirty="0" smtClean="0"/>
              <a:t>여부와 상관 없이 항상 </a:t>
            </a:r>
            <a:r>
              <a:rPr lang="ko-KR" altLang="en-US" dirty="0"/>
              <a:t>실행되는 </a:t>
            </a:r>
            <a:r>
              <a:rPr lang="ko-KR" altLang="en-US" dirty="0" smtClean="0"/>
              <a:t>명령어로 채운다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smtClean="0"/>
              <a:t>지연 분기와 동적 분기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 </a:t>
            </a:r>
            <a:r>
              <a:rPr lang="ko-KR" altLang="en-US" dirty="0" err="1" smtClean="0"/>
              <a:t>사이클마다</a:t>
            </a:r>
            <a:r>
              <a:rPr lang="ko-KR" altLang="en-US" dirty="0" smtClean="0"/>
              <a:t> 명령어 하나씩 </a:t>
            </a:r>
            <a:r>
              <a:rPr lang="ko-KR" altLang="en-US" dirty="0"/>
              <a:t>내보내는 </a:t>
            </a:r>
            <a:r>
              <a:rPr lang="en-US" altLang="ko-KR" dirty="0"/>
              <a:t>5 </a:t>
            </a:r>
            <a:r>
              <a:rPr lang="ko-KR" altLang="en-US" dirty="0"/>
              <a:t>단계 파이프라인의 경우에는 </a:t>
            </a:r>
            <a:r>
              <a:rPr lang="ko-KR" altLang="en-US" dirty="0" err="1" smtClean="0"/>
              <a:t>지연분기가</a:t>
            </a:r>
            <a:r>
              <a:rPr lang="ko-KR" altLang="en-US" dirty="0" smtClean="0"/>
              <a:t> 간단하면서도 효과적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수가 많아지고 동시에 여러 명령어를 내보내는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지연 슬롯 하나로는 충분하지 않다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더 </a:t>
            </a:r>
            <a:r>
              <a:rPr lang="ko-KR" altLang="en-US" dirty="0" smtClean="0"/>
              <a:t>비싸지만 유연한 동적 분기 예측에 </a:t>
            </a:r>
            <a:r>
              <a:rPr lang="ko-KR" altLang="en-US" dirty="0"/>
              <a:t>비해 </a:t>
            </a:r>
            <a:r>
              <a:rPr lang="ko-KR" altLang="en-US" dirty="0" smtClean="0"/>
              <a:t>지연 분기는 </a:t>
            </a:r>
            <a:r>
              <a:rPr lang="ko-KR" altLang="en-US" dirty="0"/>
              <a:t>인기를 잃어가고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7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클럭 사이클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5051" y="1966684"/>
          <a:ext cx="8707430" cy="245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64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IF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ID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EX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MEM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WB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466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or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$13,$6,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Courier New" pitchFamily="49" charset="0"/>
                        <a:ea typeface="돋움체" pitchFamily="49" charset="-127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and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$12,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sub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,$1,$3</a:t>
                      </a:r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228600" y="141101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 b="1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mtClean="0">
                <a:solidFill>
                  <a:srgbClr val="CC00CC"/>
                </a:solidFill>
              </a:rPr>
              <a:t>해결 방법 </a:t>
            </a:r>
            <a:r>
              <a:rPr lang="en-US" altLang="ko-KR" smtClean="0">
                <a:solidFill>
                  <a:srgbClr val="CC00CC"/>
                </a:solidFill>
              </a:rPr>
              <a:t>1 - </a:t>
            </a:r>
            <a:r>
              <a:rPr lang="ko-KR" altLang="en-US" smtClean="0">
                <a:solidFill>
                  <a:srgbClr val="CC00CC"/>
                </a:solidFill>
              </a:rPr>
              <a:t>파이프라인 지연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9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 b="1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4800" smtClean="0"/>
              <a:t>Advanced Topics</a:t>
            </a:r>
            <a:endParaRPr lang="en-AU" altLang="ko-KR" sz="4800" dirty="0"/>
          </a:p>
        </p:txBody>
      </p:sp>
    </p:spTree>
    <p:extLst>
      <p:ext uri="{BB962C8B-B14F-4D97-AF65-F5344CB8AC3E}">
        <p14:creationId xmlns:p14="http://schemas.microsoft.com/office/powerpoint/2010/main" val="713429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76799"/>
          </a:xfrm>
        </p:spPr>
        <p:txBody>
          <a:bodyPr/>
          <a:lstStyle/>
          <a:p>
            <a:r>
              <a:rPr lang="ko-KR" altLang="en-US" dirty="0"/>
              <a:t>명령어 수준 </a:t>
            </a:r>
            <a:r>
              <a:rPr lang="ko-KR" altLang="en-US" dirty="0" err="1" smtClean="0"/>
              <a:t>병렬성</a:t>
            </a:r>
            <a:r>
              <a:rPr lang="ko-KR" altLang="en-US" dirty="0"/>
              <a:t> </a:t>
            </a:r>
            <a:r>
              <a:rPr lang="en-US" altLang="ko-KR" dirty="0" smtClean="0"/>
              <a:t>(Instruction level parallelism, ILP)</a:t>
            </a:r>
          </a:p>
          <a:p>
            <a:pPr lvl="1"/>
            <a:r>
              <a:rPr lang="ko-KR" altLang="en-US" dirty="0" smtClean="0"/>
              <a:t>여러 명령어를 동시에 실행</a:t>
            </a:r>
            <a:endParaRPr lang="en-US" altLang="ko-KR" dirty="0" smtClean="0"/>
          </a:p>
          <a:p>
            <a:r>
              <a:rPr lang="ko-KR" altLang="en-US" dirty="0" smtClean="0"/>
              <a:t>명령어 수준 </a:t>
            </a:r>
            <a:r>
              <a:rPr lang="ko-KR" altLang="en-US" dirty="0" err="1" smtClean="0"/>
              <a:t>병렬성을</a:t>
            </a:r>
            <a:r>
              <a:rPr lang="ko-KR" altLang="en-US" dirty="0" smtClean="0"/>
              <a:t> 증가시키는 방법</a:t>
            </a:r>
            <a:endParaRPr lang="en-US" altLang="ko-KR" dirty="0"/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dirty="0"/>
              <a:t>파이프라인의 </a:t>
            </a:r>
            <a:r>
              <a:rPr lang="ko-KR" altLang="en-US" dirty="0" smtClean="0"/>
              <a:t>단계 수 </a:t>
            </a:r>
            <a:r>
              <a:rPr lang="ko-KR" altLang="en-US" dirty="0"/>
              <a:t>증가</a:t>
            </a:r>
          </a:p>
          <a:p>
            <a:pPr marL="745900" lvl="1" indent="-332651">
              <a:buSzPct val="90000"/>
              <a:buFont typeface="+mj-lt"/>
              <a:buAutoNum type="arabicPeriod"/>
            </a:pPr>
            <a:r>
              <a:rPr lang="ko-KR" altLang="en-US" dirty="0"/>
              <a:t>다중 내보내기</a:t>
            </a:r>
            <a:r>
              <a:rPr lang="en-US" altLang="ko-KR" dirty="0"/>
              <a:t>(multiple issue)</a:t>
            </a:r>
          </a:p>
          <a:p>
            <a:r>
              <a:rPr lang="ko-KR" altLang="en-US" dirty="0" smtClean="0"/>
              <a:t>정적 다중 내보내기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VLIW(Very Long Instruction Word)</a:t>
            </a:r>
          </a:p>
          <a:p>
            <a:pPr lvl="1"/>
            <a:r>
              <a:rPr lang="en-US" altLang="ko-KR" dirty="0" smtClean="0"/>
              <a:t>EPIC(Explicitly Parallel Instruction Computer)</a:t>
            </a:r>
          </a:p>
          <a:p>
            <a:r>
              <a:rPr lang="ko-KR" altLang="en-US" dirty="0" smtClean="0"/>
              <a:t>동적 </a:t>
            </a:r>
            <a:r>
              <a:rPr lang="ko-KR" altLang="en-US" dirty="0"/>
              <a:t>다중 </a:t>
            </a:r>
            <a:r>
              <a:rPr lang="ko-KR" altLang="en-US" dirty="0" smtClean="0"/>
              <a:t>내보내기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수퍼스칼라</a:t>
            </a:r>
            <a:r>
              <a:rPr lang="en-US" altLang="ko-KR" dirty="0" smtClean="0"/>
              <a:t>(superscalar) </a:t>
            </a:r>
            <a:r>
              <a:rPr lang="ko-KR" altLang="en-US" dirty="0" smtClean="0"/>
              <a:t>프로세서</a:t>
            </a:r>
            <a:endParaRPr lang="en-US" altLang="ko-KR" dirty="0" smtClean="0"/>
          </a:p>
          <a:p>
            <a:pPr lvl="1"/>
            <a:r>
              <a:rPr lang="ko-KR" altLang="en-US" dirty="0"/>
              <a:t>동적 파이프라인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(dynamic pipeline scheduling)</a:t>
            </a:r>
          </a:p>
          <a:p>
            <a:pPr lvl="1"/>
            <a:r>
              <a:rPr lang="ko-KR" altLang="en-US" dirty="0" err="1" smtClean="0"/>
              <a:t>비순차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(OOO(out-of-order) execution)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4.10 </a:t>
            </a:r>
            <a:r>
              <a:rPr lang="ko-KR" altLang="en-US" sz="3323" dirty="0">
                <a:solidFill>
                  <a:srgbClr val="0000CC"/>
                </a:solidFill>
              </a:rPr>
              <a:t>명령어를 통한 </a:t>
            </a:r>
            <a:r>
              <a:rPr lang="ko-KR" altLang="en-US" sz="3323" dirty="0" err="1">
                <a:solidFill>
                  <a:srgbClr val="0000CC"/>
                </a:solidFill>
              </a:rPr>
              <a:t>병렬성</a:t>
            </a:r>
            <a:endParaRPr lang="ko-KR" altLang="en-US" sz="3323" dirty="0"/>
          </a:p>
        </p:txBody>
      </p:sp>
    </p:spTree>
    <p:extLst>
      <p:ext uri="{BB962C8B-B14F-4D97-AF65-F5344CB8AC3E}">
        <p14:creationId xmlns:p14="http://schemas.microsoft.com/office/powerpoint/2010/main" val="5655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82678" y="2232560"/>
            <a:ext cx="7245113" cy="2392881"/>
            <a:chOff x="416496" y="908720"/>
            <a:chExt cx="6419850" cy="1985963"/>
          </a:xfrm>
        </p:grpSpPr>
        <p:pic>
          <p:nvPicPr>
            <p:cNvPr id="4" name="Picture 6" descr="f04-73-978012407726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6496" y="908720"/>
              <a:ext cx="6419850" cy="198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599495" y="2508524"/>
              <a:ext cx="412284" cy="1237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rIns="83077" bIns="0" rtlCol="0">
              <a:spAutoFit/>
            </a:bodyPr>
            <a:lstStyle/>
            <a:p>
              <a:r>
                <a:rPr lang="en-US" altLang="ko-KR" sz="969" b="1" dirty="0"/>
                <a:t>2-4</a:t>
              </a:r>
              <a:endParaRPr lang="ko-KR" altLang="en-US" sz="969" b="1"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Intel </a:t>
            </a:r>
            <a:r>
              <a:rPr lang="ko-KR" altLang="en-US" dirty="0" smtClean="0"/>
              <a:t>프로세서</a:t>
            </a:r>
            <a:endParaRPr lang="ko-KR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34710" y="5049333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4.73</a:t>
            </a:r>
          </a:p>
        </p:txBody>
      </p:sp>
    </p:spTree>
    <p:extLst>
      <p:ext uri="{BB962C8B-B14F-4D97-AF65-F5344CB8AC3E}">
        <p14:creationId xmlns:p14="http://schemas.microsoft.com/office/powerpoint/2010/main" val="17230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685800"/>
            <a:ext cx="8568104" cy="1330065"/>
          </a:xfrm>
        </p:spPr>
        <p:txBody>
          <a:bodyPr/>
          <a:lstStyle/>
          <a:p>
            <a:pPr algn="ctr"/>
            <a:r>
              <a:rPr lang="en-US" altLang="ko-KR" sz="2800" dirty="0">
                <a:solidFill>
                  <a:srgbClr val="0000CC"/>
                </a:solidFill>
              </a:rPr>
              <a:t>4.11 </a:t>
            </a:r>
            <a:r>
              <a:rPr lang="ko-KR" altLang="en-US" sz="2800" dirty="0">
                <a:solidFill>
                  <a:srgbClr val="0000CC"/>
                </a:solidFill>
              </a:rPr>
              <a:t>실례</a:t>
            </a:r>
            <a:r>
              <a:rPr lang="en-US" altLang="ko-KR" sz="2800" dirty="0">
                <a:solidFill>
                  <a:srgbClr val="0000CC"/>
                </a:solidFill>
              </a:rPr>
              <a:t>: ARM Cortex-A8</a:t>
            </a:r>
            <a:r>
              <a:rPr lang="ko-KR" altLang="en-US" sz="2800" dirty="0">
                <a:solidFill>
                  <a:srgbClr val="0000CC"/>
                </a:solidFill>
              </a:rPr>
              <a:t>과</a:t>
            </a:r>
            <a:r>
              <a:rPr lang="en-US" altLang="ko-KR" sz="2800" dirty="0">
                <a:solidFill>
                  <a:srgbClr val="0000CC"/>
                </a:solidFill>
              </a:rPr>
              <a:t/>
            </a:r>
            <a:br>
              <a:rPr lang="en-US" altLang="ko-KR" sz="2800" dirty="0">
                <a:solidFill>
                  <a:srgbClr val="0000CC"/>
                </a:solidFill>
              </a:rPr>
            </a:br>
            <a:r>
              <a:rPr lang="en-US" altLang="ko-KR" sz="2800" dirty="0">
                <a:solidFill>
                  <a:srgbClr val="0000CC"/>
                </a:solidFill>
              </a:rPr>
              <a:t>Intel Core i7 </a:t>
            </a:r>
            <a:r>
              <a:rPr lang="ko-KR" altLang="en-US" sz="2800" dirty="0">
                <a:solidFill>
                  <a:srgbClr val="0000CC"/>
                </a:solidFill>
              </a:rPr>
              <a:t>파이프라인</a:t>
            </a:r>
            <a:endParaRPr lang="ko-KR" altLang="en-US" sz="1800" dirty="0"/>
          </a:p>
        </p:txBody>
      </p:sp>
      <p:pic>
        <p:nvPicPr>
          <p:cNvPr id="4" name="Picture 6" descr="f04-74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368" y="2033153"/>
            <a:ext cx="5926015" cy="328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37763" y="5580524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4.74</a:t>
            </a:r>
          </a:p>
        </p:txBody>
      </p:sp>
    </p:spTree>
    <p:extLst>
      <p:ext uri="{BB962C8B-B14F-4D97-AF65-F5344CB8AC3E}">
        <p14:creationId xmlns:p14="http://schemas.microsoft.com/office/powerpoint/2010/main" val="42621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클럭 사이클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408" y="4691910"/>
            <a:ext cx="8516815" cy="1528785"/>
          </a:xfrm>
        </p:spPr>
        <p:txBody>
          <a:bodyPr/>
          <a:lstStyle/>
          <a:p>
            <a:r>
              <a:rPr lang="ko-KR" altLang="en-US" dirty="0" smtClean="0"/>
              <a:t>파이프라인 </a:t>
            </a:r>
            <a:r>
              <a:rPr lang="ko-KR" altLang="en-US" dirty="0" err="1" smtClean="0"/>
              <a:t>인터락</a:t>
            </a:r>
            <a:r>
              <a:rPr lang="ko-KR" altLang="en-US" dirty="0" smtClean="0"/>
              <a:t> </a:t>
            </a:r>
            <a:r>
              <a:rPr lang="en-US" altLang="ko-KR" dirty="0" smtClean="0"/>
              <a:t>(pipeline interlock)</a:t>
            </a:r>
          </a:p>
          <a:p>
            <a:pPr lvl="1"/>
            <a:r>
              <a:rPr lang="ko-KR" altLang="en-US" dirty="0" smtClean="0"/>
              <a:t>데이터 해저드가 발생했을 때 해저드가 해결될 때까지 파이프라인의 일부 단계를 정지시키는 하드웨어 메커니즘</a:t>
            </a:r>
            <a:endParaRPr lang="en-US" altLang="ko-KR" dirty="0" smtClean="0"/>
          </a:p>
          <a:p>
            <a:r>
              <a:rPr lang="en-US" altLang="ko-KR" dirty="0" smtClean="0"/>
              <a:t>MIPS</a:t>
            </a:r>
            <a:r>
              <a:rPr lang="en-US" altLang="ko-KR" b="0" dirty="0" smtClean="0"/>
              <a:t> </a:t>
            </a:r>
            <a:r>
              <a:rPr lang="en-US" altLang="ko-KR" b="0" dirty="0"/>
              <a:t>(Microprocessor without </a:t>
            </a:r>
            <a:r>
              <a:rPr lang="en-US" altLang="ko-KR" b="0" dirty="0">
                <a:solidFill>
                  <a:schemeClr val="accent2"/>
                </a:solidFill>
              </a:rPr>
              <a:t>Interlocked </a:t>
            </a:r>
            <a:r>
              <a:rPr lang="en-US" altLang="ko-KR" b="0" dirty="0"/>
              <a:t>Pipeline Stages)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5051" y="1966684"/>
          <a:ext cx="8707430" cy="245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64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IF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ID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EX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MEM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WB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466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or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$13,$6,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Courier New" pitchFamily="49" charset="0"/>
                        <a:ea typeface="돋움체" pitchFamily="49" charset="-127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and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$12,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sub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,$1,$3</a:t>
                      </a:r>
                      <a:endParaRPr lang="ko-KR" alt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구름 5"/>
          <p:cNvSpPr/>
          <p:nvPr/>
        </p:nvSpPr>
        <p:spPr bwMode="auto">
          <a:xfrm>
            <a:off x="3973780" y="3296062"/>
            <a:ext cx="1129972" cy="664689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en-US" altLang="ko-KR" sz="1292" dirty="0">
                <a:latin typeface="+mn-lt"/>
                <a:ea typeface="돋움" pitchFamily="50" charset="-127"/>
              </a:rPr>
              <a:t>Bubble</a:t>
            </a:r>
            <a:endParaRPr kumimoji="1" lang="ko-KR" altLang="en-US" sz="1292" dirty="0">
              <a:latin typeface="+mn-lt"/>
              <a:ea typeface="돋움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3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클럭 사이클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5051" y="1966684"/>
          <a:ext cx="8707430" cy="245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64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IF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ID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EX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MEM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WB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466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or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$13,$6,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Courier New" pitchFamily="49" charset="0"/>
                        <a:ea typeface="돋움체" pitchFamily="49" charset="-127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and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$12,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sub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,$1,$3</a:t>
                      </a:r>
                      <a:endParaRPr lang="ko-KR" alt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구름 4"/>
          <p:cNvSpPr/>
          <p:nvPr/>
        </p:nvSpPr>
        <p:spPr bwMode="auto">
          <a:xfrm>
            <a:off x="3973780" y="3296062"/>
            <a:ext cx="1129972" cy="664689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en-US" altLang="ko-KR" sz="1292" dirty="0">
                <a:latin typeface="+mn-lt"/>
                <a:ea typeface="돋움" pitchFamily="50" charset="-127"/>
              </a:rPr>
              <a:t>Bubble</a:t>
            </a:r>
            <a:endParaRPr kumimoji="1" lang="ko-KR" altLang="en-US" sz="1292" dirty="0">
              <a:latin typeface="+mn-lt"/>
              <a:ea typeface="돋움" pitchFamily="50" charset="-127"/>
            </a:endParaRPr>
          </a:p>
        </p:txBody>
      </p:sp>
      <p:sp>
        <p:nvSpPr>
          <p:cNvPr id="6" name="구름 5"/>
          <p:cNvSpPr/>
          <p:nvPr/>
        </p:nvSpPr>
        <p:spPr bwMode="auto">
          <a:xfrm>
            <a:off x="5834909" y="3296062"/>
            <a:ext cx="1129972" cy="664689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en-US" altLang="ko-KR" sz="1292" dirty="0">
                <a:latin typeface="+mn-lt"/>
                <a:ea typeface="돋움" pitchFamily="50" charset="-127"/>
              </a:rPr>
              <a:t>Bubble</a:t>
            </a:r>
            <a:endParaRPr kumimoji="1" lang="ko-KR" altLang="en-US" sz="1292" dirty="0">
              <a:latin typeface="+mn-lt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0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클럭 사이클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5051" y="1966684"/>
          <a:ext cx="8707430" cy="245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323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55489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64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IF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ID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EX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MEM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lt"/>
                        </a:rPr>
                        <a:t>WB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466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add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$14,</a:t>
                      </a:r>
                      <a:r>
                        <a:rPr lang="en-US" altLang="ko-KR" sz="1800" b="1" u="sng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</a:t>
                      </a:r>
                      <a:r>
                        <a:rPr lang="en-US" altLang="ko-KR" sz="1800" b="1" u="sng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Courier New" pitchFamily="49" charset="0"/>
                        <a:ea typeface="돋움체" pitchFamily="49" charset="-127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or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$13,$6,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Courier New" pitchFamily="49" charset="0"/>
                        <a:ea typeface="돋움체" pitchFamily="49" charset="-127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and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$12,</a:t>
                      </a:r>
                      <a:r>
                        <a:rPr lang="en-US" altLang="ko-KR" sz="1800" b="1" u="sng" dirty="0" smtClean="0">
                          <a:solidFill>
                            <a:srgbClr val="CC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$2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돋움체" pitchFamily="49" charset="-127"/>
                          <a:cs typeface="Courier New" pitchFamily="49" charset="0"/>
                        </a:rPr>
                        <a:t>,$5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구름 5"/>
          <p:cNvSpPr/>
          <p:nvPr/>
        </p:nvSpPr>
        <p:spPr bwMode="auto">
          <a:xfrm>
            <a:off x="5834909" y="3296062"/>
            <a:ext cx="1129972" cy="664689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en-US" altLang="ko-KR" sz="1292" dirty="0">
                <a:latin typeface="+mn-lt"/>
                <a:ea typeface="돋움" pitchFamily="50" charset="-127"/>
              </a:rPr>
              <a:t>Bubble</a:t>
            </a:r>
            <a:endParaRPr kumimoji="1" lang="ko-KR" altLang="en-US" sz="1292" dirty="0">
              <a:latin typeface="+mn-lt"/>
              <a:ea typeface="돋움" pitchFamily="50" charset="-127"/>
            </a:endParaRPr>
          </a:p>
        </p:txBody>
      </p:sp>
      <p:sp>
        <p:nvSpPr>
          <p:cNvPr id="8" name="구름 7"/>
          <p:cNvSpPr/>
          <p:nvPr/>
        </p:nvSpPr>
        <p:spPr bwMode="auto">
          <a:xfrm>
            <a:off x="7496632" y="3296062"/>
            <a:ext cx="1129972" cy="664689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en-US" altLang="ko-KR" sz="1292" dirty="0">
                <a:latin typeface="+mn-lt"/>
                <a:ea typeface="돋움" pitchFamily="50" charset="-127"/>
              </a:rPr>
              <a:t>Bubble</a:t>
            </a:r>
            <a:endParaRPr kumimoji="1" lang="ko-KR" altLang="en-US" sz="1292" dirty="0">
              <a:latin typeface="+mn-lt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0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CC"/>
                </a:solidFill>
              </a:rPr>
              <a:t>해결 방법 </a:t>
            </a:r>
            <a:r>
              <a:rPr lang="en-US" altLang="ko-KR" dirty="0" smtClean="0">
                <a:solidFill>
                  <a:srgbClr val="CC00CC"/>
                </a:solidFill>
              </a:rPr>
              <a:t>2 - </a:t>
            </a:r>
            <a:r>
              <a:rPr lang="en-US" altLang="ko-KR" dirty="0" err="1" smtClean="0">
                <a:solidFill>
                  <a:srgbClr val="CC00CC"/>
                </a:solidFill>
                <a:latin typeface="Courier New" pitchFamily="49" charset="0"/>
              </a:rPr>
              <a:t>nop</a:t>
            </a:r>
            <a:r>
              <a:rPr lang="en-US" altLang="ko-KR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ko-KR" altLang="en-US" dirty="0" smtClean="0">
                <a:solidFill>
                  <a:srgbClr val="CC00CC"/>
                </a:solidFill>
              </a:rPr>
              <a:t>명령어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컴파일러가 종속적인 두 명령어 사이에 </a:t>
            </a:r>
            <a:r>
              <a:rPr lang="en-US" altLang="ko-KR" dirty="0" err="1" smtClean="0">
                <a:solidFill>
                  <a:schemeClr val="accent2"/>
                </a:solidFill>
                <a:latin typeface="Courier New" pitchFamily="49" charset="0"/>
              </a:rPr>
              <a:t>nop</a:t>
            </a:r>
            <a:r>
              <a:rPr lang="en-US" altLang="ko-KR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ko-KR" altLang="en-US" dirty="0" smtClean="0"/>
              <a:t>명령어를 삽입하여 거리를 벌린다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2215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sub	 $2, $1, $3</a:t>
            </a:r>
          </a:p>
          <a:p>
            <a:pPr lvl="2">
              <a:buNone/>
            </a:pPr>
            <a:r>
              <a:rPr lang="en-US" altLang="ko-KR" sz="2215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nop</a:t>
            </a:r>
            <a:endParaRPr lang="en-US" altLang="ko-KR" sz="2215" b="1" dirty="0">
              <a:solidFill>
                <a:schemeClr val="accent2"/>
              </a:solidFill>
              <a:latin typeface="Courier New" pitchFamily="49" charset="0"/>
              <a:ea typeface="바탕체" pitchFamily="17" charset="-127"/>
            </a:endParaRPr>
          </a:p>
          <a:p>
            <a:pPr lvl="2">
              <a:buNone/>
            </a:pPr>
            <a:r>
              <a:rPr lang="en-US" altLang="ko-KR" sz="2215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nop</a:t>
            </a:r>
            <a:endParaRPr lang="en-US" altLang="ko-KR" sz="2215" b="1" dirty="0">
              <a:solidFill>
                <a:schemeClr val="accent2"/>
              </a:solidFill>
              <a:latin typeface="Courier New" pitchFamily="49" charset="0"/>
              <a:ea typeface="바탕체" pitchFamily="17" charset="-127"/>
            </a:endParaRPr>
          </a:p>
          <a:p>
            <a:pPr lvl="2">
              <a:buNone/>
            </a:pPr>
            <a:r>
              <a:rPr lang="en-US" altLang="ko-KR" sz="2215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and	 $12, $2, $5</a:t>
            </a:r>
          </a:p>
          <a:p>
            <a:pPr lvl="2">
              <a:buNone/>
            </a:pPr>
            <a:r>
              <a:rPr lang="en-US" altLang="ko-KR" sz="2215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or	 $13, $6, $7</a:t>
            </a:r>
          </a:p>
          <a:p>
            <a:pPr lvl="2">
              <a:buNone/>
            </a:pPr>
            <a:r>
              <a:rPr lang="en-US" altLang="ko-KR" sz="2215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add	 $14, $4, $8</a:t>
            </a:r>
          </a:p>
          <a:p>
            <a:pPr lvl="2">
              <a:buNone/>
            </a:pPr>
            <a:r>
              <a:rPr lang="en-US" altLang="ko-KR" sz="2215" b="1" dirty="0" err="1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sw</a:t>
            </a:r>
            <a:r>
              <a:rPr lang="en-US" altLang="ko-KR" sz="2215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	 $15, 100($9)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CC"/>
                </a:solidFill>
              </a:rPr>
              <a:t>해결 방법 </a:t>
            </a:r>
            <a:r>
              <a:rPr lang="en-US" altLang="ko-KR" dirty="0" smtClean="0">
                <a:solidFill>
                  <a:srgbClr val="CC00CC"/>
                </a:solidFill>
              </a:rPr>
              <a:t>3 - </a:t>
            </a:r>
            <a:r>
              <a:rPr lang="ko-KR" altLang="en-US" dirty="0" smtClean="0">
                <a:solidFill>
                  <a:srgbClr val="CC00CC"/>
                </a:solidFill>
              </a:rPr>
              <a:t>파이프라인 스케줄링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09651" y="2184888"/>
            <a:ext cx="3056792" cy="1916723"/>
          </a:xfrm>
          <a:prstGeom prst="rect">
            <a:avLst/>
          </a:prstGeom>
          <a:solidFill>
            <a:srgbClr val="FFFF99">
              <a:alpha val="50000"/>
            </a:srgbClr>
          </a:solidFill>
          <a:ln w="19050">
            <a:solidFill>
              <a:srgbClr val="FFCC00"/>
            </a:solidFill>
          </a:ln>
        </p:spPr>
        <p:txBody>
          <a:bodyPr anchor="ctr"/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kumimoji="1" sz="2400" b="1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717550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60000"/>
              <a:buFont typeface="Wingdings" pitchFamily="2" charset="2"/>
              <a:buChar char="v"/>
              <a:defRPr kumimoji="1" sz="20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63638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0000"/>
              <a:buFont typeface="Wingdings" pitchFamily="2" charset="2"/>
              <a:buChar char="u"/>
              <a:defRPr kumimoji="1" sz="18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12900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•"/>
              <a:defRPr kumimoji="1" sz="16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19748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4320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8892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464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036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Sub	</a:t>
            </a:r>
            <a:r>
              <a:rPr lang="en-US" altLang="ko-KR" sz="1846" kern="0" dirty="0">
                <a:solidFill>
                  <a:srgbClr val="008000"/>
                </a:solidFill>
                <a:latin typeface="Courier New" pitchFamily="49" charset="0"/>
                <a:ea typeface="바탕체" pitchFamily="17" charset="-127"/>
              </a:rPr>
              <a:t>$2</a:t>
            </a: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,  $1, $3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and	$12, </a:t>
            </a:r>
            <a:r>
              <a:rPr lang="en-US" altLang="ko-KR" sz="1846" kern="0" dirty="0">
                <a:solidFill>
                  <a:srgbClr val="006600"/>
                </a:solidFill>
                <a:latin typeface="Courier New" pitchFamily="49" charset="0"/>
                <a:ea typeface="바탕체" pitchFamily="17" charset="-127"/>
              </a:rPr>
              <a:t>$2</a:t>
            </a: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, $5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or	$13, $6, $7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add	$14, $4, $8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46" kern="0" dirty="0" err="1">
                <a:solidFill>
                  <a:srgbClr val="000000"/>
                </a:solidFill>
                <a:latin typeface="Courier New" pitchFamily="49" charset="0"/>
              </a:rPr>
              <a:t>sw</a:t>
            </a:r>
            <a:r>
              <a:rPr lang="en-US" altLang="ko-KR" sz="1846" kern="0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	$15, 100($9)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09651" y="4645269"/>
            <a:ext cx="3069980" cy="1907931"/>
          </a:xfrm>
          <a:prstGeom prst="rect">
            <a:avLst/>
          </a:prstGeom>
          <a:solidFill>
            <a:srgbClr val="FFFF99">
              <a:alpha val="50000"/>
            </a:srgbClr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lIns="84992" tIns="42497" rIns="84992" bIns="42497" anchor="ctr"/>
          <a:lstStyle/>
          <a:p>
            <a:pPr marL="249122" indent="-249122" latinLnBrk="1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sub	</a:t>
            </a:r>
            <a:r>
              <a:rPr lang="en-US" altLang="ko-KR" sz="1846" b="1" dirty="0">
                <a:solidFill>
                  <a:srgbClr val="006600"/>
                </a:solidFill>
                <a:latin typeface="Courier New" pitchFamily="49" charset="0"/>
                <a:ea typeface="바탕체" pitchFamily="17" charset="-127"/>
              </a:rPr>
              <a:t>$2</a:t>
            </a: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,  $1, $3</a:t>
            </a:r>
          </a:p>
          <a:p>
            <a:pPr marL="249122" indent="-249122" latinLnBrk="1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FF0000"/>
                </a:solidFill>
                <a:latin typeface="Courier New" pitchFamily="49" charset="0"/>
                <a:ea typeface="바탕체" pitchFamily="17" charset="-127"/>
              </a:rPr>
              <a:t>or	$13, $6, $7</a:t>
            </a:r>
          </a:p>
          <a:p>
            <a:pPr marL="249122" indent="-249122" latinLnBrk="1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FF0000"/>
                </a:solidFill>
                <a:latin typeface="Courier New" pitchFamily="49" charset="0"/>
                <a:ea typeface="바탕체" pitchFamily="17" charset="-127"/>
              </a:rPr>
              <a:t>add	$14, $4, $8</a:t>
            </a:r>
          </a:p>
          <a:p>
            <a:pPr marL="249122" indent="-249122" latinLnBrk="1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and	$12, </a:t>
            </a:r>
            <a:r>
              <a:rPr lang="en-US" altLang="ko-KR" sz="1846" b="1" dirty="0">
                <a:solidFill>
                  <a:srgbClr val="006600"/>
                </a:solidFill>
                <a:latin typeface="Courier New" pitchFamily="49" charset="0"/>
                <a:ea typeface="바탕체" pitchFamily="17" charset="-127"/>
              </a:rPr>
              <a:t>$2</a:t>
            </a: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, $5</a:t>
            </a:r>
          </a:p>
          <a:p>
            <a:pPr marL="249122" indent="-249122" latinLnBrk="1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 err="1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sw</a:t>
            </a: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	$15, 100($9)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54112" y="3191607"/>
            <a:ext cx="3099288" cy="2592266"/>
          </a:xfrm>
          <a:prstGeom prst="rect">
            <a:avLst/>
          </a:prstGeom>
          <a:solidFill>
            <a:srgbClr val="FFFF99">
              <a:alpha val="50000"/>
            </a:srgbClr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lIns="84992" tIns="42497" rIns="84992" bIns="42497" anchor="ctr"/>
          <a:lstStyle/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sub	</a:t>
            </a:r>
            <a:r>
              <a:rPr lang="en-US" altLang="ko-KR" sz="1846" b="1" dirty="0">
                <a:solidFill>
                  <a:srgbClr val="006600"/>
                </a:solidFill>
                <a:latin typeface="Courier New" pitchFamily="49" charset="0"/>
                <a:ea typeface="바탕체" pitchFamily="17" charset="-127"/>
              </a:rPr>
              <a:t>$2</a:t>
            </a: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,  $1, $3</a:t>
            </a:r>
          </a:p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nop</a:t>
            </a:r>
            <a:endParaRPr lang="en-US" altLang="ko-KR" sz="1846" b="1" dirty="0">
              <a:solidFill>
                <a:schemeClr val="accent2"/>
              </a:solidFill>
              <a:latin typeface="Courier New" pitchFamily="49" charset="0"/>
              <a:ea typeface="바탕체" pitchFamily="17" charset="-127"/>
            </a:endParaRPr>
          </a:p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nop</a:t>
            </a:r>
            <a:endParaRPr lang="en-US" altLang="ko-KR" sz="1846" b="1" dirty="0">
              <a:solidFill>
                <a:schemeClr val="accent2"/>
              </a:solidFill>
              <a:latin typeface="Courier New" pitchFamily="49" charset="0"/>
              <a:ea typeface="바탕체" pitchFamily="17" charset="-127"/>
            </a:endParaRPr>
          </a:p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and	$12, </a:t>
            </a:r>
            <a:r>
              <a:rPr lang="en-US" altLang="ko-KR" sz="1846" b="1" dirty="0">
                <a:solidFill>
                  <a:srgbClr val="006600"/>
                </a:solidFill>
                <a:latin typeface="Courier New" pitchFamily="49" charset="0"/>
                <a:ea typeface="바탕체" pitchFamily="17" charset="-127"/>
              </a:rPr>
              <a:t>$2</a:t>
            </a: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, $5</a:t>
            </a:r>
          </a:p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FF0000"/>
                </a:solidFill>
                <a:latin typeface="Courier New" pitchFamily="49" charset="0"/>
                <a:ea typeface="바탕체" pitchFamily="17" charset="-127"/>
              </a:rPr>
              <a:t>or	$13, $6, $7</a:t>
            </a:r>
          </a:p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>
                <a:solidFill>
                  <a:srgbClr val="FF0000"/>
                </a:solidFill>
                <a:latin typeface="Courier New" pitchFamily="49" charset="0"/>
                <a:ea typeface="바탕체" pitchFamily="17" charset="-127"/>
              </a:rPr>
              <a:t>add	$14, $4, $8</a:t>
            </a:r>
          </a:p>
          <a:p>
            <a:pPr marL="249122" indent="-249122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846" b="1" dirty="0" err="1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sw</a:t>
            </a:r>
            <a:r>
              <a:rPr lang="en-US" altLang="ko-KR" sz="1846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	$15, 100($9)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347797" y="3607776"/>
            <a:ext cx="402980" cy="312127"/>
          </a:xfrm>
          <a:prstGeom prst="rightArrow">
            <a:avLst>
              <a:gd name="adj1" fmla="val 50000"/>
              <a:gd name="adj2" fmla="val 322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992" tIns="42497" rIns="84992" bIns="42497" anchor="ctr"/>
          <a:lstStyle/>
          <a:p>
            <a:endParaRPr lang="ko-KR" altLang="en-US" sz="1108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10800000">
            <a:off x="4333143" y="5043853"/>
            <a:ext cx="402980" cy="312127"/>
          </a:xfrm>
          <a:prstGeom prst="rightArrow">
            <a:avLst>
              <a:gd name="adj1" fmla="val 50000"/>
              <a:gd name="adj2" fmla="val 322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992" tIns="42497" rIns="84992" bIns="42497" anchor="ctr"/>
          <a:lstStyle/>
          <a:p>
            <a:endParaRPr lang="ko-KR" altLang="en-US" sz="1108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28600" y="1295400"/>
            <a:ext cx="8610600" cy="423068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컴파일러가 명령어의 순서를 변경한다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스케줄링</a:t>
            </a:r>
            <a:r>
              <a:rPr lang="en-US" altLang="ko-KR" sz="1800" dirty="0" smtClean="0"/>
              <a:t>).</a:t>
            </a:r>
          </a:p>
          <a:p>
            <a:pPr lvl="1"/>
            <a:r>
              <a:rPr lang="ko-KR" altLang="en-US" dirty="0" smtClean="0"/>
              <a:t>데이터 해저드가 발생하는 명령어 사이에 독립적인 명령어를 삽입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86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22696</TotalTime>
  <Words>2035</Words>
  <Application>Microsoft Office PowerPoint</Application>
  <PresentationFormat>화면 슬라이드 쇼(4:3)</PresentationFormat>
  <Paragraphs>558</Paragraphs>
  <Slides>43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8" baseType="lpstr">
      <vt:lpstr>Monotype Sorts</vt:lpstr>
      <vt:lpstr>굴림</vt:lpstr>
      <vt:lpstr>돋움</vt:lpstr>
      <vt:lpstr>돋움체</vt:lpstr>
      <vt:lpstr>맑은 고딕</vt:lpstr>
      <vt:lpstr>바탕체</vt:lpstr>
      <vt:lpstr>Arial</vt:lpstr>
      <vt:lpstr>Courier New</vt:lpstr>
      <vt:lpstr>Lucida Console</vt:lpstr>
      <vt:lpstr>Symbol</vt:lpstr>
      <vt:lpstr>Tahoma</vt:lpstr>
      <vt:lpstr>Wingdings</vt:lpstr>
      <vt:lpstr>Wingdings 3</vt:lpstr>
      <vt:lpstr>Blue Pearl DeLuxe</vt:lpstr>
      <vt:lpstr>Visio</vt:lpstr>
      <vt:lpstr>4장. 프로세서4 (Data and Control Hazards)</vt:lpstr>
      <vt:lpstr>4.7 데이터 해저드</vt:lpstr>
      <vt:lpstr>데이터 해저드</vt:lpstr>
      <vt:lpstr>클럭 사이클 3</vt:lpstr>
      <vt:lpstr>클럭 사이클 4</vt:lpstr>
      <vt:lpstr>클럭 사이클 5</vt:lpstr>
      <vt:lpstr>클럭 사이클 6</vt:lpstr>
      <vt:lpstr>해결 방법 2 - nop 명령어 삽입</vt:lpstr>
      <vt:lpstr>해결 방법 3 - 파이프라인 스케줄링</vt:lpstr>
      <vt:lpstr>해결 방법 4 – 전방전달</vt:lpstr>
      <vt:lpstr>해저드 조건</vt:lpstr>
      <vt:lpstr>예제: 종속성 검출</vt:lpstr>
      <vt:lpstr>새로운 해저드 조건</vt:lpstr>
      <vt:lpstr>전방전달 유닛</vt:lpstr>
      <vt:lpstr>전방전달 멀티플렉서의 제어신호</vt:lpstr>
      <vt:lpstr>전방전달 멀티플렉서 제어신호의 생성</vt:lpstr>
      <vt:lpstr>전방전달 유닛이 있는 데이터패스</vt:lpstr>
      <vt:lpstr>데이터 해저드와 지연</vt:lpstr>
      <vt:lpstr>해저드 검출 유닛</vt:lpstr>
      <vt:lpstr>거품의 삽입 (Stall 발생) 방법</vt:lpstr>
      <vt:lpstr>해저드 검출 유닛이 추가된 파이프라인</vt:lpstr>
      <vt:lpstr>지연 적재 (Delayed Load)</vt:lpstr>
      <vt:lpstr>4.8 제어 해저드</vt:lpstr>
      <vt:lpstr>분기 명령어에 대한 파이프라인의 영향</vt:lpstr>
      <vt:lpstr>해결 방법 1 - 분기 시 지연</vt:lpstr>
      <vt:lpstr>분기에 따른 지연 줄이기</vt:lpstr>
      <vt:lpstr>완성된 데이터패스와 제어</vt:lpstr>
      <vt:lpstr>예제: 파이프라인 분기</vt:lpstr>
      <vt:lpstr>예제: ‘분기 시 지연’의 성능</vt:lpstr>
      <vt:lpstr>해결 방법 2 – 분기 예측</vt:lpstr>
      <vt:lpstr>정적 및 동적 분기 예측 방법</vt:lpstr>
      <vt:lpstr>분기가 일어나지 않는다고 가정</vt:lpstr>
      <vt:lpstr>예측 실패 손실</vt:lpstr>
      <vt:lpstr>동적 분기 예측</vt:lpstr>
      <vt:lpstr>1-bit 예측기</vt:lpstr>
      <vt:lpstr>예제: 순환문과 예측</vt:lpstr>
      <vt:lpstr>2 비트 분기 예측 방법</vt:lpstr>
      <vt:lpstr>2-bit 예측기</vt:lpstr>
      <vt:lpstr>해결 방법 3 – 지연 분기</vt:lpstr>
      <vt:lpstr>PowerPoint 프레젠테이션</vt:lpstr>
      <vt:lpstr>4.10 명령어를 통한 병렬성</vt:lpstr>
      <vt:lpstr>Intel 프로세서</vt:lpstr>
      <vt:lpstr>4.11 실례: ARM Cortex-A8과 Intel Core i7 파이프라인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621</cp:revision>
  <cp:lastPrinted>2018-09-03T02:07:08Z</cp:lastPrinted>
  <dcterms:created xsi:type="dcterms:W3CDTF">2003-05-28T17:22:15Z</dcterms:created>
  <dcterms:modified xsi:type="dcterms:W3CDTF">2019-11-17T06:34:56Z</dcterms:modified>
</cp:coreProperties>
</file>