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72" r:id="rId2"/>
    <p:sldId id="357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82" r:id="rId20"/>
    <p:sldId id="378" r:id="rId21"/>
    <p:sldId id="383" r:id="rId22"/>
    <p:sldId id="379" r:id="rId23"/>
    <p:sldId id="380" r:id="rId24"/>
    <p:sldId id="381" r:id="rId25"/>
  </p:sldIdLst>
  <p:sldSz cx="9144000" cy="6858000" type="screen4x3"/>
  <p:notesSz cx="6883400" cy="9906000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80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144">
          <p15:clr>
            <a:srgbClr val="A4A3A4"/>
          </p15:clr>
        </p15:guide>
        <p15:guide id="6" pos="5568">
          <p15:clr>
            <a:srgbClr val="A4A3A4"/>
          </p15:clr>
        </p15:guide>
        <p15:guide id="7" pos="4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EE7F00"/>
    <a:srgbClr val="3B9AC5"/>
    <a:srgbClr val="8AB8EA"/>
    <a:srgbClr val="EBF3FB"/>
    <a:srgbClr val="FFFFCC"/>
    <a:srgbClr val="D3E4F7"/>
    <a:srgbClr val="FFD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09" autoAdjust="0"/>
    <p:restoredTop sz="78253" autoAdjust="0"/>
  </p:normalViewPr>
  <p:slideViewPr>
    <p:cSldViewPr>
      <p:cViewPr varScale="1">
        <p:scale>
          <a:sx n="113" d="100"/>
          <a:sy n="113" d="100"/>
        </p:scale>
        <p:origin x="1134" y="96"/>
      </p:cViewPr>
      <p:guideLst>
        <p:guide orient="horz" pos="2160"/>
        <p:guide orient="horz" pos="4080"/>
        <p:guide orient="horz" pos="960"/>
        <p:guide orient="horz" pos="3840"/>
        <p:guide pos="144"/>
        <p:guide pos="5568"/>
        <p:guide pos="4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402CBEB-465D-E548-86CD-1AD53160AE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929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05350"/>
            <a:ext cx="55054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847844-DD07-AC47-80F6-EE0D27F10E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9160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06FEC8-2375-4643-BAB0-D7C64CEA19EC}" type="slidenum">
              <a:rPr lang="en-US" altLang="en-US" sz="1300"/>
              <a:pPr/>
              <a:t>1</a:t>
            </a:fld>
            <a:endParaRPr lang="en-US" altLang="en-US" sz="13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56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ko-KR">
                <a:latin typeface="Times New Roman" charset="0"/>
                <a:ea typeface="굴림" charset="-127"/>
              </a:rPr>
              <a:t>Morgan Kaufmann Publishers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7CA3EE-21D9-B640-A45B-09188E7BCCB3}" type="datetime3">
              <a:rPr lang="en-AU" altLang="ko-KR">
                <a:latin typeface="Times New Roman" charset="0"/>
                <a:ea typeface="굴림" charset="-127"/>
              </a:rPr>
              <a:pPr/>
              <a:t>19 November, 2019</a:t>
            </a:fld>
            <a:endParaRPr lang="en-AU" altLang="ko-KR">
              <a:latin typeface="Times New Roman" charset="0"/>
              <a:ea typeface="굴림" charset="-127"/>
            </a:endParaRP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ko-KR">
                <a:latin typeface="Times New Roman" charset="0"/>
                <a:ea typeface="굴림" charset="-127"/>
              </a:rPr>
              <a:t>Chapter 5 — Large and Fast: Exploiting Memory Hierarchy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193C3E-AFF4-0C4C-BC18-B4A0A9468209}" type="slidenum">
              <a:rPr lang="en-AU" altLang="ko-KR">
                <a:latin typeface="Times New Roman" charset="0"/>
                <a:ea typeface="굴림" charset="-127"/>
              </a:rPr>
              <a:pPr/>
              <a:t>11</a:t>
            </a:fld>
            <a:endParaRPr lang="en-AU" altLang="ko-KR">
              <a:latin typeface="Times New Roman" charset="0"/>
              <a:ea typeface="굴림" charset="-127"/>
            </a:endParaRPr>
          </a:p>
        </p:txBody>
      </p:sp>
      <p:sp>
        <p:nvSpPr>
          <p:cNvPr id="12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ko-K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172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47844-DD07-AC47-80F6-EE0D27F10E31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8436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47844-DD07-AC47-80F6-EE0D27F10E31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6191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47844-DD07-AC47-80F6-EE0D27F10E31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520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47844-DD07-AC47-80F6-EE0D27F10E31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8409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47844-DD07-AC47-80F6-EE0D27F10E31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7499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47844-DD07-AC47-80F6-EE0D27F10E31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8894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47844-DD07-AC47-80F6-EE0D27F10E31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933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AU" altLang="ko-KR" sz="1300">
                <a:latin typeface="Times New Roman" charset="0"/>
                <a:ea typeface="굴림" charset="-127"/>
              </a:rPr>
              <a:t>Morgan Kaufmann Publishers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DB78DAE8-992A-1042-9DC6-2ED6BB186085}" type="datetime3">
              <a:rPr lang="en-AU" altLang="ko-KR" sz="1300">
                <a:latin typeface="Times New Roman" charset="0"/>
                <a:ea typeface="굴림" charset="-127"/>
              </a:rPr>
              <a:pPr algn="r"/>
              <a:t>19 November, 2019</a:t>
            </a:fld>
            <a:endParaRPr lang="en-AU" altLang="ko-KR" sz="1300">
              <a:latin typeface="Times New Roman" charset="0"/>
              <a:ea typeface="굴림" charset="-127"/>
            </a:endParaRP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AU" altLang="ko-KR" sz="1300">
                <a:latin typeface="Times New Roman" charset="0"/>
                <a:ea typeface="굴림" charset="-127"/>
              </a:rPr>
              <a:t>Chapter 4 — The Processor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ED7EE4C-4312-1F4B-BD8E-639882AA0205}" type="slidenum">
              <a:rPr lang="en-AU" altLang="ko-KR" sz="1300">
                <a:latin typeface="Times New Roman" charset="0"/>
                <a:ea typeface="굴림" charset="-127"/>
              </a:rPr>
              <a:pPr algn="r"/>
              <a:t>2</a:t>
            </a:fld>
            <a:endParaRPr lang="en-AU" altLang="ko-KR" sz="1300">
              <a:latin typeface="Times New Roman" charset="0"/>
              <a:ea typeface="굴림" charset="-127"/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ko-K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59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AU" altLang="ko-KR" sz="1300">
                <a:latin typeface="Times New Roman" charset="0"/>
                <a:ea typeface="굴림" charset="-127"/>
              </a:rPr>
              <a:t>Morgan Kaufmann Publishers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DB78DAE8-992A-1042-9DC6-2ED6BB186085}" type="datetime3">
              <a:rPr lang="en-AU" altLang="ko-KR" sz="1300">
                <a:latin typeface="Times New Roman" charset="0"/>
                <a:ea typeface="굴림" charset="-127"/>
              </a:rPr>
              <a:pPr algn="r"/>
              <a:t>19 November, 2019</a:t>
            </a:fld>
            <a:endParaRPr lang="en-AU" altLang="ko-KR" sz="1300">
              <a:latin typeface="Times New Roman" charset="0"/>
              <a:ea typeface="굴림" charset="-127"/>
            </a:endParaRP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AU" altLang="ko-KR" sz="1300">
                <a:latin typeface="Times New Roman" charset="0"/>
                <a:ea typeface="굴림" charset="-127"/>
              </a:rPr>
              <a:t>Chapter 4 — The Processor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ED7EE4C-4312-1F4B-BD8E-639882AA0205}" type="slidenum">
              <a:rPr lang="en-AU" altLang="ko-KR" sz="1300">
                <a:latin typeface="Times New Roman" charset="0"/>
                <a:ea typeface="굴림" charset="-127"/>
              </a:rPr>
              <a:pPr algn="r"/>
              <a:t>3</a:t>
            </a:fld>
            <a:endParaRPr lang="en-AU" altLang="ko-KR" sz="1300">
              <a:latin typeface="Times New Roman" charset="0"/>
              <a:ea typeface="굴림" charset="-127"/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ko-K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5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47844-DD07-AC47-80F6-EE0D27F10E31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0962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ko-KR">
                <a:latin typeface="Times New Roman" charset="0"/>
                <a:ea typeface="굴림" charset="-127"/>
              </a:rPr>
              <a:t>Morgan Kaufmann Publishers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0D3FA8-B70B-9347-BFB4-509D7148CA1B}" type="datetime3">
              <a:rPr lang="en-AU" altLang="ko-KR">
                <a:latin typeface="Times New Roman" charset="0"/>
                <a:ea typeface="굴림" charset="-127"/>
              </a:rPr>
              <a:pPr/>
              <a:t>19 November, 2019</a:t>
            </a:fld>
            <a:endParaRPr lang="en-AU" altLang="ko-KR">
              <a:latin typeface="Times New Roman" charset="0"/>
              <a:ea typeface="굴림" charset="-127"/>
            </a:endParaRP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ko-KR">
                <a:latin typeface="Times New Roman" charset="0"/>
                <a:ea typeface="굴림" charset="-127"/>
              </a:rPr>
              <a:t>Chapter 6 — Storage and Other I/O Topics</a:t>
            </a:r>
          </a:p>
        </p:txBody>
      </p:sp>
      <p:sp>
        <p:nvSpPr>
          <p:cNvPr id="28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AE6D79-3C5B-A342-8F44-302CA4E394D1}" type="slidenum">
              <a:rPr lang="en-AU" altLang="ko-KR">
                <a:latin typeface="Times New Roman" charset="0"/>
                <a:ea typeface="굴림" charset="-127"/>
              </a:rPr>
              <a:pPr/>
              <a:t>6</a:t>
            </a:fld>
            <a:endParaRPr lang="en-AU" altLang="ko-KR">
              <a:latin typeface="Times New Roman" charset="0"/>
              <a:ea typeface="굴림" charset="-127"/>
            </a:endParaRPr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ko-K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8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47844-DD07-AC47-80F6-EE0D27F10E31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0279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47844-DD07-AC47-80F6-EE0D27F10E31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1076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47844-DD07-AC47-80F6-EE0D27F10E31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7901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ko-KR">
                <a:latin typeface="Times New Roman" charset="0"/>
                <a:ea typeface="굴림" charset="-127"/>
              </a:rPr>
              <a:t>Morgan Kaufmann Publishers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BE851FD-6DA7-EA40-A136-54775C297114}" type="datetime3">
              <a:rPr lang="en-AU" altLang="ko-KR">
                <a:latin typeface="Times New Roman" charset="0"/>
                <a:ea typeface="굴림" charset="-127"/>
              </a:rPr>
              <a:pPr/>
              <a:t>19 November, 2019</a:t>
            </a:fld>
            <a:endParaRPr lang="en-AU" altLang="ko-KR">
              <a:latin typeface="Times New Roman" charset="0"/>
              <a:ea typeface="굴림" charset="-127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ko-KR">
                <a:latin typeface="Times New Roman" charset="0"/>
                <a:ea typeface="굴림" charset="-127"/>
              </a:rPr>
              <a:t>Chapter 5 — Large and Fast: Exploiting Memory Hierarchy</a:t>
            </a: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A82416-21F8-024D-A483-6BCB6F101D02}" type="slidenum">
              <a:rPr lang="en-AU" altLang="ko-KR">
                <a:latin typeface="Times New Roman" charset="0"/>
                <a:ea typeface="굴림" charset="-127"/>
              </a:rPr>
              <a:pPr/>
              <a:t>10</a:t>
            </a:fld>
            <a:endParaRPr lang="en-AU" altLang="ko-KR">
              <a:latin typeface="Times New Roman" charset="0"/>
              <a:ea typeface="굴림" charset="-127"/>
            </a:endParaRPr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6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4"/>
          <p:cNvSpPr>
            <a:spLocks noChangeShapeType="1"/>
          </p:cNvSpPr>
          <p:nvPr userDrawn="1"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4170" name="Rectangle 74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2511425"/>
            <a:ext cx="8534400" cy="9937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 dirty="0"/>
              <a:t>Click to edit Master title style</a:t>
            </a:r>
          </a:p>
        </p:txBody>
      </p:sp>
      <p:sp>
        <p:nvSpPr>
          <p:cNvPr id="4171" name="Rectangle 7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533400"/>
            <a:ext cx="6477000" cy="45720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GB" altLang="en-US" noProof="0" dirty="0"/>
              <a:t>Click to edit Master subtitle style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304800" y="4419600"/>
            <a:ext cx="853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3600" kern="1200">
                <a:solidFill>
                  <a:schemeClr val="tx1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 dirty="0" err="1" smtClean="0"/>
              <a:t>Prof.</a:t>
            </a:r>
            <a:r>
              <a:rPr lang="en-GB" altLang="en-US" sz="2400" baseline="0" dirty="0" smtClean="0"/>
              <a:t> Jongmin Lee</a:t>
            </a:r>
          </a:p>
          <a:p>
            <a:pPr eaLnBrk="1" hangingPunct="1"/>
            <a:r>
              <a:rPr lang="en-GB" altLang="en-US" sz="2400" dirty="0" err="1" smtClean="0"/>
              <a:t>Wonkwang</a:t>
            </a:r>
            <a:r>
              <a:rPr lang="en-GB" altLang="en-US" sz="2400" baseline="0" dirty="0" smtClean="0"/>
              <a:t> University</a:t>
            </a:r>
          </a:p>
          <a:p>
            <a:pPr eaLnBrk="1" hangingPunct="1"/>
            <a:r>
              <a:rPr lang="en-GB" altLang="en-US" sz="2400" baseline="0" dirty="0" smtClean="0"/>
              <a:t>Fall 2019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134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11FCF-A536-F84E-898B-BB10AC9701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502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685800"/>
            <a:ext cx="2152650" cy="506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685800"/>
            <a:ext cx="6305550" cy="5068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F7B15-483E-D34E-A1FA-6ADEA96D3E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1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10600" cy="609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610600" cy="4230688"/>
          </a:xfrm>
        </p:spPr>
        <p:txBody>
          <a:bodyPr/>
          <a:lstStyle>
            <a:lvl1pPr marL="228600" indent="-228600">
              <a:buClr>
                <a:schemeClr val="tx1"/>
              </a:buClr>
              <a:buSzPct val="120000"/>
              <a:buFont typeface="Wingdings" charset="2"/>
              <a:buChar char="§"/>
              <a:defRPr/>
            </a:lvl1pPr>
            <a:lvl2pPr marL="457200" indent="-227013">
              <a:buClr>
                <a:schemeClr val="tx1"/>
              </a:buClr>
              <a:buSzPct val="100000"/>
              <a:buFont typeface="Courier New" charset="0"/>
              <a:buChar char="o"/>
              <a:defRPr/>
            </a:lvl2pPr>
            <a:lvl3pPr marL="682625" indent="-223838">
              <a:buClr>
                <a:schemeClr val="tx1"/>
              </a:buClr>
              <a:buFont typeface="Arial" charset="0"/>
              <a:buChar char="•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7C58D-D633-0148-9592-59EC29FFD9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0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D5448-591D-3940-967A-F8DE4BFDDA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962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467E7-10F9-E942-96FA-AF5BA8B92C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9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65399-8DB2-3847-B0A6-253B38F6AA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077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DB118-A9A6-B845-B1F7-ED34983FD2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5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B5998-41F6-F448-9210-55043855CA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403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8D953-B3C0-D345-90C9-095E0B1D49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61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C00-3A25-1741-8B28-D8A22EF0D6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183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858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41475"/>
            <a:ext cx="86106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13" name="Rectangle 41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0" y="6553200"/>
            <a:ext cx="167640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Tx/>
              <a:buFontTx/>
              <a:buNone/>
              <a:defRPr sz="1000" b="1">
                <a:solidFill>
                  <a:srgbClr val="00569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801E3FE-5C82-594D-A90D-9E7EBB62C1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Line 63"/>
          <p:cNvSpPr>
            <a:spLocks noChangeShapeType="1"/>
          </p:cNvSpPr>
          <p:nvPr userDrawn="1"/>
        </p:nvSpPr>
        <p:spPr bwMode="auto">
          <a:xfrm>
            <a:off x="260350" y="533400"/>
            <a:ext cx="862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 kern="1200">
          <a:solidFill>
            <a:schemeClr val="accent1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rgbClr val="3B9AC5"/>
        </a:buClr>
        <a:buFont typeface="Wingdings" charset="2"/>
        <a:buChar char="Ø"/>
        <a:defRPr sz="2000" kern="1200">
          <a:solidFill>
            <a:schemeClr val="tx1"/>
          </a:solidFill>
          <a:latin typeface="+mn-lt"/>
          <a:ea typeface="Arial" charset="0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rgbClr val="3B9AC5"/>
        </a:buClr>
        <a:buFont typeface="Arial" charset="0"/>
        <a:buBlip>
          <a:blip r:embed="rId13"/>
        </a:buBlip>
        <a:defRPr kern="1200">
          <a:solidFill>
            <a:schemeClr val="tx1"/>
          </a:solidFill>
          <a:latin typeface="+mn-lt"/>
          <a:ea typeface="Arial" charset="0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3"/>
        </a:buBlip>
        <a:defRPr sz="1600" kern="1200">
          <a:solidFill>
            <a:schemeClr val="tx1"/>
          </a:solidFill>
          <a:latin typeface="+mn-lt"/>
          <a:ea typeface="Arial" charset="0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3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3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메모리 </a:t>
            </a:r>
            <a:r>
              <a:rPr lang="ko-KR" altLang="en-US" dirty="0" smtClean="0"/>
              <a:t>계층구조</a:t>
            </a:r>
            <a:r>
              <a:rPr lang="en-US" altLang="ko-KR" dirty="0" smtClean="0"/>
              <a:t>1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(Memory Hierarchy)</a:t>
            </a:r>
            <a:endParaRPr lang="en-GB" altLang="en-US" sz="28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지역성의 특징을 이용한 메모리 계층구조</a:t>
            </a:r>
            <a:endParaRPr lang="en-AU" altLang="ko-KR" dirty="0"/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계층구조로 메모리 시스템을 설계한다</a:t>
            </a:r>
            <a:r>
              <a:rPr lang="en-US" altLang="ko-KR" dirty="0" smtClean="0"/>
              <a:t>.</a:t>
            </a:r>
            <a:endParaRPr 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모든 데이터는 디스크에 저장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최근에 참조된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근처의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디스크에서 </a:t>
            </a:r>
            <a:r>
              <a:rPr lang="en-US" altLang="ko-KR" dirty="0" smtClean="0"/>
              <a:t>DRAM</a:t>
            </a:r>
            <a:r>
              <a:rPr lang="ko-KR" altLang="en-US" dirty="0" smtClean="0"/>
              <a:t>으로 복사한다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최근에 참조된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근처의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DRAM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작은 크기의 </a:t>
            </a:r>
            <a:r>
              <a:rPr lang="en-US" altLang="ko-KR" dirty="0" smtClean="0"/>
              <a:t>SRAM </a:t>
            </a:r>
            <a:r>
              <a:rPr lang="ko-KR" altLang="en-US" dirty="0" smtClean="0"/>
              <a:t>메모리로 복사한다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SRAM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/>
              </a:rPr>
              <a:t> CPU</a:t>
            </a:r>
            <a:r>
              <a:rPr lang="ko-KR" altLang="en-US" dirty="0">
                <a:sym typeface="Wingdings"/>
              </a:rPr>
              <a:t> </a:t>
            </a:r>
            <a:r>
              <a:rPr lang="ko-KR" altLang="en-US" dirty="0" smtClean="0">
                <a:sym typeface="Wingdings"/>
              </a:rPr>
              <a:t>내부의 </a:t>
            </a:r>
            <a:r>
              <a:rPr lang="ko-KR" altLang="en-US" dirty="0" smtClean="0">
                <a:sym typeface="Wingdings"/>
              </a:rPr>
              <a:t>캐시</a:t>
            </a:r>
            <a:r>
              <a:rPr lang="en-US" altLang="ko-KR" dirty="0">
                <a:sym typeface="Wingdings"/>
              </a:rPr>
              <a:t>(</a:t>
            </a:r>
            <a:r>
              <a:rPr lang="en-US" altLang="ko-KR" dirty="0" smtClean="0"/>
              <a:t>Cache)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50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313" y="152400"/>
            <a:ext cx="8915400" cy="609600"/>
          </a:xfrm>
        </p:spPr>
        <p:txBody>
          <a:bodyPr/>
          <a:lstStyle/>
          <a:p>
            <a:r>
              <a:rPr lang="ko-KR" altLang="en-US" dirty="0" smtClean="0"/>
              <a:t>기본적인 용어와 동작</a:t>
            </a:r>
            <a:endParaRPr lang="en-AU" altLang="ko-KR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3505199" y="1219200"/>
            <a:ext cx="5562601" cy="5334000"/>
          </a:xfrm>
        </p:spPr>
        <p:txBody>
          <a:bodyPr/>
          <a:lstStyle/>
          <a:p>
            <a:r>
              <a:rPr lang="ko-KR" altLang="en-US" b="1" dirty="0" smtClean="0"/>
              <a:t>블록</a:t>
            </a:r>
            <a:r>
              <a:rPr lang="en-US" altLang="ko-KR" b="1" dirty="0" smtClean="0"/>
              <a:t>(Block) = </a:t>
            </a:r>
            <a:r>
              <a:rPr lang="ko-KR" altLang="en-US" b="1" dirty="0" smtClean="0"/>
              <a:t>라인</a:t>
            </a:r>
            <a:r>
              <a:rPr lang="en-US" altLang="ko-KR" b="1" dirty="0" smtClean="0"/>
              <a:t>(line)</a:t>
            </a:r>
          </a:p>
          <a:p>
            <a:pPr lvl="1"/>
            <a:r>
              <a:rPr lang="ko-KR" altLang="en-US" dirty="0" smtClean="0"/>
              <a:t>두 계층 간 정보 전송의 최소 단위</a:t>
            </a:r>
            <a:endParaRPr lang="en-US" altLang="ko-KR" dirty="0" smtClean="0"/>
          </a:p>
          <a:p>
            <a:pPr lvl="1"/>
            <a:endParaRPr lang="en-US" altLang="ko-KR" sz="1100" dirty="0" smtClean="0"/>
          </a:p>
          <a:p>
            <a:r>
              <a:rPr lang="ko-KR" altLang="en-US" dirty="0" smtClean="0"/>
              <a:t>적중</a:t>
            </a:r>
            <a:r>
              <a:rPr lang="en-US" altLang="ko-KR" dirty="0" smtClean="0"/>
              <a:t>(Hit)</a:t>
            </a:r>
          </a:p>
          <a:p>
            <a:pPr lvl="1"/>
            <a:r>
              <a:rPr lang="ko-KR" altLang="en-US" dirty="0" smtClean="0"/>
              <a:t>프로세서가 요구한 데이터가 상위계층의 어떤 블록에 있을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적중률</a:t>
            </a:r>
            <a:r>
              <a:rPr lang="en-US" altLang="ko-KR" dirty="0"/>
              <a:t>(</a:t>
            </a:r>
            <a:r>
              <a:rPr lang="en-US" altLang="ko-KR" dirty="0" smtClean="0"/>
              <a:t>Hit rate): </a:t>
            </a:r>
            <a:r>
              <a:rPr lang="en-US" altLang="ko-KR" dirty="0" smtClean="0"/>
              <a:t>hits/accesses</a:t>
            </a:r>
          </a:p>
          <a:p>
            <a:pPr lvl="2"/>
            <a:endParaRPr lang="en-US" altLang="ko-KR" sz="1200" dirty="0" smtClean="0"/>
          </a:p>
          <a:p>
            <a:r>
              <a:rPr lang="ko-KR" altLang="en-US" dirty="0" smtClean="0"/>
              <a:t>실패</a:t>
            </a:r>
            <a:r>
              <a:rPr lang="en-US" altLang="ko-KR" dirty="0" smtClean="0"/>
              <a:t>(Miss)</a:t>
            </a:r>
          </a:p>
          <a:p>
            <a:pPr lvl="1"/>
            <a:r>
              <a:rPr lang="ko-KR" altLang="en-US" dirty="0" smtClean="0"/>
              <a:t>프로세서가 요구한 데이터를 상위계층에서 찾을 수 없을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실패율</a:t>
            </a:r>
            <a:r>
              <a:rPr lang="en-US" altLang="ko-KR" dirty="0" smtClean="0"/>
              <a:t>(Miss rate): </a:t>
            </a:r>
            <a:r>
              <a:rPr lang="en-US" altLang="ko-KR" dirty="0" smtClean="0"/>
              <a:t>misses/accesses</a:t>
            </a:r>
            <a:br>
              <a:rPr lang="en-US" altLang="ko-KR" dirty="0" smtClean="0"/>
            </a:br>
            <a:r>
              <a:rPr lang="en-US" altLang="ko-KR" dirty="0" smtClean="0"/>
              <a:t>= 1 – hit rate</a:t>
            </a:r>
          </a:p>
          <a:p>
            <a:pPr lvl="1"/>
            <a:r>
              <a:rPr lang="ko-KR" altLang="en-US" dirty="0" smtClean="0"/>
              <a:t>필요한 데이터를 포함하는 블록을 찾기 위해 하위 계층 메모리에 접근</a:t>
            </a:r>
            <a:endParaRPr lang="en-AU" altLang="ko-KR" dirty="0"/>
          </a:p>
        </p:txBody>
      </p:sp>
      <p:grpSp>
        <p:nvGrpSpPr>
          <p:cNvPr id="10" name="Group 9"/>
          <p:cNvGrpSpPr/>
          <p:nvPr/>
        </p:nvGrpSpPr>
        <p:grpSpPr>
          <a:xfrm>
            <a:off x="228599" y="1600200"/>
            <a:ext cx="3202376" cy="3657600"/>
            <a:chOff x="228600" y="1981200"/>
            <a:chExt cx="2682546" cy="3063875"/>
          </a:xfrm>
        </p:grpSpPr>
        <p:pic>
          <p:nvPicPr>
            <p:cNvPr id="11267" name="Picture 6" descr="f05-02-P37449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981200"/>
              <a:ext cx="2682546" cy="306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 bwMode="auto">
            <a:xfrm>
              <a:off x="533400" y="1981200"/>
              <a:ext cx="1524000" cy="381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tabLst/>
              </a:pPr>
              <a:r>
                <a:rPr lang="en-US" smtClean="0">
                  <a:latin typeface="Arial" panose="020B0604020202020204" pitchFamily="34" charset="0"/>
                </a:rPr>
                <a:t>Processing Unit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24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Caching in a Pipelined Design</a:t>
            </a:r>
            <a:endParaRPr lang="en-US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1689" y="1752600"/>
            <a:ext cx="8548218" cy="4267200"/>
            <a:chOff x="654021" y="2388607"/>
            <a:chExt cx="8342668" cy="4164593"/>
          </a:xfrm>
        </p:grpSpPr>
        <p:grpSp>
          <p:nvGrpSpPr>
            <p:cNvPr id="5" name="Group 4"/>
            <p:cNvGrpSpPr/>
            <p:nvPr/>
          </p:nvGrpSpPr>
          <p:grpSpPr>
            <a:xfrm>
              <a:off x="1612128" y="3148694"/>
              <a:ext cx="5638800" cy="3404506"/>
              <a:chOff x="1752600" y="2310495"/>
              <a:chExt cx="5638800" cy="3404506"/>
            </a:xfrm>
            <a:solidFill>
              <a:schemeClr val="bg1"/>
            </a:solidFill>
          </p:grpSpPr>
          <p:sp>
            <p:nvSpPr>
              <p:cNvPr id="6" name="Isosceles Triangle 3"/>
              <p:cNvSpPr/>
              <p:nvPr/>
            </p:nvSpPr>
            <p:spPr>
              <a:xfrm>
                <a:off x="1752600" y="2310495"/>
                <a:ext cx="5638800" cy="340450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962400" y="3045621"/>
                <a:ext cx="12192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429793" y="3688555"/>
                <a:ext cx="22860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95600" y="4343400"/>
                <a:ext cx="33528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62200" y="5022850"/>
                <a:ext cx="44196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167754" y="2648931"/>
                <a:ext cx="849813" cy="300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registers</a:t>
                </a:r>
                <a:endParaRPr lang="en-US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48260" y="3005139"/>
                <a:ext cx="1104819" cy="720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CPU Cache</a:t>
                </a:r>
              </a:p>
              <a:p>
                <a:pPr algn="ctr"/>
                <a:r>
                  <a:rPr lang="en-US" sz="1400" dirty="0" smtClean="0"/>
                  <a:t>L1/L2/L3</a:t>
                </a:r>
              </a:p>
              <a:p>
                <a:pPr algn="ctr"/>
                <a:r>
                  <a:rPr lang="en-US" sz="1400" dirty="0" smtClean="0"/>
                  <a:t>SRAM</a:t>
                </a:r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95215" y="3728008"/>
                <a:ext cx="1353568" cy="510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(Main memory)</a:t>
                </a:r>
              </a:p>
              <a:p>
                <a:pPr algn="ctr"/>
                <a:r>
                  <a:rPr lang="en-US" sz="1400" dirty="0" smtClean="0"/>
                  <a:t>DRAM</a:t>
                </a:r>
                <a:endParaRPr lang="en-US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669062" y="4290080"/>
                <a:ext cx="1793180" cy="720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(Secondary Storage)</a:t>
                </a:r>
              </a:p>
              <a:p>
                <a:pPr algn="ctr"/>
                <a:r>
                  <a:rPr lang="en-US" sz="1400" dirty="0" smtClean="0"/>
                  <a:t>Flash Drive (SSD)</a:t>
                </a:r>
              </a:p>
              <a:p>
                <a:pPr algn="ctr"/>
                <a:r>
                  <a:rPr lang="en-US" sz="1400" dirty="0" smtClean="0"/>
                  <a:t>Magnetic disk (HDD)</a:t>
                </a:r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855416" y="5086352"/>
                <a:ext cx="1578851" cy="510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(Archival Storage)</a:t>
                </a:r>
              </a:p>
              <a:p>
                <a:pPr algn="ctr"/>
                <a:r>
                  <a:rPr lang="en-US" sz="1400" dirty="0" smtClean="0"/>
                  <a:t>Tape drive</a:t>
                </a:r>
                <a:endParaRPr lang="en-US" sz="1400" dirty="0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V="1">
              <a:off x="1278017" y="3445578"/>
              <a:ext cx="0" cy="1694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54021" y="2886936"/>
              <a:ext cx="1582104" cy="360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faster, smaller</a:t>
              </a:r>
              <a:endParaRPr lang="en-US" sz="18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8462321" y="3207557"/>
              <a:ext cx="0" cy="16433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912207" y="4888048"/>
              <a:ext cx="1084482" cy="390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cheaper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54224" y="3944008"/>
              <a:ext cx="732479" cy="330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~ 1 ns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55973" y="3962400"/>
              <a:ext cx="1988738" cy="330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$500~$1000 per GB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15199" y="4583204"/>
              <a:ext cx="1009387" cy="330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50~70 ns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78017" y="5309999"/>
              <a:ext cx="852942" cy="330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5-50 µs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8200" y="5929764"/>
              <a:ext cx="904570" cy="330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5-20 </a:t>
              </a:r>
              <a:r>
                <a:rPr lang="en-US" sz="1600" dirty="0" err="1" smtClean="0"/>
                <a:t>ms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84856" y="4628465"/>
              <a:ext cx="1655509" cy="330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$10~$20 per GB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74841" y="5367607"/>
              <a:ext cx="1879226" cy="330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$0.75~$1.0 per GB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17056" y="5952162"/>
              <a:ext cx="1990303" cy="330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$0.05~$0.10 per GB</a:t>
              </a:r>
              <a:endParaRPr lang="en-US" sz="1600" dirty="0"/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3535863" y="2388607"/>
              <a:ext cx="1848670" cy="5642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tabLst/>
              </a:pPr>
              <a:r>
                <a:rPr lang="en-US" sz="180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Processing Unit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1437263" y="3243173"/>
            <a:ext cx="5837975" cy="75809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6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1582" y="4248149"/>
            <a:ext cx="5530539" cy="2311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 smtClean="0"/>
              <a:t>CPU</a:t>
            </a:r>
            <a:endParaRPr lang="en-US" altLang="en-US" sz="1800" dirty="0"/>
          </a:p>
        </p:txBody>
      </p:sp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ＭＳ Ｐゴシック" charset="-128"/>
              </a:rPr>
              <a:t>파이프라인 설계에서의 캐시</a:t>
            </a:r>
            <a:r>
              <a:rPr lang="en-US" altLang="ko-KR" dirty="0" smtClean="0">
                <a:ea typeface="ＭＳ Ｐゴシック" charset="-128"/>
              </a:rPr>
              <a:t>(Cache)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228600" y="1130300"/>
            <a:ext cx="8610600" cy="5194300"/>
          </a:xfrm>
        </p:spPr>
        <p:txBody>
          <a:bodyPr/>
          <a:lstStyle/>
          <a:p>
            <a:r>
              <a:rPr lang="ko-KR" altLang="en-US" sz="1800" dirty="0" smtClean="0">
                <a:ea typeface="ＭＳ Ｐゴシック" charset="-128"/>
              </a:rPr>
              <a:t>캐시는 파이프라인 설계에 매우 밀접하게 관련이 있다</a:t>
            </a:r>
            <a:endParaRPr lang="en-US" altLang="ko-KR" sz="1800" dirty="0" smtClean="0">
              <a:ea typeface="ＭＳ Ｐゴシック" charset="-128"/>
            </a:endParaRPr>
          </a:p>
          <a:p>
            <a:pPr lvl="1"/>
            <a:r>
              <a:rPr lang="ko-KR" altLang="en-US" sz="1600" dirty="0" smtClean="0">
                <a:ea typeface="ＭＳ Ｐゴシック" charset="-128"/>
              </a:rPr>
              <a:t>파이프라인을 구성하는 </a:t>
            </a:r>
            <a:r>
              <a:rPr lang="en-US" altLang="en-US" sz="1600" dirty="0" smtClean="0">
                <a:ea typeface="ＭＳ Ｐゴシック" charset="-128"/>
              </a:rPr>
              <a:t>Instruction memory, data memory </a:t>
            </a:r>
          </a:p>
          <a:p>
            <a:pPr marL="458787" lvl="2" indent="0">
              <a:buNone/>
            </a:pPr>
            <a:r>
              <a:rPr lang="en-US" altLang="en-US" sz="1400" dirty="0" smtClean="0">
                <a:ea typeface="ＭＳ Ｐゴシック" charset="-128"/>
              </a:rPr>
              <a:t>=&gt; DRAM</a:t>
            </a:r>
            <a:r>
              <a:rPr lang="ko-KR" altLang="en-US" sz="1400" dirty="0" smtClean="0">
                <a:ea typeface="ＭＳ Ｐゴシック" charset="-128"/>
              </a:rPr>
              <a:t>은 느리기 때문에 캐시로 구현 </a:t>
            </a:r>
            <a:r>
              <a:rPr lang="en-US" altLang="ko-KR" sz="1400" dirty="0" smtClean="0">
                <a:ea typeface="ＭＳ Ｐゴシック" charset="-128"/>
              </a:rPr>
              <a:t>(Instruction cache, data cache)</a:t>
            </a:r>
          </a:p>
          <a:p>
            <a:pPr lvl="1"/>
            <a:r>
              <a:rPr lang="ko-KR" altLang="en-US" sz="1600" dirty="0" smtClean="0">
                <a:ea typeface="ＭＳ Ｐゴシック" charset="-128"/>
              </a:rPr>
              <a:t>이상적으로</a:t>
            </a:r>
            <a:r>
              <a:rPr lang="en-US" altLang="ko-KR" sz="1600" dirty="0" smtClean="0">
                <a:ea typeface="ＭＳ Ｐゴシック" charset="-128"/>
              </a:rPr>
              <a:t>, </a:t>
            </a:r>
            <a:r>
              <a:rPr lang="ko-KR" altLang="en-US" sz="1600" dirty="0" smtClean="0">
                <a:ea typeface="ＭＳ Ｐゴシック" charset="-128"/>
              </a:rPr>
              <a:t>캐시접근으로 인한 </a:t>
            </a:r>
            <a:r>
              <a:rPr lang="en-US" altLang="ko-KR" sz="1600" dirty="0" smtClean="0">
                <a:ea typeface="ＭＳ Ｐゴシック" charset="-128"/>
              </a:rPr>
              <a:t>stall</a:t>
            </a:r>
            <a:r>
              <a:rPr lang="ko-KR" altLang="en-US" sz="1600" dirty="0" smtClean="0">
                <a:ea typeface="ＭＳ Ｐゴシック" charset="-128"/>
              </a:rPr>
              <a:t>을 방지하기 위해 </a:t>
            </a:r>
            <a:r>
              <a:rPr lang="en-US" altLang="en-US" sz="1600" dirty="0" smtClean="0">
                <a:ea typeface="ＭＳ Ｐゴシック" charset="-128"/>
              </a:rPr>
              <a:t>1-</a:t>
            </a:r>
            <a:r>
              <a:rPr lang="ko-KR" altLang="en-US" sz="1600" dirty="0" err="1" smtClean="0">
                <a:ea typeface="ＭＳ Ｐゴシック" charset="-128"/>
              </a:rPr>
              <a:t>클럭</a:t>
            </a:r>
            <a:r>
              <a:rPr lang="ko-KR" altLang="en-US" sz="1600" dirty="0" smtClean="0">
                <a:ea typeface="ＭＳ Ｐゴシック" charset="-128"/>
              </a:rPr>
              <a:t> 사이클에 접근할 수 있도록 설계 </a:t>
            </a:r>
            <a:r>
              <a:rPr lang="ko-KR" altLang="en-US" sz="1600" dirty="0" err="1" smtClean="0">
                <a:ea typeface="ＭＳ Ｐゴシック" charset="-128"/>
              </a:rPr>
              <a:t>해야함</a:t>
            </a:r>
            <a:endParaRPr lang="en-US" altLang="en-US" sz="1600" dirty="0" smtClean="0">
              <a:ea typeface="ＭＳ Ｐゴシック" charset="-128"/>
            </a:endParaRPr>
          </a:p>
          <a:p>
            <a:r>
              <a:rPr lang="ko-KR" altLang="en-US" sz="1800" dirty="0" smtClean="0">
                <a:ea typeface="ＭＳ Ｐゴシック" charset="-128"/>
              </a:rPr>
              <a:t>만약 </a:t>
            </a:r>
            <a:r>
              <a:rPr lang="en-US" altLang="en-US" sz="1800" dirty="0" smtClean="0">
                <a:ea typeface="ＭＳ Ｐゴシック" charset="-128"/>
              </a:rPr>
              <a:t>High frequency pipeline </a:t>
            </a:r>
            <a:r>
              <a:rPr lang="ko-KR" altLang="en-US" sz="1800" dirty="0" smtClean="0">
                <a:ea typeface="ＭＳ Ｐゴシック" charset="-128"/>
              </a:rPr>
              <a:t>이라면</a:t>
            </a:r>
            <a:r>
              <a:rPr lang="en-US" altLang="en-US" sz="1800" dirty="0" smtClean="0">
                <a:ea typeface="ＭＳ Ｐゴシック" charset="-128"/>
              </a:rPr>
              <a:t> </a:t>
            </a:r>
            <a:r>
              <a:rPr lang="en-US" altLang="en-US" sz="1800" dirty="0" smtClean="0">
                <a:ea typeface="ＭＳ Ｐゴシック" charset="-128"/>
                <a:sym typeface="Wingdings" charset="2"/>
              </a:rPr>
              <a:t> </a:t>
            </a:r>
            <a:r>
              <a:rPr lang="ko-KR" altLang="en-US" sz="1800" dirty="0" smtClean="0">
                <a:ea typeface="ＭＳ Ｐゴシック" charset="-128"/>
                <a:sym typeface="Wingdings" charset="2"/>
              </a:rPr>
              <a:t>캐시를 크게 만들 수 없다</a:t>
            </a:r>
            <a:endParaRPr lang="en-US" altLang="en-US" sz="1800" dirty="0" smtClean="0">
              <a:ea typeface="ＭＳ Ｐゴシック" charset="-128"/>
              <a:sym typeface="Wingdings" charset="2"/>
            </a:endParaRPr>
          </a:p>
          <a:p>
            <a:pPr lvl="1"/>
            <a:r>
              <a:rPr lang="ko-KR" altLang="en-US" sz="1600" dirty="0" smtClean="0">
                <a:ea typeface="ＭＳ Ｐゴシック" charset="-128"/>
                <a:sym typeface="Wingdings" charset="2"/>
              </a:rPr>
              <a:t>캐시를 크게 만들고 싶다면</a:t>
            </a:r>
            <a:r>
              <a:rPr lang="en-US" altLang="ko-KR" sz="1600" dirty="0" smtClean="0">
                <a:ea typeface="ＭＳ Ｐゴシック" charset="-128"/>
                <a:sym typeface="Wingdings" charset="2"/>
              </a:rPr>
              <a:t>?</a:t>
            </a:r>
            <a:endParaRPr lang="en-US" altLang="en-US" sz="1600" dirty="0">
              <a:ea typeface="ＭＳ Ｐゴシック" charset="-128"/>
              <a:sym typeface="Wingdings" charset="2"/>
            </a:endParaRPr>
          </a:p>
          <a:p>
            <a:r>
              <a:rPr lang="en-US" altLang="en-US" sz="1800" dirty="0">
                <a:ea typeface="ＭＳ Ｐゴシック" charset="-128"/>
                <a:sym typeface="Wingdings" charset="2"/>
              </a:rPr>
              <a:t>Idea: </a:t>
            </a:r>
            <a:r>
              <a:rPr lang="en-US" altLang="en-US" sz="1800" dirty="0">
                <a:solidFill>
                  <a:schemeClr val="tx2">
                    <a:lumMod val="75000"/>
                  </a:schemeClr>
                </a:solidFill>
                <a:ea typeface="ＭＳ Ｐゴシック" charset="-128"/>
                <a:sym typeface="Wingdings" charset="2"/>
              </a:rPr>
              <a:t>Cache </a:t>
            </a:r>
            <a:r>
              <a:rPr lang="en-US" altLang="en-US" sz="1800" dirty="0" smtClean="0">
                <a:solidFill>
                  <a:schemeClr val="tx2">
                    <a:lumMod val="75000"/>
                  </a:schemeClr>
                </a:solidFill>
                <a:ea typeface="ＭＳ Ｐゴシック" charset="-128"/>
                <a:sym typeface="Wingdings" charset="2"/>
              </a:rPr>
              <a:t>hierarchy (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  <a:ea typeface="ＭＳ Ｐゴシック" charset="-128"/>
                <a:sym typeface="Wingdings" charset="2"/>
              </a:rPr>
              <a:t>캐시 계층구조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  <a:ea typeface="ＭＳ Ｐゴシック" charset="-128"/>
                <a:sym typeface="Wingdings" charset="2"/>
              </a:rPr>
              <a:t>)</a:t>
            </a:r>
            <a:endParaRPr lang="en-US" altLang="en-US" sz="1800" dirty="0">
              <a:solidFill>
                <a:schemeClr val="tx2">
                  <a:lumMod val="75000"/>
                </a:schemeClr>
              </a:solidFill>
              <a:ea typeface="ＭＳ Ｐゴシック" charset="-128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38974" y="5154613"/>
            <a:ext cx="1439996" cy="636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smtClean="0"/>
              <a:t>Processing unit</a:t>
            </a:r>
            <a:endParaRPr lang="en-US" altLang="en-US" sz="1800" dirty="0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6231798" y="3746499"/>
            <a:ext cx="2378075" cy="281305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5" name="TextBox 7"/>
          <p:cNvSpPr txBox="1">
            <a:spLocks noChangeArrowheads="1"/>
          </p:cNvSpPr>
          <p:nvPr/>
        </p:nvSpPr>
        <p:spPr bwMode="auto">
          <a:xfrm>
            <a:off x="6933903" y="4788934"/>
            <a:ext cx="10175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Main</a:t>
            </a:r>
          </a:p>
          <a:p>
            <a:pPr algn="ctr" eaLnBrk="1" hangingPunct="1"/>
            <a:r>
              <a:rPr lang="en-US" altLang="en-US" sz="1800" dirty="0"/>
              <a:t>Memory</a:t>
            </a:r>
          </a:p>
          <a:p>
            <a:pPr algn="ctr" eaLnBrk="1" hangingPunct="1"/>
            <a:r>
              <a:rPr lang="en-US" altLang="en-US" sz="1800" dirty="0"/>
              <a:t>(DRAM)</a:t>
            </a:r>
          </a:p>
        </p:txBody>
      </p:sp>
      <p:cxnSp>
        <p:nvCxnSpPr>
          <p:cNvPr id="68619" name="Straight Arrow Connector 11"/>
          <p:cNvCxnSpPr>
            <a:cxnSpLocks noChangeShapeType="1"/>
          </p:cNvCxnSpPr>
          <p:nvPr/>
        </p:nvCxnSpPr>
        <p:spPr bwMode="auto">
          <a:xfrm flipH="1" flipV="1">
            <a:off x="1578970" y="5482431"/>
            <a:ext cx="4591574" cy="3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199071" y="4358481"/>
            <a:ext cx="1306513" cy="2062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199071" y="5115718"/>
            <a:ext cx="1306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Level 2</a:t>
            </a:r>
          </a:p>
          <a:p>
            <a:pPr algn="ctr" eaLnBrk="1" hangingPunct="1"/>
            <a:r>
              <a:rPr lang="en-US" altLang="en-US" sz="1800"/>
              <a:t>Cache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6170544" y="6575830"/>
            <a:ext cx="27771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Modified from Prof</a:t>
            </a:r>
            <a:r>
              <a:rPr lang="en-US" dirty="0"/>
              <a:t>. </a:t>
            </a:r>
            <a:r>
              <a:rPr lang="en-US" dirty="0" err="1" smtClean="0"/>
              <a:t>Onur</a:t>
            </a:r>
            <a:r>
              <a:rPr lang="en-US" dirty="0" smtClean="0"/>
              <a:t> </a:t>
            </a:r>
            <a:r>
              <a:rPr lang="en-US" dirty="0" err="1" smtClean="0"/>
              <a:t>Mutlu’s</a:t>
            </a:r>
            <a:r>
              <a:rPr lang="en-US" dirty="0" smtClean="0"/>
              <a:t> </a:t>
            </a:r>
            <a:r>
              <a:rPr lang="en-US" dirty="0"/>
              <a:t>Slide</a:t>
            </a:r>
          </a:p>
        </p:txBody>
      </p:sp>
      <p:sp>
        <p:nvSpPr>
          <p:cNvPr id="68616" name="TextBox 8"/>
          <p:cNvSpPr txBox="1">
            <a:spLocks noChangeArrowheads="1"/>
          </p:cNvSpPr>
          <p:nvPr/>
        </p:nvSpPr>
        <p:spPr bwMode="auto">
          <a:xfrm>
            <a:off x="1950377" y="5327650"/>
            <a:ext cx="4921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RF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2724284" y="4952999"/>
            <a:ext cx="887412" cy="1273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2724284" y="5277643"/>
            <a:ext cx="887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Level1</a:t>
            </a:r>
          </a:p>
          <a:p>
            <a:pPr algn="ctr" eaLnBrk="1" hangingPunct="1"/>
            <a:r>
              <a:rPr lang="en-US" altLang="en-US" sz="1800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8332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68616" grpId="0" animBg="1"/>
      <p:bldP spid="686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1425" y="762000"/>
            <a:ext cx="7391400" cy="40386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501894" y="6272222"/>
            <a:ext cx="7642106" cy="50957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 dirty="0" smtClean="0"/>
              <a:t>Main Memory (DRAM</a:t>
            </a:r>
            <a:r>
              <a:rPr lang="en-US" altLang="en-US" sz="1800" dirty="0"/>
              <a:t>)</a:t>
            </a:r>
          </a:p>
        </p:txBody>
      </p:sp>
      <p:pic>
        <p:nvPicPr>
          <p:cNvPr id="20" name="Picture 7" descr="f04-35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25" y="880966"/>
            <a:ext cx="5722353" cy="263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5433025" y="2198755"/>
            <a:ext cx="685800" cy="6968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r>
              <a:rPr lang="en-US" sz="1050" b="1" dirty="0" smtClean="0">
                <a:latin typeface="Arial" panose="020B0604020202020204" pitchFamily="34" charset="0"/>
              </a:rPr>
              <a:t>L1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r>
              <a:rPr lang="en-US" sz="1050" b="1" dirty="0" smtClean="0">
                <a:latin typeface="Arial" panose="020B0604020202020204" pitchFamily="34" charset="0"/>
              </a:rPr>
              <a:t>Data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704774" y="1996282"/>
            <a:ext cx="829616" cy="7469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r>
              <a:rPr lang="en-US" b="1" dirty="0" smtClean="0">
                <a:latin typeface="Arial" panose="020B0604020202020204" pitchFamily="34" charset="0"/>
              </a:rPr>
              <a:t>L1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Instruction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r>
              <a:rPr lang="en-US" b="1" dirty="0" smtClean="0">
                <a:latin typeface="Arial" panose="020B0604020202020204" pitchFamily="34" charset="0"/>
              </a:rPr>
              <a:t>Cache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01895" y="3822701"/>
            <a:ext cx="4983526" cy="7469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r>
              <a:rPr lang="en-US" b="1" dirty="0" smtClean="0">
                <a:latin typeface="Arial" panose="020B0604020202020204" pitchFamily="34" charset="0"/>
              </a:rPr>
              <a:t>L2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r>
              <a:rPr lang="en-US" b="1" dirty="0" smtClean="0">
                <a:latin typeface="Arial" panose="020B0604020202020204" pitchFamily="34" charset="0"/>
              </a:rPr>
              <a:t>Cache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4431119"/>
            <a:ext cx="822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ea typeface="ＭＳ Ｐゴシック" charset="-128"/>
              </a:rPr>
              <a:t>Core 0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501894" y="5511991"/>
            <a:ext cx="7642106" cy="3767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r>
              <a:rPr lang="en-US" b="1" dirty="0" smtClean="0">
                <a:latin typeface="Arial" panose="020B0604020202020204" pitchFamily="34" charset="0"/>
              </a:rPr>
              <a:t>L3 Cache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077200" y="780446"/>
            <a:ext cx="7391400" cy="40386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93459" y="4400342"/>
            <a:ext cx="822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ea typeface="ＭＳ Ｐゴシック" charset="-128"/>
              </a:rPr>
              <a:t>Core 1</a:t>
            </a:r>
            <a:endParaRPr lang="en-US" sz="16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2119582" y="2743200"/>
            <a:ext cx="3671618" cy="1079501"/>
            <a:chOff x="2119582" y="2743200"/>
            <a:chExt cx="3671618" cy="1079501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flipH="1">
              <a:off x="2119582" y="2743200"/>
              <a:ext cx="14018" cy="77334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5791200" y="2895600"/>
              <a:ext cx="0" cy="6272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2119582" y="3505200"/>
              <a:ext cx="3671618" cy="176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038600" y="3533523"/>
              <a:ext cx="0" cy="2891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Group 42"/>
          <p:cNvGrpSpPr/>
          <p:nvPr/>
        </p:nvGrpSpPr>
        <p:grpSpPr>
          <a:xfrm>
            <a:off x="4038600" y="4569619"/>
            <a:ext cx="5105400" cy="943303"/>
            <a:chOff x="4038600" y="4569619"/>
            <a:chExt cx="5105400" cy="943303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4038600" y="4569619"/>
              <a:ext cx="0" cy="55891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4038600" y="5128536"/>
              <a:ext cx="5105400" cy="88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916120" y="4819046"/>
              <a:ext cx="0" cy="3183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7086600" y="5128536"/>
              <a:ext cx="0" cy="38438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0" name="Straight Arrow Connector 49"/>
          <p:cNvCxnSpPr/>
          <p:nvPr/>
        </p:nvCxnSpPr>
        <p:spPr bwMode="auto">
          <a:xfrm>
            <a:off x="5943600" y="5888767"/>
            <a:ext cx="0" cy="3834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28600" y="101879"/>
            <a:ext cx="8610600" cy="609600"/>
          </a:xfrm>
        </p:spPr>
        <p:txBody>
          <a:bodyPr/>
          <a:lstStyle/>
          <a:p>
            <a:r>
              <a:rPr lang="ko-KR" altLang="en-US" dirty="0" smtClean="0">
                <a:ea typeface="ＭＳ Ｐゴシック" charset="-128"/>
              </a:rPr>
              <a:t>파이프라인 설계에서의 캐시</a:t>
            </a:r>
            <a:r>
              <a:rPr lang="en-US" altLang="ko-KR" dirty="0" smtClean="0">
                <a:ea typeface="ＭＳ Ｐゴシック" charset="-128"/>
              </a:rPr>
              <a:t>(Cache)</a:t>
            </a: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20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8613" grpId="0" animBg="1"/>
      <p:bldP spid="2" grpId="0" animBg="1"/>
      <p:bldP spid="21" grpId="0" animBg="1"/>
      <p:bldP spid="22" grpId="0" animBg="1"/>
      <p:bldP spid="4" grpId="0"/>
      <p:bldP spid="23" grpId="0" animBg="1"/>
      <p:bldP spid="24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871662"/>
          </a:xfrm>
        </p:spPr>
        <p:txBody>
          <a:bodyPr/>
          <a:lstStyle/>
          <a:p>
            <a:pPr algn="ctr"/>
            <a:r>
              <a:rPr lang="en-US" altLang="en-US" sz="4800" dirty="0" smtClean="0">
                <a:ea typeface="ＭＳ Ｐゴシック" charset="-128"/>
              </a:rPr>
              <a:t>The Basics of Caches</a:t>
            </a:r>
            <a:endParaRPr lang="en-US" altLang="en-US" sz="4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97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altLang="en-US" dirty="0"/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캐시 메모리의 정의</a:t>
            </a:r>
            <a:endParaRPr lang="en-US" altLang="en-US" b="1" dirty="0" smtClean="0"/>
          </a:p>
          <a:p>
            <a:pPr lvl="1"/>
            <a:r>
              <a:rPr lang="ko-KR" altLang="en-US" dirty="0" smtClean="0"/>
              <a:t>메모리 계층구조에서 프로세서와 주기억장치 사이에 위치한 작고 빠른 메모리</a:t>
            </a:r>
            <a:endParaRPr lang="en-US" dirty="0" smtClean="0"/>
          </a:p>
          <a:p>
            <a:pPr lvl="1"/>
            <a:endParaRPr lang="en-US" altLang="en-US" dirty="0"/>
          </a:p>
          <a:p>
            <a:r>
              <a:rPr lang="ko-KR" altLang="en-US" dirty="0" smtClean="0"/>
              <a:t>캐시는 메모리 계층구조의 하위에 있는 메모리 보다 작다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캐시에 어떤 데이터를 저장해야 할 지 결정해야 함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캐시에 </a:t>
            </a:r>
            <a:r>
              <a:rPr lang="ko-KR" altLang="en-US" dirty="0"/>
              <a:t>대한 최초의 논문</a:t>
            </a:r>
            <a:endParaRPr lang="en-US" altLang="ko-KR" dirty="0"/>
          </a:p>
          <a:p>
            <a:pPr lvl="1"/>
            <a:r>
              <a:rPr lang="en-US" altLang="ko-KR" dirty="0"/>
              <a:t>M. V. Wilkes, “Slave Memories and Dynamic Storage Allocation,” IEEE Transactions on Electronic Computers, Volume: EC-14, Issue: 2, April 1965, pp. 270-271.</a:t>
            </a:r>
            <a:endParaRPr lang="en-US" altLang="en-US" dirty="0" smtClean="0"/>
          </a:p>
          <a:p>
            <a:pPr lvl="1"/>
            <a:endParaRPr lang="en-US" dirty="0" smtClean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064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캐시 접근</a:t>
            </a:r>
            <a:r>
              <a:rPr lang="en-US" altLang="ko-KR" dirty="0" smtClean="0"/>
              <a:t>(</a:t>
            </a:r>
            <a:r>
              <a:rPr lang="en-US" dirty="0" smtClean="0"/>
              <a:t>Cache Access)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686800" cy="502919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 smtClean="0"/>
              <a:t>가정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CPU</a:t>
            </a:r>
            <a:r>
              <a:rPr lang="ko-KR" altLang="en-US" sz="2000" dirty="0" smtClean="0"/>
              <a:t>는 한번에 워드 크기의 데이터를 요청</a:t>
            </a:r>
            <a:endParaRPr lang="en-US" sz="2000" dirty="0" smtClean="0"/>
          </a:p>
          <a:p>
            <a:pPr lvl="1"/>
            <a:r>
              <a:rPr lang="ko-KR" altLang="en-US" sz="2000" dirty="0" smtClean="0"/>
              <a:t>블록의 크기가 </a:t>
            </a:r>
            <a:r>
              <a:rPr lang="en-US" altLang="ko-KR" sz="2000" dirty="0" smtClean="0"/>
              <a:t>1-</a:t>
            </a:r>
            <a:r>
              <a:rPr lang="ko-KR" altLang="en-US" sz="2000" dirty="0" smtClean="0"/>
              <a:t>워드</a:t>
            </a:r>
            <a:endParaRPr lang="en-US" sz="2000" dirty="0" smtClean="0"/>
          </a:p>
          <a:p>
            <a:r>
              <a:rPr lang="en-US" sz="2400" dirty="0" smtClean="0"/>
              <a:t>Memory access: </a:t>
            </a:r>
            <a:r>
              <a:rPr lang="en-US" altLang="en-US" sz="2400" dirty="0" smtClean="0"/>
              <a:t>X</a:t>
            </a:r>
            <a:r>
              <a:rPr lang="en-US" altLang="en-US" sz="2400" baseline="-25000" dirty="0" smtClean="0"/>
              <a:t>1</a:t>
            </a:r>
            <a:r>
              <a:rPr lang="en-US" altLang="en-US" dirty="0" smtClean="0"/>
              <a:t>, X</a:t>
            </a:r>
            <a:r>
              <a:rPr lang="en-US" altLang="en-US" baseline="-25000" dirty="0" smtClean="0"/>
              <a:t>2,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3,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1,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1,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2 ,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3 ,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4, </a:t>
            </a:r>
            <a:r>
              <a:rPr lang="mr-IN" altLang="en-US" dirty="0" smtClean="0"/>
              <a:t>…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altLang="en-US" baseline="-25000" dirty="0" smtClean="0">
                <a:solidFill>
                  <a:schemeClr val="tx2">
                    <a:lumMod val="75000"/>
                  </a:schemeClr>
                </a:solidFill>
              </a:rPr>
              <a:t>5 ,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 X</a:t>
            </a:r>
            <a:r>
              <a:rPr lang="en-US" altLang="en-US" baseline="-25000" dirty="0" smtClean="0">
                <a:solidFill>
                  <a:schemeClr val="tx2">
                    <a:lumMod val="75000"/>
                  </a:schemeClr>
                </a:solidFill>
              </a:rPr>
              <a:t>6 ,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 X</a:t>
            </a:r>
            <a:r>
              <a:rPr lang="en-US" altLang="en-US" baseline="-25000" dirty="0" smtClean="0">
                <a:solidFill>
                  <a:schemeClr val="tx2">
                    <a:lumMod val="75000"/>
                  </a:schemeClr>
                </a:solidFill>
              </a:rPr>
              <a:t>7 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Cache placement issue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914400" y="3048000"/>
            <a:ext cx="1752600" cy="2590801"/>
            <a:chOff x="1295400" y="2971800"/>
            <a:chExt cx="2743200" cy="1529080"/>
          </a:xfrm>
        </p:grpSpPr>
        <p:sp>
          <p:nvSpPr>
            <p:cNvPr id="5" name="Rectangle 4"/>
            <p:cNvSpPr/>
            <p:nvPr/>
          </p:nvSpPr>
          <p:spPr bwMode="auto">
            <a:xfrm>
              <a:off x="1295400" y="2971800"/>
              <a:ext cx="2743200" cy="3810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295400" y="3357880"/>
              <a:ext cx="2743200" cy="3810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295400" y="3733800"/>
              <a:ext cx="2743200" cy="3810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295400" y="4119880"/>
              <a:ext cx="2743200" cy="3810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665514" y="3149019"/>
            <a:ext cx="313088" cy="4439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/>
              <a:t>X</a:t>
            </a:r>
            <a:r>
              <a:rPr lang="en-US" altLang="en-US" sz="2400" baseline="-25000" dirty="0"/>
              <a:t>1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665514" y="3785960"/>
            <a:ext cx="313088" cy="4439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X</a:t>
            </a:r>
            <a:r>
              <a:rPr lang="en-US" altLang="en-US" sz="2400" baseline="-25000" dirty="0" smtClean="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665514" y="4431507"/>
            <a:ext cx="313088" cy="4439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X</a:t>
            </a:r>
            <a:r>
              <a:rPr lang="en-US" altLang="en-US" sz="2400" baseline="-25000" dirty="0" smtClean="0"/>
              <a:t>3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665514" y="5089966"/>
            <a:ext cx="313088" cy="4439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X</a:t>
            </a:r>
            <a:r>
              <a:rPr lang="en-US" altLang="en-US" sz="2400" baseline="-25000" dirty="0" smtClean="0"/>
              <a:t>4</a:t>
            </a:r>
            <a:endParaRPr lang="en-US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3757023" y="3069096"/>
            <a:ext cx="1752600" cy="2590801"/>
            <a:chOff x="3276600" y="3048000"/>
            <a:chExt cx="1600200" cy="1529080"/>
          </a:xfrm>
        </p:grpSpPr>
        <p:grpSp>
          <p:nvGrpSpPr>
            <p:cNvPr id="40" name="Group 39"/>
            <p:cNvGrpSpPr/>
            <p:nvPr/>
          </p:nvGrpSpPr>
          <p:grpSpPr>
            <a:xfrm>
              <a:off x="3276600" y="3048000"/>
              <a:ext cx="1600200" cy="1529080"/>
              <a:chOff x="1295400" y="2971800"/>
              <a:chExt cx="2743200" cy="152908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1295400" y="2971800"/>
                <a:ext cx="2743200" cy="381000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anose="05000000000000000000" pitchFamily="2" charset="2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1295400" y="3357880"/>
                <a:ext cx="2743200" cy="381000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anose="05000000000000000000" pitchFamily="2" charset="2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1295400" y="3733800"/>
                <a:ext cx="2743200" cy="381000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anose="05000000000000000000" pitchFamily="2" charset="2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1295400" y="4119880"/>
                <a:ext cx="2743200" cy="381000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anose="05000000000000000000" pitchFamily="2" charset="2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3962400" y="3107621"/>
              <a:ext cx="285863" cy="2620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dirty="0"/>
                <a:t>X</a:t>
              </a:r>
              <a:r>
                <a:rPr lang="en-US" alt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62400" y="3483541"/>
              <a:ext cx="459867" cy="2724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dirty="0"/>
                <a:t>X</a:t>
              </a:r>
              <a:r>
                <a:rPr lang="en-US" alt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62400" y="3864540"/>
              <a:ext cx="459867" cy="2724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dirty="0" smtClean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r>
                <a:rPr lang="en-US" altLang="en-US" sz="2400" baseline="-25000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62400" y="4253160"/>
              <a:ext cx="459867" cy="2724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dirty="0" smtClean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r>
                <a:rPr lang="en-US" altLang="en-US" sz="2400" baseline="-25000" dirty="0">
                  <a:solidFill>
                    <a:schemeClr val="tx2">
                      <a:lumMod val="75000"/>
                    </a:schemeClr>
                  </a:solidFill>
                </a:rPr>
                <a:t>6</a:t>
              </a:r>
              <a:endParaRPr 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05600" y="3043696"/>
            <a:ext cx="1752600" cy="2590801"/>
            <a:chOff x="3276600" y="3048000"/>
            <a:chExt cx="1600200" cy="1529080"/>
          </a:xfrm>
        </p:grpSpPr>
        <p:grpSp>
          <p:nvGrpSpPr>
            <p:cNvPr id="50" name="Group 49"/>
            <p:cNvGrpSpPr/>
            <p:nvPr/>
          </p:nvGrpSpPr>
          <p:grpSpPr>
            <a:xfrm>
              <a:off x="3276600" y="3048000"/>
              <a:ext cx="1600200" cy="1529080"/>
              <a:chOff x="1295400" y="2971800"/>
              <a:chExt cx="2743200" cy="1529080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1295400" y="2971800"/>
                <a:ext cx="2743200" cy="381000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anose="05000000000000000000" pitchFamily="2" charset="2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1295400" y="3357880"/>
                <a:ext cx="2743200" cy="381000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anose="05000000000000000000" pitchFamily="2" charset="2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1295400" y="3733800"/>
                <a:ext cx="2743200" cy="381000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anose="05000000000000000000" pitchFamily="2" charset="2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1295400" y="4119880"/>
                <a:ext cx="2743200" cy="381000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anose="05000000000000000000" pitchFamily="2" charset="2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3962400" y="3107621"/>
              <a:ext cx="459867" cy="2724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dirty="0" smtClean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r>
                <a:rPr lang="en-US" altLang="en-US" sz="2400" baseline="-25000" dirty="0" smtClean="0">
                  <a:solidFill>
                    <a:schemeClr val="tx2">
                      <a:lumMod val="75000"/>
                    </a:schemeClr>
                  </a:solidFill>
                </a:rPr>
                <a:t>7</a:t>
              </a:r>
              <a:endParaRPr 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62400" y="3483541"/>
              <a:ext cx="459867" cy="2724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dirty="0"/>
                <a:t>X</a:t>
              </a:r>
              <a:r>
                <a:rPr lang="en-US" alt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62400" y="3864540"/>
              <a:ext cx="459867" cy="2724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dirty="0" smtClean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r>
                <a:rPr lang="en-US" altLang="en-US" sz="2400" baseline="-25000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62400" y="4253160"/>
              <a:ext cx="459867" cy="2724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dirty="0" smtClean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r>
                <a:rPr lang="en-US" altLang="en-US" sz="2400" baseline="-25000" dirty="0">
                  <a:solidFill>
                    <a:schemeClr val="tx2">
                      <a:lumMod val="75000"/>
                    </a:schemeClr>
                  </a:solidFill>
                </a:rPr>
                <a:t>6</a:t>
              </a:r>
              <a:endParaRPr 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 bwMode="auto">
          <a:xfrm>
            <a:off x="2971800" y="4368800"/>
            <a:ext cx="4572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5867400" y="4368800"/>
            <a:ext cx="4572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4971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캐시의 기본</a:t>
            </a:r>
            <a:endParaRPr lang="en-US" altLang="en-US" dirty="0"/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228600" y="1071971"/>
            <a:ext cx="8763000" cy="6090829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Block (line): </a:t>
            </a:r>
            <a:r>
              <a:rPr lang="ko-KR" altLang="en-US" sz="1800" dirty="0" smtClean="0"/>
              <a:t>캐시에 저장하는 데이터의 단위</a:t>
            </a:r>
            <a:endParaRPr lang="en-US" sz="1800" dirty="0" smtClean="0"/>
          </a:p>
          <a:p>
            <a:pPr lvl="1"/>
            <a:r>
              <a:rPr lang="ko-KR" altLang="en-US" sz="1800" dirty="0" smtClean="0"/>
              <a:t>메모리는 캐시블록의 크기로 논리적으로 분할</a:t>
            </a:r>
            <a:r>
              <a:rPr lang="ko-KR" altLang="en-US" dirty="0" smtClean="0"/>
              <a:t>되어</a:t>
            </a:r>
            <a:r>
              <a:rPr lang="ko-KR" altLang="en-US" sz="1800" dirty="0" smtClean="0"/>
              <a:t> 캐시 내의 위치에 사상</a:t>
            </a:r>
            <a:endParaRPr lang="en-US" altLang="ko-KR" sz="1800" dirty="0" smtClean="0"/>
          </a:p>
          <a:p>
            <a:endParaRPr lang="en-US" sz="1800" dirty="0" smtClean="0"/>
          </a:p>
          <a:p>
            <a:r>
              <a:rPr lang="ko-KR" altLang="en-US" sz="1800" dirty="0" smtClean="0"/>
              <a:t>데이터가 참조되었을 때</a:t>
            </a:r>
            <a:r>
              <a:rPr lang="en-US" altLang="ko-KR" sz="1800" dirty="0" smtClean="0"/>
              <a:t>,</a:t>
            </a:r>
            <a:endParaRPr lang="en-US" sz="1800" dirty="0" smtClean="0"/>
          </a:p>
          <a:p>
            <a:pPr lvl="1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HIT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sz="1800" dirty="0" smtClean="0"/>
              <a:t>만약 캐시에 찾는 데이터가 있다면 캐시에서 데이터를 읽어가고 하위계층의 메모리에 접근하지 않는다</a:t>
            </a:r>
            <a:endParaRPr lang="en-US" altLang="ko-KR" sz="1800" dirty="0" smtClean="0"/>
          </a:p>
          <a:p>
            <a:pPr lvl="1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MISS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sz="1800" dirty="0" smtClean="0"/>
              <a:t>만약 캐시에 찾는 데이터가 없다면 하위계층메모리로 접근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해당 데이터를 캐시에 복사한다</a:t>
            </a:r>
            <a:endParaRPr lang="en-US" sz="16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캐시설계 시 중요한 결정 사항</a:t>
            </a:r>
            <a:endParaRPr lang="en-US" sz="1800" dirty="0"/>
          </a:p>
          <a:p>
            <a:pPr lvl="1"/>
            <a:r>
              <a:rPr lang="ko-KR" altLang="en-US" sz="1800" b="1" dirty="0" smtClean="0">
                <a:solidFill>
                  <a:schemeClr val="tx2">
                    <a:lumMod val="75000"/>
                  </a:schemeClr>
                </a:solidFill>
              </a:rPr>
              <a:t>위치지정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Placement)</a:t>
            </a:r>
            <a:r>
              <a:rPr lang="en-US" sz="1800" dirty="0" smtClean="0"/>
              <a:t>: </a:t>
            </a:r>
            <a:r>
              <a:rPr lang="ko-KR" altLang="en-US" sz="1800" dirty="0" smtClean="0"/>
              <a:t>참조하려는</a:t>
            </a:r>
            <a:r>
              <a:rPr lang="en-US" sz="1800" dirty="0" smtClean="0"/>
              <a:t> </a:t>
            </a:r>
            <a:r>
              <a:rPr lang="ko-KR" altLang="en-US" sz="1800" dirty="0" smtClean="0"/>
              <a:t>블록을 캐시의 어디에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어떻게 찾을 것인가</a:t>
            </a:r>
            <a:r>
              <a:rPr lang="en-US" altLang="ko-KR" sz="1800" dirty="0" smtClean="0"/>
              <a:t>?</a:t>
            </a:r>
            <a:endParaRPr lang="en-US" sz="1800" dirty="0"/>
          </a:p>
          <a:p>
            <a:pPr lvl="1"/>
            <a:r>
              <a:rPr lang="ko-KR" altLang="en-US" sz="1800" b="1" dirty="0" smtClean="0">
                <a:solidFill>
                  <a:schemeClr val="tx2">
                    <a:lumMod val="75000"/>
                  </a:schemeClr>
                </a:solidFill>
              </a:rPr>
              <a:t>교환</a:t>
            </a:r>
            <a:r>
              <a:rPr lang="en-US" altLang="ko-KR" sz="1800" b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Replacement): </a:t>
            </a:r>
            <a:r>
              <a:rPr lang="ko-KR" altLang="en-US" sz="1800" dirty="0" smtClean="0"/>
              <a:t>캐시가 꽉 찾을 경우 어떤 블록을 뺄 것인가</a:t>
            </a:r>
            <a:r>
              <a:rPr lang="en-US" sz="1800" dirty="0" smtClean="0"/>
              <a:t>?</a:t>
            </a:r>
            <a:endParaRPr lang="en-US" sz="1800" dirty="0"/>
          </a:p>
          <a:p>
            <a:pPr lvl="1"/>
            <a:r>
              <a:rPr lang="ko-KR" altLang="en-US" sz="1800" b="1" dirty="0" smtClean="0">
                <a:solidFill>
                  <a:schemeClr val="tx2">
                    <a:lumMod val="75000"/>
                  </a:schemeClr>
                </a:solidFill>
              </a:rPr>
              <a:t>블록의 크기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Granularity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of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block): </a:t>
            </a:r>
            <a:r>
              <a:rPr lang="en-US" sz="1800" dirty="0"/>
              <a:t>large, </a:t>
            </a:r>
            <a:r>
              <a:rPr lang="en-US" sz="1800" dirty="0" smtClean="0"/>
              <a:t>small?</a:t>
            </a:r>
            <a:endParaRPr lang="en-US" sz="1800" dirty="0"/>
          </a:p>
          <a:p>
            <a:pPr lvl="1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쓰기정책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Write policy): </a:t>
            </a:r>
            <a:r>
              <a:rPr lang="ko-KR" altLang="en-US" sz="1800" dirty="0" smtClean="0"/>
              <a:t>쓰기연산에 대해 어떻게 처리할 것인가</a:t>
            </a:r>
            <a:r>
              <a:rPr lang="en-US" sz="1800" dirty="0" smtClean="0"/>
              <a:t>?</a:t>
            </a:r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51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캐시의 구성에 따른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직접 사상</a:t>
            </a:r>
            <a:r>
              <a:rPr lang="en-US" altLang="ko-KR" dirty="0" smtClean="0"/>
              <a:t>(Direct-mapped)</a:t>
            </a:r>
          </a:p>
          <a:p>
            <a:r>
              <a:rPr lang="ko-KR" altLang="en-US" dirty="0" smtClean="0"/>
              <a:t>완전 연관 사상</a:t>
            </a:r>
            <a:r>
              <a:rPr lang="en-US" altLang="ko-KR" dirty="0" smtClean="0"/>
              <a:t>(Fully-associative mapping)</a:t>
            </a:r>
          </a:p>
          <a:p>
            <a:r>
              <a:rPr lang="ko-KR" altLang="en-US" dirty="0" smtClean="0"/>
              <a:t>집합 연관 사상</a:t>
            </a:r>
            <a:r>
              <a:rPr lang="en-US" altLang="ko-KR" dirty="0" smtClean="0"/>
              <a:t>(Set-Associative mapping)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7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Memory in a </a:t>
            </a:r>
            <a:r>
              <a:rPr lang="en-US" altLang="en-US" dirty="0" smtClean="0">
                <a:ea typeface="ＭＳ Ｐゴシック" charset="-128"/>
              </a:rPr>
              <a:t>Modern Computing System</a:t>
            </a:r>
            <a:endParaRPr lang="en-AU" altLang="ko-KR" dirty="0"/>
          </a:p>
        </p:txBody>
      </p:sp>
      <p:pic>
        <p:nvPicPr>
          <p:cNvPr id="1026" name="Picture 2" descr="mage result for ibm power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4648200" cy="430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6620788" y="1868190"/>
            <a:ext cx="1143000" cy="4275139"/>
          </a:xfrm>
          <a:prstGeom prst="rect">
            <a:avLst/>
          </a:prstGeom>
          <a:noFill/>
          <a:ln w="762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25" name="Group 1024"/>
          <p:cNvGrpSpPr/>
          <p:nvPr/>
        </p:nvGrpSpPr>
        <p:grpSpPr>
          <a:xfrm>
            <a:off x="6680836" y="1480066"/>
            <a:ext cx="1082952" cy="4663263"/>
            <a:chOff x="7307124" y="1480066"/>
            <a:chExt cx="1082952" cy="4663263"/>
          </a:xfrm>
        </p:grpSpPr>
        <p:pic>
          <p:nvPicPr>
            <p:cNvPr id="8" name="Picture 37" descr="samsung-dimm-better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7124" y="1858665"/>
              <a:ext cx="1082952" cy="428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7379994" y="148006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smtClean="0">
                  <a:ea typeface="ＭＳ Ｐゴシック" charset="-128"/>
                </a:rPr>
                <a:t>DRAM</a:t>
              </a:r>
              <a:endParaRPr lang="en-US" sz="18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95400" y="1285101"/>
            <a:ext cx="1210588" cy="1686699"/>
            <a:chOff x="1524000" y="1285101"/>
            <a:chExt cx="1210588" cy="1686699"/>
          </a:xfrm>
        </p:grpSpPr>
        <p:sp>
          <p:nvSpPr>
            <p:cNvPr id="2" name="Rectangle 1"/>
            <p:cNvSpPr/>
            <p:nvPr/>
          </p:nvSpPr>
          <p:spPr bwMode="auto">
            <a:xfrm>
              <a:off x="1981200" y="2819400"/>
              <a:ext cx="609600" cy="152400"/>
            </a:xfrm>
            <a:prstGeom prst="rect">
              <a:avLst/>
            </a:prstGeom>
            <a:noFill/>
            <a:ln w="762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24000" y="1285101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ea typeface="ＭＳ Ｐゴシック" charset="-128"/>
                </a:rPr>
                <a:t>L2 Cache</a:t>
              </a:r>
              <a:endParaRPr lang="en-US" sz="1800" b="1" dirty="0"/>
            </a:p>
          </p:txBody>
        </p:sp>
        <p:cxnSp>
          <p:nvCxnSpPr>
            <p:cNvPr id="5" name="Straight Arrow Connector 4"/>
            <p:cNvCxnSpPr>
              <a:endCxn id="12" idx="2"/>
            </p:cNvCxnSpPr>
            <p:nvPr/>
          </p:nvCxnSpPr>
          <p:spPr bwMode="auto">
            <a:xfrm flipH="1" flipV="1">
              <a:off x="2129294" y="1654433"/>
              <a:ext cx="228600" cy="11708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28"/>
          <p:cNvGrpSpPr/>
          <p:nvPr/>
        </p:nvGrpSpPr>
        <p:grpSpPr>
          <a:xfrm>
            <a:off x="3619500" y="1110734"/>
            <a:ext cx="1210588" cy="1708666"/>
            <a:chOff x="3848100" y="1110734"/>
            <a:chExt cx="1210588" cy="1708666"/>
          </a:xfrm>
        </p:grpSpPr>
        <p:sp>
          <p:nvSpPr>
            <p:cNvPr id="7" name="Rectangle 6"/>
            <p:cNvSpPr/>
            <p:nvPr/>
          </p:nvSpPr>
          <p:spPr bwMode="auto">
            <a:xfrm>
              <a:off x="4267200" y="2590800"/>
              <a:ext cx="381000" cy="228600"/>
            </a:xfrm>
            <a:prstGeom prst="rect">
              <a:avLst/>
            </a:prstGeom>
            <a:noFill/>
            <a:ln w="762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848100" y="1110734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ea typeface="ＭＳ Ｐゴシック" charset="-128"/>
                </a:rPr>
                <a:t>L1 Cache</a:t>
              </a:r>
              <a:endParaRPr lang="en-US" sz="1800" b="1" dirty="0"/>
            </a:p>
          </p:txBody>
        </p:sp>
        <p:cxnSp>
          <p:nvCxnSpPr>
            <p:cNvPr id="19" name="Straight Arrow Connector 18"/>
            <p:cNvCxnSpPr>
              <a:stCxn id="7" idx="0"/>
            </p:cNvCxnSpPr>
            <p:nvPr/>
          </p:nvCxnSpPr>
          <p:spPr bwMode="auto">
            <a:xfrm flipH="1" flipV="1">
              <a:off x="4425275" y="1376064"/>
              <a:ext cx="32425" cy="12147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29"/>
          <p:cNvGrpSpPr/>
          <p:nvPr/>
        </p:nvGrpSpPr>
        <p:grpSpPr>
          <a:xfrm>
            <a:off x="4038600" y="1352653"/>
            <a:ext cx="2201188" cy="2228747"/>
            <a:chOff x="4267200" y="1352653"/>
            <a:chExt cx="2201188" cy="2228747"/>
          </a:xfrm>
        </p:grpSpPr>
        <p:sp>
          <p:nvSpPr>
            <p:cNvPr id="6" name="Rectangle 5"/>
            <p:cNvSpPr/>
            <p:nvPr/>
          </p:nvSpPr>
          <p:spPr bwMode="auto">
            <a:xfrm>
              <a:off x="4267200" y="2971800"/>
              <a:ext cx="1676400" cy="609600"/>
            </a:xfrm>
            <a:prstGeom prst="rect">
              <a:avLst/>
            </a:prstGeom>
            <a:noFill/>
            <a:ln w="762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1352653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ea typeface="ＭＳ Ｐゴシック" charset="-128"/>
                </a:rPr>
                <a:t>L3 Cache</a:t>
              </a:r>
              <a:endParaRPr lang="en-US" sz="1800" b="1" dirty="0"/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V="1">
              <a:off x="5565002" y="1537319"/>
              <a:ext cx="290992" cy="147034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24" name="Group 1023"/>
          <p:cNvGrpSpPr/>
          <p:nvPr/>
        </p:nvGrpSpPr>
        <p:grpSpPr>
          <a:xfrm>
            <a:off x="3657600" y="5688363"/>
            <a:ext cx="2286000" cy="1080894"/>
            <a:chOff x="3886200" y="5688363"/>
            <a:chExt cx="2286000" cy="1080894"/>
          </a:xfrm>
        </p:grpSpPr>
        <p:sp>
          <p:nvSpPr>
            <p:cNvPr id="9" name="Rectangle 8"/>
            <p:cNvSpPr/>
            <p:nvPr/>
          </p:nvSpPr>
          <p:spPr bwMode="auto">
            <a:xfrm>
              <a:off x="3886200" y="5688363"/>
              <a:ext cx="2286000" cy="440679"/>
            </a:xfrm>
            <a:prstGeom prst="rect">
              <a:avLst/>
            </a:prstGeom>
            <a:noFill/>
            <a:ln w="762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6399925"/>
              <a:ext cx="19030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ea typeface="ＭＳ Ｐゴシック" charset="-128"/>
                </a:rPr>
                <a:t>DRAM Interface</a:t>
              </a:r>
              <a:endParaRPr lang="en-US" sz="1800" b="1" dirty="0"/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H="1">
              <a:off x="5257800" y="6143329"/>
              <a:ext cx="152400" cy="4412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8" name="Straight Arrow Connector 27"/>
          <p:cNvCxnSpPr>
            <a:stCxn id="9" idx="3"/>
          </p:cNvCxnSpPr>
          <p:nvPr/>
        </p:nvCxnSpPr>
        <p:spPr bwMode="auto">
          <a:xfrm>
            <a:off x="5943600" y="5908703"/>
            <a:ext cx="67718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369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직접 사상 캐시 </a:t>
            </a:r>
            <a:r>
              <a:rPr lang="en-US" altLang="ko-KR" dirty="0" smtClean="0"/>
              <a:t>(</a:t>
            </a:r>
            <a:r>
              <a:rPr lang="en-US" dirty="0" smtClean="0"/>
              <a:t>Direct-mapped Cache)</a:t>
            </a:r>
            <a:endParaRPr lang="en-US" altLang="en-US" dirty="0"/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1197433"/>
            <a:ext cx="8686800" cy="54319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tx1"/>
              </a:buClr>
              <a:buSzPct val="120000"/>
              <a:buFont typeface="Wingdings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SzPct val="100000"/>
              <a:buFont typeface="Courier New" charset="0"/>
              <a:buChar char="o"/>
              <a:defRPr sz="2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direct-mapped cache:</a:t>
            </a:r>
          </a:p>
          <a:p>
            <a:pPr lvl="1"/>
            <a:r>
              <a:rPr lang="ko-KR" altLang="en-US" sz="2000" dirty="0" smtClean="0"/>
              <a:t>각 메모리의 위치는 캐시 내의 딱 한 장소에 사상</a:t>
            </a:r>
            <a:endParaRPr lang="en-US" sz="2000" dirty="0" smtClean="0"/>
          </a:p>
          <a:p>
            <a:pPr lvl="1"/>
            <a:r>
              <a:rPr lang="ko-KR" altLang="en-US" sz="2000" dirty="0"/>
              <a:t>캐시 주소 </a:t>
            </a:r>
            <a:r>
              <a:rPr lang="en-US" altLang="ko-KR" sz="2000" dirty="0"/>
              <a:t>(i.e. </a:t>
            </a:r>
            <a:r>
              <a:rPr lang="ko-KR" altLang="en-US" sz="2000" dirty="0"/>
              <a:t>캐시 인덱스</a:t>
            </a:r>
            <a:r>
              <a:rPr lang="en-US" altLang="ko-KR" sz="2000" dirty="0"/>
              <a:t>) = (</a:t>
            </a:r>
            <a:r>
              <a:rPr lang="ko-KR" altLang="en-US" sz="2000" dirty="0"/>
              <a:t>블록 주소</a:t>
            </a:r>
            <a:r>
              <a:rPr lang="en-US" altLang="ko-KR" sz="2000" dirty="0"/>
              <a:t>) modulo (</a:t>
            </a:r>
            <a:r>
              <a:rPr lang="ko-KR" altLang="en-US" sz="2000" dirty="0"/>
              <a:t>전체 </a:t>
            </a:r>
            <a:r>
              <a:rPr lang="ko-KR" altLang="en-US" sz="2000" dirty="0" err="1"/>
              <a:t>캐쉬</a:t>
            </a:r>
            <a:r>
              <a:rPr lang="ko-KR" altLang="en-US" sz="2000" dirty="0"/>
              <a:t> 블록 수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전체 </a:t>
            </a:r>
            <a:r>
              <a:rPr lang="ko-KR" altLang="en-US" sz="2000" dirty="0" err="1"/>
              <a:t>캐쉬</a:t>
            </a:r>
            <a:r>
              <a:rPr lang="ko-KR" altLang="en-US" sz="2000" dirty="0"/>
              <a:t> 블록 수가 </a:t>
            </a:r>
            <a:r>
              <a:rPr lang="en-US" altLang="ko-KR" sz="2000" dirty="0"/>
              <a:t>2</a:t>
            </a:r>
            <a:r>
              <a:rPr lang="en-US" altLang="ko-KR" sz="2000" baseline="30000" dirty="0"/>
              <a:t>N</a:t>
            </a:r>
            <a:r>
              <a:rPr lang="ko-KR" altLang="en-US" sz="2000" dirty="0"/>
              <a:t>이면</a:t>
            </a:r>
            <a:r>
              <a:rPr lang="en-US" altLang="ko-KR" sz="2000" dirty="0"/>
              <a:t>,</a:t>
            </a:r>
          </a:p>
          <a:p>
            <a:pPr marL="413249" lvl="1" indent="250587">
              <a:buNone/>
            </a:pPr>
            <a:r>
              <a:rPr lang="ko-KR" altLang="en-US" sz="2000" dirty="0"/>
              <a:t>캐시</a:t>
            </a:r>
            <a:r>
              <a:rPr lang="en-US" altLang="ko-KR" sz="2000" dirty="0"/>
              <a:t> </a:t>
            </a:r>
            <a:r>
              <a:rPr lang="ko-KR" altLang="en-US" sz="2000" dirty="0"/>
              <a:t>주소 </a:t>
            </a:r>
            <a:r>
              <a:rPr lang="en-US" altLang="ko-KR" sz="2000" dirty="0"/>
              <a:t>= </a:t>
            </a:r>
            <a:r>
              <a:rPr lang="ko-KR" altLang="en-US" sz="2000" dirty="0"/>
              <a:t>메모리 주소의 하위 </a:t>
            </a:r>
            <a:r>
              <a:rPr lang="en-US" altLang="ko-KR" sz="2000" dirty="0"/>
              <a:t>N </a:t>
            </a:r>
            <a:r>
              <a:rPr lang="ko-KR" altLang="en-US" sz="2000" dirty="0"/>
              <a:t>비트</a:t>
            </a:r>
          </a:p>
          <a:p>
            <a:pPr lvl="1"/>
            <a:r>
              <a:rPr lang="ko-KR" altLang="en-US" sz="2000" dirty="0"/>
              <a:t>여러 메모리 주소가 한 캐시 블록을 </a:t>
            </a:r>
            <a:r>
              <a:rPr lang="ko-KR" altLang="en-US" sz="2000" dirty="0" smtClean="0"/>
              <a:t>공유</a:t>
            </a:r>
            <a:endParaRPr lang="en-US" altLang="ko-KR" sz="2000" dirty="0" smtClean="0"/>
          </a:p>
          <a:p>
            <a:pPr lvl="1"/>
            <a:endParaRPr lang="en-US" sz="2000" dirty="0"/>
          </a:p>
          <a:p>
            <a:r>
              <a:rPr lang="ko-KR" altLang="en-US" sz="2000" dirty="0" smtClean="0"/>
              <a:t>캐시 블록의 구성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유효 비트</a:t>
            </a:r>
            <a:r>
              <a:rPr lang="en-US" altLang="ko-KR" sz="2000" dirty="0" smtClean="0"/>
              <a:t>(valid bit)</a:t>
            </a:r>
          </a:p>
          <a:p>
            <a:pPr lvl="1"/>
            <a:r>
              <a:rPr lang="ko-KR" altLang="en-US" sz="2000" dirty="0" smtClean="0"/>
              <a:t>데이터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태그</a:t>
            </a:r>
            <a:r>
              <a:rPr lang="en-US" altLang="ko-KR" sz="2000" dirty="0" smtClean="0"/>
              <a:t>(tag)</a:t>
            </a:r>
          </a:p>
          <a:p>
            <a:pPr lvl="2"/>
            <a:r>
              <a:rPr lang="ko-KR" altLang="en-US" sz="1600" dirty="0" smtClean="0"/>
              <a:t>캐시 내의 블록이 요청한 것인지 아닌지를 식별하는데 필요한 주소정보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캐시 주소 중 인덱스를 제외한 상위부분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505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직접 사상 캐시</a:t>
            </a:r>
            <a:r>
              <a:rPr lang="ko-KR" altLang="en-US" dirty="0"/>
              <a:t> </a:t>
            </a:r>
            <a:r>
              <a:rPr lang="en-US" altLang="ko-KR" dirty="0"/>
              <a:t>(Direct-mapped Cache)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5" name="Picture 5" descr="Figure 7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9467" y="2755675"/>
            <a:ext cx="5704743" cy="3899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1197433"/>
            <a:ext cx="8686800" cy="54319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tx1"/>
              </a:buClr>
              <a:buSzPct val="120000"/>
              <a:buFont typeface="Wingdings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SzPct val="100000"/>
              <a:buFont typeface="Courier New" charset="0"/>
              <a:buChar char="o"/>
              <a:defRPr sz="2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direct-mapped cache:</a:t>
            </a:r>
          </a:p>
          <a:p>
            <a:pPr lvl="1"/>
            <a:r>
              <a:rPr lang="ko-KR" altLang="en-US" sz="2000" dirty="0" smtClean="0"/>
              <a:t>각 메모리의 위치는 캐시 내의 딱 한 장소에 사상</a:t>
            </a:r>
            <a:endParaRPr lang="en-US" sz="2000" dirty="0" smtClean="0"/>
          </a:p>
          <a:p>
            <a:pPr lvl="1"/>
            <a:r>
              <a:rPr lang="ko-KR" altLang="en-US" sz="2000" dirty="0"/>
              <a:t>캐시 주소 </a:t>
            </a:r>
            <a:r>
              <a:rPr lang="en-US" altLang="ko-KR" sz="2000" dirty="0"/>
              <a:t>(i.e. </a:t>
            </a:r>
            <a:r>
              <a:rPr lang="ko-KR" altLang="en-US" sz="2000" dirty="0"/>
              <a:t>캐시 인덱스</a:t>
            </a:r>
            <a:r>
              <a:rPr lang="en-US" altLang="ko-KR" sz="2000" dirty="0"/>
              <a:t>) = (</a:t>
            </a:r>
            <a:r>
              <a:rPr lang="ko-KR" altLang="en-US" sz="2000" dirty="0"/>
              <a:t>블록 주소</a:t>
            </a:r>
            <a:r>
              <a:rPr lang="en-US" altLang="ko-KR" sz="2000" dirty="0"/>
              <a:t>) modulo (</a:t>
            </a:r>
            <a:r>
              <a:rPr lang="ko-KR" altLang="en-US" sz="2000" dirty="0"/>
              <a:t>전체 </a:t>
            </a:r>
            <a:r>
              <a:rPr lang="ko-KR" altLang="en-US" sz="2000" dirty="0" err="1"/>
              <a:t>캐쉬</a:t>
            </a:r>
            <a:r>
              <a:rPr lang="ko-KR" altLang="en-US" sz="2000" dirty="0"/>
              <a:t> 블록 수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869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Direct-mapped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34" y="969456"/>
            <a:ext cx="8229600" cy="5105400"/>
          </a:xfrm>
        </p:spPr>
        <p:txBody>
          <a:bodyPr>
            <a:normAutofit/>
          </a:bodyPr>
          <a:lstStyle/>
          <a:p>
            <a:pPr lvl="1"/>
            <a:endParaRPr lang="en-US" sz="900" dirty="0" smtClean="0"/>
          </a:p>
          <a:p>
            <a:r>
              <a:rPr lang="ko-KR" altLang="en-US" sz="2200" dirty="0" smtClean="0"/>
              <a:t>캐시에 저장된 블록의 메모리 주소를 어떻게 알 수 있을까</a:t>
            </a:r>
            <a:r>
              <a:rPr lang="en-US" sz="2200" dirty="0" smtClean="0"/>
              <a:t>?</a:t>
            </a:r>
            <a:endParaRPr lang="en-US" sz="2200" dirty="0" smtClean="0"/>
          </a:p>
          <a:p>
            <a:pPr lvl="1"/>
            <a:r>
              <a:rPr lang="en-US" sz="1800" dirty="0" smtClean="0"/>
              <a:t>Block in 001 comes from 00001, 01001, 10001, 11001</a:t>
            </a:r>
          </a:p>
          <a:p>
            <a:r>
              <a:rPr lang="en-US" sz="2400" b="1" dirty="0" smtClean="0"/>
              <a:t>Tags</a:t>
            </a:r>
          </a:p>
          <a:p>
            <a:pPr lvl="1"/>
            <a:r>
              <a:rPr lang="ko-KR" altLang="en-US" sz="2000" dirty="0" smtClean="0"/>
              <a:t>메모리주소의 상위비트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인덱스제외</a:t>
            </a:r>
            <a:r>
              <a:rPr lang="en-US" altLang="ko-KR" sz="2000" dirty="0" smtClean="0"/>
              <a:t>)</a:t>
            </a:r>
            <a:r>
              <a:rPr lang="en-US" sz="2000" dirty="0" smtClean="0"/>
              <a:t> </a:t>
            </a:r>
            <a:r>
              <a:rPr lang="en-US" sz="2000" dirty="0" smtClean="0"/>
              <a:t>–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00</a:t>
            </a:r>
            <a:r>
              <a:rPr lang="en-US" sz="2000" dirty="0" smtClean="0"/>
              <a:t>001,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01</a:t>
            </a:r>
            <a:r>
              <a:rPr lang="en-US" sz="2000" dirty="0" smtClean="0"/>
              <a:t>001,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sz="2000" dirty="0" smtClean="0"/>
              <a:t>001,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11</a:t>
            </a:r>
            <a:r>
              <a:rPr lang="en-US" sz="2000" dirty="0" smtClean="0"/>
              <a:t>001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 rot="5400000">
            <a:off x="4965986" y="2774210"/>
            <a:ext cx="228600" cy="15381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4965986" y="3002810"/>
            <a:ext cx="228600" cy="15381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965986" y="3231410"/>
            <a:ext cx="228600" cy="15381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4965986" y="3460010"/>
            <a:ext cx="228600" cy="15381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4965986" y="3688610"/>
            <a:ext cx="228600" cy="15381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4965986" y="3917210"/>
            <a:ext cx="228600" cy="153818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4965986" y="4145810"/>
            <a:ext cx="228600" cy="15381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4965986" y="4374410"/>
            <a:ext cx="228600" cy="15381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3893293" y="3350485"/>
            <a:ext cx="430887" cy="4049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000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3894367" y="3579085"/>
            <a:ext cx="430887" cy="4049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001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3895441" y="3804629"/>
            <a:ext cx="430887" cy="4049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010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3893293" y="4026641"/>
            <a:ext cx="430887" cy="4049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011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3894367" y="4255241"/>
            <a:ext cx="430887" cy="4049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100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3895441" y="4480785"/>
            <a:ext cx="430887" cy="4049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101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3893293" y="4712441"/>
            <a:ext cx="430887" cy="4049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110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3894367" y="4941041"/>
            <a:ext cx="430887" cy="4049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111</a:t>
            </a:r>
            <a:endParaRPr lang="en-US" sz="1600" dirty="0"/>
          </a:p>
        </p:txBody>
      </p:sp>
      <p:cxnSp>
        <p:nvCxnSpPr>
          <p:cNvPr id="92" name="Elbow Connector 91"/>
          <p:cNvCxnSpPr>
            <a:stCxn id="23" idx="0"/>
            <a:endCxn id="6" idx="2"/>
          </p:cNvCxnSpPr>
          <p:nvPr/>
        </p:nvCxnSpPr>
        <p:spPr>
          <a:xfrm rot="5400000" flipH="1" flipV="1">
            <a:off x="2927781" y="4293198"/>
            <a:ext cx="1904711" cy="86211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5" idx="0"/>
            <a:endCxn id="11" idx="2"/>
          </p:cNvCxnSpPr>
          <p:nvPr/>
        </p:nvCxnSpPr>
        <p:spPr>
          <a:xfrm rot="16200000" flipV="1">
            <a:off x="4756582" y="4240916"/>
            <a:ext cx="990311" cy="1881081"/>
          </a:xfrm>
          <a:prstGeom prst="bentConnector4">
            <a:avLst>
              <a:gd name="adj1" fmla="val 11169"/>
              <a:gd name="adj2" fmla="val 13376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387189" y="308478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store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832522" y="3084788"/>
            <a:ext cx="919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Tag store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685643" y="308636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valid</a:t>
            </a:r>
            <a:endParaRPr lang="en-US" sz="1400" dirty="0"/>
          </a:p>
        </p:txBody>
      </p:sp>
      <p:sp>
        <p:nvSpPr>
          <p:cNvPr id="124" name="Rectangle 123"/>
          <p:cNvSpPr/>
          <p:nvPr/>
        </p:nvSpPr>
        <p:spPr>
          <a:xfrm>
            <a:off x="6066046" y="3429000"/>
            <a:ext cx="427452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066046" y="3657600"/>
            <a:ext cx="427452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6066046" y="3886200"/>
            <a:ext cx="427452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066046" y="4114800"/>
            <a:ext cx="427452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066045" y="4343400"/>
            <a:ext cx="427452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066045" y="4572000"/>
            <a:ext cx="427452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6066046" y="4800600"/>
            <a:ext cx="427452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066046" y="5029200"/>
            <a:ext cx="427452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688756" y="3425488"/>
            <a:ext cx="303621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6688756" y="3654088"/>
            <a:ext cx="303621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4" name="Rectangle 133"/>
          <p:cNvSpPr/>
          <p:nvPr/>
        </p:nvSpPr>
        <p:spPr>
          <a:xfrm>
            <a:off x="6688756" y="3882688"/>
            <a:ext cx="303621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6688756" y="4111288"/>
            <a:ext cx="303621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6688755" y="4339888"/>
            <a:ext cx="303621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6688755" y="4568488"/>
            <a:ext cx="303621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8" name="Rectangle 137"/>
          <p:cNvSpPr/>
          <p:nvPr/>
        </p:nvSpPr>
        <p:spPr>
          <a:xfrm>
            <a:off x="6688756" y="4797088"/>
            <a:ext cx="303621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6688756" y="5025688"/>
            <a:ext cx="303621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302464" y="3597476"/>
            <a:ext cx="1517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010101…110111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320292" y="4517024"/>
            <a:ext cx="1543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000001…110001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03200" y="5597612"/>
            <a:ext cx="8389377" cy="1357155"/>
            <a:chOff x="203200" y="5597612"/>
            <a:chExt cx="8389377" cy="1357155"/>
          </a:xfrm>
        </p:grpSpPr>
        <p:sp>
          <p:nvSpPr>
            <p:cNvPr id="14" name="Rectangle 13"/>
            <p:cNvSpPr/>
            <p:nvPr/>
          </p:nvSpPr>
          <p:spPr>
            <a:xfrm>
              <a:off x="12773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05977" y="5676612"/>
              <a:ext cx="228600" cy="8382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345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631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917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20377" y="5676612"/>
              <a:ext cx="2286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489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775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061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34777" y="5676612"/>
              <a:ext cx="228600" cy="8382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633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19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205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49177" y="5676612"/>
              <a:ext cx="2286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777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063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349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63577" y="5676612"/>
              <a:ext cx="228600" cy="8382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921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6207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493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77977" y="5676612"/>
              <a:ext cx="2286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065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351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637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92377" y="5676612"/>
              <a:ext cx="228600" cy="8382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2209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4495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781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06777" y="5676612"/>
              <a:ext cx="2286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353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363977" y="5676612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 rot="16200000">
              <a:off x="1412998" y="6414533"/>
              <a:ext cx="430887" cy="61330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00001</a:t>
              </a:r>
              <a:endParaRPr lang="en-US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3255838" y="6414533"/>
              <a:ext cx="430887" cy="61330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01001</a:t>
              </a:r>
              <a:endParaRPr lang="en-US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 rot="16200000">
              <a:off x="5110924" y="6423602"/>
              <a:ext cx="430887" cy="61330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10001</a:t>
              </a:r>
              <a:endParaRPr lang="en-US" sz="1600" dirty="0"/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6953764" y="6423601"/>
              <a:ext cx="430887" cy="61330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11001</a:t>
              </a:r>
              <a:endParaRPr lang="en-US" sz="1600" dirty="0"/>
            </a:p>
          </p:txBody>
        </p:sp>
        <p:sp>
          <p:nvSpPr>
            <p:cNvPr id="85" name="TextBox 84"/>
            <p:cNvSpPr txBox="1"/>
            <p:nvPr/>
          </p:nvSpPr>
          <p:spPr>
            <a:xfrm rot="16200000">
              <a:off x="2350593" y="6423601"/>
              <a:ext cx="430887" cy="61330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00101</a:t>
              </a:r>
              <a:endParaRPr 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4193433" y="6423600"/>
              <a:ext cx="430887" cy="61330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01101</a:t>
              </a:r>
              <a:endParaRPr lang="en-US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 rot="16200000">
              <a:off x="6048519" y="6432669"/>
              <a:ext cx="430887" cy="61330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10101</a:t>
              </a:r>
              <a:endParaRPr lang="en-US" sz="16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7891359" y="6432668"/>
              <a:ext cx="430887" cy="61330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11101</a:t>
              </a:r>
              <a:endParaRPr lang="en-US" sz="1600" dirty="0"/>
            </a:p>
          </p:txBody>
        </p:sp>
        <p:sp>
          <p:nvSpPr>
            <p:cNvPr id="142" name="TextBox 141"/>
            <p:cNvSpPr txBox="1"/>
            <p:nvPr/>
          </p:nvSpPr>
          <p:spPr>
            <a:xfrm rot="16200000">
              <a:off x="2947920" y="5979768"/>
              <a:ext cx="9797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010101…110111</a:t>
              </a:r>
              <a:endParaRPr lang="en-US" sz="800" dirty="0"/>
            </a:p>
          </p:txBody>
        </p:sp>
        <p:sp>
          <p:nvSpPr>
            <p:cNvPr id="143" name="TextBox 142"/>
            <p:cNvSpPr txBox="1"/>
            <p:nvPr/>
          </p:nvSpPr>
          <p:spPr>
            <a:xfrm rot="16200000">
              <a:off x="5705205" y="5979768"/>
              <a:ext cx="9797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000001…110001</a:t>
              </a:r>
              <a:endParaRPr lang="en-US" sz="8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03200" y="5926435"/>
              <a:ext cx="9268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Memory</a:t>
              </a:r>
            </a:p>
            <a:p>
              <a:r>
                <a:rPr lang="en-US" sz="1600" dirty="0" smtClean="0"/>
                <a:t>(ideal)</a:t>
              </a:r>
              <a:endParaRPr lang="en-US" sz="16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099827" y="456095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21362" y="3631108"/>
            <a:ext cx="5402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5620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20" grpId="0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46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Subdivision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is divided into tag part, index part, and offset part</a:t>
            </a:r>
          </a:p>
          <a:p>
            <a:pPr lvl="1"/>
            <a:r>
              <a:rPr lang="en-US" sz="2000" b="1" dirty="0"/>
              <a:t>O</a:t>
            </a:r>
            <a:r>
              <a:rPr lang="en-US" sz="2000" b="1" dirty="0" smtClean="0"/>
              <a:t>ffset part: </a:t>
            </a:r>
          </a:p>
          <a:p>
            <a:pPr lvl="1"/>
            <a:r>
              <a:rPr lang="en-US" sz="2000" b="1" dirty="0" smtClean="0"/>
              <a:t>Index part :</a:t>
            </a:r>
          </a:p>
          <a:p>
            <a:pPr lvl="1"/>
            <a:r>
              <a:rPr lang="en-US" sz="2000" b="1" dirty="0" smtClean="0"/>
              <a:t>Tag part:</a:t>
            </a:r>
          </a:p>
        </p:txBody>
      </p:sp>
      <p:pic>
        <p:nvPicPr>
          <p:cNvPr id="4" name="Picture 4" descr="f05-07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40230"/>
            <a:ext cx="3810000" cy="361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505200"/>
            <a:ext cx="3810000" cy="3867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▫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Total number of bits in the cache</a:t>
            </a:r>
          </a:p>
          <a:p>
            <a:endParaRPr lang="en-US" sz="24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dirty="0" smtClean="0"/>
              <a:t>                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4796" y="4423414"/>
            <a:ext cx="4297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 : the number of index bits</a:t>
            </a:r>
          </a:p>
          <a:p>
            <a:endParaRPr lang="en-US" sz="1600" dirty="0" smtClean="0"/>
          </a:p>
          <a:p>
            <a:r>
              <a:rPr lang="en-US" sz="1600" dirty="0" smtClean="0"/>
              <a:t>Total number of bits in cache </a:t>
            </a:r>
          </a:p>
          <a:p>
            <a:r>
              <a:rPr lang="en-US" sz="1600" dirty="0" smtClean="0"/>
              <a:t>= 2</a:t>
            </a:r>
            <a:r>
              <a:rPr lang="en-US" sz="1600" baseline="30000" dirty="0" smtClean="0"/>
              <a:t>n </a:t>
            </a:r>
            <a:r>
              <a:rPr lang="en-US" sz="1600" dirty="0" smtClean="0"/>
              <a:t>x (block size +  tag size + valid field size)</a:t>
            </a:r>
          </a:p>
          <a:p>
            <a:r>
              <a:rPr lang="en-US" sz="1600" dirty="0" smtClean="0"/>
              <a:t>= 2</a:t>
            </a:r>
            <a:r>
              <a:rPr lang="en-US" sz="1600" baseline="30000" dirty="0" smtClean="0"/>
              <a:t>10 </a:t>
            </a:r>
            <a:r>
              <a:rPr lang="en-US" sz="1600" dirty="0"/>
              <a:t>x </a:t>
            </a:r>
            <a:r>
              <a:rPr lang="en-US" sz="1600" dirty="0" smtClean="0"/>
              <a:t>(32 + 20 + 1)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9382" y="6237026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Cache Size : 4KB</a:t>
            </a:r>
          </a:p>
          <a:p>
            <a:r>
              <a:rPr lang="en-US" b="1" dirty="0" smtClean="0"/>
              <a:t>Block Size : 4B 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824845" y="2362200"/>
            <a:ext cx="3733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dirty="0" smtClean="0"/>
              <a:t>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(cache size/block size)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1447800" y="2800290"/>
            <a:ext cx="739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# of address bits </a:t>
            </a:r>
            <a:r>
              <a:rPr lang="mr-IN" sz="2000" dirty="0" smtClean="0"/>
              <a:t>–</a:t>
            </a:r>
            <a:r>
              <a:rPr lang="en-US" sz="2000" dirty="0" smtClean="0"/>
              <a:t> (# of index bits + </a:t>
            </a:r>
            <a:r>
              <a:rPr lang="en-US" sz="2000" dirty="0"/>
              <a:t># of </a:t>
            </a:r>
            <a:r>
              <a:rPr lang="en-US" sz="2000" dirty="0" smtClean="0"/>
              <a:t>block bits) 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1665514" y="314901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552019" y="2412386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= </a:t>
            </a:r>
            <a:r>
              <a:rPr lang="en-US" sz="1800" b="1" dirty="0" smtClean="0"/>
              <a:t>10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1824845" y="1962090"/>
            <a:ext cx="3405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dirty="0" smtClean="0"/>
              <a:t>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(block size in bytes)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5564922" y="1962090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= </a:t>
            </a:r>
            <a:r>
              <a:rPr lang="en-US" sz="1800" b="1" dirty="0"/>
              <a:t>2</a:t>
            </a:r>
            <a:endParaRPr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7681040" y="2831068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= </a:t>
            </a:r>
            <a:r>
              <a:rPr lang="en-US" sz="1800" b="1" dirty="0"/>
              <a:t>2</a:t>
            </a:r>
            <a:r>
              <a:rPr lang="en-US" sz="1800" b="1" dirty="0" smtClean="0"/>
              <a:t>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90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9" grpId="0"/>
      <p:bldP spid="15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Subdivision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is divided into tag part, </a:t>
            </a:r>
            <a:r>
              <a:rPr lang="en-US" dirty="0"/>
              <a:t>index part, and offset part</a:t>
            </a:r>
          </a:p>
          <a:p>
            <a:pPr lvl="1"/>
            <a:r>
              <a:rPr lang="en-US" sz="2000" b="1" dirty="0" smtClean="0"/>
              <a:t>Offset part: </a:t>
            </a:r>
          </a:p>
          <a:p>
            <a:pPr lvl="1"/>
            <a:r>
              <a:rPr lang="en-US" sz="2000" b="1" dirty="0" smtClean="0"/>
              <a:t>Index part :</a:t>
            </a:r>
          </a:p>
          <a:p>
            <a:pPr lvl="1"/>
            <a:r>
              <a:rPr lang="en-US" sz="2000" b="1" dirty="0" smtClean="0"/>
              <a:t>Tag part:</a:t>
            </a:r>
          </a:p>
        </p:txBody>
      </p:sp>
      <p:pic>
        <p:nvPicPr>
          <p:cNvPr id="4" name="Picture 4" descr="f05-07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07309"/>
            <a:ext cx="3810000" cy="361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505200"/>
            <a:ext cx="3810000" cy="3867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▫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Total number of bits in the cache</a:t>
            </a:r>
          </a:p>
          <a:p>
            <a:endParaRPr lang="en-US" sz="24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dirty="0" smtClean="0"/>
              <a:t>                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4796" y="4423414"/>
            <a:ext cx="429797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 : the number of index bits</a:t>
            </a:r>
          </a:p>
          <a:p>
            <a:endParaRPr lang="en-US" sz="1600" dirty="0" smtClean="0"/>
          </a:p>
          <a:p>
            <a:r>
              <a:rPr lang="en-US" sz="1600" dirty="0" smtClean="0"/>
              <a:t>Total number of bits in cache </a:t>
            </a:r>
          </a:p>
          <a:p>
            <a:r>
              <a:rPr lang="en-US" sz="1600" dirty="0" smtClean="0"/>
              <a:t>= 2</a:t>
            </a:r>
            <a:r>
              <a:rPr lang="en-US" sz="1600" baseline="30000" dirty="0" smtClean="0"/>
              <a:t>n </a:t>
            </a:r>
            <a:r>
              <a:rPr lang="en-US" sz="1600" dirty="0" smtClean="0"/>
              <a:t>x (block size +  tag size + valid field size)</a:t>
            </a:r>
          </a:p>
          <a:p>
            <a:r>
              <a:rPr lang="en-US" sz="1600" dirty="0" smtClean="0"/>
              <a:t>= 2</a:t>
            </a:r>
            <a:r>
              <a:rPr lang="en-US" sz="1600" baseline="30000" dirty="0" smtClean="0"/>
              <a:t>10 </a:t>
            </a:r>
            <a:r>
              <a:rPr lang="en-US" sz="1600" dirty="0"/>
              <a:t>x </a:t>
            </a:r>
            <a:r>
              <a:rPr lang="en-US" sz="1600" dirty="0" smtClean="0"/>
              <a:t>(128 + 18 + 1)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	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399382" y="639633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Cache Size : 16KB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Block Size : 16B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4845" y="2399882"/>
            <a:ext cx="3733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dirty="0" smtClean="0"/>
              <a:t>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(cache size/block size)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1447800" y="2800290"/>
            <a:ext cx="739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# of address bits </a:t>
            </a:r>
            <a:r>
              <a:rPr lang="mr-IN" sz="2000" dirty="0" smtClean="0"/>
              <a:t>–</a:t>
            </a:r>
            <a:r>
              <a:rPr lang="en-US" sz="2000" dirty="0" smtClean="0"/>
              <a:t> (# of index bits + </a:t>
            </a:r>
            <a:r>
              <a:rPr lang="en-US" sz="2000" dirty="0"/>
              <a:t># of </a:t>
            </a:r>
            <a:r>
              <a:rPr lang="en-US" sz="2000" dirty="0" smtClean="0"/>
              <a:t>block bits) 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1665514" y="314901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552019" y="2450068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= </a:t>
            </a:r>
            <a:r>
              <a:rPr lang="en-US" sz="1800" b="1" dirty="0" smtClean="0"/>
              <a:t>10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1824845" y="1939228"/>
            <a:ext cx="3405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dirty="0" smtClean="0"/>
              <a:t>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(block size in bytes)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5564922" y="1992868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= </a:t>
            </a:r>
            <a:r>
              <a:rPr lang="en-US" sz="1800" b="1" dirty="0" smtClean="0"/>
              <a:t>4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7543413" y="3490079"/>
            <a:ext cx="137240" cy="26159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346044" y="3316435"/>
            <a:ext cx="1654955" cy="15170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848987" y="3759122"/>
            <a:ext cx="152013" cy="1414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r>
              <a:rPr lang="en-US" sz="800" dirty="0" smtClean="0">
                <a:latin typeface="Arial" panose="020B0604020202020204" pitchFamily="34" charset="0"/>
              </a:rPr>
              <a:t>2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153205" y="3036209"/>
            <a:ext cx="762195" cy="56045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r>
              <a:rPr lang="en-US" sz="900" b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Word </a:t>
            </a:r>
            <a:r>
              <a:rPr lang="en-US" sz="9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o</a:t>
            </a:r>
            <a:r>
              <a:rPr lang="en-US" sz="900" b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ffset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(block offset)</a:t>
            </a:r>
          </a:p>
        </p:txBody>
      </p:sp>
      <p:cxnSp>
        <p:nvCxnSpPr>
          <p:cNvPr id="10" name="Straight Arrow Connector 9"/>
          <p:cNvCxnSpPr>
            <a:endCxn id="21" idx="1"/>
          </p:cNvCxnSpPr>
          <p:nvPr/>
        </p:nvCxnSpPr>
        <p:spPr bwMode="auto">
          <a:xfrm flipV="1">
            <a:off x="7613187" y="3316435"/>
            <a:ext cx="540018" cy="27996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543413" y="3316177"/>
            <a:ext cx="159600" cy="17389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r>
              <a:rPr lang="en-US" sz="800" smtClean="0">
                <a:latin typeface="Arial" panose="020B0604020202020204" pitchFamily="34" charset="0"/>
              </a:rPr>
              <a:t>2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781799" y="3769993"/>
            <a:ext cx="228987" cy="13056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r>
              <a:rPr lang="en-US" sz="800" dirty="0" smtClean="0">
                <a:latin typeface="Arial" panose="020B0604020202020204" pitchFamily="34" charset="0"/>
              </a:rPr>
              <a:t>18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1951" y="6283192"/>
            <a:ext cx="3674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2000" b="1" dirty="0" smtClean="0"/>
              <a:t>Benefit of the larger block?</a:t>
            </a:r>
            <a:endParaRPr lang="en-US" sz="20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7558766" y="5922017"/>
            <a:ext cx="381386" cy="12764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r>
              <a:rPr lang="en-US" sz="800" dirty="0" smtClean="0">
                <a:latin typeface="Arial" panose="020B0604020202020204" pitchFamily="34" charset="0"/>
              </a:rPr>
              <a:t>4x32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8668984" y="5223435"/>
            <a:ext cx="116397" cy="18866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r>
              <a:rPr lang="en-US" sz="800" smtClean="0">
                <a:latin typeface="Arial" panose="020B0604020202020204" pitchFamily="34" charset="0"/>
              </a:rPr>
              <a:t>32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8729086" y="5294001"/>
            <a:ext cx="195072" cy="118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/>
          <p:cNvGrpSpPr/>
          <p:nvPr/>
        </p:nvGrpSpPr>
        <p:grpSpPr>
          <a:xfrm>
            <a:off x="8141098" y="5412098"/>
            <a:ext cx="483341" cy="984237"/>
            <a:chOff x="8141098" y="5252789"/>
            <a:chExt cx="483341" cy="984237"/>
          </a:xfrm>
        </p:grpSpPr>
        <p:sp>
          <p:nvSpPr>
            <p:cNvPr id="26" name="Trapezoid 25"/>
            <p:cNvSpPr/>
            <p:nvPr/>
          </p:nvSpPr>
          <p:spPr bwMode="auto">
            <a:xfrm rot="5400000">
              <a:off x="8216680" y="5919306"/>
              <a:ext cx="421999" cy="213441"/>
            </a:xfrm>
            <a:prstGeom prst="trapezoid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 flipH="1">
              <a:off x="8426517" y="5461198"/>
              <a:ext cx="1162" cy="3876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Rectangle 35"/>
            <p:cNvSpPr/>
            <p:nvPr/>
          </p:nvSpPr>
          <p:spPr bwMode="auto">
            <a:xfrm>
              <a:off x="8141098" y="5252789"/>
              <a:ext cx="483341" cy="18648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tabLst/>
              </a:pPr>
              <a:r>
                <a:rPr lang="en-US" sz="800" smtClean="0">
                  <a:latin typeface="Arial" panose="020B0604020202020204" pitchFamily="34" charset="0"/>
                </a:rPr>
                <a:t>Word offset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681040" y="2831068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= </a:t>
            </a:r>
            <a:r>
              <a:rPr lang="en-US" sz="1800" b="1" dirty="0" smtClean="0"/>
              <a:t>1</a:t>
            </a:r>
            <a:r>
              <a:rPr lang="en-US" sz="1800" b="1" dirty="0"/>
              <a:t>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732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6" grpId="0"/>
      <p:bldP spid="2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Ideal Memory</a:t>
            </a:r>
            <a:endParaRPr lang="en-AU" altLang="ko-KR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제로 접근시간</a:t>
            </a:r>
            <a:r>
              <a:rPr lang="en-US" altLang="ko-KR" dirty="0" smtClean="0"/>
              <a:t>(</a:t>
            </a:r>
            <a:r>
              <a:rPr lang="en-US" dirty="0" smtClean="0"/>
              <a:t>Zero </a:t>
            </a:r>
            <a:r>
              <a:rPr lang="en-US" dirty="0" smtClean="0"/>
              <a:t>access </a:t>
            </a:r>
            <a:r>
              <a:rPr lang="en-US" dirty="0" smtClean="0"/>
              <a:t>latency)</a:t>
            </a:r>
            <a:endParaRPr lang="en-US" dirty="0" smtClean="0"/>
          </a:p>
          <a:p>
            <a:r>
              <a:rPr lang="ko-KR" altLang="en-US" dirty="0" smtClean="0"/>
              <a:t>무한한 대역폭</a:t>
            </a:r>
            <a:r>
              <a:rPr lang="en-US" altLang="ko-KR" dirty="0" smtClean="0"/>
              <a:t>(</a:t>
            </a:r>
            <a:r>
              <a:rPr lang="en-US" dirty="0" smtClean="0"/>
              <a:t>Infinite bandwidth)</a:t>
            </a:r>
            <a:endParaRPr lang="en-US" dirty="0" smtClean="0"/>
          </a:p>
          <a:p>
            <a:r>
              <a:rPr lang="ko-KR" altLang="en-US" dirty="0" smtClean="0"/>
              <a:t>무한한 용량</a:t>
            </a:r>
            <a:r>
              <a:rPr lang="en-US" altLang="ko-KR" dirty="0" smtClean="0"/>
              <a:t>(</a:t>
            </a:r>
            <a:r>
              <a:rPr lang="en-US" dirty="0" smtClean="0"/>
              <a:t>Infinite capacity)</a:t>
            </a:r>
            <a:endParaRPr lang="en-US" dirty="0" smtClean="0"/>
          </a:p>
          <a:p>
            <a:r>
              <a:rPr lang="ko-KR" altLang="en-US" dirty="0" smtClean="0"/>
              <a:t>제로 비용</a:t>
            </a:r>
            <a:r>
              <a:rPr lang="en-US" altLang="ko-KR" dirty="0" smtClean="0"/>
              <a:t>(</a:t>
            </a:r>
            <a:r>
              <a:rPr lang="en-US" dirty="0" smtClean="0"/>
              <a:t>Zero cost)</a:t>
            </a:r>
            <a:endParaRPr lang="en-US" dirty="0"/>
          </a:p>
          <a:p>
            <a:endParaRPr lang="en-US" dirty="0"/>
          </a:p>
        </p:txBody>
      </p:sp>
      <p:sp>
        <p:nvSpPr>
          <p:cNvPr id="31" name="TextBox 11"/>
          <p:cNvSpPr txBox="1">
            <a:spLocks noChangeArrowheads="1"/>
          </p:cNvSpPr>
          <p:nvPr/>
        </p:nvSpPr>
        <p:spPr bwMode="auto">
          <a:xfrm>
            <a:off x="6122987" y="6550025"/>
            <a:ext cx="28621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Modified from Prof. </a:t>
            </a:r>
            <a:r>
              <a:rPr lang="en-US" dirty="0" err="1" smtClean="0"/>
              <a:t>Onur</a:t>
            </a:r>
            <a:r>
              <a:rPr lang="en-US" dirty="0" smtClean="0"/>
              <a:t> </a:t>
            </a:r>
            <a:r>
              <a:rPr lang="en-US" dirty="0" err="1" smtClean="0"/>
              <a:t>Mutlu’s</a:t>
            </a:r>
            <a:r>
              <a:rPr lang="en-US" dirty="0" smtClean="0"/>
              <a:t> </a:t>
            </a: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10217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Problem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이상적인 메모리의 요구사항은 서로 충돌한다</a:t>
            </a:r>
            <a:r>
              <a:rPr lang="en-US" altLang="ko-KR" dirty="0" smtClean="0"/>
              <a:t>.</a:t>
            </a:r>
            <a:endParaRPr lang="en-US" altLang="en-US" sz="1400" dirty="0" smtClean="0"/>
          </a:p>
          <a:p>
            <a:endParaRPr lang="en-US" altLang="en-US" b="1" dirty="0" smtClean="0"/>
          </a:p>
          <a:p>
            <a:r>
              <a:rPr lang="ko-KR" altLang="en-US" b="1" dirty="0" smtClean="0"/>
              <a:t>메모리는 크기가 커질 수록 느리다</a:t>
            </a:r>
            <a:r>
              <a:rPr lang="en-US" altLang="ko-KR" b="1" dirty="0" smtClean="0"/>
              <a:t>(</a:t>
            </a:r>
            <a:r>
              <a:rPr lang="en-US" altLang="en-US" b="1" dirty="0" smtClean="0"/>
              <a:t>Bigger </a:t>
            </a:r>
            <a:r>
              <a:rPr lang="en-US" altLang="en-US" b="1" dirty="0" smtClean="0"/>
              <a:t>is </a:t>
            </a:r>
            <a:r>
              <a:rPr lang="en-US" altLang="en-US" b="1" dirty="0" smtClean="0"/>
              <a:t>slower)</a:t>
            </a:r>
            <a:endParaRPr lang="en-US" altLang="en-US" b="1" dirty="0" smtClean="0"/>
          </a:p>
          <a:p>
            <a:pPr lvl="1"/>
            <a:r>
              <a:rPr lang="ko-KR" altLang="en-US" dirty="0" smtClean="0"/>
              <a:t>크기가 커질 수록 메모리내의 위치를 결정하고 데이터를 읽는 시간이 증가</a:t>
            </a:r>
            <a:endParaRPr lang="en-US" altLang="en-US" sz="1600" dirty="0" smtClean="0"/>
          </a:p>
          <a:p>
            <a:endParaRPr lang="en-US" altLang="en-US" b="1" dirty="0" smtClean="0"/>
          </a:p>
          <a:p>
            <a:r>
              <a:rPr lang="ko-KR" altLang="en-US" b="1" dirty="0" smtClean="0"/>
              <a:t>빠른 메모리는 비싸다</a:t>
            </a:r>
            <a:r>
              <a:rPr lang="en-US" altLang="ko-KR" b="1" dirty="0" smtClean="0"/>
              <a:t>(Faster is more expensive)</a:t>
            </a:r>
            <a:endParaRPr lang="en-US" altLang="en-US" b="1" dirty="0" smtClean="0"/>
          </a:p>
          <a:p>
            <a:pPr lvl="1"/>
            <a:r>
              <a:rPr lang="ko-KR" altLang="en-US" dirty="0" smtClean="0"/>
              <a:t>다양한 메모리 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소자</a:t>
            </a:r>
            <a:r>
              <a:rPr lang="en-US" altLang="ko-KR" dirty="0" smtClean="0"/>
              <a:t>)</a:t>
            </a:r>
            <a:r>
              <a:rPr lang="en-US" altLang="en-US" dirty="0" smtClean="0"/>
              <a:t>: </a:t>
            </a:r>
            <a:r>
              <a:rPr lang="en-US" altLang="en-US" dirty="0" smtClean="0"/>
              <a:t>SRAM vs. DRAM vs. Disk vs. Tape</a:t>
            </a:r>
          </a:p>
          <a:p>
            <a:pPr lvl="1"/>
            <a:endParaRPr lang="en-US" altLang="en-US" sz="1600" dirty="0" smtClean="0"/>
          </a:p>
          <a:p>
            <a:r>
              <a:rPr lang="ko-KR" altLang="en-US" b="1" dirty="0" smtClean="0"/>
              <a:t>높은 대역폭을 지원하면 </a:t>
            </a:r>
            <a:r>
              <a:rPr lang="ko-KR" altLang="en-US" b="1" dirty="0" smtClean="0"/>
              <a:t>비싸다</a:t>
            </a:r>
            <a:r>
              <a:rPr lang="en-US" altLang="ko-KR" b="1" dirty="0" smtClean="0"/>
              <a:t>(</a:t>
            </a:r>
            <a:r>
              <a:rPr lang="en-US" altLang="en-US" b="1" dirty="0" smtClean="0"/>
              <a:t>Higher </a:t>
            </a:r>
            <a:r>
              <a:rPr lang="en-US" altLang="en-US" b="1" dirty="0" smtClean="0"/>
              <a:t>bandwidth is more </a:t>
            </a:r>
            <a:r>
              <a:rPr lang="en-US" altLang="en-US" b="1" dirty="0" smtClean="0"/>
              <a:t>expensive)</a:t>
            </a:r>
            <a:endParaRPr lang="en-US" altLang="en-US" b="1" dirty="0" smtClean="0"/>
          </a:p>
          <a:p>
            <a:pPr lvl="1"/>
            <a:r>
              <a:rPr lang="ko-KR" altLang="en-US" dirty="0" smtClean="0"/>
              <a:t>병렬구조</a:t>
            </a:r>
            <a:r>
              <a:rPr lang="en-US" altLang="en-US" dirty="0" smtClean="0"/>
              <a:t>,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포트 증가</a:t>
            </a:r>
            <a:r>
              <a:rPr lang="en-US" altLang="en-US" dirty="0" smtClean="0"/>
              <a:t>, </a:t>
            </a:r>
            <a:r>
              <a:rPr lang="ko-KR" altLang="en-US" dirty="0" smtClean="0"/>
              <a:t>높은 주파수</a:t>
            </a:r>
            <a:r>
              <a:rPr lang="en-US" altLang="en-US" dirty="0" smtClean="0"/>
              <a:t>, </a:t>
            </a:r>
            <a:r>
              <a:rPr lang="ko-KR" altLang="en-US" dirty="0" smtClean="0"/>
              <a:t>혹은 빠른 제조공정</a:t>
            </a:r>
            <a:endParaRPr lang="en-US" altLang="en-US" dirty="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122987" y="6550025"/>
            <a:ext cx="28621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Modified from Prof. </a:t>
            </a:r>
            <a:r>
              <a:rPr lang="en-US" dirty="0" err="1" smtClean="0"/>
              <a:t>Onur</a:t>
            </a:r>
            <a:r>
              <a:rPr lang="en-US" dirty="0" smtClean="0"/>
              <a:t> </a:t>
            </a:r>
            <a:r>
              <a:rPr lang="en-US" dirty="0" err="1" smtClean="0"/>
              <a:t>Mutlu’s</a:t>
            </a:r>
            <a:r>
              <a:rPr lang="en-US" dirty="0" smtClean="0"/>
              <a:t> </a:t>
            </a: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0866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SRAM and DRAM</a:t>
            </a:r>
            <a:endParaRPr lang="en-US" altLang="en-US" dirty="0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SRAM  </a:t>
            </a:r>
            <a:r>
              <a:rPr lang="en-US" altLang="en-US" b="1" dirty="0">
                <a:sym typeface="Wingdings"/>
              </a:rPr>
              <a:t> </a:t>
            </a:r>
            <a:r>
              <a:rPr lang="ko-KR" altLang="en-US" b="1" dirty="0" smtClean="0">
                <a:sym typeface="Wingdings"/>
              </a:rPr>
              <a:t>빠르고 비싸다 </a:t>
            </a:r>
            <a:r>
              <a:rPr lang="en-US" altLang="ko-KR" b="1" dirty="0" smtClean="0">
                <a:sym typeface="Wingdings"/>
              </a:rPr>
              <a:t>(</a:t>
            </a:r>
            <a:r>
              <a:rPr lang="ko-KR" altLang="en-US" b="1" dirty="0" smtClean="0">
                <a:sym typeface="Wingdings"/>
              </a:rPr>
              <a:t>캐시</a:t>
            </a:r>
            <a:r>
              <a:rPr lang="en-US" altLang="ko-KR" b="1" dirty="0" smtClean="0">
                <a:sym typeface="Wingdings"/>
              </a:rPr>
              <a:t>)</a:t>
            </a:r>
            <a:endParaRPr lang="en-US" altLang="en-US" b="1" dirty="0"/>
          </a:p>
          <a:p>
            <a:pPr lvl="1"/>
            <a:r>
              <a:rPr lang="en-US" altLang="en-US" dirty="0"/>
              <a:t>Faster access (no capacitor), ~ 1 ns</a:t>
            </a:r>
          </a:p>
          <a:p>
            <a:pPr lvl="1"/>
            <a:r>
              <a:rPr lang="en-US" altLang="en-US" dirty="0"/>
              <a:t>Lower density (6T cell), KB ~ MB</a:t>
            </a:r>
          </a:p>
          <a:p>
            <a:pPr lvl="1"/>
            <a:r>
              <a:rPr lang="en-US" altLang="en-US" dirty="0"/>
              <a:t>Higher cost, $500 ~ $1000 per GB</a:t>
            </a:r>
          </a:p>
          <a:p>
            <a:pPr lvl="1"/>
            <a:r>
              <a:rPr lang="en-US" altLang="en-US" dirty="0"/>
              <a:t>No need for </a:t>
            </a:r>
            <a:r>
              <a:rPr lang="en-US" altLang="en-US" dirty="0" smtClean="0"/>
              <a:t>refresh</a:t>
            </a:r>
            <a:endParaRPr lang="en-US" altLang="en-US" b="1" dirty="0" smtClean="0"/>
          </a:p>
          <a:p>
            <a:endParaRPr lang="en-US" altLang="en-US" b="1" dirty="0"/>
          </a:p>
          <a:p>
            <a:r>
              <a:rPr lang="en-US" altLang="en-US" b="1" dirty="0" smtClean="0"/>
              <a:t>DRAM </a:t>
            </a:r>
            <a:r>
              <a:rPr lang="en-US" altLang="en-US" b="1" dirty="0" smtClean="0">
                <a:sym typeface="Wingdings"/>
              </a:rPr>
              <a:t> </a:t>
            </a:r>
            <a:r>
              <a:rPr lang="ko-KR" altLang="en-US" b="1" dirty="0" smtClean="0">
                <a:sym typeface="Wingdings"/>
              </a:rPr>
              <a:t>느리고 싸다 </a:t>
            </a:r>
            <a:r>
              <a:rPr lang="en-US" altLang="ko-KR" b="1" dirty="0" smtClean="0">
                <a:sym typeface="Wingdings"/>
              </a:rPr>
              <a:t>(</a:t>
            </a:r>
            <a:r>
              <a:rPr lang="en-US" altLang="ko-KR" b="1" dirty="0" smtClean="0">
                <a:sym typeface="Wingdings"/>
              </a:rPr>
              <a:t>DRAM)</a:t>
            </a:r>
            <a:endParaRPr lang="en-US" altLang="en-US" b="1" dirty="0" smtClean="0"/>
          </a:p>
          <a:p>
            <a:pPr lvl="1"/>
            <a:r>
              <a:rPr lang="en-US" altLang="en-US" dirty="0" smtClean="0"/>
              <a:t>Slower access (capacitor), 50 ns </a:t>
            </a:r>
            <a:r>
              <a:rPr lang="en-US" altLang="en-US" dirty="0"/>
              <a:t>~</a:t>
            </a:r>
            <a:r>
              <a:rPr lang="en-US" altLang="en-US" dirty="0" smtClean="0"/>
              <a:t> 70ns</a:t>
            </a:r>
          </a:p>
          <a:p>
            <a:pPr lvl="1"/>
            <a:r>
              <a:rPr lang="en-US" altLang="en-US" dirty="0" smtClean="0"/>
              <a:t>Higher density (1T 1C cell), GB</a:t>
            </a:r>
          </a:p>
          <a:p>
            <a:pPr lvl="1"/>
            <a:r>
              <a:rPr lang="en-US" altLang="en-US" dirty="0" smtClean="0"/>
              <a:t>Lower cost, $10 ~ $20 per GB </a:t>
            </a:r>
          </a:p>
          <a:p>
            <a:pPr lvl="1"/>
            <a:r>
              <a:rPr lang="en-US" altLang="en-US" dirty="0" smtClean="0"/>
              <a:t>Requires refresh (power, performance, circuitry)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784717" y="1405837"/>
            <a:ext cx="3200400" cy="1600200"/>
            <a:chOff x="4114800" y="3886200"/>
            <a:chExt cx="4267200" cy="2133600"/>
          </a:xfrm>
        </p:grpSpPr>
        <p:grpSp>
          <p:nvGrpSpPr>
            <p:cNvPr id="32" name="Group 22"/>
            <p:cNvGrpSpPr>
              <a:grpSpLocks/>
            </p:cNvGrpSpPr>
            <p:nvPr/>
          </p:nvGrpSpPr>
          <p:grpSpPr bwMode="auto">
            <a:xfrm>
              <a:off x="5638800" y="4751388"/>
              <a:ext cx="1143000" cy="990600"/>
              <a:chOff x="3600" y="960"/>
              <a:chExt cx="864" cy="816"/>
            </a:xfrm>
          </p:grpSpPr>
          <p:grpSp>
            <p:nvGrpSpPr>
              <p:cNvPr id="33" name="Group 23"/>
              <p:cNvGrpSpPr>
                <a:grpSpLocks/>
              </p:cNvGrpSpPr>
              <p:nvPr/>
            </p:nvGrpSpPr>
            <p:grpSpPr bwMode="auto">
              <a:xfrm>
                <a:off x="3840" y="960"/>
                <a:ext cx="384" cy="384"/>
                <a:chOff x="3600" y="960"/>
                <a:chExt cx="384" cy="384"/>
              </a:xfrm>
            </p:grpSpPr>
            <p:sp>
              <p:nvSpPr>
                <p:cNvPr id="38" name="AutoShape 24"/>
                <p:cNvSpPr>
                  <a:spLocks noChangeArrowheads="1"/>
                </p:cNvSpPr>
                <p:nvPr/>
              </p:nvSpPr>
              <p:spPr bwMode="auto">
                <a:xfrm rot="5400000">
                  <a:off x="3552" y="1008"/>
                  <a:ext cx="384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  <p:sp>
              <p:nvSpPr>
                <p:cNvPr id="39" name="Oval 25"/>
                <p:cNvSpPr>
                  <a:spLocks noChangeArrowheads="1"/>
                </p:cNvSpPr>
                <p:nvPr/>
              </p:nvSpPr>
              <p:spPr bwMode="auto">
                <a:xfrm>
                  <a:off x="3888" y="1104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</p:grpSp>
          <p:sp>
            <p:nvSpPr>
              <p:cNvPr id="34" name="AutoShape 26"/>
              <p:cNvSpPr>
                <a:spLocks noChangeArrowheads="1"/>
              </p:cNvSpPr>
              <p:nvPr/>
            </p:nvSpPr>
            <p:spPr bwMode="auto">
              <a:xfrm rot="16200000" flipH="1">
                <a:off x="3888" y="1440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5" name="Oval 27"/>
              <p:cNvSpPr>
                <a:spLocks noChangeArrowheads="1"/>
              </p:cNvSpPr>
              <p:nvPr/>
            </p:nvSpPr>
            <p:spPr bwMode="auto">
              <a:xfrm flipH="1">
                <a:off x="3840" y="1536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4224" y="1152"/>
                <a:ext cx="240" cy="432"/>
              </a:xfrm>
              <a:custGeom>
                <a:avLst/>
                <a:gdLst>
                  <a:gd name="T0" fmla="*/ 0 w 240"/>
                  <a:gd name="T1" fmla="*/ 0 h 432"/>
                  <a:gd name="T2" fmla="*/ 240 w 240"/>
                  <a:gd name="T3" fmla="*/ 0 h 432"/>
                  <a:gd name="T4" fmla="*/ 240 w 240"/>
                  <a:gd name="T5" fmla="*/ 432 h 432"/>
                  <a:gd name="T6" fmla="*/ 0 w 240"/>
                  <a:gd name="T7" fmla="*/ 432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432"/>
                  <a:gd name="T14" fmla="*/ 240 w 240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43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432"/>
                    </a:lnTo>
                    <a:lnTo>
                      <a:pt x="0" y="43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 flipH="1">
                <a:off x="3600" y="1152"/>
                <a:ext cx="240" cy="432"/>
              </a:xfrm>
              <a:custGeom>
                <a:avLst/>
                <a:gdLst>
                  <a:gd name="T0" fmla="*/ 0 w 240"/>
                  <a:gd name="T1" fmla="*/ 0 h 432"/>
                  <a:gd name="T2" fmla="*/ 240 w 240"/>
                  <a:gd name="T3" fmla="*/ 0 h 432"/>
                  <a:gd name="T4" fmla="*/ 240 w 240"/>
                  <a:gd name="T5" fmla="*/ 432 h 432"/>
                  <a:gd name="T6" fmla="*/ 0 w 240"/>
                  <a:gd name="T7" fmla="*/ 432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432"/>
                  <a:gd name="T14" fmla="*/ 240 w 240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43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432"/>
                    </a:lnTo>
                    <a:lnTo>
                      <a:pt x="0" y="43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4114800" y="3886200"/>
              <a:ext cx="4267200" cy="2133600"/>
              <a:chOff x="-2438400" y="2971800"/>
              <a:chExt cx="4267200" cy="2133600"/>
            </a:xfrm>
          </p:grpSpPr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-2438400" y="3505200"/>
                <a:ext cx="426720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" name="Group 26"/>
              <p:cNvGrpSpPr>
                <a:grpSpLocks/>
              </p:cNvGrpSpPr>
              <p:nvPr/>
            </p:nvGrpSpPr>
            <p:grpSpPr bwMode="auto">
              <a:xfrm>
                <a:off x="-2262930" y="2971800"/>
                <a:ext cx="3727348" cy="2133600"/>
                <a:chOff x="-2262930" y="2971800"/>
                <a:chExt cx="3727348" cy="2133600"/>
              </a:xfrm>
            </p:grpSpPr>
            <p:sp>
              <p:nvSpPr>
                <p:cNvPr id="43" name="Freeform 30"/>
                <p:cNvSpPr>
                  <a:spLocks/>
                </p:cNvSpPr>
                <p:nvPr/>
              </p:nvSpPr>
              <p:spPr bwMode="auto">
                <a:xfrm>
                  <a:off x="-1752600" y="4114800"/>
                  <a:ext cx="838200" cy="228600"/>
                </a:xfrm>
                <a:custGeom>
                  <a:avLst/>
                  <a:gdLst>
                    <a:gd name="T0" fmla="*/ 0 w 624"/>
                    <a:gd name="T1" fmla="*/ 2147483647 h 144"/>
                    <a:gd name="T2" fmla="*/ 2147483647 w 624"/>
                    <a:gd name="T3" fmla="*/ 2147483647 h 144"/>
                    <a:gd name="T4" fmla="*/ 2147483647 w 624"/>
                    <a:gd name="T5" fmla="*/ 0 h 144"/>
                    <a:gd name="T6" fmla="*/ 2147483647 w 624"/>
                    <a:gd name="T7" fmla="*/ 0 h 144"/>
                    <a:gd name="T8" fmla="*/ 2147483647 w 624"/>
                    <a:gd name="T9" fmla="*/ 2147483647 h 144"/>
                    <a:gd name="T10" fmla="*/ 2147483647 w 624"/>
                    <a:gd name="T11" fmla="*/ 2147483647 h 1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24"/>
                    <a:gd name="T19" fmla="*/ 0 h 144"/>
                    <a:gd name="T20" fmla="*/ 624 w 624"/>
                    <a:gd name="T21" fmla="*/ 144 h 1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24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432" y="0"/>
                      </a:lnTo>
                      <a:lnTo>
                        <a:pt x="432" y="144"/>
                      </a:lnTo>
                      <a:lnTo>
                        <a:pt x="624" y="144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31"/>
                <p:cNvSpPr>
                  <a:spLocks/>
                </p:cNvSpPr>
                <p:nvPr/>
              </p:nvSpPr>
              <p:spPr bwMode="auto">
                <a:xfrm flipH="1">
                  <a:off x="228600" y="4114800"/>
                  <a:ext cx="838200" cy="228600"/>
                </a:xfrm>
                <a:custGeom>
                  <a:avLst/>
                  <a:gdLst>
                    <a:gd name="T0" fmla="*/ 0 w 624"/>
                    <a:gd name="T1" fmla="*/ 2147483647 h 144"/>
                    <a:gd name="T2" fmla="*/ 2147483647 w 624"/>
                    <a:gd name="T3" fmla="*/ 2147483647 h 144"/>
                    <a:gd name="T4" fmla="*/ 2147483647 w 624"/>
                    <a:gd name="T5" fmla="*/ 0 h 144"/>
                    <a:gd name="T6" fmla="*/ 2147483647 w 624"/>
                    <a:gd name="T7" fmla="*/ 0 h 144"/>
                    <a:gd name="T8" fmla="*/ 2147483647 w 624"/>
                    <a:gd name="T9" fmla="*/ 2147483647 h 144"/>
                    <a:gd name="T10" fmla="*/ 2147483647 w 624"/>
                    <a:gd name="T11" fmla="*/ 2147483647 h 1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24"/>
                    <a:gd name="T19" fmla="*/ 0 h 144"/>
                    <a:gd name="T20" fmla="*/ 624 w 624"/>
                    <a:gd name="T21" fmla="*/ 144 h 1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24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432" y="0"/>
                      </a:lnTo>
                      <a:lnTo>
                        <a:pt x="432" y="144"/>
                      </a:lnTo>
                      <a:lnTo>
                        <a:pt x="624" y="144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2"/>
                <p:cNvSpPr>
                  <a:spLocks noChangeShapeType="1"/>
                </p:cNvSpPr>
                <p:nvPr/>
              </p:nvSpPr>
              <p:spPr bwMode="auto">
                <a:xfrm>
                  <a:off x="-1524000" y="40386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Oval 33"/>
                <p:cNvSpPr>
                  <a:spLocks noChangeArrowheads="1"/>
                </p:cNvSpPr>
                <p:nvPr/>
              </p:nvSpPr>
              <p:spPr bwMode="auto">
                <a:xfrm flipH="1">
                  <a:off x="-1447800" y="3886200"/>
                  <a:ext cx="152400" cy="1524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  <p:sp>
              <p:nvSpPr>
                <p:cNvPr id="47" name="Oval 34"/>
                <p:cNvSpPr>
                  <a:spLocks noChangeArrowheads="1"/>
                </p:cNvSpPr>
                <p:nvPr/>
              </p:nvSpPr>
              <p:spPr bwMode="auto">
                <a:xfrm flipH="1">
                  <a:off x="609600" y="3886200"/>
                  <a:ext cx="152400" cy="1524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  <p:sp>
              <p:nvSpPr>
                <p:cNvPr id="48" name="Line 35"/>
                <p:cNvSpPr>
                  <a:spLocks noChangeShapeType="1"/>
                </p:cNvSpPr>
                <p:nvPr/>
              </p:nvSpPr>
              <p:spPr bwMode="auto">
                <a:xfrm>
                  <a:off x="-1752600" y="2971800"/>
                  <a:ext cx="0" cy="213360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6"/>
                <p:cNvSpPr>
                  <a:spLocks noChangeShapeType="1"/>
                </p:cNvSpPr>
                <p:nvPr/>
              </p:nvSpPr>
              <p:spPr bwMode="auto">
                <a:xfrm>
                  <a:off x="1066800" y="2971800"/>
                  <a:ext cx="0" cy="213360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-1371600" y="3505200"/>
                  <a:ext cx="0" cy="381000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685800" y="3505200"/>
                  <a:ext cx="0" cy="381000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533400" y="40386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-1031507" y="3047205"/>
                  <a:ext cx="1631217" cy="4555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altLang="en-US" sz="1800" i="1"/>
                    <a:t>row select</a:t>
                  </a:r>
                </a:p>
              </p:txBody>
            </p:sp>
            <p:sp>
              <p:nvSpPr>
                <p:cNvPr id="54" name="Text Box 42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-2560106" y="4133667"/>
                  <a:ext cx="1049861" cy="4555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altLang="en-US" sz="1800" i="1"/>
                    <a:t>bitline</a:t>
                  </a:r>
                  <a:endParaRPr lang="en-US" altLang="en-US" sz="1800" i="1" dirty="0"/>
                </a:p>
              </p:txBody>
            </p:sp>
            <p:sp>
              <p:nvSpPr>
                <p:cNvPr id="55" name="Text Box 43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626240" y="4104533"/>
                  <a:ext cx="1220848" cy="4555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altLang="en-US" sz="1800" i="1" dirty="0"/>
                    <a:t>_</a:t>
                  </a:r>
                  <a:r>
                    <a:rPr lang="en-US" altLang="en-US" sz="1800" i="1" dirty="0" err="1"/>
                    <a:t>bitline</a:t>
                  </a:r>
                  <a:endParaRPr lang="en-US" altLang="en-US" sz="1800" i="1" dirty="0"/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6734828" y="4341229"/>
            <a:ext cx="2086119" cy="1886546"/>
            <a:chOff x="6016626" y="666155"/>
            <a:chExt cx="2359308" cy="2133600"/>
          </a:xfrm>
        </p:grpSpPr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6016626" y="666155"/>
              <a:ext cx="2359308" cy="2133600"/>
              <a:chOff x="466725" y="3276600"/>
              <a:chExt cx="2359308" cy="2133600"/>
            </a:xfrm>
          </p:grpSpPr>
          <p:sp>
            <p:nvSpPr>
              <p:cNvPr id="58" name="Freeform 4"/>
              <p:cNvSpPr>
                <a:spLocks/>
              </p:cNvSpPr>
              <p:nvPr/>
            </p:nvSpPr>
            <p:spPr bwMode="auto">
              <a:xfrm>
                <a:off x="1152525" y="4419600"/>
                <a:ext cx="838200" cy="228600"/>
              </a:xfrm>
              <a:custGeom>
                <a:avLst/>
                <a:gdLst>
                  <a:gd name="T0" fmla="*/ 0 w 624"/>
                  <a:gd name="T1" fmla="*/ 2147483647 h 144"/>
                  <a:gd name="T2" fmla="*/ 2147483647 w 624"/>
                  <a:gd name="T3" fmla="*/ 2147483647 h 144"/>
                  <a:gd name="T4" fmla="*/ 2147483647 w 624"/>
                  <a:gd name="T5" fmla="*/ 0 h 144"/>
                  <a:gd name="T6" fmla="*/ 2147483647 w 624"/>
                  <a:gd name="T7" fmla="*/ 0 h 144"/>
                  <a:gd name="T8" fmla="*/ 2147483647 w 624"/>
                  <a:gd name="T9" fmla="*/ 2147483647 h 144"/>
                  <a:gd name="T10" fmla="*/ 2147483647 w 624"/>
                  <a:gd name="T11" fmla="*/ 2147483647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144"/>
                  <a:gd name="T20" fmla="*/ 624 w 62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32" y="0"/>
                    </a:lnTo>
                    <a:lnTo>
                      <a:pt x="432" y="144"/>
                    </a:lnTo>
                    <a:lnTo>
                      <a:pt x="624" y="1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5"/>
              <p:cNvSpPr>
                <a:spLocks noChangeShapeType="1"/>
              </p:cNvSpPr>
              <p:nvPr/>
            </p:nvSpPr>
            <p:spPr bwMode="auto">
              <a:xfrm>
                <a:off x="1381125" y="43434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6"/>
              <p:cNvSpPr>
                <a:spLocks noChangeArrowheads="1"/>
              </p:cNvSpPr>
              <p:nvPr/>
            </p:nvSpPr>
            <p:spPr bwMode="auto">
              <a:xfrm flipH="1">
                <a:off x="1457325" y="41910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61" name="Line 7"/>
              <p:cNvSpPr>
                <a:spLocks noChangeShapeType="1"/>
              </p:cNvSpPr>
              <p:nvPr/>
            </p:nvSpPr>
            <p:spPr bwMode="auto">
              <a:xfrm>
                <a:off x="1152525" y="3276600"/>
                <a:ext cx="0" cy="213360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8"/>
              <p:cNvSpPr>
                <a:spLocks noChangeShapeType="1"/>
              </p:cNvSpPr>
              <p:nvPr/>
            </p:nvSpPr>
            <p:spPr bwMode="auto">
              <a:xfrm>
                <a:off x="466725" y="3810000"/>
                <a:ext cx="1971675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9"/>
              <p:cNvSpPr>
                <a:spLocks noChangeShapeType="1"/>
              </p:cNvSpPr>
              <p:nvPr/>
            </p:nvSpPr>
            <p:spPr bwMode="auto">
              <a:xfrm>
                <a:off x="1533525" y="3810000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Text Box 10"/>
              <p:cNvSpPr txBox="1">
                <a:spLocks noChangeArrowheads="1"/>
              </p:cNvSpPr>
              <p:nvPr/>
            </p:nvSpPr>
            <p:spPr bwMode="auto">
              <a:xfrm>
                <a:off x="1340883" y="3437958"/>
                <a:ext cx="1485150" cy="386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r>
                  <a:rPr lang="en-US" altLang="en-US" sz="1800" i="1" dirty="0"/>
                  <a:t>row enable</a:t>
                </a:r>
              </a:p>
            </p:txBody>
          </p:sp>
          <p:sp>
            <p:nvSpPr>
              <p:cNvPr id="65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448446" y="4378512"/>
                <a:ext cx="890509" cy="386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r>
                  <a:rPr lang="en-US" altLang="en-US" sz="1800" i="1" dirty="0" err="1" smtClean="0"/>
                  <a:t>bitline</a:t>
                </a:r>
                <a:endParaRPr lang="en-US" altLang="en-US" sz="1800" i="1" dirty="0"/>
              </a:p>
            </p:txBody>
          </p:sp>
        </p:grpSp>
        <p:sp>
          <p:nvSpPr>
            <p:cNvPr id="66" name="Line 30"/>
            <p:cNvSpPr>
              <a:spLocks noChangeShapeType="1"/>
            </p:cNvSpPr>
            <p:nvPr/>
          </p:nvSpPr>
          <p:spPr bwMode="auto">
            <a:xfrm>
              <a:off x="7531101" y="2037755"/>
              <a:ext cx="1588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1"/>
            <p:cNvSpPr>
              <a:spLocks noChangeShapeType="1"/>
            </p:cNvSpPr>
            <p:nvPr/>
          </p:nvSpPr>
          <p:spPr bwMode="auto">
            <a:xfrm>
              <a:off x="7378701" y="2190155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2"/>
            <p:cNvSpPr>
              <a:spLocks noChangeShapeType="1"/>
            </p:cNvSpPr>
            <p:nvPr/>
          </p:nvSpPr>
          <p:spPr bwMode="auto">
            <a:xfrm>
              <a:off x="7378701" y="2266355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5"/>
            <p:cNvSpPr>
              <a:spLocks noChangeShapeType="1"/>
            </p:cNvSpPr>
            <p:nvPr/>
          </p:nvSpPr>
          <p:spPr bwMode="auto">
            <a:xfrm>
              <a:off x="7531101" y="226635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AutoShape 36"/>
            <p:cNvSpPr>
              <a:spLocks noChangeArrowheads="1"/>
            </p:cNvSpPr>
            <p:nvPr/>
          </p:nvSpPr>
          <p:spPr bwMode="auto">
            <a:xfrm flipV="1">
              <a:off x="7378701" y="2494955"/>
              <a:ext cx="304800" cy="2286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72" name="TextBox 11"/>
          <p:cNvSpPr txBox="1">
            <a:spLocks noChangeArrowheads="1"/>
          </p:cNvSpPr>
          <p:nvPr/>
        </p:nvSpPr>
        <p:spPr bwMode="auto">
          <a:xfrm>
            <a:off x="6122987" y="6550025"/>
            <a:ext cx="28621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Modified from Prof. </a:t>
            </a:r>
            <a:r>
              <a:rPr lang="en-US" dirty="0" err="1" smtClean="0"/>
              <a:t>Onur</a:t>
            </a:r>
            <a:r>
              <a:rPr lang="en-US" dirty="0" smtClean="0"/>
              <a:t> </a:t>
            </a:r>
            <a:r>
              <a:rPr lang="en-US" dirty="0" err="1" smtClean="0"/>
              <a:t>Mutlu’s</a:t>
            </a:r>
            <a:r>
              <a:rPr lang="en-US" dirty="0" smtClean="0"/>
              <a:t> </a:t>
            </a: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04852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Disk Storage</a:t>
            </a:r>
            <a:endParaRPr lang="en-AU" altLang="ko-KR" dirty="0"/>
          </a:p>
        </p:txBody>
      </p:sp>
      <p:sp>
        <p:nvSpPr>
          <p:cNvPr id="2765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3385" y="1371600"/>
            <a:ext cx="8610600" cy="5486399"/>
          </a:xfrm>
        </p:spPr>
        <p:txBody>
          <a:bodyPr/>
          <a:lstStyle/>
          <a:p>
            <a:r>
              <a:rPr lang="en-US" altLang="ko-KR" b="1" dirty="0" smtClean="0"/>
              <a:t>SSD (Solid-state drive)</a:t>
            </a:r>
            <a:endParaRPr lang="en-AU" altLang="ko-KR" b="1" dirty="0"/>
          </a:p>
          <a:p>
            <a:pPr lvl="1"/>
            <a:r>
              <a:rPr lang="ko-KR" altLang="en-US" dirty="0" err="1" smtClean="0"/>
              <a:t>비휘발성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Nonvolatile), </a:t>
            </a:r>
            <a:r>
              <a:rPr lang="en-US" altLang="ko-KR" dirty="0" smtClean="0"/>
              <a:t>use flash memory</a:t>
            </a:r>
            <a:endParaRPr lang="en-US" altLang="ko-KR" dirty="0"/>
          </a:p>
          <a:p>
            <a:pPr lvl="2"/>
            <a:r>
              <a:rPr lang="en-US" altLang="ko-KR" dirty="0" smtClean="0"/>
              <a:t>5000 ~ 50,000 ns</a:t>
            </a:r>
            <a:endParaRPr lang="en-US" altLang="ko-KR" dirty="0"/>
          </a:p>
          <a:p>
            <a:pPr lvl="2"/>
            <a:r>
              <a:rPr lang="en-US" altLang="ko-KR" dirty="0" smtClean="0"/>
              <a:t>$0.75 ~ $1 per GB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HDD (Hard disk drive)</a:t>
            </a:r>
          </a:p>
          <a:p>
            <a:pPr lvl="1"/>
            <a:r>
              <a:rPr lang="ko-KR" altLang="en-US" dirty="0" err="1" smtClean="0"/>
              <a:t>비휘발성</a:t>
            </a:r>
            <a:r>
              <a:rPr lang="en-US" altLang="ko-KR" dirty="0" smtClean="0"/>
              <a:t>(Nonvolatile), </a:t>
            </a:r>
            <a:r>
              <a:rPr lang="en-US" altLang="ko-KR" dirty="0" smtClean="0"/>
              <a:t>rotating magnetic storage</a:t>
            </a:r>
          </a:p>
          <a:p>
            <a:pPr lvl="2"/>
            <a:r>
              <a:rPr lang="en-US" altLang="ko-KR" dirty="0" smtClean="0"/>
              <a:t>5,000,000 ~ 20,000,000 ns</a:t>
            </a:r>
          </a:p>
          <a:p>
            <a:pPr lvl="2"/>
            <a:r>
              <a:rPr lang="en-US" altLang="ko-KR" dirty="0" smtClean="0"/>
              <a:t>$0.05 ~ $0.1 per GB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724400" y="5186387"/>
            <a:ext cx="4191000" cy="1671613"/>
            <a:chOff x="1295400" y="4495800"/>
            <a:chExt cx="6495552" cy="2590801"/>
          </a:xfrm>
        </p:grpSpPr>
        <p:pic>
          <p:nvPicPr>
            <p:cNvPr id="27651" name="Picture 9" descr="wdfDesktop_CaviarBlac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495800"/>
              <a:ext cx="2362200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5" name="Picture 12" descr="disk-geometry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0100" y="4724401"/>
              <a:ext cx="3180852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10" name="Picture 2" descr="mage result for ss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95" y="762000"/>
            <a:ext cx="2226769" cy="222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811565"/>
            <a:ext cx="2597150" cy="15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create illusion of the ideal memory?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spcBef>
                <a:spcPct val="35000"/>
              </a:spcBef>
              <a:buSzPct val="120000"/>
              <a:buFont typeface="Wingdings" charset="2"/>
              <a:buChar char="§"/>
            </a:pPr>
            <a:r>
              <a:rPr lang="ko-KR" altLang="en-US" dirty="0" smtClean="0"/>
              <a:t>궁극적인 목표는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접근속도가 빠르면서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 용량이 큰 메모리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en-US" dirty="0" smtClean="0"/>
          </a:p>
          <a:p>
            <a:r>
              <a:rPr lang="ko-KR" altLang="en-US" dirty="0" smtClean="0"/>
              <a:t>한가지 종류의 메모리만을 사용해서는 이상적인 메모리에 근접할 수 없다</a:t>
            </a:r>
            <a:endParaRPr lang="en-US" altLang="ko-KR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Answer</a:t>
            </a:r>
            <a:r>
              <a:rPr lang="en-US" altLang="en-US" b="1" dirty="0" smtClean="0"/>
              <a:t>: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Memory Hierarchy (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메모리 계층구조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b="1" dirty="0"/>
          </a:p>
          <a:p>
            <a:pPr lvl="1"/>
            <a:r>
              <a:rPr lang="en-US" dirty="0" smtClean="0"/>
              <a:t>Idea: </a:t>
            </a:r>
            <a:r>
              <a:rPr lang="ko-KR" altLang="en-US" dirty="0" smtClean="0"/>
              <a:t>속도와 용량 측면에서 다른 특성을 갖는 </a:t>
            </a:r>
            <a:r>
              <a:rPr lang="ko-KR" altLang="en-US" b="1" dirty="0" smtClean="0"/>
              <a:t>다층구조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multiple levels)</a:t>
            </a:r>
            <a:r>
              <a:rPr lang="ko-KR" altLang="en-US" dirty="0" smtClean="0"/>
              <a:t>의 메모리를 구성하고 대부분의 필요한 데이터가 빠른 메모리에 유지될 수 있도록 하자</a:t>
            </a:r>
            <a:endParaRPr lang="en-US" dirty="0" smtClean="0"/>
          </a:p>
          <a:p>
            <a:pPr lvl="1"/>
            <a:r>
              <a:rPr lang="ko-KR" altLang="en-US" dirty="0" smtClean="0"/>
              <a:t>메모리의 용량은 가장 크기가 큰 층에 있는 메모리처럼 보이게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메모리의 동작 속도는 </a:t>
            </a:r>
            <a:r>
              <a:rPr lang="ko-KR" altLang="en-US" dirty="0" smtClean="0"/>
              <a:t>가장 빠른 층의 메모리처럼 동작하게 하자</a:t>
            </a:r>
            <a:endParaRPr lang="en-US" dirty="0" smtClean="0"/>
          </a:p>
        </p:txBody>
      </p:sp>
      <p:sp>
        <p:nvSpPr>
          <p:cNvPr id="30" name="TextBox 11"/>
          <p:cNvSpPr txBox="1">
            <a:spLocks noChangeArrowheads="1"/>
          </p:cNvSpPr>
          <p:nvPr/>
        </p:nvSpPr>
        <p:spPr bwMode="auto">
          <a:xfrm>
            <a:off x="6122987" y="6550025"/>
            <a:ext cx="28621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Modified from Prof. </a:t>
            </a:r>
            <a:r>
              <a:rPr lang="en-US" dirty="0" err="1" smtClean="0"/>
              <a:t>Onur</a:t>
            </a:r>
            <a:r>
              <a:rPr lang="en-US" dirty="0" smtClean="0"/>
              <a:t> </a:t>
            </a:r>
            <a:r>
              <a:rPr lang="en-US" dirty="0" err="1" smtClean="0"/>
              <a:t>Mutlu’s</a:t>
            </a:r>
            <a:r>
              <a:rPr lang="en-US" dirty="0" smtClean="0"/>
              <a:t> </a:t>
            </a: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2179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to create illusion of the ideal memory?</a:t>
            </a:r>
            <a:endParaRPr lang="en-US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8754" y="1752600"/>
            <a:ext cx="8571154" cy="4267200"/>
            <a:chOff x="631637" y="2388607"/>
            <a:chExt cx="8365052" cy="4164593"/>
          </a:xfrm>
        </p:grpSpPr>
        <p:grpSp>
          <p:nvGrpSpPr>
            <p:cNvPr id="5" name="Group 4"/>
            <p:cNvGrpSpPr/>
            <p:nvPr/>
          </p:nvGrpSpPr>
          <p:grpSpPr>
            <a:xfrm>
              <a:off x="1612128" y="3148694"/>
              <a:ext cx="5638800" cy="3404506"/>
              <a:chOff x="1752600" y="2310495"/>
              <a:chExt cx="5638800" cy="3404506"/>
            </a:xfrm>
            <a:solidFill>
              <a:schemeClr val="bg1"/>
            </a:solidFill>
          </p:grpSpPr>
          <p:sp>
            <p:nvSpPr>
              <p:cNvPr id="6" name="Isosceles Triangle 3"/>
              <p:cNvSpPr/>
              <p:nvPr/>
            </p:nvSpPr>
            <p:spPr>
              <a:xfrm>
                <a:off x="1752600" y="2310495"/>
                <a:ext cx="5638800" cy="340450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962400" y="3045621"/>
                <a:ext cx="12192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429793" y="3688555"/>
                <a:ext cx="22860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95600" y="4343400"/>
                <a:ext cx="33528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62200" y="5022850"/>
                <a:ext cx="44196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167754" y="2648931"/>
                <a:ext cx="849813" cy="300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registers</a:t>
                </a:r>
                <a:endParaRPr lang="en-US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48260" y="3005139"/>
                <a:ext cx="1104819" cy="720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CPU Cache</a:t>
                </a:r>
              </a:p>
              <a:p>
                <a:pPr algn="ctr"/>
                <a:r>
                  <a:rPr lang="en-US" sz="1400" dirty="0" smtClean="0"/>
                  <a:t>L1/L2/L3</a:t>
                </a:r>
              </a:p>
              <a:p>
                <a:pPr algn="ctr"/>
                <a:r>
                  <a:rPr lang="en-US" sz="1400" dirty="0" smtClean="0"/>
                  <a:t>SRAM</a:t>
                </a:r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95215" y="3728008"/>
                <a:ext cx="1353568" cy="510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(Main memory)</a:t>
                </a:r>
              </a:p>
              <a:p>
                <a:pPr algn="ctr"/>
                <a:r>
                  <a:rPr lang="en-US" sz="1400" dirty="0" smtClean="0"/>
                  <a:t>DRAM</a:t>
                </a:r>
                <a:endParaRPr lang="en-US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669062" y="4290080"/>
                <a:ext cx="1793180" cy="720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(Secondary Storage)</a:t>
                </a:r>
              </a:p>
              <a:p>
                <a:pPr algn="ctr"/>
                <a:r>
                  <a:rPr lang="en-US" sz="1400" dirty="0" smtClean="0"/>
                  <a:t>Flash Drive (SSD)</a:t>
                </a:r>
              </a:p>
              <a:p>
                <a:pPr algn="ctr"/>
                <a:r>
                  <a:rPr lang="en-US" sz="1400" dirty="0" smtClean="0"/>
                  <a:t>Magnetic disk (HDD)</a:t>
                </a:r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855416" y="5086352"/>
                <a:ext cx="1578851" cy="510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(Archival Storage)</a:t>
                </a:r>
              </a:p>
              <a:p>
                <a:pPr algn="ctr"/>
                <a:r>
                  <a:rPr lang="en-US" sz="1400" dirty="0" smtClean="0"/>
                  <a:t>Tape drive</a:t>
                </a:r>
                <a:endParaRPr lang="en-US" sz="1400" dirty="0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V="1">
              <a:off x="1278017" y="3637317"/>
              <a:ext cx="0" cy="15027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1637" y="3240935"/>
              <a:ext cx="1582104" cy="360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faster, smaller</a:t>
              </a:r>
              <a:endParaRPr lang="en-US" sz="18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8454448" y="3287983"/>
              <a:ext cx="7873" cy="13638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912207" y="4654802"/>
              <a:ext cx="1084482" cy="390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cheaper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54224" y="3944008"/>
              <a:ext cx="732479" cy="330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~ 1 ns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55973" y="3962400"/>
              <a:ext cx="1988738" cy="330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$500~$1000 per GB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15199" y="4583204"/>
              <a:ext cx="1009387" cy="330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50~70 ns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78017" y="5309999"/>
              <a:ext cx="852942" cy="330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5-50 µs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8200" y="5929764"/>
              <a:ext cx="904570" cy="330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5-20 </a:t>
              </a:r>
              <a:r>
                <a:rPr lang="en-US" sz="1600" dirty="0" err="1" smtClean="0"/>
                <a:t>ms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84856" y="4628465"/>
              <a:ext cx="1655509" cy="330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$10~$20 per GB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74841" y="5367607"/>
              <a:ext cx="1879226" cy="330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$0.75~$1.0 per GB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17056" y="5952162"/>
              <a:ext cx="1990303" cy="330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$0.05~$0.10 per GB</a:t>
              </a:r>
              <a:endParaRPr lang="en-US" sz="1600" dirty="0"/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3535863" y="2388607"/>
              <a:ext cx="1848670" cy="5642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tabLst/>
              </a:pPr>
              <a:r>
                <a:rPr lang="en-US" sz="180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Processing Unit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8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계층구조가 잘 동작하는 이유는</a:t>
            </a:r>
            <a:r>
              <a:rPr lang="en-US" altLang="ko-KR" dirty="0" smtClean="0"/>
              <a:t>?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5105400" cy="4230688"/>
          </a:xfrm>
        </p:spPr>
        <p:txBody>
          <a:bodyPr/>
          <a:lstStyle/>
          <a:p>
            <a:r>
              <a:rPr lang="en-US" altLang="en-US" dirty="0" smtClean="0"/>
              <a:t>Answer</a:t>
            </a:r>
            <a:r>
              <a:rPr lang="en-US" altLang="en-US" b="1" dirty="0" smtClean="0"/>
              <a:t>: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Locality (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지역성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alt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프로그램은 짧은 시간 구간 동안 상대적으로 작은 크기의 주소 영역을 주로 참조한다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ko-KR" altLang="en-US" dirty="0" smtClean="0"/>
              <a:t>지역성의 종류</a:t>
            </a:r>
            <a:endParaRPr lang="en-US" dirty="0" smtClean="0"/>
          </a:p>
          <a:p>
            <a:pPr lvl="1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ea typeface="굴림" charset="-127"/>
              </a:rPr>
              <a:t>시간적 지역성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ea typeface="굴림" charset="-127"/>
              </a:rPr>
              <a:t>(Temporal locality)</a:t>
            </a:r>
            <a:endParaRPr lang="en-US" altLang="ko-KR" b="1" dirty="0" smtClean="0">
              <a:solidFill>
                <a:schemeClr val="tx2">
                  <a:lumMod val="75000"/>
                </a:schemeClr>
              </a:solidFill>
              <a:ea typeface="굴림" charset="-127"/>
            </a:endParaRPr>
          </a:p>
          <a:p>
            <a:pPr lvl="2" eaLnBrk="1" hangingPunct="1"/>
            <a:r>
              <a:rPr lang="ko-KR" altLang="en-US" dirty="0" smtClean="0">
                <a:ea typeface="굴림" charset="-127"/>
              </a:rPr>
              <a:t>최근에 참조된 항목은 곧 다시 참조될 확률이 높다</a:t>
            </a:r>
            <a:r>
              <a:rPr lang="en-US" altLang="ko-KR" dirty="0" smtClean="0">
                <a:ea typeface="굴림" charset="-127"/>
              </a:rPr>
              <a:t>.</a:t>
            </a:r>
            <a:endParaRPr lang="en-US" altLang="ko-KR" dirty="0">
              <a:ea typeface="굴림" charset="-127"/>
            </a:endParaRPr>
          </a:p>
          <a:p>
            <a:pPr lvl="2" eaLnBrk="1" hangingPunct="1"/>
            <a:r>
              <a:rPr lang="en-US" altLang="ko-KR" dirty="0">
                <a:ea typeface="굴림" charset="-127"/>
              </a:rPr>
              <a:t>e.g., instructions in a loop, induction </a:t>
            </a:r>
            <a:r>
              <a:rPr lang="en-US" altLang="ko-KR" dirty="0" smtClean="0">
                <a:ea typeface="굴림" charset="-127"/>
              </a:rPr>
              <a:t>variables</a:t>
            </a:r>
          </a:p>
          <a:p>
            <a:pPr lvl="2" eaLnBrk="1" hangingPunct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ea typeface="굴림" charset="-127"/>
              </a:rPr>
              <a:t>공간적 지역성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ea typeface="굴림" charset="-127"/>
              </a:rPr>
              <a:t>(Spatial locality)</a:t>
            </a:r>
            <a:endParaRPr lang="en-US" altLang="ko-KR" b="1" dirty="0" smtClean="0">
              <a:solidFill>
                <a:schemeClr val="tx2">
                  <a:lumMod val="75000"/>
                </a:schemeClr>
              </a:solidFill>
              <a:ea typeface="굴림" charset="-127"/>
            </a:endParaRPr>
          </a:p>
          <a:p>
            <a:pPr lvl="2" eaLnBrk="1" hangingPunct="1"/>
            <a:r>
              <a:rPr lang="ko-KR" altLang="en-US" dirty="0" smtClean="0">
                <a:ea typeface="굴림" charset="-127"/>
              </a:rPr>
              <a:t>어떤 항목이 참조되면 그 근처에 있는 다른 항목들이 곧 참조될 가능성이 높다</a:t>
            </a:r>
            <a:r>
              <a:rPr lang="en-US" altLang="ko-KR" dirty="0" smtClean="0">
                <a:ea typeface="굴림" charset="-127"/>
              </a:rPr>
              <a:t>.</a:t>
            </a:r>
            <a:endParaRPr lang="en-US" altLang="ko-KR" dirty="0">
              <a:ea typeface="굴림" charset="-127"/>
            </a:endParaRPr>
          </a:p>
          <a:p>
            <a:pPr lvl="2" eaLnBrk="1" hangingPunct="1"/>
            <a:r>
              <a:rPr lang="en-US" altLang="ko-KR" dirty="0" smtClean="0">
                <a:ea typeface="굴림" charset="-127"/>
              </a:rPr>
              <a:t>e.g</a:t>
            </a:r>
            <a:r>
              <a:rPr lang="en-US" altLang="ko-KR" dirty="0">
                <a:ea typeface="굴림" charset="-127"/>
              </a:rPr>
              <a:t>., sequential instruction access, array data</a:t>
            </a:r>
            <a:endParaRPr lang="en-AU" altLang="ko-KR" dirty="0">
              <a:ea typeface="굴림" charset="-127"/>
            </a:endParaRPr>
          </a:p>
          <a:p>
            <a:pPr lvl="2"/>
            <a:endParaRPr lang="en-US" altLang="ko-KR" b="1" dirty="0">
              <a:ea typeface="굴림" charset="-127"/>
            </a:endParaRPr>
          </a:p>
          <a:p>
            <a:pPr lvl="1"/>
            <a:endParaRPr lang="en-US" dirty="0"/>
          </a:p>
        </p:txBody>
      </p:sp>
      <p:pic>
        <p:nvPicPr>
          <p:cNvPr id="5" name="그림 4" descr="Locality of referenc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524000"/>
            <a:ext cx="3645877" cy="474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217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Blue Pearl DeLuxe">
  <a:themeElements>
    <a:clrScheme name="Blue Pearl DeLux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Blue Pearl DeLux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ue Pearl DeLux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earl DeLuxe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22813</TotalTime>
  <Words>1620</Words>
  <Application>Microsoft Office PowerPoint</Application>
  <PresentationFormat>화면 슬라이드 쇼(4:3)</PresentationFormat>
  <Paragraphs>387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ＭＳ Ｐゴシック</vt:lpstr>
      <vt:lpstr>굴림</vt:lpstr>
      <vt:lpstr>맑은 고딕</vt:lpstr>
      <vt:lpstr>Arial</vt:lpstr>
      <vt:lpstr>Courier New</vt:lpstr>
      <vt:lpstr>Times New Roman</vt:lpstr>
      <vt:lpstr>Wingdings</vt:lpstr>
      <vt:lpstr>Blue Pearl DeLuxe</vt:lpstr>
      <vt:lpstr>5장. 메모리 계층구조1 (Memory Hierarchy)</vt:lpstr>
      <vt:lpstr>Memory in a Modern Computing System</vt:lpstr>
      <vt:lpstr>Ideal Memory</vt:lpstr>
      <vt:lpstr>The Problem</vt:lpstr>
      <vt:lpstr>SRAM and DRAM</vt:lpstr>
      <vt:lpstr>Disk Storage</vt:lpstr>
      <vt:lpstr>How to create illusion of the ideal memory?</vt:lpstr>
      <vt:lpstr>How to create illusion of the ideal memory?</vt:lpstr>
      <vt:lpstr>메모리 계층구조가 잘 동작하는 이유는?</vt:lpstr>
      <vt:lpstr>지역성의 특징을 이용한 메모리 계층구조</vt:lpstr>
      <vt:lpstr>기본적인 용어와 동작</vt:lpstr>
      <vt:lpstr>Caching in a Pipelined Design</vt:lpstr>
      <vt:lpstr>파이프라인 설계에서의 캐시(Cache)</vt:lpstr>
      <vt:lpstr>파이프라인 설계에서의 캐시(Cache)</vt:lpstr>
      <vt:lpstr>The Basics of Caches</vt:lpstr>
      <vt:lpstr>Cache Memory</vt:lpstr>
      <vt:lpstr>캐시 접근(Cache Access)</vt:lpstr>
      <vt:lpstr>캐시의 기본</vt:lpstr>
      <vt:lpstr>캐시의 구성에 따른 분류</vt:lpstr>
      <vt:lpstr>직접 사상 캐시 (Direct-mapped Cache)</vt:lpstr>
      <vt:lpstr>직접 사상 캐시 (Direct-mapped Cache) </vt:lpstr>
      <vt:lpstr>Direct-mapped Cache</vt:lpstr>
      <vt:lpstr>Address Subdivision</vt:lpstr>
      <vt:lpstr>Address Subdivision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Blue Pearl DeLuxe template</dc:title>
  <dc:creator>samlin@us.ibm.com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Lee Jongmin</cp:lastModifiedBy>
  <cp:revision>666</cp:revision>
  <cp:lastPrinted>2018-09-03T02:07:08Z</cp:lastPrinted>
  <dcterms:created xsi:type="dcterms:W3CDTF">2003-05-28T17:22:15Z</dcterms:created>
  <dcterms:modified xsi:type="dcterms:W3CDTF">2019-11-19T13:43:35Z</dcterms:modified>
</cp:coreProperties>
</file>