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72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22" r:id="rId26"/>
    <p:sldId id="323" r:id="rId27"/>
    <p:sldId id="321" r:id="rId28"/>
    <p:sldId id="316" r:id="rId29"/>
    <p:sldId id="317" r:id="rId30"/>
    <p:sldId id="319" r:id="rId31"/>
    <p:sldId id="320" r:id="rId32"/>
  </p:sldIdLst>
  <p:sldSz cx="9144000" cy="6858000" type="screen4x3"/>
  <p:notesSz cx="6883400" cy="99060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80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144">
          <p15:clr>
            <a:srgbClr val="A4A3A4"/>
          </p15:clr>
        </p15:guide>
        <p15:guide id="6" pos="5568">
          <p15:clr>
            <a:srgbClr val="A4A3A4"/>
          </p15:clr>
        </p15:guide>
        <p15:guide id="7" pos="4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9AC5"/>
    <a:srgbClr val="FF0000"/>
    <a:srgbClr val="EE7F00"/>
    <a:srgbClr val="8AB8EA"/>
    <a:srgbClr val="EBF3FB"/>
    <a:srgbClr val="FFFFCC"/>
    <a:srgbClr val="D3E4F7"/>
    <a:srgbClr val="FFD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09" autoAdjust="0"/>
    <p:restoredTop sz="78253" autoAdjust="0"/>
  </p:normalViewPr>
  <p:slideViewPr>
    <p:cSldViewPr>
      <p:cViewPr varScale="1">
        <p:scale>
          <a:sx n="113" d="100"/>
          <a:sy n="113" d="100"/>
        </p:scale>
        <p:origin x="1134" y="96"/>
      </p:cViewPr>
      <p:guideLst>
        <p:guide orient="horz" pos="2160"/>
        <p:guide orient="horz" pos="4080"/>
        <p:guide orient="horz" pos="960"/>
        <p:guide orient="horz" pos="3840"/>
        <p:guide pos="144"/>
        <p:guide pos="5568"/>
        <p:guide pos="4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402CBEB-465D-E548-86CD-1AD53160AE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929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05350"/>
            <a:ext cx="55054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847844-DD07-AC47-80F6-EE0D27F10E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160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06FEC8-2375-4643-BAB0-D7C64CEA19EC}" type="slidenum">
              <a:rPr lang="en-US" altLang="en-US" sz="1300"/>
              <a:pPr/>
              <a:t>1</a:t>
            </a:fld>
            <a:endParaRPr lang="en-US" altLang="en-US" sz="13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5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DCA82-D2CB-4C84-809A-16F2048C99B6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9871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BF907-826A-41C4-AB01-E8AE8A029B67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8904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>
            <a:noFill/>
          </a:ln>
        </p:spPr>
        <p:txBody>
          <a:bodyPr lIns="98224" tIns="48250" rIns="98224" bIns="48250"/>
          <a:lstStyle/>
          <a:p>
            <a:endParaRPr lang="en-US" dirty="0"/>
          </a:p>
        </p:txBody>
      </p:sp>
      <p:sp>
        <p:nvSpPr>
          <p:cNvPr id="1619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74700"/>
            <a:ext cx="5095875" cy="3821113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7701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7786A-0C24-45A7-AB89-0872533BDC8B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6379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4"/>
          <p:cNvSpPr>
            <a:spLocks noChangeShapeType="1"/>
          </p:cNvSpPr>
          <p:nvPr userDrawn="1"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4170" name="Rectangle 74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2511425"/>
            <a:ext cx="8534400" cy="9937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dirty="0"/>
              <a:t>Click to edit Master title style</a:t>
            </a:r>
          </a:p>
        </p:txBody>
      </p:sp>
      <p:sp>
        <p:nvSpPr>
          <p:cNvPr id="4171" name="Rectangle 7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533400"/>
            <a:ext cx="6477000" cy="45720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GB" altLang="en-US" noProof="0" dirty="0"/>
              <a:t>Click to edit Master subtitle style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304800" y="4419600"/>
            <a:ext cx="853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3600" kern="1200">
                <a:solidFill>
                  <a:schemeClr val="tx1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 dirty="0" err="1" smtClean="0"/>
              <a:t>Prof.</a:t>
            </a:r>
            <a:r>
              <a:rPr lang="en-GB" altLang="en-US" sz="2400" baseline="0" dirty="0" smtClean="0"/>
              <a:t> Jongmin Lee</a:t>
            </a:r>
          </a:p>
          <a:p>
            <a:pPr eaLnBrk="1" hangingPunct="1"/>
            <a:r>
              <a:rPr lang="en-GB" altLang="en-US" sz="2400" dirty="0" err="1" smtClean="0"/>
              <a:t>Wonkwang</a:t>
            </a:r>
            <a:r>
              <a:rPr lang="en-GB" altLang="en-US" sz="2400" baseline="0" dirty="0" smtClean="0"/>
              <a:t> University</a:t>
            </a:r>
          </a:p>
          <a:p>
            <a:pPr eaLnBrk="1" hangingPunct="1"/>
            <a:r>
              <a:rPr lang="en-GB" altLang="en-US" sz="2400" baseline="0" dirty="0" smtClean="0"/>
              <a:t>Fall 2019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134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11FCF-A536-F84E-898B-BB10AC9701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502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685800"/>
            <a:ext cx="2152650" cy="506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685800"/>
            <a:ext cx="6305550" cy="5068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F7B15-483E-D34E-A1FA-6ADEA96D3E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1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10600" cy="609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610600" cy="4230688"/>
          </a:xfrm>
        </p:spPr>
        <p:txBody>
          <a:bodyPr/>
          <a:lstStyle>
            <a:lvl1pPr marL="228600" indent="-228600">
              <a:buClr>
                <a:schemeClr val="tx1"/>
              </a:buClr>
              <a:buSzPct val="120000"/>
              <a:buFont typeface="Wingdings" charset="2"/>
              <a:buChar char="§"/>
              <a:defRPr/>
            </a:lvl1pPr>
            <a:lvl2pPr marL="457200" indent="-227013">
              <a:buClr>
                <a:schemeClr val="tx1"/>
              </a:buClr>
              <a:buSzPct val="100000"/>
              <a:buFont typeface="Courier New" charset="0"/>
              <a:buChar char="o"/>
              <a:defRPr/>
            </a:lvl2pPr>
            <a:lvl3pPr marL="682625" indent="-223838">
              <a:buClr>
                <a:schemeClr val="tx1"/>
              </a:buClr>
              <a:buFont typeface="Arial" charset="0"/>
              <a:buChar char="•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7C58D-D633-0148-9592-59EC29FFD9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0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D5448-591D-3940-967A-F8DE4BFDDA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962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467E7-10F9-E942-96FA-AF5BA8B92C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9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65399-8DB2-3847-B0A6-253B38F6AA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07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DB118-A9A6-B845-B1F7-ED34983FD2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5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B5998-41F6-F448-9210-55043855CA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403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8D953-B3C0-D345-90C9-095E0B1D49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6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C00-3A25-1741-8B28-D8A22EF0D6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183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858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41475"/>
            <a:ext cx="86106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13" name="Rectangle 41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0" y="6553200"/>
            <a:ext cx="16764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Tx/>
              <a:buFontTx/>
              <a:buNone/>
              <a:defRPr sz="1000" b="1">
                <a:solidFill>
                  <a:srgbClr val="00569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801E3FE-5C82-594D-A90D-9E7EBB62C1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Line 63"/>
          <p:cNvSpPr>
            <a:spLocks noChangeShapeType="1"/>
          </p:cNvSpPr>
          <p:nvPr userDrawn="1"/>
        </p:nvSpPr>
        <p:spPr bwMode="auto">
          <a:xfrm>
            <a:off x="260350" y="533400"/>
            <a:ext cx="862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 kern="1200">
          <a:solidFill>
            <a:schemeClr val="accent1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rgbClr val="3B9AC5"/>
        </a:buClr>
        <a:buFont typeface="Wingdings" charset="2"/>
        <a:buChar char="Ø"/>
        <a:defRPr sz="2000" kern="1200">
          <a:solidFill>
            <a:schemeClr val="tx1"/>
          </a:solidFill>
          <a:latin typeface="+mn-lt"/>
          <a:ea typeface="Arial" charset="0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rgbClr val="3B9AC5"/>
        </a:buClr>
        <a:buFont typeface="Arial" charset="0"/>
        <a:buBlip>
          <a:blip r:embed="rId13"/>
        </a:buBlip>
        <a:defRPr kern="1200">
          <a:solidFill>
            <a:schemeClr val="tx1"/>
          </a:solidFill>
          <a:latin typeface="+mn-lt"/>
          <a:ea typeface="Arial" charset="0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3"/>
        </a:buBlip>
        <a:defRPr sz="1600" kern="1200">
          <a:solidFill>
            <a:schemeClr val="tx1"/>
          </a:solidFill>
          <a:latin typeface="+mn-lt"/>
          <a:ea typeface="Arial" charset="0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3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3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메모리 계층구조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sz="2800" dirty="0" smtClean="0"/>
              <a:t>(Memory Hierarchy)</a:t>
            </a:r>
            <a:endParaRPr lang="en-GB" altLang="en-US" sz="2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크기와 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3459636" cy="4566051"/>
          </a:xfrm>
        </p:spPr>
        <p:txBody>
          <a:bodyPr/>
          <a:lstStyle/>
          <a:p>
            <a:r>
              <a:rPr lang="ko-KR" altLang="en-US" dirty="0" smtClean="0"/>
              <a:t>블록을 크게 하면</a:t>
            </a:r>
            <a:endParaRPr lang="en-US" altLang="ko-KR" dirty="0" smtClean="0"/>
          </a:p>
          <a:p>
            <a:pPr lvl="1"/>
            <a:r>
              <a:rPr lang="ko-KR" altLang="en-US" dirty="0"/>
              <a:t>공간적 </a:t>
            </a:r>
            <a:r>
              <a:rPr lang="ko-KR" altLang="en-US" dirty="0" smtClean="0"/>
              <a:t>지역성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실패율 </a:t>
            </a:r>
            <a:r>
              <a:rPr lang="ko-KR" altLang="en-US" dirty="0"/>
              <a:t>감소</a:t>
            </a:r>
          </a:p>
          <a:p>
            <a:pPr lvl="1" eaLnBrk="1" hangingPunct="1"/>
            <a:r>
              <a:rPr lang="ko-KR" altLang="en-US" dirty="0"/>
              <a:t>실패 손실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eaLnBrk="1" hangingPunct="1"/>
            <a:r>
              <a:rPr lang="ko-KR" altLang="en-US" dirty="0"/>
              <a:t>블록이 </a:t>
            </a:r>
            <a:r>
              <a:rPr lang="ko-KR" altLang="en-US" dirty="0" smtClean="0"/>
              <a:t>너무 </a:t>
            </a:r>
            <a:r>
              <a:rPr lang="ko-KR" altLang="en-US" dirty="0"/>
              <a:t>클 경우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캐시 내의 블록이 너무 </a:t>
            </a:r>
            <a:r>
              <a:rPr lang="ko-KR" altLang="en-US" dirty="0" smtClean="0"/>
              <a:t>적다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블록 </a:t>
            </a:r>
            <a:r>
              <a:rPr lang="ko-KR" altLang="en-US" dirty="0"/>
              <a:t>내 워드 간의 공간적 지역성 감소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실패율 증가</a:t>
            </a:r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5" name="Picture 6" descr="f05-11-97801240772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6717" y="2299029"/>
            <a:ext cx="4837350" cy="256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4317" y="5223661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5.11</a:t>
            </a:r>
          </a:p>
        </p:txBody>
      </p:sp>
    </p:spTree>
    <p:extLst>
      <p:ext uri="{BB962C8B-B14F-4D97-AF65-F5344CB8AC3E}">
        <p14:creationId xmlns:p14="http://schemas.microsoft.com/office/powerpoint/2010/main" val="122166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쓰기의 </a:t>
            </a:r>
            <a:r>
              <a:rPr lang="ko-KR" altLang="en-US" u="sng" dirty="0" smtClean="0"/>
              <a:t>처리 </a:t>
            </a:r>
            <a:r>
              <a:rPr lang="en-US" altLang="ko-KR" u="sng" dirty="0" smtClean="0"/>
              <a:t>(1/2)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즉시 쓰기</a:t>
            </a:r>
            <a:r>
              <a:rPr lang="en-US" altLang="ko-KR" dirty="0"/>
              <a:t>(write-through)</a:t>
            </a:r>
          </a:p>
          <a:p>
            <a:pPr lvl="1"/>
            <a:r>
              <a:rPr lang="ko-KR" altLang="en-US" dirty="0" smtClean="0"/>
              <a:t>캐시와 메모리에 동시에 쓰는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계층의 데이터가 </a:t>
            </a:r>
            <a:r>
              <a:rPr lang="ko-KR" altLang="en-US" dirty="0" smtClean="0"/>
              <a:t>항상 일치</a:t>
            </a:r>
            <a:r>
              <a:rPr lang="en-US" altLang="ko-KR" dirty="0" smtClean="0"/>
              <a:t>(consistent)</a:t>
            </a:r>
            <a:endParaRPr lang="en-US" altLang="ko-KR" dirty="0"/>
          </a:p>
          <a:p>
            <a:pPr lvl="1"/>
            <a:r>
              <a:rPr lang="ko-KR" altLang="en-US" dirty="0" smtClean="0"/>
              <a:t>쓰기 실패의 처리</a:t>
            </a:r>
            <a:endParaRPr lang="en-US" altLang="ko-KR" dirty="0" smtClean="0"/>
          </a:p>
          <a:p>
            <a:pPr lvl="2"/>
            <a:r>
              <a:rPr lang="ko-KR" altLang="en-US" dirty="0"/>
              <a:t>메모리에서 해당 워드가 포함된 블록을 가져와서 캐시에 </a:t>
            </a:r>
            <a:r>
              <a:rPr lang="ko-KR" altLang="en-US" dirty="0" smtClean="0"/>
              <a:t>넣고</a:t>
            </a:r>
            <a:r>
              <a:rPr lang="en-US" altLang="ko-KR" dirty="0" smtClean="0"/>
              <a:t>,</a:t>
            </a:r>
          </a:p>
          <a:p>
            <a:pPr marL="830894" lvl="2" indent="246191">
              <a:buNone/>
            </a:pPr>
            <a:r>
              <a:rPr lang="ko-KR" altLang="en-US" dirty="0" smtClean="0"/>
              <a:t>이 </a:t>
            </a:r>
            <a:r>
              <a:rPr lang="ko-KR" altLang="en-US" dirty="0"/>
              <a:t>워드에 </a:t>
            </a:r>
            <a:r>
              <a:rPr lang="ko-KR" altLang="en-US" dirty="0" smtClean="0"/>
              <a:t>쓰기 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또한 </a:t>
            </a:r>
            <a:r>
              <a:rPr lang="ko-KR" altLang="en-US" dirty="0"/>
              <a:t>전체 주소를 사용하여 이 워드를 메인 메모리에도 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 smtClean="0"/>
              <a:t>성능 저하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쓰기 할 때마다 </a:t>
            </a:r>
            <a:r>
              <a:rPr lang="ko-KR" altLang="en-US" dirty="0"/>
              <a:t>메인 </a:t>
            </a:r>
            <a:r>
              <a:rPr lang="ko-KR" altLang="en-US" dirty="0" smtClean="0"/>
              <a:t>메모리 접근 필요</a:t>
            </a:r>
            <a:endParaRPr lang="ko-KR" altLang="en-US" dirty="0"/>
          </a:p>
          <a:p>
            <a:r>
              <a:rPr lang="ko-KR" altLang="en-US" dirty="0" smtClean="0"/>
              <a:t>쓰기 버퍼</a:t>
            </a:r>
            <a:r>
              <a:rPr lang="en-US" altLang="ko-KR" dirty="0" smtClean="0"/>
              <a:t>(</a:t>
            </a:r>
            <a:r>
              <a:rPr lang="en-US" altLang="ko-KR" dirty="0"/>
              <a:t>write buffer)</a:t>
            </a:r>
          </a:p>
          <a:p>
            <a:pPr lvl="1"/>
            <a:r>
              <a:rPr lang="ko-KR" altLang="en-US" dirty="0"/>
              <a:t>메모리에 쓰이기 위해 기다리는 동안 데이터를 저장하는 큐</a:t>
            </a:r>
          </a:p>
          <a:p>
            <a:pPr lvl="1"/>
            <a:r>
              <a:rPr lang="ko-KR" altLang="en-US" dirty="0" smtClean="0"/>
              <a:t>캐시와 </a:t>
            </a:r>
            <a:r>
              <a:rPr lang="ko-KR" altLang="en-US" dirty="0"/>
              <a:t>쓰기 버퍼에 쓰고 </a:t>
            </a:r>
            <a:r>
              <a:rPr lang="ko-KR" altLang="en-US" dirty="0" smtClean="0"/>
              <a:t>나면</a:t>
            </a:r>
            <a:r>
              <a:rPr lang="en-US" altLang="ko-KR" dirty="0" smtClean="0"/>
              <a:t>, </a:t>
            </a:r>
            <a:r>
              <a:rPr lang="ko-KR" altLang="en-US" dirty="0"/>
              <a:t>프로세서는 </a:t>
            </a:r>
            <a:r>
              <a:rPr lang="ko-KR" altLang="en-US" dirty="0" smtClean="0"/>
              <a:t>즉시 </a:t>
            </a:r>
            <a:r>
              <a:rPr lang="ko-KR" altLang="en-US" dirty="0"/>
              <a:t>수</a:t>
            </a:r>
            <a:r>
              <a:rPr lang="ko-KR" altLang="en-US" dirty="0" smtClean="0"/>
              <a:t>행 계속</a:t>
            </a:r>
            <a:endParaRPr lang="en-US" altLang="ko-KR" dirty="0" smtClean="0"/>
          </a:p>
          <a:p>
            <a:pPr lvl="1"/>
            <a:r>
              <a:rPr lang="ko-KR" altLang="en-US" dirty="0"/>
              <a:t>쓰기 버퍼가 꽉</a:t>
            </a:r>
            <a:r>
              <a:rPr lang="ko-KR" altLang="en-US" dirty="0" smtClean="0"/>
              <a:t> </a:t>
            </a:r>
            <a:r>
              <a:rPr lang="ko-KR" altLang="en-US" dirty="0"/>
              <a:t>차 </a:t>
            </a:r>
            <a:r>
              <a:rPr lang="ko-KR" altLang="en-US" dirty="0" smtClean="0"/>
              <a:t>있을 때만 정지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029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쓰기의 처리 </a:t>
            </a:r>
            <a:r>
              <a:rPr lang="en-US" altLang="ko-KR" u="sng" dirty="0" smtClean="0"/>
              <a:t>(2/2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2439045"/>
          </a:xfrm>
        </p:spPr>
        <p:txBody>
          <a:bodyPr/>
          <a:lstStyle/>
          <a:p>
            <a:r>
              <a:rPr lang="ko-KR" altLang="en-US" dirty="0"/>
              <a:t>나중 쓰기</a:t>
            </a:r>
            <a:r>
              <a:rPr lang="en-US" altLang="ko-KR" dirty="0"/>
              <a:t>(write-back)</a:t>
            </a:r>
          </a:p>
          <a:p>
            <a:pPr lvl="1"/>
            <a:r>
              <a:rPr lang="ko-KR" altLang="en-US" dirty="0"/>
              <a:t>새로운 값은 </a:t>
            </a:r>
            <a:r>
              <a:rPr lang="ko-KR" altLang="en-US" dirty="0" smtClean="0"/>
              <a:t>일단 캐시에만 쓰고</a:t>
            </a:r>
            <a:r>
              <a:rPr lang="en-US" altLang="ko-KR" dirty="0" smtClean="0"/>
              <a:t>,</a:t>
            </a:r>
          </a:p>
          <a:p>
            <a:pPr marL="413249" lvl="1" indent="250587">
              <a:buNone/>
            </a:pPr>
            <a:r>
              <a:rPr lang="ko-KR" altLang="en-US" dirty="0" smtClean="0"/>
              <a:t>나중에 </a:t>
            </a:r>
            <a:r>
              <a:rPr lang="ko-KR" altLang="en-US" dirty="0"/>
              <a:t>캐시에서 쫓겨날 때 </a:t>
            </a:r>
            <a:r>
              <a:rPr lang="ko-KR" altLang="en-US" dirty="0" smtClean="0"/>
              <a:t>메모리에 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ko-KR" altLang="en-US" dirty="0" smtClean="0"/>
              <a:t>갱신 비트 </a:t>
            </a:r>
            <a:r>
              <a:rPr lang="en-US" altLang="ko-KR" dirty="0" smtClean="0"/>
              <a:t>(dirty bit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modified bit)</a:t>
            </a:r>
          </a:p>
          <a:p>
            <a:pPr lvl="1"/>
            <a:r>
              <a:rPr lang="ko-KR" altLang="en-US" dirty="0" smtClean="0"/>
              <a:t>즉시 쓰기보다 성능이 좋다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대신 구현이 더 어렵다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27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더 유연한 </a:t>
            </a:r>
            <a:r>
              <a:rPr lang="ko-KR" altLang="en-US" u="sng" dirty="0" err="1"/>
              <a:t>블록배치를</a:t>
            </a:r>
            <a:r>
              <a:rPr lang="ko-KR" altLang="en-US" u="sng" dirty="0"/>
              <a:t> 통한 </a:t>
            </a:r>
            <a:r>
              <a:rPr lang="ko-KR" altLang="en-US" u="sng" dirty="0" smtClean="0"/>
              <a:t>캐시 실패 </a:t>
            </a:r>
            <a:r>
              <a:rPr lang="ko-KR" altLang="en-US" u="sng" dirty="0"/>
              <a:t>줄이기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 가지 블록 배치 방법</a:t>
            </a:r>
            <a:endParaRPr lang="en-US" altLang="ko-KR" dirty="0" smtClean="0"/>
          </a:p>
          <a:p>
            <a:pPr marL="663836" lvl="1" indent="-249122" algn="just" eaLnBrk="1" hangingPunct="1">
              <a:buSzPct val="90000"/>
              <a:buFont typeface="Wingdings" pitchFamily="2" charset="2"/>
              <a:buAutoNum type="arabicPeriod"/>
            </a:pPr>
            <a:r>
              <a:rPr lang="ko-KR" altLang="en-US" dirty="0" smtClean="0"/>
              <a:t>직접 사상 </a:t>
            </a:r>
            <a:r>
              <a:rPr lang="en-US" altLang="ko-KR" dirty="0" smtClean="0"/>
              <a:t>(direct mapping)</a:t>
            </a:r>
            <a:endParaRPr lang="en-US" altLang="ko-KR" dirty="0"/>
          </a:p>
          <a:p>
            <a:pPr marL="663836" lvl="1" indent="-249122" algn="just" eaLnBrk="1" hangingPunct="1">
              <a:buSzPct val="90000"/>
              <a:buFont typeface="Wingdings" pitchFamily="2" charset="2"/>
              <a:buAutoNum type="arabicPeriod"/>
            </a:pPr>
            <a:r>
              <a:rPr lang="ko-KR" altLang="en-US" dirty="0" smtClean="0"/>
              <a:t>집합 연관 사상 </a:t>
            </a:r>
            <a:r>
              <a:rPr lang="en-US" altLang="ko-KR" dirty="0" smtClean="0"/>
              <a:t>(set-associative mapping)</a:t>
            </a:r>
            <a:endParaRPr lang="en-US" altLang="ko-KR" dirty="0"/>
          </a:p>
          <a:p>
            <a:pPr marL="663836" lvl="1" indent="-249122" eaLnBrk="1" hangingPunct="1">
              <a:buSzPct val="90000"/>
              <a:buFont typeface="Wingdings" pitchFamily="2" charset="2"/>
              <a:buAutoNum type="arabicPeriod"/>
            </a:pPr>
            <a:r>
              <a:rPr lang="ko-KR" altLang="en-US" dirty="0" smtClean="0"/>
              <a:t>완전 연관 </a:t>
            </a:r>
            <a:r>
              <a:rPr lang="ko-KR" altLang="en-US" dirty="0"/>
              <a:t>사상 </a:t>
            </a:r>
            <a:r>
              <a:rPr lang="en-US" altLang="ko-KR" dirty="0" smtClean="0"/>
              <a:t>(fully </a:t>
            </a:r>
            <a:r>
              <a:rPr lang="en-US" altLang="ko-KR" dirty="0"/>
              <a:t>associative </a:t>
            </a:r>
            <a:r>
              <a:rPr lang="en-US" altLang="ko-KR" dirty="0" smtClean="0"/>
              <a:t>mapping)</a:t>
            </a:r>
            <a:endParaRPr lang="en-US" altLang="ko-KR" dirty="0"/>
          </a:p>
          <a:p>
            <a:r>
              <a:rPr lang="ko-KR" altLang="en-US" b="1" dirty="0"/>
              <a:t>직접 </a:t>
            </a:r>
            <a:r>
              <a:rPr lang="ko-KR" altLang="en-US" b="1" dirty="0" smtClean="0"/>
              <a:t>사상 캐시</a:t>
            </a:r>
            <a:endParaRPr lang="en-US" altLang="ko-KR" b="1" dirty="0" smtClean="0"/>
          </a:p>
          <a:p>
            <a:pPr lvl="1"/>
            <a:r>
              <a:rPr lang="ko-KR" altLang="en-US" dirty="0"/>
              <a:t>메모리 </a:t>
            </a:r>
            <a:r>
              <a:rPr lang="ko-KR" altLang="en-US" dirty="0" smtClean="0"/>
              <a:t>블록이 캐시 블록 단 한 곳에만 들어갈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b="1" dirty="0"/>
              <a:t>완전 연관 </a:t>
            </a:r>
            <a:r>
              <a:rPr lang="ko-KR" altLang="en-US" b="1" dirty="0" smtClean="0"/>
              <a:t>사상 캐시</a:t>
            </a:r>
            <a:endParaRPr lang="en-US" altLang="ko-KR" b="1" dirty="0" smtClean="0"/>
          </a:p>
          <a:p>
            <a:pPr lvl="1"/>
            <a:r>
              <a:rPr lang="ko-KR" altLang="en-US" dirty="0"/>
              <a:t>직접 사상 </a:t>
            </a:r>
            <a:r>
              <a:rPr lang="ko-KR" altLang="en-US" dirty="0" smtClean="0"/>
              <a:t>캐시와 정반대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3B9AC5"/>
                </a:solidFill>
              </a:rPr>
              <a:t>메모리 블록이 캐시 블록 아무데나 들어갈 </a:t>
            </a:r>
            <a:r>
              <a:rPr lang="ko-KR" altLang="en-US" dirty="0">
                <a:solidFill>
                  <a:srgbClr val="3B9AC5"/>
                </a:solidFill>
              </a:rPr>
              <a:t>수 </a:t>
            </a:r>
            <a:r>
              <a:rPr lang="ko-KR" altLang="en-US" dirty="0" smtClean="0">
                <a:solidFill>
                  <a:srgbClr val="3B9AC5"/>
                </a:solidFill>
              </a:rPr>
              <a:t>있다</a:t>
            </a:r>
            <a:r>
              <a:rPr lang="en-US" altLang="ko-KR" dirty="0" smtClean="0">
                <a:solidFill>
                  <a:srgbClr val="3B9AC5"/>
                </a:solidFill>
              </a:rPr>
              <a:t>.</a:t>
            </a:r>
          </a:p>
          <a:p>
            <a:pPr lvl="1"/>
            <a:r>
              <a:rPr lang="ko-KR" altLang="en-US" dirty="0"/>
              <a:t>주어진 블록을 찾기 위해서는 캐시 내의 모든 </a:t>
            </a:r>
            <a:r>
              <a:rPr lang="ko-KR" altLang="en-US" dirty="0" smtClean="0"/>
              <a:t>태그 비교 필요</a:t>
            </a:r>
            <a:endParaRPr lang="ko-KR" altLang="en-US" dirty="0"/>
          </a:p>
          <a:p>
            <a:pPr lvl="1"/>
            <a:r>
              <a:rPr lang="en-US" altLang="ko-KR" dirty="0"/>
              <a:t>CAM (content addressable memory) = </a:t>
            </a:r>
            <a:r>
              <a:rPr lang="ko-KR" altLang="en-US" dirty="0" smtClean="0"/>
              <a:t>연상 메모리 </a:t>
            </a:r>
            <a:r>
              <a:rPr lang="en-US" altLang="ko-KR" dirty="0" smtClean="0"/>
              <a:t>(associative memory)</a:t>
            </a:r>
            <a:endParaRPr lang="en-US" altLang="ko-KR" dirty="0"/>
          </a:p>
          <a:p>
            <a:pPr lvl="2"/>
            <a:r>
              <a:rPr lang="ko-KR" altLang="en-US" dirty="0"/>
              <a:t>하드웨어 </a:t>
            </a:r>
            <a:r>
              <a:rPr lang="ko-KR" altLang="en-US" dirty="0" smtClean="0"/>
              <a:t>비용이 커서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크기가 작은 </a:t>
            </a:r>
            <a:r>
              <a:rPr lang="ko-KR" altLang="en-US" dirty="0"/>
              <a:t>캐시에서만 </a:t>
            </a:r>
            <a:r>
              <a:rPr lang="ko-KR" altLang="en-US" dirty="0" smtClean="0"/>
              <a:t>사용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20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>
                <a:latin typeface="Times New Roman" panose="02020603050405020304" pitchFamily="18" charset="0"/>
              </a:rPr>
              <a:t>n</a:t>
            </a:r>
            <a:r>
              <a:rPr lang="en-US" altLang="ko-KR" dirty="0" smtClean="0"/>
              <a:t>-way </a:t>
            </a:r>
            <a:r>
              <a:rPr lang="ko-KR" altLang="en-US" dirty="0" smtClean="0"/>
              <a:t>집합 연관 캐시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직접 사상과 </a:t>
            </a:r>
            <a:r>
              <a:rPr lang="ko-KR" altLang="en-US" dirty="0" smtClean="0"/>
              <a:t>완전 연관 </a:t>
            </a:r>
            <a:r>
              <a:rPr lang="ko-KR" altLang="en-US" dirty="0"/>
              <a:t>사상의 중간 방식</a:t>
            </a:r>
          </a:p>
          <a:p>
            <a:pPr lvl="1" eaLnBrk="1" hangingPunct="1"/>
            <a:r>
              <a:rPr lang="ko-KR" altLang="en-US" dirty="0"/>
              <a:t>각 블록이 배치될 수 있는 </a:t>
            </a:r>
            <a:r>
              <a:rPr lang="ko-KR" altLang="en-US" dirty="0" smtClean="0"/>
              <a:t>위치가 </a:t>
            </a:r>
            <a:r>
              <a:rPr lang="en-US" altLang="ko-KR" i="1" dirty="0" smtClean="0">
                <a:latin typeface="Times New Roman" panose="02020603050405020304" pitchFamily="18" charset="0"/>
              </a:rPr>
              <a:t>n</a:t>
            </a:r>
            <a:r>
              <a:rPr lang="ko-KR" altLang="en-US" dirty="0" smtClean="0"/>
              <a:t> 개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집합</a:t>
            </a:r>
            <a:r>
              <a:rPr lang="en-US" altLang="ko-KR" dirty="0" smtClean="0"/>
              <a:t>(set) = </a:t>
            </a:r>
            <a:r>
              <a:rPr lang="ko-KR" altLang="en-US" dirty="0" smtClean="0"/>
              <a:t>인덱스가 같은 </a:t>
            </a:r>
            <a:r>
              <a:rPr lang="en-US" altLang="ko-KR" i="1" dirty="0">
                <a:latin typeface="Times New Roman" panose="02020603050405020304" pitchFamily="18" charset="0"/>
              </a:rPr>
              <a:t>n</a:t>
            </a:r>
            <a:r>
              <a:rPr lang="ko-KR" altLang="en-US" dirty="0"/>
              <a:t> </a:t>
            </a:r>
            <a:r>
              <a:rPr lang="ko-KR" altLang="en-US" dirty="0" smtClean="0"/>
              <a:t>개의 캐시 블록</a:t>
            </a:r>
            <a:endParaRPr lang="ko-KR" altLang="en-US" dirty="0"/>
          </a:p>
          <a:p>
            <a:pPr lvl="1" eaLnBrk="1" hangingPunct="1"/>
            <a:r>
              <a:rPr lang="ko-KR" altLang="en-US" dirty="0" smtClean="0"/>
              <a:t>집합의 크기</a:t>
            </a:r>
            <a:r>
              <a:rPr lang="en-US" altLang="ko-KR" b="0" dirty="0" smtClean="0"/>
              <a:t>= </a:t>
            </a:r>
            <a:r>
              <a:rPr lang="en-US" altLang="ko-KR" i="1" dirty="0">
                <a:latin typeface="Times New Roman" panose="02020603050405020304" pitchFamily="18" charset="0"/>
              </a:rPr>
              <a:t>n</a:t>
            </a:r>
            <a:r>
              <a:rPr lang="en-US" altLang="ko-KR" b="0" dirty="0" smtClean="0"/>
              <a:t> (</a:t>
            </a:r>
            <a:r>
              <a:rPr lang="ko-KR" altLang="en-US" b="0" dirty="0" smtClean="0"/>
              <a:t>블록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1" eaLnBrk="1" hangingPunct="1">
              <a:buNone/>
            </a:pPr>
            <a:r>
              <a:rPr lang="en-US" altLang="ko-KR" b="0" dirty="0"/>
              <a:t>    </a:t>
            </a:r>
            <a:r>
              <a:rPr lang="ko-KR" altLang="en-US" b="0" dirty="0" smtClean="0"/>
              <a:t>집합의 개수 </a:t>
            </a:r>
            <a:r>
              <a:rPr lang="en-US" altLang="ko-KR" b="0" dirty="0" smtClean="0"/>
              <a:t>= </a:t>
            </a:r>
            <a:r>
              <a:rPr lang="ko-KR" altLang="en-US" b="0" dirty="0" smtClean="0"/>
              <a:t>캐시의 블록 수</a:t>
            </a:r>
            <a:r>
              <a:rPr lang="en-US" altLang="ko-KR" b="0" dirty="0" smtClean="0"/>
              <a:t> </a:t>
            </a:r>
            <a:r>
              <a:rPr lang="en-US" altLang="ko-KR" b="0" dirty="0"/>
              <a:t>/ </a:t>
            </a:r>
            <a:r>
              <a:rPr lang="en-US" altLang="ko-KR" i="1" dirty="0">
                <a:latin typeface="Times New Roman" panose="02020603050405020304" pitchFamily="18" charset="0"/>
              </a:rPr>
              <a:t>n</a:t>
            </a:r>
            <a:endParaRPr lang="en-US" altLang="ko-KR" b="0" dirty="0"/>
          </a:p>
          <a:p>
            <a:pPr eaLnBrk="1" hangingPunct="1"/>
            <a:r>
              <a:rPr lang="ko-KR" altLang="en-US" dirty="0" smtClean="0"/>
              <a:t>메모리 </a:t>
            </a:r>
            <a:r>
              <a:rPr lang="ko-KR" altLang="en-US" dirty="0"/>
              <a:t>블록은 </a:t>
            </a:r>
            <a:r>
              <a:rPr lang="ko-KR" altLang="en-US" dirty="0" smtClean="0"/>
              <a:t>캐시 </a:t>
            </a:r>
            <a:r>
              <a:rPr lang="ko-KR" altLang="en-US" dirty="0"/>
              <a:t>내의 한 집합으로 </a:t>
            </a:r>
            <a:r>
              <a:rPr lang="ko-KR" altLang="en-US" dirty="0" smtClean="0"/>
              <a:t>사상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메모리 </a:t>
            </a:r>
            <a:r>
              <a:rPr lang="ko-KR" altLang="en-US" dirty="0"/>
              <a:t>블록은 인덱스 필드에 의해 </a:t>
            </a:r>
            <a:r>
              <a:rPr lang="ko-KR" altLang="en-US" dirty="0" smtClean="0"/>
              <a:t>지정되는 </a:t>
            </a:r>
            <a:r>
              <a:rPr lang="ko-KR" altLang="en-US" dirty="0"/>
              <a:t>집합에 직접 사상</a:t>
            </a:r>
            <a:endParaRPr lang="en-US" altLang="ko-KR" b="0" dirty="0"/>
          </a:p>
          <a:p>
            <a:pPr eaLnBrk="1" hangingPunct="1"/>
            <a:r>
              <a:rPr lang="ko-KR" altLang="en-US" dirty="0"/>
              <a:t>메모리 블록은 </a:t>
            </a:r>
            <a:r>
              <a:rPr lang="ko-KR" altLang="en-US" dirty="0" smtClean="0"/>
              <a:t>집합 내의 임의의 블록에 들어간다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캐시에서 메모리 블록을 찾으려면 </a:t>
            </a:r>
            <a:r>
              <a:rPr lang="ko-KR" altLang="en-US" dirty="0"/>
              <a:t>집합 내의 모든 </a:t>
            </a:r>
            <a:r>
              <a:rPr lang="ko-KR" altLang="en-US" dirty="0" smtClean="0"/>
              <a:t>태그 검색 필요</a:t>
            </a:r>
            <a:endParaRPr lang="en-US" altLang="ko-KR" dirty="0"/>
          </a:p>
          <a:p>
            <a:pPr eaLnBrk="1" hangingPunct="1"/>
            <a:r>
              <a:rPr lang="ko-KR" altLang="en-US" dirty="0" smtClean="0"/>
              <a:t>연관 정도</a:t>
            </a:r>
            <a:r>
              <a:rPr lang="en-US" altLang="ko-KR" b="0" dirty="0" smtClean="0"/>
              <a:t>(degree </a:t>
            </a:r>
            <a:r>
              <a:rPr lang="en-US" altLang="ko-KR" b="0" dirty="0"/>
              <a:t>of associativity </a:t>
            </a:r>
            <a:r>
              <a:rPr lang="en-US" altLang="ko-KR" b="0" dirty="0" smtClean="0"/>
              <a:t>= </a:t>
            </a:r>
            <a:r>
              <a:rPr lang="en-US" altLang="ko-KR" i="1" dirty="0" smtClean="0">
                <a:latin typeface="Times New Roman" panose="02020603050405020304" pitchFamily="18" charset="0"/>
              </a:rPr>
              <a:t>n</a:t>
            </a:r>
            <a:r>
              <a:rPr lang="en-US" altLang="ko-KR" b="0" dirty="0" smtClean="0"/>
              <a:t>)</a:t>
            </a:r>
            <a:r>
              <a:rPr lang="ko-KR" altLang="en-US" dirty="0" smtClean="0"/>
              <a:t>를 증가시키면</a:t>
            </a:r>
            <a:endParaRPr lang="en-US" altLang="ko-KR" dirty="0" smtClean="0"/>
          </a:p>
          <a:p>
            <a:pPr lvl="1" eaLnBrk="1" hangingPunct="1"/>
            <a:r>
              <a:rPr lang="ko-KR" altLang="en-US" b="0" dirty="0" smtClean="0"/>
              <a:t>실패율의 감소</a:t>
            </a:r>
            <a:endParaRPr lang="en-US" altLang="ko-KR" b="0" dirty="0" smtClean="0"/>
          </a:p>
          <a:p>
            <a:pPr lvl="1" eaLnBrk="1" hangingPunct="1"/>
            <a:r>
              <a:rPr lang="ko-KR" altLang="en-US" dirty="0" smtClean="0"/>
              <a:t>적중 시간의 증가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206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개 블록으로 구성된 </a:t>
            </a:r>
            <a:r>
              <a:rPr lang="ko-KR" altLang="en-US" dirty="0" smtClean="0"/>
              <a:t>캐시의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4891317"/>
            <a:ext cx="8516938" cy="1150048"/>
          </a:xfrm>
        </p:spPr>
        <p:txBody>
          <a:bodyPr/>
          <a:lstStyle/>
          <a:p>
            <a:r>
              <a:rPr lang="ko-KR" altLang="en-US" dirty="0" smtClean="0"/>
              <a:t>캐시 크기 </a:t>
            </a:r>
            <a:r>
              <a:rPr lang="en-US" altLang="ko-KR" dirty="0" smtClean="0"/>
              <a:t>=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1-way </a:t>
            </a:r>
            <a:r>
              <a:rPr lang="ko-KR" altLang="en-US" dirty="0"/>
              <a:t>집합 연관 </a:t>
            </a:r>
            <a:r>
              <a:rPr lang="ko-KR" altLang="en-US" dirty="0" smtClean="0"/>
              <a:t>캐시 </a:t>
            </a:r>
            <a:r>
              <a:rPr lang="en-US" altLang="ko-KR" dirty="0" smtClean="0"/>
              <a:t>= </a:t>
            </a:r>
            <a:r>
              <a:rPr lang="ko-KR" altLang="en-US" dirty="0"/>
              <a:t>직접 사상 캐시</a:t>
            </a:r>
          </a:p>
          <a:p>
            <a:pPr lvl="1"/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 smtClean="0"/>
              <a:t>-way </a:t>
            </a:r>
            <a:r>
              <a:rPr lang="ko-KR" altLang="en-US" dirty="0"/>
              <a:t>집합 연관 캐시 </a:t>
            </a:r>
            <a:r>
              <a:rPr lang="en-US" altLang="ko-KR" dirty="0"/>
              <a:t>= </a:t>
            </a:r>
            <a:r>
              <a:rPr lang="ko-KR" altLang="en-US" dirty="0" smtClean="0"/>
              <a:t> 완전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연관 캐시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5" name="Picture 5" descr="Figure 7-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9119" y="1368463"/>
            <a:ext cx="4566138" cy="33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30757" y="2846304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5.15</a:t>
            </a:r>
          </a:p>
        </p:txBody>
      </p:sp>
    </p:spTree>
    <p:extLst>
      <p:ext uri="{BB962C8B-B14F-4D97-AF65-F5344CB8AC3E}">
        <p14:creationId xmlns:p14="http://schemas.microsoft.com/office/powerpoint/2010/main" val="2530660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/>
              <a:t>실패와 캐시의 연관 정도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1-</a:t>
            </a:r>
            <a:r>
              <a:rPr lang="ko-KR" altLang="en-US" dirty="0"/>
              <a:t>워드 </a:t>
            </a:r>
            <a:r>
              <a:rPr lang="ko-KR" altLang="en-US" dirty="0" smtClean="0"/>
              <a:t>크기의 </a:t>
            </a:r>
            <a:r>
              <a:rPr lang="ko-KR" altLang="en-US" dirty="0"/>
              <a:t>블록 </a:t>
            </a:r>
            <a:r>
              <a:rPr lang="en-US" altLang="ko-KR" dirty="0"/>
              <a:t>4</a:t>
            </a:r>
            <a:r>
              <a:rPr lang="ko-KR" altLang="en-US" dirty="0"/>
              <a:t>개로 구성된 </a:t>
            </a:r>
            <a:r>
              <a:rPr lang="ko-KR" altLang="en-US" dirty="0" smtClean="0"/>
              <a:t>세 </a:t>
            </a:r>
            <a:r>
              <a:rPr lang="ko-KR" altLang="en-US" dirty="0"/>
              <a:t>종류의 캐시</a:t>
            </a:r>
          </a:p>
          <a:p>
            <a:pPr lvl="1"/>
            <a:r>
              <a:rPr lang="ko-KR" altLang="en-US" dirty="0" smtClean="0"/>
              <a:t>직접 사상 캐시</a:t>
            </a:r>
            <a:endParaRPr lang="en-US" altLang="ko-KR" dirty="0" smtClean="0"/>
          </a:p>
          <a:p>
            <a:pPr lvl="1"/>
            <a:r>
              <a:rPr lang="en-US" altLang="ko-KR" dirty="0"/>
              <a:t>2-way </a:t>
            </a:r>
            <a:r>
              <a:rPr lang="ko-KR" altLang="en-US" dirty="0"/>
              <a:t>집합 </a:t>
            </a:r>
            <a:r>
              <a:rPr lang="ko-KR" altLang="en-US" dirty="0" smtClean="0"/>
              <a:t>연관 캐시</a:t>
            </a:r>
            <a:endParaRPr lang="ko-KR" altLang="en-US" dirty="0"/>
          </a:p>
          <a:p>
            <a:pPr lvl="1"/>
            <a:r>
              <a:rPr lang="ko-KR" altLang="en-US" dirty="0"/>
              <a:t>완전 </a:t>
            </a:r>
            <a:r>
              <a:rPr lang="ko-KR" altLang="en-US" dirty="0" smtClean="0"/>
              <a:t>연관 캐시</a:t>
            </a:r>
            <a:endParaRPr lang="ko-KR" altLang="en-US" dirty="0"/>
          </a:p>
          <a:p>
            <a:r>
              <a:rPr lang="ko-KR" altLang="en-US" dirty="0" smtClean="0"/>
              <a:t>블록 교체 정책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LRU </a:t>
            </a:r>
            <a:r>
              <a:rPr lang="en-US" altLang="ko-KR" dirty="0"/>
              <a:t>(least recently used)</a:t>
            </a:r>
          </a:p>
          <a:p>
            <a:r>
              <a:rPr lang="ko-KR" altLang="en-US" dirty="0" smtClean="0"/>
              <a:t>블록 참조 순서</a:t>
            </a:r>
            <a:endParaRPr lang="en-US" altLang="ko-KR" dirty="0" smtClean="0"/>
          </a:p>
          <a:p>
            <a:pPr lvl="1"/>
            <a:r>
              <a:rPr lang="en-US" altLang="ko-KR" dirty="0"/>
              <a:t>(0, 8, 0, 6, 8) </a:t>
            </a:r>
          </a:p>
          <a:p>
            <a:r>
              <a:rPr lang="ko-KR" altLang="en-US" dirty="0" smtClean="0"/>
              <a:t>각 캐시의 실패 횟수는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8710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답 </a:t>
            </a:r>
            <a:r>
              <a:rPr lang="en-US" altLang="ko-KR" dirty="0"/>
              <a:t>- 1/3]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577915"/>
          </a:xfrm>
        </p:spPr>
        <p:txBody>
          <a:bodyPr/>
          <a:lstStyle/>
          <a:p>
            <a:pPr marL="422041" indent="-422041" eaLnBrk="1" hangingPunct="1">
              <a:buFont typeface="Monotype Sorts" pitchFamily="2" charset="2"/>
              <a:buAutoNum type="arabicPeriod"/>
            </a:pPr>
            <a:r>
              <a:rPr lang="ko-KR" altLang="en-US" dirty="0" smtClean="0">
                <a:solidFill>
                  <a:srgbClr val="000000"/>
                </a:solidFill>
              </a:rPr>
              <a:t>직접 사상 캐시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:  </a:t>
            </a:r>
            <a:r>
              <a:rPr lang="en-US" altLang="ko-KR" dirty="0" smtClean="0">
                <a:solidFill>
                  <a:srgbClr val="000000"/>
                </a:solidFill>
              </a:rPr>
              <a:t>5</a:t>
            </a:r>
            <a:r>
              <a:rPr lang="ko-KR" altLang="en-US" dirty="0" smtClean="0">
                <a:solidFill>
                  <a:srgbClr val="000000"/>
                </a:solidFill>
              </a:rPr>
              <a:t>번 실패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378525" y="2086436"/>
          <a:ext cx="4067908" cy="2436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Document" r:id="rId3" imgW="4903254" imgH="2940016" progId="Word.Document.8">
                  <p:embed/>
                </p:oleObj>
              </mc:Choice>
              <mc:Fallback>
                <p:oleObj name="Document" r:id="rId3" imgW="4903254" imgH="2940016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525" y="2086436"/>
                        <a:ext cx="4067908" cy="24369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913243" y="3955087"/>
          <a:ext cx="5914292" cy="253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Document" r:id="rId5" imgW="7353100" imgH="3148276" progId="Word.Document.8">
                  <p:embed/>
                </p:oleObj>
              </mc:Choice>
              <mc:Fallback>
                <p:oleObj name="Document" r:id="rId5" imgW="7353100" imgH="3148276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243" y="3955087"/>
                        <a:ext cx="5914292" cy="25321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25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답 </a:t>
            </a:r>
            <a:r>
              <a:rPr lang="en-US" altLang="ko-KR" dirty="0"/>
              <a:t>- </a:t>
            </a:r>
            <a:r>
              <a:rPr lang="en-US" altLang="ko-KR" dirty="0" smtClean="0"/>
              <a:t>2/3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577915"/>
          </a:xfrm>
        </p:spPr>
        <p:txBody>
          <a:bodyPr/>
          <a:lstStyle/>
          <a:p>
            <a:pPr marL="422041" indent="-422041" eaLnBrk="1" hangingPunct="1">
              <a:buFont typeface="+mj-lt"/>
              <a:buAutoNum type="arabicPeriod" startAt="2"/>
            </a:pPr>
            <a:r>
              <a:rPr lang="en-US" altLang="ko-KR" dirty="0">
                <a:solidFill>
                  <a:srgbClr val="000000"/>
                </a:solidFill>
              </a:rPr>
              <a:t>2-way </a:t>
            </a:r>
            <a:r>
              <a:rPr lang="ko-KR" altLang="en-US" dirty="0">
                <a:solidFill>
                  <a:srgbClr val="000000"/>
                </a:solidFill>
              </a:rPr>
              <a:t>집합 연관 캐시</a:t>
            </a:r>
            <a:r>
              <a:rPr lang="en-US" altLang="ko-KR" dirty="0">
                <a:solidFill>
                  <a:srgbClr val="000000"/>
                </a:solidFill>
              </a:rPr>
              <a:t>:  4</a:t>
            </a:r>
            <a:r>
              <a:rPr lang="ko-KR" altLang="en-US" dirty="0">
                <a:solidFill>
                  <a:srgbClr val="000000"/>
                </a:solidFill>
              </a:rPr>
              <a:t>번 실패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378320" y="2086708"/>
          <a:ext cx="4009292" cy="2397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Document" r:id="rId3" imgW="4903254" imgH="2940016" progId="Word.Document.8">
                  <p:embed/>
                </p:oleObj>
              </mc:Choice>
              <mc:Fallback>
                <p:oleObj name="Document" r:id="rId3" imgW="4903254" imgH="2940016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320" y="2086708"/>
                        <a:ext cx="4009292" cy="23973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918190" y="3956539"/>
          <a:ext cx="5735515" cy="251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Document" r:id="rId5" imgW="7353100" imgH="3226038" progId="Word.Document.8">
                  <p:embed/>
                </p:oleObj>
              </mc:Choice>
              <mc:Fallback>
                <p:oleObj name="Document" r:id="rId5" imgW="7353100" imgH="3226038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190" y="3956539"/>
                        <a:ext cx="5735515" cy="2513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06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답 </a:t>
            </a:r>
            <a:r>
              <a:rPr lang="en-US" altLang="ko-KR" dirty="0"/>
              <a:t>- 3</a:t>
            </a:r>
            <a:r>
              <a:rPr lang="en-US" altLang="ko-KR" dirty="0" smtClean="0"/>
              <a:t>/3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577915"/>
          </a:xfrm>
        </p:spPr>
        <p:txBody>
          <a:bodyPr/>
          <a:lstStyle/>
          <a:p>
            <a:pPr marL="422041" indent="-422041" eaLnBrk="1" hangingPunct="1">
              <a:buFont typeface="+mj-lt"/>
              <a:buAutoNum type="arabicPeriod" startAt="3"/>
            </a:pPr>
            <a:r>
              <a:rPr lang="ko-KR" altLang="en-US" dirty="0">
                <a:solidFill>
                  <a:srgbClr val="000000"/>
                </a:solidFill>
              </a:rPr>
              <a:t>완전 연관 캐시</a:t>
            </a:r>
            <a:r>
              <a:rPr lang="en-US" altLang="ko-KR" dirty="0">
                <a:solidFill>
                  <a:srgbClr val="000000"/>
                </a:solidFill>
              </a:rPr>
              <a:t>:  3</a:t>
            </a:r>
            <a:r>
              <a:rPr lang="ko-KR" altLang="en-US" dirty="0">
                <a:solidFill>
                  <a:srgbClr val="000000"/>
                </a:solidFill>
              </a:rPr>
              <a:t>번 실패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87670" y="2363667"/>
          <a:ext cx="7126166" cy="323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Document" r:id="rId3" imgW="7353100" imgH="3339441" progId="Word.Document.8">
                  <p:embed/>
                </p:oleObj>
              </mc:Choice>
              <mc:Fallback>
                <p:oleObj name="Document" r:id="rId3" imgW="7353100" imgH="3339441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670" y="2363667"/>
                        <a:ext cx="7126166" cy="3232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98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</a:t>
            </a:r>
            <a:r>
              <a:rPr lang="ko-KR" altLang="en-US" dirty="0" smtClean="0"/>
              <a:t>사상 캐시 </a:t>
            </a:r>
            <a:r>
              <a:rPr lang="en-US" altLang="ko-KR" dirty="0" smtClean="0"/>
              <a:t>(</a:t>
            </a:r>
            <a:r>
              <a:rPr lang="en-US" altLang="ko-KR" dirty="0"/>
              <a:t>Direct Mapped Cache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메모리 위치는 캐쉬 내의 딱 한 장소에 </a:t>
            </a:r>
            <a:r>
              <a:rPr lang="ko-KR" altLang="en-US" dirty="0" smtClean="0"/>
              <a:t>사상</a:t>
            </a:r>
            <a:endParaRPr lang="ko-KR" altLang="en-US" dirty="0"/>
          </a:p>
          <a:p>
            <a:pPr lvl="1"/>
            <a:r>
              <a:rPr lang="ko-KR" altLang="en-US" dirty="0" smtClean="0"/>
              <a:t>캐시 주소 </a:t>
            </a:r>
            <a:r>
              <a:rPr lang="en-US" altLang="ko-KR" dirty="0" smtClean="0"/>
              <a:t>(i.e. </a:t>
            </a:r>
            <a:r>
              <a:rPr lang="ko-KR" altLang="en-US" dirty="0" smtClean="0"/>
              <a:t>캐시 인덱스</a:t>
            </a:r>
            <a:r>
              <a:rPr lang="en-US" altLang="ko-KR" dirty="0"/>
              <a:t>) = (</a:t>
            </a:r>
            <a:r>
              <a:rPr lang="ko-KR" altLang="en-US" dirty="0" smtClean="0"/>
              <a:t>블록 주소</a:t>
            </a:r>
            <a:r>
              <a:rPr lang="en-US" altLang="ko-KR" dirty="0"/>
              <a:t>) modulo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</a:t>
            </a:r>
            <a:r>
              <a:rPr lang="ko-KR" altLang="en-US" dirty="0"/>
              <a:t>캐쉬 블록 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전체 캐쉬 블록 </a:t>
            </a:r>
            <a:r>
              <a:rPr lang="ko-KR" altLang="en-US" dirty="0"/>
              <a:t>수가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marL="413249" lvl="1" indent="250587">
              <a:buNone/>
            </a:pPr>
            <a:r>
              <a:rPr lang="ko-KR" altLang="en-US" dirty="0" smtClean="0"/>
              <a:t>캐시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메모리 </a:t>
            </a:r>
            <a:r>
              <a:rPr lang="ko-KR" altLang="en-US" dirty="0"/>
              <a:t>주소의 하위 </a:t>
            </a:r>
            <a:r>
              <a:rPr lang="en-US" altLang="ko-KR" dirty="0" smtClean="0"/>
              <a:t>N </a:t>
            </a:r>
            <a:r>
              <a:rPr lang="ko-KR" altLang="en-US" dirty="0" smtClean="0"/>
              <a:t>비트</a:t>
            </a:r>
            <a:endParaRPr lang="ko-KR" altLang="en-US" dirty="0"/>
          </a:p>
          <a:p>
            <a:pPr lvl="1"/>
            <a:r>
              <a:rPr lang="ko-KR" altLang="en-US" dirty="0" smtClean="0"/>
              <a:t>여러 메모리 주소가 한 캐시 블록을 공유</a:t>
            </a:r>
            <a:endParaRPr lang="ko-KR" altLang="en-US" dirty="0"/>
          </a:p>
          <a:p>
            <a:r>
              <a:rPr lang="ko-KR" altLang="en-US" dirty="0"/>
              <a:t>캐</a:t>
            </a:r>
            <a:r>
              <a:rPr lang="ko-KR" altLang="en-US" dirty="0" smtClean="0"/>
              <a:t>시 블록의 구성</a:t>
            </a:r>
            <a:endParaRPr lang="en-US" altLang="ko-KR" dirty="0" smtClean="0"/>
          </a:p>
          <a:p>
            <a:pPr lvl="1"/>
            <a:r>
              <a:rPr lang="ko-KR" altLang="en-US" dirty="0"/>
              <a:t>유효 비트</a:t>
            </a:r>
            <a:r>
              <a:rPr lang="en-US" altLang="ko-KR" dirty="0"/>
              <a:t>(valid bit)</a:t>
            </a:r>
          </a:p>
          <a:p>
            <a:pPr lvl="1"/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</a:t>
            </a:r>
            <a:r>
              <a:rPr lang="en-US" altLang="ko-KR" dirty="0" smtClean="0"/>
              <a:t>(tag)</a:t>
            </a:r>
          </a:p>
          <a:p>
            <a:pPr lvl="2"/>
            <a:r>
              <a:rPr lang="ko-KR" altLang="en-US" dirty="0"/>
              <a:t>캐쉬 내의 워드가 요청한 것인지 아닌지를 식별하는데 필요한 </a:t>
            </a:r>
            <a:r>
              <a:rPr lang="ko-KR" altLang="en-US" dirty="0" err="1"/>
              <a:t>주소정보</a:t>
            </a:r>
            <a:endParaRPr lang="ko-KR" altLang="en-US" dirty="0"/>
          </a:p>
          <a:p>
            <a:pPr lvl="2"/>
            <a:r>
              <a:rPr lang="ko-KR" altLang="en-US" dirty="0" smtClean="0"/>
              <a:t>캐쉬 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인덱스를 제외한 상위 부분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8327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f05-36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59" y="3066038"/>
            <a:ext cx="4377537" cy="303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연관 정도와 실패율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1973763"/>
          </a:xfrm>
        </p:spPr>
        <p:txBody>
          <a:bodyPr/>
          <a:lstStyle/>
          <a:p>
            <a:r>
              <a:rPr lang="ko-KR" altLang="en-US" dirty="0" smtClean="0"/>
              <a:t>연관 정도가 증가하면 실패율 감소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1-way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2-way</a:t>
            </a:r>
            <a:r>
              <a:rPr lang="ko-KR" altLang="en-US" dirty="0" smtClean="0"/>
              <a:t>로 바뀔 때 가장 많이 감소</a:t>
            </a:r>
            <a:endParaRPr lang="en-US" altLang="ko-KR" dirty="0" smtClean="0"/>
          </a:p>
          <a:p>
            <a:pPr lvl="1"/>
            <a:r>
              <a:rPr lang="ko-KR" altLang="en-US" dirty="0"/>
              <a:t>더 높은 </a:t>
            </a:r>
            <a:r>
              <a:rPr lang="ko-KR" altLang="en-US" dirty="0" smtClean="0"/>
              <a:t>연관 정도에서는 향상이 별로 없음</a:t>
            </a:r>
            <a:endParaRPr lang="en-US" altLang="ko-KR" dirty="0" smtClean="0"/>
          </a:p>
          <a:p>
            <a:r>
              <a:rPr lang="en-US" altLang="ko-KR" b="0" dirty="0" err="1"/>
              <a:t>Intrinsity</a:t>
            </a:r>
            <a:r>
              <a:rPr lang="en-US" altLang="ko-KR" b="0" dirty="0"/>
              <a:t> </a:t>
            </a:r>
            <a:r>
              <a:rPr lang="en-US" altLang="ko-KR" b="0" dirty="0" err="1" smtClean="0"/>
              <a:t>FastMATH</a:t>
            </a:r>
            <a:r>
              <a:rPr lang="ko-KR" altLang="en-US" b="0" dirty="0" smtClean="0"/>
              <a:t>에서 </a:t>
            </a:r>
            <a:r>
              <a:rPr lang="en-US" altLang="ko-KR" b="0" dirty="0" smtClean="0"/>
              <a:t>SPEC CPU2000 </a:t>
            </a:r>
            <a:r>
              <a:rPr lang="ko-KR" altLang="en-US" b="0" dirty="0" smtClean="0"/>
              <a:t>벤치마크 프로그램 실행</a:t>
            </a:r>
            <a:endParaRPr lang="en-US" altLang="ko-KR" b="0" dirty="0" smtClean="0"/>
          </a:p>
          <a:p>
            <a:pPr lvl="1"/>
            <a:r>
              <a:rPr lang="en-US" altLang="ko-KR" dirty="0" smtClean="0"/>
              <a:t>16 </a:t>
            </a:r>
            <a:r>
              <a:rPr lang="ko-KR" altLang="en-US" dirty="0" smtClean="0"/>
              <a:t>워드 블록</a:t>
            </a:r>
            <a:r>
              <a:rPr lang="en-US" altLang="ko-KR" dirty="0" smtClean="0"/>
              <a:t>, 64 KiB </a:t>
            </a:r>
            <a:r>
              <a:rPr lang="ko-KR" altLang="en-US" dirty="0" smtClean="0"/>
              <a:t>데이터 캐시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/>
          </p:nvPr>
        </p:nvGraphicFramePr>
        <p:xfrm>
          <a:off x="716803" y="3561938"/>
          <a:ext cx="3389915" cy="2110155"/>
        </p:xfrm>
        <a:graphic>
          <a:graphicData uri="http://schemas.openxmlformats.org/drawingml/2006/table">
            <a:tbl>
              <a:tblPr/>
              <a:tblGrid>
                <a:gridCol w="13958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40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정도</a:t>
                      </a:r>
                      <a:endParaRPr kumimoji="1" lang="en-US" altLang="ko-KR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실패율</a:t>
                      </a:r>
                      <a:endParaRPr kumimoji="1" lang="en-US" altLang="ko-KR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84406" marR="8440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10.3%</a:t>
                      </a: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L="84406" marR="8440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8.6%</a:t>
                      </a: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L="84406" marR="8440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8.3%</a:t>
                      </a: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marL="84406" marR="84406" marT="42203" marB="42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8.1%</a:t>
                      </a: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0899" y="5759495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5.16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300192" y="6197572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5.36</a:t>
            </a:r>
          </a:p>
        </p:txBody>
      </p:sp>
    </p:spTree>
    <p:extLst>
      <p:ext uri="{BB962C8B-B14F-4D97-AF65-F5344CB8AC3E}">
        <p14:creationId xmlns:p14="http://schemas.microsoft.com/office/powerpoint/2010/main" val="998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캐시에서 블록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 연관 사상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주소의 세 부분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5.17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인덱스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집합을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집합 내 모든 태그와 병렬로 비교</a:t>
            </a:r>
            <a:endParaRPr lang="en-US" altLang="ko-KR" dirty="0"/>
          </a:p>
          <a:p>
            <a:r>
              <a:rPr lang="ko-KR" altLang="en-US" dirty="0" smtClean="0"/>
              <a:t>연관 정도를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배로 늘리면</a:t>
            </a:r>
            <a:endParaRPr lang="en-US" altLang="ko-KR" dirty="0" smtClean="0"/>
          </a:p>
          <a:p>
            <a:pPr lvl="1"/>
            <a:r>
              <a:rPr lang="ko-KR" altLang="en-US" dirty="0"/>
              <a:t>집합 당 블록의 수가 </a:t>
            </a:r>
            <a:r>
              <a:rPr lang="en-US" altLang="ko-KR" dirty="0"/>
              <a:t>2</a:t>
            </a:r>
            <a:r>
              <a:rPr lang="ko-KR" altLang="en-US" dirty="0" smtClean="0"/>
              <a:t>배로 증가</a:t>
            </a:r>
            <a:endParaRPr lang="en-US" altLang="ko-KR" dirty="0" smtClean="0"/>
          </a:p>
          <a:p>
            <a:pPr marL="413249" lvl="1" indent="493847">
              <a:buNone/>
            </a:pPr>
            <a:r>
              <a:rPr lang="en-US" altLang="ko-KR" dirty="0">
                <a:ea typeface="굴림" charset="-127"/>
                <a:sym typeface="Wingdings 3"/>
              </a:rPr>
              <a:t>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비교기가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집합 개수는 </a:t>
            </a:r>
            <a:r>
              <a:rPr lang="en-US" altLang="ko-KR" dirty="0" smtClean="0"/>
              <a:t>1/2</a:t>
            </a:r>
            <a:r>
              <a:rPr lang="ko-KR" altLang="en-US" dirty="0" smtClean="0"/>
              <a:t>로 감소</a:t>
            </a:r>
          </a:p>
          <a:p>
            <a:pPr marL="413249" lvl="1" indent="493847">
              <a:buNone/>
            </a:pPr>
            <a:r>
              <a:rPr lang="en-US" altLang="ko-KR" dirty="0">
                <a:ea typeface="굴림" charset="-127"/>
                <a:sym typeface="Wingdings 3"/>
              </a:rPr>
              <a:t>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인덱스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비트 감소</a:t>
            </a:r>
            <a:endParaRPr lang="en-US" altLang="ko-KR" dirty="0" smtClean="0"/>
          </a:p>
          <a:p>
            <a:pPr marL="413249" lvl="1" indent="826498">
              <a:buNone/>
            </a:pPr>
            <a:r>
              <a:rPr lang="ko-KR" altLang="en-US" dirty="0" smtClean="0"/>
              <a:t>태그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비트 증가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525100"/>
              </p:ext>
            </p:extLst>
          </p:nvPr>
        </p:nvGraphicFramePr>
        <p:xfrm>
          <a:off x="1647368" y="2431073"/>
          <a:ext cx="6563459" cy="464527"/>
        </p:xfrm>
        <a:graphic>
          <a:graphicData uri="http://schemas.openxmlformats.org/drawingml/2006/table">
            <a:tbl>
              <a:tblPr/>
              <a:tblGrid>
                <a:gridCol w="24691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82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19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4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992" marR="84992" marT="42497" marB="42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 변위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05-18-97801240772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19286"/>
            <a:ext cx="5143500" cy="427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4-way </a:t>
            </a:r>
            <a:r>
              <a:rPr lang="ko-KR" altLang="en-US" dirty="0" smtClean="0"/>
              <a:t>집합 연관 캐시</a:t>
            </a:r>
            <a:endParaRPr lang="ko-KR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040249" y="5846899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5.18</a:t>
            </a:r>
          </a:p>
        </p:txBody>
      </p:sp>
    </p:spTree>
    <p:extLst>
      <p:ext uri="{BB962C8B-B14F-4D97-AF65-F5344CB8AC3E}">
        <p14:creationId xmlns:p14="http://schemas.microsoft.com/office/powerpoint/2010/main" val="7200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9"/>
          <p:cNvGrpSpPr>
            <a:grpSpLocks/>
          </p:cNvGrpSpPr>
          <p:nvPr/>
        </p:nvGrpSpPr>
        <p:grpSpPr bwMode="auto">
          <a:xfrm>
            <a:off x="1514430" y="1351307"/>
            <a:ext cx="6752492" cy="4646735"/>
            <a:chOff x="720" y="861"/>
            <a:chExt cx="4608" cy="3171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336" y="871"/>
              <a:ext cx="3088" cy="2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336" y="871"/>
              <a:ext cx="3088" cy="257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1198" y="861"/>
              <a:ext cx="894" cy="117"/>
              <a:chOff x="2054" y="527"/>
              <a:chExt cx="941" cy="131"/>
            </a:xfrm>
          </p:grpSpPr>
          <p:sp>
            <p:nvSpPr>
              <p:cNvPr id="238" name="Rectangle 20"/>
              <p:cNvSpPr>
                <a:spLocks noChangeArrowheads="1"/>
              </p:cNvSpPr>
              <p:nvPr/>
            </p:nvSpPr>
            <p:spPr bwMode="auto">
              <a:xfrm>
                <a:off x="2054" y="528"/>
                <a:ext cx="51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he-IL" sz="831">
                    <a:solidFill>
                      <a:srgbClr val="000000"/>
                    </a:solidFill>
                  </a:rPr>
                  <a:t>A</a:t>
                </a:r>
                <a:endParaRPr lang="en-US" altLang="he-IL" sz="1108"/>
              </a:p>
            </p:txBody>
          </p:sp>
          <p:sp>
            <p:nvSpPr>
              <p:cNvPr id="239" name="Rectangle 21"/>
              <p:cNvSpPr>
                <a:spLocks noChangeArrowheads="1"/>
              </p:cNvSpPr>
              <p:nvPr/>
            </p:nvSpPr>
            <p:spPr bwMode="auto">
              <a:xfrm>
                <a:off x="2104" y="528"/>
                <a:ext cx="43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he-IL" sz="831">
                    <a:solidFill>
                      <a:srgbClr val="000000"/>
                    </a:solidFill>
                  </a:rPr>
                  <a:t>d</a:t>
                </a:r>
                <a:endParaRPr lang="en-US" altLang="he-IL" sz="1108"/>
              </a:p>
            </p:txBody>
          </p:sp>
          <p:sp>
            <p:nvSpPr>
              <p:cNvPr id="240" name="Rectangle 22"/>
              <p:cNvSpPr>
                <a:spLocks noChangeArrowheads="1"/>
              </p:cNvSpPr>
              <p:nvPr/>
            </p:nvSpPr>
            <p:spPr bwMode="auto">
              <a:xfrm>
                <a:off x="2148" y="528"/>
                <a:ext cx="43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he-IL" sz="831">
                    <a:solidFill>
                      <a:srgbClr val="000000"/>
                    </a:solidFill>
                  </a:rPr>
                  <a:t>d</a:t>
                </a:r>
                <a:endParaRPr lang="en-US" altLang="he-IL" sz="1108"/>
              </a:p>
            </p:txBody>
          </p:sp>
          <p:sp>
            <p:nvSpPr>
              <p:cNvPr id="241" name="Rectangle 23"/>
              <p:cNvSpPr>
                <a:spLocks noChangeArrowheads="1"/>
              </p:cNvSpPr>
              <p:nvPr/>
            </p:nvSpPr>
            <p:spPr bwMode="auto">
              <a:xfrm>
                <a:off x="2189" y="528"/>
                <a:ext cx="25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he-IL" sz="831" dirty="0">
                    <a:solidFill>
                      <a:srgbClr val="000000"/>
                    </a:solidFill>
                  </a:rPr>
                  <a:t>r</a:t>
                </a:r>
                <a:endParaRPr lang="en-US" altLang="he-IL" sz="1108" dirty="0"/>
              </a:p>
            </p:txBody>
          </p:sp>
          <p:sp>
            <p:nvSpPr>
              <p:cNvPr id="242" name="Rectangle 24"/>
              <p:cNvSpPr>
                <a:spLocks noChangeArrowheads="1"/>
              </p:cNvSpPr>
              <p:nvPr/>
            </p:nvSpPr>
            <p:spPr bwMode="auto">
              <a:xfrm>
                <a:off x="2216" y="528"/>
                <a:ext cx="43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he-IL" sz="831">
                    <a:solidFill>
                      <a:srgbClr val="000000"/>
                    </a:solidFill>
                  </a:rPr>
                  <a:t>e</a:t>
                </a:r>
                <a:endParaRPr lang="en-US" altLang="he-IL" sz="1108"/>
              </a:p>
            </p:txBody>
          </p:sp>
          <p:sp>
            <p:nvSpPr>
              <p:cNvPr id="243" name="Rectangle 25"/>
              <p:cNvSpPr>
                <a:spLocks noChangeArrowheads="1"/>
              </p:cNvSpPr>
              <p:nvPr/>
            </p:nvSpPr>
            <p:spPr bwMode="auto">
              <a:xfrm>
                <a:off x="2255" y="528"/>
                <a:ext cx="38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he-IL" sz="831">
                    <a:solidFill>
                      <a:srgbClr val="000000"/>
                    </a:solidFill>
                  </a:rPr>
                  <a:t>s</a:t>
                </a:r>
                <a:endParaRPr lang="en-US" altLang="he-IL" sz="1108"/>
              </a:p>
            </p:txBody>
          </p:sp>
          <p:sp>
            <p:nvSpPr>
              <p:cNvPr id="244" name="Rectangle 26"/>
              <p:cNvSpPr>
                <a:spLocks noChangeArrowheads="1"/>
              </p:cNvSpPr>
              <p:nvPr/>
            </p:nvSpPr>
            <p:spPr bwMode="auto">
              <a:xfrm>
                <a:off x="2294" y="528"/>
                <a:ext cx="38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he-IL" sz="831" dirty="0">
                    <a:solidFill>
                      <a:srgbClr val="000000"/>
                    </a:solidFill>
                  </a:rPr>
                  <a:t>s</a:t>
                </a:r>
                <a:endParaRPr lang="en-US" altLang="he-IL" sz="1108" dirty="0"/>
              </a:p>
            </p:txBody>
          </p:sp>
          <p:sp>
            <p:nvSpPr>
              <p:cNvPr id="245" name="Rectangle 27"/>
              <p:cNvSpPr>
                <a:spLocks noChangeArrowheads="1"/>
              </p:cNvSpPr>
              <p:nvPr/>
            </p:nvSpPr>
            <p:spPr bwMode="auto">
              <a:xfrm>
                <a:off x="2333" y="528"/>
                <a:ext cx="0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en-US" sz="1108" dirty="0"/>
              </a:p>
            </p:txBody>
          </p:sp>
          <p:sp>
            <p:nvSpPr>
              <p:cNvPr id="247" name="Rectangle 29"/>
              <p:cNvSpPr>
                <a:spLocks noChangeArrowheads="1"/>
              </p:cNvSpPr>
              <p:nvPr/>
            </p:nvSpPr>
            <p:spPr bwMode="auto">
              <a:xfrm>
                <a:off x="2378" y="528"/>
                <a:ext cx="0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he-IL" sz="1108" dirty="0"/>
              </a:p>
            </p:txBody>
          </p:sp>
          <p:sp>
            <p:nvSpPr>
              <p:cNvPr id="249" name="Rectangle 31"/>
              <p:cNvSpPr>
                <a:spLocks noChangeArrowheads="1"/>
              </p:cNvSpPr>
              <p:nvPr/>
            </p:nvSpPr>
            <p:spPr bwMode="auto">
              <a:xfrm>
                <a:off x="2459" y="528"/>
                <a:ext cx="0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he-IL" sz="1108" dirty="0"/>
              </a:p>
            </p:txBody>
          </p:sp>
          <p:sp>
            <p:nvSpPr>
              <p:cNvPr id="250" name="Rectangle 32"/>
              <p:cNvSpPr>
                <a:spLocks noChangeArrowheads="1"/>
              </p:cNvSpPr>
              <p:nvPr/>
            </p:nvSpPr>
            <p:spPr bwMode="auto">
              <a:xfrm>
                <a:off x="2499" y="528"/>
                <a:ext cx="0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he-IL" sz="1108" dirty="0"/>
              </a:p>
            </p:txBody>
          </p:sp>
          <p:sp>
            <p:nvSpPr>
              <p:cNvPr id="255" name="Rectangle 37"/>
              <p:cNvSpPr>
                <a:spLocks noChangeArrowheads="1"/>
              </p:cNvSpPr>
              <p:nvPr/>
            </p:nvSpPr>
            <p:spPr bwMode="auto">
              <a:xfrm>
                <a:off x="2674" y="528"/>
                <a:ext cx="0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he-IL" sz="1108" dirty="0"/>
              </a:p>
            </p:txBody>
          </p:sp>
          <p:sp>
            <p:nvSpPr>
              <p:cNvPr id="262" name="Rectangle 44"/>
              <p:cNvSpPr>
                <a:spLocks noChangeArrowheads="1"/>
              </p:cNvSpPr>
              <p:nvPr/>
            </p:nvSpPr>
            <p:spPr bwMode="auto">
              <a:xfrm>
                <a:off x="2916" y="527"/>
                <a:ext cx="0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he-IL" sz="1108" dirty="0"/>
              </a:p>
            </p:txBody>
          </p:sp>
          <p:sp>
            <p:nvSpPr>
              <p:cNvPr id="263" name="Rectangle 45"/>
              <p:cNvSpPr>
                <a:spLocks noChangeArrowheads="1"/>
              </p:cNvSpPr>
              <p:nvPr/>
            </p:nvSpPr>
            <p:spPr bwMode="auto">
              <a:xfrm>
                <a:off x="2914" y="528"/>
                <a:ext cx="0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he-IL" sz="1108" dirty="0"/>
              </a:p>
            </p:txBody>
          </p:sp>
          <p:sp>
            <p:nvSpPr>
              <p:cNvPr id="264" name="Rectangle 46"/>
              <p:cNvSpPr>
                <a:spLocks noChangeArrowheads="1"/>
              </p:cNvSpPr>
              <p:nvPr/>
            </p:nvSpPr>
            <p:spPr bwMode="auto">
              <a:xfrm>
                <a:off x="2936" y="528"/>
                <a:ext cx="0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he-IL" sz="1108" dirty="0"/>
              </a:p>
            </p:txBody>
          </p:sp>
          <p:sp>
            <p:nvSpPr>
              <p:cNvPr id="266" name="Rectangle 48"/>
              <p:cNvSpPr>
                <a:spLocks noChangeArrowheads="1"/>
              </p:cNvSpPr>
              <p:nvPr/>
            </p:nvSpPr>
            <p:spPr bwMode="auto">
              <a:xfrm>
                <a:off x="2995" y="528"/>
                <a:ext cx="0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he-IL" sz="1108" dirty="0"/>
              </a:p>
            </p:txBody>
          </p:sp>
        </p:grpSp>
        <p:sp>
          <p:nvSpPr>
            <p:cNvPr id="9" name="Freeform 51"/>
            <p:cNvSpPr>
              <a:spLocks/>
            </p:cNvSpPr>
            <p:nvPr/>
          </p:nvSpPr>
          <p:spPr bwMode="auto">
            <a:xfrm>
              <a:off x="987" y="2855"/>
              <a:ext cx="19" cy="32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0"/>
                </a:cxn>
                <a:cxn ang="0">
                  <a:pos x="16" y="3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2" y="0"/>
                </a:cxn>
              </a:cxnLst>
              <a:rect l="0" t="0" r="r" b="b"/>
              <a:pathLst>
                <a:path w="34" h="32">
                  <a:moveTo>
                    <a:pt x="32" y="0"/>
                  </a:moveTo>
                  <a:lnTo>
                    <a:pt x="0" y="0"/>
                  </a:lnTo>
                  <a:lnTo>
                    <a:pt x="16" y="3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0" name="Line 52"/>
            <p:cNvSpPr>
              <a:spLocks noChangeShapeType="1"/>
            </p:cNvSpPr>
            <p:nvPr/>
          </p:nvSpPr>
          <p:spPr bwMode="auto">
            <a:xfrm>
              <a:off x="1468" y="1253"/>
              <a:ext cx="47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200" y="1198"/>
              <a:ext cx="23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30-</a:t>
              </a:r>
              <a:r>
                <a:rPr lang="en-US" altLang="he-IL" sz="831">
                  <a:solidFill>
                    <a:srgbClr val="000000"/>
                  </a:solidFill>
                </a:rPr>
                <a:t>n-m</a:t>
              </a:r>
              <a:endParaRPr lang="en-US" altLang="he-IL" sz="1108"/>
            </a:p>
          </p:txBody>
        </p:sp>
        <p:sp>
          <p:nvSpPr>
            <p:cNvPr id="12" name="Line 54"/>
            <p:cNvSpPr>
              <a:spLocks noChangeShapeType="1"/>
            </p:cNvSpPr>
            <p:nvPr/>
          </p:nvSpPr>
          <p:spPr bwMode="auto">
            <a:xfrm>
              <a:off x="1612" y="1253"/>
              <a:ext cx="48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1544" y="1200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n</a:t>
              </a:r>
              <a:endParaRPr lang="en-US" altLang="he-IL" sz="1108"/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1968" y="1152"/>
              <a:ext cx="35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 dirty="0">
                  <a:solidFill>
                    <a:srgbClr val="000000"/>
                  </a:solidFill>
                </a:rPr>
                <a:t>Byte Offset</a:t>
              </a:r>
              <a:endParaRPr lang="en-US" altLang="he-IL" sz="1108" dirty="0"/>
            </a:p>
          </p:txBody>
        </p:sp>
        <p:sp>
          <p:nvSpPr>
            <p:cNvPr id="15" name="Freeform 57"/>
            <p:cNvSpPr>
              <a:spLocks/>
            </p:cNvSpPr>
            <p:nvPr/>
          </p:nvSpPr>
          <p:spPr bwMode="auto">
            <a:xfrm>
              <a:off x="854" y="1743"/>
              <a:ext cx="1745" cy="945"/>
            </a:xfrm>
            <a:custGeom>
              <a:avLst/>
              <a:gdLst/>
              <a:ahLst/>
              <a:cxnLst>
                <a:cxn ang="0">
                  <a:pos x="3175" y="943"/>
                </a:cxn>
                <a:cxn ang="0">
                  <a:pos x="3177" y="0"/>
                </a:cxn>
                <a:cxn ang="0">
                  <a:pos x="0" y="0"/>
                </a:cxn>
                <a:cxn ang="0">
                  <a:pos x="0" y="945"/>
                </a:cxn>
                <a:cxn ang="0">
                  <a:pos x="3177" y="945"/>
                </a:cxn>
                <a:cxn ang="0">
                  <a:pos x="3177" y="945"/>
                </a:cxn>
              </a:cxnLst>
              <a:rect l="0" t="0" r="r" b="b"/>
              <a:pathLst>
                <a:path w="3177" h="945">
                  <a:moveTo>
                    <a:pt x="3175" y="943"/>
                  </a:moveTo>
                  <a:lnTo>
                    <a:pt x="3177" y="0"/>
                  </a:lnTo>
                  <a:lnTo>
                    <a:pt x="0" y="0"/>
                  </a:lnTo>
                  <a:lnTo>
                    <a:pt x="0" y="945"/>
                  </a:lnTo>
                  <a:lnTo>
                    <a:pt x="3177" y="945"/>
                  </a:lnTo>
                  <a:lnTo>
                    <a:pt x="3177" y="94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16" y="1642"/>
              <a:ext cx="4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V</a:t>
              </a:r>
              <a:endParaRPr lang="en-US" altLang="he-IL" sz="1108"/>
            </a:p>
          </p:txBody>
        </p:sp>
        <p:sp>
          <p:nvSpPr>
            <p:cNvPr id="17" name="Rectangle 60"/>
            <p:cNvSpPr>
              <a:spLocks noChangeArrowheads="1"/>
            </p:cNvSpPr>
            <p:nvPr/>
          </p:nvSpPr>
          <p:spPr bwMode="auto">
            <a:xfrm>
              <a:off x="932" y="1632"/>
              <a:ext cx="12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Tag</a:t>
              </a:r>
              <a:endParaRPr lang="en-US" altLang="he-IL" sz="1108"/>
            </a:p>
          </p:txBody>
        </p:sp>
        <p:sp>
          <p:nvSpPr>
            <p:cNvPr id="18" name="Rectangle 64"/>
            <p:cNvSpPr>
              <a:spLocks noChangeArrowheads="1"/>
            </p:cNvSpPr>
            <p:nvPr/>
          </p:nvSpPr>
          <p:spPr bwMode="auto">
            <a:xfrm>
              <a:off x="1296" y="1632"/>
              <a:ext cx="1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Data</a:t>
              </a:r>
              <a:endParaRPr lang="en-US" altLang="he-IL" sz="1108"/>
            </a:p>
          </p:txBody>
        </p:sp>
        <p:sp>
          <p:nvSpPr>
            <p:cNvPr id="19" name="Freeform 66"/>
            <p:cNvSpPr>
              <a:spLocks/>
            </p:cNvSpPr>
            <p:nvPr/>
          </p:nvSpPr>
          <p:spPr bwMode="auto">
            <a:xfrm>
              <a:off x="854" y="2120"/>
              <a:ext cx="1745" cy="96"/>
            </a:xfrm>
            <a:custGeom>
              <a:avLst/>
              <a:gdLst/>
              <a:ahLst/>
              <a:cxnLst>
                <a:cxn ang="0">
                  <a:pos x="3175" y="94"/>
                </a:cxn>
                <a:cxn ang="0">
                  <a:pos x="3177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3177" y="96"/>
                </a:cxn>
                <a:cxn ang="0">
                  <a:pos x="3177" y="96"/>
                </a:cxn>
                <a:cxn ang="0">
                  <a:pos x="3175" y="94"/>
                </a:cxn>
              </a:cxnLst>
              <a:rect l="0" t="0" r="r" b="b"/>
              <a:pathLst>
                <a:path w="3177" h="96">
                  <a:moveTo>
                    <a:pt x="3175" y="94"/>
                  </a:moveTo>
                  <a:lnTo>
                    <a:pt x="3177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3177" y="96"/>
                  </a:lnTo>
                  <a:lnTo>
                    <a:pt x="3177" y="96"/>
                  </a:lnTo>
                  <a:lnTo>
                    <a:pt x="3175" y="9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20" name="Freeform 67"/>
            <p:cNvSpPr>
              <a:spLocks/>
            </p:cNvSpPr>
            <p:nvPr/>
          </p:nvSpPr>
          <p:spPr bwMode="auto">
            <a:xfrm>
              <a:off x="854" y="2120"/>
              <a:ext cx="1745" cy="96"/>
            </a:xfrm>
            <a:custGeom>
              <a:avLst/>
              <a:gdLst/>
              <a:ahLst/>
              <a:cxnLst>
                <a:cxn ang="0">
                  <a:pos x="3175" y="94"/>
                </a:cxn>
                <a:cxn ang="0">
                  <a:pos x="3177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3177" y="96"/>
                </a:cxn>
                <a:cxn ang="0">
                  <a:pos x="3177" y="96"/>
                </a:cxn>
              </a:cxnLst>
              <a:rect l="0" t="0" r="r" b="b"/>
              <a:pathLst>
                <a:path w="3177" h="96">
                  <a:moveTo>
                    <a:pt x="3175" y="94"/>
                  </a:moveTo>
                  <a:lnTo>
                    <a:pt x="3177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3177" y="96"/>
                  </a:lnTo>
                  <a:lnTo>
                    <a:pt x="3177" y="9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21" name="Freeform 68"/>
            <p:cNvSpPr>
              <a:spLocks/>
            </p:cNvSpPr>
            <p:nvPr/>
          </p:nvSpPr>
          <p:spPr bwMode="auto">
            <a:xfrm>
              <a:off x="867" y="2152"/>
              <a:ext cx="19" cy="32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21" y="32"/>
                </a:cxn>
                <a:cxn ang="0">
                  <a:pos x="23" y="30"/>
                </a:cxn>
                <a:cxn ang="0">
                  <a:pos x="25" y="30"/>
                </a:cxn>
                <a:cxn ang="0">
                  <a:pos x="27" y="27"/>
                </a:cxn>
                <a:cxn ang="0">
                  <a:pos x="30" y="27"/>
                </a:cxn>
                <a:cxn ang="0">
                  <a:pos x="32" y="25"/>
                </a:cxn>
                <a:cxn ang="0">
                  <a:pos x="32" y="23"/>
                </a:cxn>
                <a:cxn ang="0">
                  <a:pos x="34" y="21"/>
                </a:cxn>
                <a:cxn ang="0">
                  <a:pos x="34" y="19"/>
                </a:cxn>
                <a:cxn ang="0">
                  <a:pos x="34" y="15"/>
                </a:cxn>
                <a:cxn ang="0">
                  <a:pos x="34" y="15"/>
                </a:cxn>
                <a:cxn ang="0">
                  <a:pos x="34" y="12"/>
                </a:cxn>
                <a:cxn ang="0">
                  <a:pos x="32" y="10"/>
                </a:cxn>
                <a:cxn ang="0">
                  <a:pos x="32" y="8"/>
                </a:cxn>
                <a:cxn ang="0">
                  <a:pos x="30" y="6"/>
                </a:cxn>
                <a:cxn ang="0">
                  <a:pos x="27" y="4"/>
                </a:cxn>
                <a:cxn ang="0">
                  <a:pos x="25" y="2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3" y="21"/>
                </a:cxn>
                <a:cxn ang="0">
                  <a:pos x="3" y="23"/>
                </a:cxn>
                <a:cxn ang="0">
                  <a:pos x="5" y="25"/>
                </a:cxn>
                <a:cxn ang="0">
                  <a:pos x="5" y="27"/>
                </a:cxn>
                <a:cxn ang="0">
                  <a:pos x="7" y="27"/>
                </a:cxn>
                <a:cxn ang="0">
                  <a:pos x="9" y="30"/>
                </a:cxn>
                <a:cxn ang="0">
                  <a:pos x="12" y="30"/>
                </a:cxn>
                <a:cxn ang="0">
                  <a:pos x="14" y="32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16" y="30"/>
                </a:cxn>
              </a:cxnLst>
              <a:rect l="0" t="0" r="r" b="b"/>
              <a:pathLst>
                <a:path w="34" h="32">
                  <a:moveTo>
                    <a:pt x="16" y="30"/>
                  </a:moveTo>
                  <a:lnTo>
                    <a:pt x="21" y="32"/>
                  </a:lnTo>
                  <a:lnTo>
                    <a:pt x="23" y="30"/>
                  </a:lnTo>
                  <a:lnTo>
                    <a:pt x="25" y="30"/>
                  </a:lnTo>
                  <a:lnTo>
                    <a:pt x="27" y="27"/>
                  </a:lnTo>
                  <a:lnTo>
                    <a:pt x="30" y="27"/>
                  </a:lnTo>
                  <a:lnTo>
                    <a:pt x="32" y="25"/>
                  </a:lnTo>
                  <a:lnTo>
                    <a:pt x="32" y="23"/>
                  </a:lnTo>
                  <a:lnTo>
                    <a:pt x="34" y="21"/>
                  </a:lnTo>
                  <a:lnTo>
                    <a:pt x="34" y="19"/>
                  </a:lnTo>
                  <a:lnTo>
                    <a:pt x="34" y="15"/>
                  </a:lnTo>
                  <a:lnTo>
                    <a:pt x="34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7" y="4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7" y="27"/>
                  </a:lnTo>
                  <a:lnTo>
                    <a:pt x="9" y="30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22" name="Freeform 69"/>
            <p:cNvSpPr>
              <a:spLocks/>
            </p:cNvSpPr>
            <p:nvPr/>
          </p:nvSpPr>
          <p:spPr bwMode="auto">
            <a:xfrm>
              <a:off x="987" y="2147"/>
              <a:ext cx="19" cy="32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5" y="30"/>
                </a:cxn>
                <a:cxn ang="0">
                  <a:pos x="27" y="28"/>
                </a:cxn>
                <a:cxn ang="0">
                  <a:pos x="27" y="28"/>
                </a:cxn>
                <a:cxn ang="0">
                  <a:pos x="29" y="26"/>
                </a:cxn>
                <a:cxn ang="0">
                  <a:pos x="32" y="24"/>
                </a:cxn>
                <a:cxn ang="0">
                  <a:pos x="32" y="22"/>
                </a:cxn>
                <a:cxn ang="0">
                  <a:pos x="32" y="20"/>
                </a:cxn>
                <a:cxn ang="0">
                  <a:pos x="34" y="15"/>
                </a:cxn>
                <a:cxn ang="0">
                  <a:pos x="32" y="13"/>
                </a:cxn>
                <a:cxn ang="0">
                  <a:pos x="32" y="11"/>
                </a:cxn>
                <a:cxn ang="0">
                  <a:pos x="32" y="9"/>
                </a:cxn>
                <a:cxn ang="0">
                  <a:pos x="29" y="7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5" y="2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2"/>
                </a:cxn>
                <a:cxn ang="0">
                  <a:pos x="7" y="2"/>
                </a:cxn>
                <a:cxn ang="0">
                  <a:pos x="4" y="5"/>
                </a:cxn>
                <a:cxn ang="0">
                  <a:pos x="2" y="7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2" y="24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7" y="28"/>
                </a:cxn>
                <a:cxn ang="0">
                  <a:pos x="9" y="30"/>
                </a:cxn>
                <a:cxn ang="0">
                  <a:pos x="11" y="30"/>
                </a:cxn>
                <a:cxn ang="0">
                  <a:pos x="13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6" y="30"/>
                </a:cxn>
              </a:cxnLst>
              <a:rect l="0" t="0" r="r" b="b"/>
              <a:pathLst>
                <a:path w="34" h="32">
                  <a:moveTo>
                    <a:pt x="16" y="30"/>
                  </a:moveTo>
                  <a:lnTo>
                    <a:pt x="18" y="32"/>
                  </a:lnTo>
                  <a:lnTo>
                    <a:pt x="22" y="30"/>
                  </a:lnTo>
                  <a:lnTo>
                    <a:pt x="25" y="30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2" y="22"/>
                  </a:lnTo>
                  <a:lnTo>
                    <a:pt x="32" y="20"/>
                  </a:lnTo>
                  <a:lnTo>
                    <a:pt x="34" y="15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2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9" y="30"/>
                  </a:lnTo>
                  <a:lnTo>
                    <a:pt x="11" y="30"/>
                  </a:lnTo>
                  <a:lnTo>
                    <a:pt x="13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23" name="Freeform 70"/>
            <p:cNvSpPr>
              <a:spLocks/>
            </p:cNvSpPr>
            <p:nvPr/>
          </p:nvSpPr>
          <p:spPr bwMode="auto">
            <a:xfrm>
              <a:off x="1266" y="2152"/>
              <a:ext cx="18" cy="32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19" y="32"/>
                </a:cxn>
                <a:cxn ang="0">
                  <a:pos x="23" y="30"/>
                </a:cxn>
                <a:cxn ang="0">
                  <a:pos x="25" y="30"/>
                </a:cxn>
                <a:cxn ang="0">
                  <a:pos x="28" y="27"/>
                </a:cxn>
                <a:cxn ang="0">
                  <a:pos x="28" y="27"/>
                </a:cxn>
                <a:cxn ang="0">
                  <a:pos x="30" y="25"/>
                </a:cxn>
                <a:cxn ang="0">
                  <a:pos x="32" y="23"/>
                </a:cxn>
                <a:cxn ang="0">
                  <a:pos x="32" y="21"/>
                </a:cxn>
                <a:cxn ang="0">
                  <a:pos x="34" y="19"/>
                </a:cxn>
                <a:cxn ang="0">
                  <a:pos x="34" y="15"/>
                </a:cxn>
                <a:cxn ang="0">
                  <a:pos x="34" y="12"/>
                </a:cxn>
                <a:cxn ang="0">
                  <a:pos x="32" y="10"/>
                </a:cxn>
                <a:cxn ang="0">
                  <a:pos x="32" y="8"/>
                </a:cxn>
                <a:cxn ang="0">
                  <a:pos x="30" y="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5" y="2"/>
                </a:cxn>
                <a:cxn ang="0">
                  <a:pos x="23" y="2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3" y="6"/>
                </a:cxn>
                <a:cxn ang="0">
                  <a:pos x="3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3" y="23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7"/>
                </a:cxn>
                <a:cxn ang="0">
                  <a:pos x="9" y="30"/>
                </a:cxn>
                <a:cxn ang="0">
                  <a:pos x="12" y="30"/>
                </a:cxn>
                <a:cxn ang="0">
                  <a:pos x="14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6" y="30"/>
                </a:cxn>
              </a:cxnLst>
              <a:rect l="0" t="0" r="r" b="b"/>
              <a:pathLst>
                <a:path w="34" h="32">
                  <a:moveTo>
                    <a:pt x="16" y="30"/>
                  </a:moveTo>
                  <a:lnTo>
                    <a:pt x="19" y="32"/>
                  </a:lnTo>
                  <a:lnTo>
                    <a:pt x="23" y="30"/>
                  </a:lnTo>
                  <a:lnTo>
                    <a:pt x="25" y="30"/>
                  </a:lnTo>
                  <a:lnTo>
                    <a:pt x="28" y="27"/>
                  </a:lnTo>
                  <a:lnTo>
                    <a:pt x="28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21"/>
                  </a:lnTo>
                  <a:lnTo>
                    <a:pt x="34" y="19"/>
                  </a:lnTo>
                  <a:lnTo>
                    <a:pt x="34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5" y="27"/>
                  </a:lnTo>
                  <a:lnTo>
                    <a:pt x="7" y="27"/>
                  </a:lnTo>
                  <a:lnTo>
                    <a:pt x="9" y="30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24" name="Freeform 71"/>
            <p:cNvSpPr>
              <a:spLocks/>
            </p:cNvSpPr>
            <p:nvPr/>
          </p:nvSpPr>
          <p:spPr bwMode="auto">
            <a:xfrm>
              <a:off x="832" y="2152"/>
              <a:ext cx="1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2"/>
                </a:cxn>
                <a:cxn ang="0">
                  <a:pos x="34" y="17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34" h="32">
                  <a:moveTo>
                    <a:pt x="0" y="0"/>
                  </a:moveTo>
                  <a:lnTo>
                    <a:pt x="2" y="32"/>
                  </a:lnTo>
                  <a:lnTo>
                    <a:pt x="34" y="17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25" name="Freeform 72"/>
            <p:cNvSpPr>
              <a:spLocks/>
            </p:cNvSpPr>
            <p:nvPr/>
          </p:nvSpPr>
          <p:spPr bwMode="auto">
            <a:xfrm>
              <a:off x="800" y="1183"/>
              <a:ext cx="832" cy="986"/>
            </a:xfrm>
            <a:custGeom>
              <a:avLst/>
              <a:gdLst/>
              <a:ahLst/>
              <a:cxnLst>
                <a:cxn ang="0">
                  <a:pos x="1514" y="0"/>
                </a:cxn>
                <a:cxn ang="0">
                  <a:pos x="1514" y="308"/>
                </a:cxn>
                <a:cxn ang="0">
                  <a:pos x="0" y="308"/>
                </a:cxn>
                <a:cxn ang="0">
                  <a:pos x="0" y="986"/>
                </a:cxn>
                <a:cxn ang="0">
                  <a:pos x="70" y="986"/>
                </a:cxn>
              </a:cxnLst>
              <a:rect l="0" t="0" r="r" b="b"/>
              <a:pathLst>
                <a:path w="1514" h="986">
                  <a:moveTo>
                    <a:pt x="1514" y="0"/>
                  </a:moveTo>
                  <a:lnTo>
                    <a:pt x="1514" y="308"/>
                  </a:lnTo>
                  <a:lnTo>
                    <a:pt x="0" y="308"/>
                  </a:lnTo>
                  <a:lnTo>
                    <a:pt x="0" y="986"/>
                  </a:lnTo>
                  <a:lnTo>
                    <a:pt x="70" y="98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720" y="3360"/>
              <a:ext cx="12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Hit1</a:t>
              </a:r>
              <a:endParaRPr lang="en-US" altLang="he-IL" sz="1108"/>
            </a:p>
          </p:txBody>
        </p:sp>
        <p:sp>
          <p:nvSpPr>
            <p:cNvPr id="27" name="Rectangle 74"/>
            <p:cNvSpPr>
              <a:spLocks noChangeArrowheads="1"/>
            </p:cNvSpPr>
            <p:nvPr/>
          </p:nvSpPr>
          <p:spPr bwMode="auto">
            <a:xfrm>
              <a:off x="1824" y="3504"/>
              <a:ext cx="19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Data2</a:t>
              </a:r>
              <a:endParaRPr lang="en-US" altLang="he-IL" sz="1108"/>
            </a:p>
          </p:txBody>
        </p:sp>
        <p:sp>
          <p:nvSpPr>
            <p:cNvPr id="28" name="Freeform 75"/>
            <p:cNvSpPr>
              <a:spLocks/>
            </p:cNvSpPr>
            <p:nvPr/>
          </p:nvSpPr>
          <p:spPr bwMode="auto">
            <a:xfrm>
              <a:off x="845" y="3157"/>
              <a:ext cx="72" cy="14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" y="98"/>
                </a:cxn>
                <a:cxn ang="0">
                  <a:pos x="5" y="107"/>
                </a:cxn>
                <a:cxn ang="0">
                  <a:pos x="9" y="115"/>
                </a:cxn>
                <a:cxn ang="0">
                  <a:pos x="14" y="124"/>
                </a:cxn>
                <a:cxn ang="0">
                  <a:pos x="21" y="130"/>
                </a:cxn>
                <a:cxn ang="0">
                  <a:pos x="27" y="137"/>
                </a:cxn>
                <a:cxn ang="0">
                  <a:pos x="36" y="141"/>
                </a:cxn>
                <a:cxn ang="0">
                  <a:pos x="46" y="145"/>
                </a:cxn>
                <a:cxn ang="0">
                  <a:pos x="57" y="147"/>
                </a:cxn>
                <a:cxn ang="0">
                  <a:pos x="68" y="147"/>
                </a:cxn>
                <a:cxn ang="0">
                  <a:pos x="77" y="147"/>
                </a:cxn>
                <a:cxn ang="0">
                  <a:pos x="89" y="145"/>
                </a:cxn>
                <a:cxn ang="0">
                  <a:pos x="98" y="141"/>
                </a:cxn>
                <a:cxn ang="0">
                  <a:pos x="107" y="137"/>
                </a:cxn>
                <a:cxn ang="0">
                  <a:pos x="114" y="130"/>
                </a:cxn>
                <a:cxn ang="0">
                  <a:pos x="120" y="124"/>
                </a:cxn>
                <a:cxn ang="0">
                  <a:pos x="125" y="115"/>
                </a:cxn>
                <a:cxn ang="0">
                  <a:pos x="129" y="107"/>
                </a:cxn>
                <a:cxn ang="0">
                  <a:pos x="132" y="98"/>
                </a:cxn>
                <a:cxn ang="0">
                  <a:pos x="132" y="87"/>
                </a:cxn>
                <a:cxn ang="0">
                  <a:pos x="132" y="0"/>
                </a:cxn>
                <a:cxn ang="0">
                  <a:pos x="2" y="0"/>
                </a:cxn>
                <a:cxn ang="0">
                  <a:pos x="2" y="87"/>
                </a:cxn>
                <a:cxn ang="0">
                  <a:pos x="2" y="87"/>
                </a:cxn>
              </a:cxnLst>
              <a:rect l="0" t="0" r="r" b="b"/>
              <a:pathLst>
                <a:path w="132" h="147">
                  <a:moveTo>
                    <a:pt x="0" y="87"/>
                  </a:moveTo>
                  <a:lnTo>
                    <a:pt x="2" y="98"/>
                  </a:lnTo>
                  <a:lnTo>
                    <a:pt x="5" y="107"/>
                  </a:lnTo>
                  <a:lnTo>
                    <a:pt x="9" y="115"/>
                  </a:lnTo>
                  <a:lnTo>
                    <a:pt x="14" y="124"/>
                  </a:lnTo>
                  <a:lnTo>
                    <a:pt x="21" y="130"/>
                  </a:lnTo>
                  <a:lnTo>
                    <a:pt x="27" y="137"/>
                  </a:lnTo>
                  <a:lnTo>
                    <a:pt x="36" y="141"/>
                  </a:lnTo>
                  <a:lnTo>
                    <a:pt x="46" y="145"/>
                  </a:lnTo>
                  <a:lnTo>
                    <a:pt x="57" y="147"/>
                  </a:lnTo>
                  <a:lnTo>
                    <a:pt x="68" y="147"/>
                  </a:lnTo>
                  <a:lnTo>
                    <a:pt x="77" y="147"/>
                  </a:lnTo>
                  <a:lnTo>
                    <a:pt x="89" y="145"/>
                  </a:lnTo>
                  <a:lnTo>
                    <a:pt x="98" y="141"/>
                  </a:lnTo>
                  <a:lnTo>
                    <a:pt x="107" y="137"/>
                  </a:lnTo>
                  <a:lnTo>
                    <a:pt x="114" y="130"/>
                  </a:lnTo>
                  <a:lnTo>
                    <a:pt x="120" y="124"/>
                  </a:lnTo>
                  <a:lnTo>
                    <a:pt x="125" y="115"/>
                  </a:lnTo>
                  <a:lnTo>
                    <a:pt x="129" y="107"/>
                  </a:lnTo>
                  <a:lnTo>
                    <a:pt x="132" y="98"/>
                  </a:lnTo>
                  <a:lnTo>
                    <a:pt x="132" y="87"/>
                  </a:lnTo>
                  <a:lnTo>
                    <a:pt x="132" y="0"/>
                  </a:lnTo>
                  <a:lnTo>
                    <a:pt x="2" y="0"/>
                  </a:lnTo>
                  <a:lnTo>
                    <a:pt x="2" y="87"/>
                  </a:lnTo>
                  <a:lnTo>
                    <a:pt x="2" y="87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955" y="2891"/>
              <a:ext cx="82" cy="142"/>
            </a:xfrm>
            <a:custGeom>
              <a:avLst/>
              <a:gdLst/>
              <a:ahLst/>
              <a:cxnLst>
                <a:cxn ang="0">
                  <a:pos x="75" y="142"/>
                </a:cxn>
                <a:cxn ang="0">
                  <a:pos x="88" y="142"/>
                </a:cxn>
                <a:cxn ang="0">
                  <a:pos x="100" y="139"/>
                </a:cxn>
                <a:cxn ang="0">
                  <a:pos x="109" y="135"/>
                </a:cxn>
                <a:cxn ang="0">
                  <a:pos x="120" y="129"/>
                </a:cxn>
                <a:cxn ang="0">
                  <a:pos x="129" y="122"/>
                </a:cxn>
                <a:cxn ang="0">
                  <a:pos x="136" y="114"/>
                </a:cxn>
                <a:cxn ang="0">
                  <a:pos x="143" y="105"/>
                </a:cxn>
                <a:cxn ang="0">
                  <a:pos x="147" y="95"/>
                </a:cxn>
                <a:cxn ang="0">
                  <a:pos x="149" y="84"/>
                </a:cxn>
                <a:cxn ang="0">
                  <a:pos x="149" y="71"/>
                </a:cxn>
                <a:cxn ang="0">
                  <a:pos x="149" y="60"/>
                </a:cxn>
                <a:cxn ang="0">
                  <a:pos x="147" y="50"/>
                </a:cxn>
                <a:cxn ang="0">
                  <a:pos x="143" y="39"/>
                </a:cxn>
                <a:cxn ang="0">
                  <a:pos x="136" y="30"/>
                </a:cxn>
                <a:cxn ang="0">
                  <a:pos x="129" y="22"/>
                </a:cxn>
                <a:cxn ang="0">
                  <a:pos x="120" y="15"/>
                </a:cxn>
                <a:cxn ang="0">
                  <a:pos x="109" y="9"/>
                </a:cxn>
                <a:cxn ang="0">
                  <a:pos x="100" y="5"/>
                </a:cxn>
                <a:cxn ang="0">
                  <a:pos x="88" y="3"/>
                </a:cxn>
                <a:cxn ang="0">
                  <a:pos x="75" y="0"/>
                </a:cxn>
                <a:cxn ang="0">
                  <a:pos x="63" y="3"/>
                </a:cxn>
                <a:cxn ang="0">
                  <a:pos x="52" y="5"/>
                </a:cxn>
                <a:cxn ang="0">
                  <a:pos x="41" y="9"/>
                </a:cxn>
                <a:cxn ang="0">
                  <a:pos x="32" y="15"/>
                </a:cxn>
                <a:cxn ang="0">
                  <a:pos x="23" y="22"/>
                </a:cxn>
                <a:cxn ang="0">
                  <a:pos x="16" y="30"/>
                </a:cxn>
                <a:cxn ang="0">
                  <a:pos x="9" y="39"/>
                </a:cxn>
                <a:cxn ang="0">
                  <a:pos x="4" y="50"/>
                </a:cxn>
                <a:cxn ang="0">
                  <a:pos x="2" y="60"/>
                </a:cxn>
                <a:cxn ang="0">
                  <a:pos x="0" y="71"/>
                </a:cxn>
                <a:cxn ang="0">
                  <a:pos x="2" y="84"/>
                </a:cxn>
                <a:cxn ang="0">
                  <a:pos x="4" y="95"/>
                </a:cxn>
                <a:cxn ang="0">
                  <a:pos x="9" y="105"/>
                </a:cxn>
                <a:cxn ang="0">
                  <a:pos x="16" y="114"/>
                </a:cxn>
                <a:cxn ang="0">
                  <a:pos x="23" y="122"/>
                </a:cxn>
                <a:cxn ang="0">
                  <a:pos x="32" y="129"/>
                </a:cxn>
                <a:cxn ang="0">
                  <a:pos x="41" y="135"/>
                </a:cxn>
                <a:cxn ang="0">
                  <a:pos x="52" y="139"/>
                </a:cxn>
                <a:cxn ang="0">
                  <a:pos x="63" y="142"/>
                </a:cxn>
                <a:cxn ang="0">
                  <a:pos x="75" y="142"/>
                </a:cxn>
                <a:cxn ang="0">
                  <a:pos x="75" y="142"/>
                </a:cxn>
              </a:cxnLst>
              <a:rect l="0" t="0" r="r" b="b"/>
              <a:pathLst>
                <a:path w="149" h="142">
                  <a:moveTo>
                    <a:pt x="75" y="142"/>
                  </a:moveTo>
                  <a:lnTo>
                    <a:pt x="88" y="142"/>
                  </a:lnTo>
                  <a:lnTo>
                    <a:pt x="100" y="139"/>
                  </a:lnTo>
                  <a:lnTo>
                    <a:pt x="109" y="135"/>
                  </a:lnTo>
                  <a:lnTo>
                    <a:pt x="120" y="129"/>
                  </a:lnTo>
                  <a:lnTo>
                    <a:pt x="129" y="122"/>
                  </a:lnTo>
                  <a:lnTo>
                    <a:pt x="136" y="114"/>
                  </a:lnTo>
                  <a:lnTo>
                    <a:pt x="143" y="105"/>
                  </a:lnTo>
                  <a:lnTo>
                    <a:pt x="147" y="95"/>
                  </a:lnTo>
                  <a:lnTo>
                    <a:pt x="149" y="84"/>
                  </a:lnTo>
                  <a:lnTo>
                    <a:pt x="149" y="71"/>
                  </a:lnTo>
                  <a:lnTo>
                    <a:pt x="149" y="60"/>
                  </a:lnTo>
                  <a:lnTo>
                    <a:pt x="147" y="50"/>
                  </a:lnTo>
                  <a:lnTo>
                    <a:pt x="143" y="39"/>
                  </a:lnTo>
                  <a:lnTo>
                    <a:pt x="136" y="30"/>
                  </a:lnTo>
                  <a:lnTo>
                    <a:pt x="129" y="22"/>
                  </a:lnTo>
                  <a:lnTo>
                    <a:pt x="120" y="15"/>
                  </a:lnTo>
                  <a:lnTo>
                    <a:pt x="109" y="9"/>
                  </a:lnTo>
                  <a:lnTo>
                    <a:pt x="100" y="5"/>
                  </a:lnTo>
                  <a:lnTo>
                    <a:pt x="88" y="3"/>
                  </a:lnTo>
                  <a:lnTo>
                    <a:pt x="75" y="0"/>
                  </a:lnTo>
                  <a:lnTo>
                    <a:pt x="63" y="3"/>
                  </a:lnTo>
                  <a:lnTo>
                    <a:pt x="52" y="5"/>
                  </a:lnTo>
                  <a:lnTo>
                    <a:pt x="41" y="9"/>
                  </a:lnTo>
                  <a:lnTo>
                    <a:pt x="32" y="15"/>
                  </a:lnTo>
                  <a:lnTo>
                    <a:pt x="23" y="22"/>
                  </a:lnTo>
                  <a:lnTo>
                    <a:pt x="16" y="30"/>
                  </a:lnTo>
                  <a:lnTo>
                    <a:pt x="9" y="39"/>
                  </a:lnTo>
                  <a:lnTo>
                    <a:pt x="4" y="50"/>
                  </a:lnTo>
                  <a:lnTo>
                    <a:pt x="2" y="60"/>
                  </a:lnTo>
                  <a:lnTo>
                    <a:pt x="0" y="71"/>
                  </a:lnTo>
                  <a:lnTo>
                    <a:pt x="2" y="84"/>
                  </a:lnTo>
                  <a:lnTo>
                    <a:pt x="4" y="95"/>
                  </a:lnTo>
                  <a:lnTo>
                    <a:pt x="9" y="105"/>
                  </a:lnTo>
                  <a:lnTo>
                    <a:pt x="16" y="114"/>
                  </a:lnTo>
                  <a:lnTo>
                    <a:pt x="23" y="122"/>
                  </a:lnTo>
                  <a:lnTo>
                    <a:pt x="32" y="129"/>
                  </a:lnTo>
                  <a:lnTo>
                    <a:pt x="41" y="135"/>
                  </a:lnTo>
                  <a:lnTo>
                    <a:pt x="52" y="139"/>
                  </a:lnTo>
                  <a:lnTo>
                    <a:pt x="63" y="142"/>
                  </a:lnTo>
                  <a:lnTo>
                    <a:pt x="75" y="142"/>
                  </a:lnTo>
                  <a:lnTo>
                    <a:pt x="75" y="14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30" name="Line 77"/>
            <p:cNvSpPr>
              <a:spLocks noChangeShapeType="1"/>
            </p:cNvSpPr>
            <p:nvPr/>
          </p:nvSpPr>
          <p:spPr bwMode="auto">
            <a:xfrm>
              <a:off x="972" y="2748"/>
              <a:ext cx="48" cy="4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31" name="Line 78"/>
            <p:cNvSpPr>
              <a:spLocks noChangeShapeType="1"/>
            </p:cNvSpPr>
            <p:nvPr/>
          </p:nvSpPr>
          <p:spPr bwMode="auto">
            <a:xfrm>
              <a:off x="996" y="2162"/>
              <a:ext cx="1" cy="7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32" name="Line 79"/>
            <p:cNvSpPr>
              <a:spLocks noChangeShapeType="1"/>
            </p:cNvSpPr>
            <p:nvPr/>
          </p:nvSpPr>
          <p:spPr bwMode="auto">
            <a:xfrm>
              <a:off x="876" y="2167"/>
              <a:ext cx="1" cy="9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33" name="Freeform 80"/>
            <p:cNvSpPr>
              <a:spLocks/>
            </p:cNvSpPr>
            <p:nvPr/>
          </p:nvSpPr>
          <p:spPr bwMode="auto">
            <a:xfrm>
              <a:off x="896" y="3033"/>
              <a:ext cx="100" cy="117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182" y="60"/>
                </a:cxn>
                <a:cxn ang="0">
                  <a:pos x="0" y="60"/>
                </a:cxn>
                <a:cxn ang="0">
                  <a:pos x="0" y="117"/>
                </a:cxn>
              </a:cxnLst>
              <a:rect l="0" t="0" r="r" b="b"/>
              <a:pathLst>
                <a:path w="182" h="117">
                  <a:moveTo>
                    <a:pt x="182" y="0"/>
                  </a:moveTo>
                  <a:lnTo>
                    <a:pt x="182" y="60"/>
                  </a:lnTo>
                  <a:lnTo>
                    <a:pt x="0" y="60"/>
                  </a:lnTo>
                  <a:lnTo>
                    <a:pt x="0" y="117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34" name="Freeform 81"/>
            <p:cNvSpPr>
              <a:spLocks/>
            </p:cNvSpPr>
            <p:nvPr/>
          </p:nvSpPr>
          <p:spPr bwMode="auto">
            <a:xfrm>
              <a:off x="933" y="2947"/>
              <a:ext cx="19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2"/>
                </a:cxn>
                <a:cxn ang="0">
                  <a:pos x="34" y="15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34" h="32">
                  <a:moveTo>
                    <a:pt x="0" y="0"/>
                  </a:moveTo>
                  <a:lnTo>
                    <a:pt x="3" y="32"/>
                  </a:lnTo>
                  <a:lnTo>
                    <a:pt x="34" y="15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35" name="Freeform 82"/>
            <p:cNvSpPr>
              <a:spLocks/>
            </p:cNvSpPr>
            <p:nvPr/>
          </p:nvSpPr>
          <p:spPr bwMode="auto">
            <a:xfrm>
              <a:off x="768" y="1183"/>
              <a:ext cx="726" cy="1781"/>
            </a:xfrm>
            <a:custGeom>
              <a:avLst/>
              <a:gdLst/>
              <a:ahLst/>
              <a:cxnLst>
                <a:cxn ang="0">
                  <a:pos x="1321" y="0"/>
                </a:cxn>
                <a:cxn ang="0">
                  <a:pos x="1321" y="190"/>
                </a:cxn>
                <a:cxn ang="0">
                  <a:pos x="0" y="190"/>
                </a:cxn>
                <a:cxn ang="0">
                  <a:pos x="0" y="1781"/>
                </a:cxn>
                <a:cxn ang="0">
                  <a:pos x="313" y="1781"/>
                </a:cxn>
              </a:cxnLst>
              <a:rect l="0" t="0" r="r" b="b"/>
              <a:pathLst>
                <a:path w="1321" h="1781">
                  <a:moveTo>
                    <a:pt x="1321" y="0"/>
                  </a:moveTo>
                  <a:lnTo>
                    <a:pt x="1321" y="190"/>
                  </a:lnTo>
                  <a:lnTo>
                    <a:pt x="0" y="190"/>
                  </a:lnTo>
                  <a:lnTo>
                    <a:pt x="0" y="1781"/>
                  </a:lnTo>
                  <a:lnTo>
                    <a:pt x="313" y="1781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36" name="Freeform 83"/>
            <p:cNvSpPr>
              <a:spLocks/>
            </p:cNvSpPr>
            <p:nvPr/>
          </p:nvSpPr>
          <p:spPr bwMode="auto">
            <a:xfrm>
              <a:off x="1273" y="2167"/>
              <a:ext cx="454" cy="8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1"/>
                </a:cxn>
                <a:cxn ang="0">
                  <a:pos x="825" y="801"/>
                </a:cxn>
                <a:cxn ang="0">
                  <a:pos x="825" y="868"/>
                </a:cxn>
              </a:cxnLst>
              <a:rect l="0" t="0" r="r" b="b"/>
              <a:pathLst>
                <a:path w="825" h="868">
                  <a:moveTo>
                    <a:pt x="0" y="0"/>
                  </a:moveTo>
                  <a:lnTo>
                    <a:pt x="0" y="801"/>
                  </a:lnTo>
                  <a:lnTo>
                    <a:pt x="825" y="801"/>
                  </a:lnTo>
                  <a:lnTo>
                    <a:pt x="825" y="86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37" name="Line 84"/>
            <p:cNvSpPr>
              <a:spLocks noChangeShapeType="1"/>
            </p:cNvSpPr>
            <p:nvPr/>
          </p:nvSpPr>
          <p:spPr bwMode="auto">
            <a:xfrm>
              <a:off x="1251" y="2755"/>
              <a:ext cx="47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38" name="Rectangle 85"/>
            <p:cNvSpPr>
              <a:spLocks noChangeArrowheads="1"/>
            </p:cNvSpPr>
            <p:nvPr/>
          </p:nvSpPr>
          <p:spPr bwMode="auto">
            <a:xfrm>
              <a:off x="1293" y="269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</a:t>
              </a:r>
              <a:endParaRPr lang="en-US" altLang="en-US" sz="1108"/>
            </a:p>
          </p:txBody>
        </p:sp>
        <p:sp>
          <p:nvSpPr>
            <p:cNvPr id="39" name="Rectangle 86"/>
            <p:cNvSpPr>
              <a:spLocks noChangeArrowheads="1"/>
            </p:cNvSpPr>
            <p:nvPr/>
          </p:nvSpPr>
          <p:spPr bwMode="auto">
            <a:xfrm>
              <a:off x="1316" y="269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2</a:t>
              </a:r>
              <a:endParaRPr lang="en-US" altLang="en-US" sz="1108"/>
            </a:p>
          </p:txBody>
        </p:sp>
        <p:sp>
          <p:nvSpPr>
            <p:cNvPr id="40" name="Freeform 87"/>
            <p:cNvSpPr>
              <a:spLocks/>
            </p:cNvSpPr>
            <p:nvPr/>
          </p:nvSpPr>
          <p:spPr bwMode="auto">
            <a:xfrm>
              <a:off x="2620" y="1743"/>
              <a:ext cx="19" cy="32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4" y="32"/>
                </a:cxn>
                <a:cxn ang="0">
                  <a:pos x="18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0"/>
                </a:cxn>
              </a:cxnLst>
              <a:rect l="0" t="0" r="r" b="b"/>
              <a:pathLst>
                <a:path w="34" h="32">
                  <a:moveTo>
                    <a:pt x="0" y="30"/>
                  </a:moveTo>
                  <a:lnTo>
                    <a:pt x="34" y="32"/>
                  </a:lnTo>
                  <a:lnTo>
                    <a:pt x="1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41" name="Freeform 88"/>
            <p:cNvSpPr>
              <a:spLocks/>
            </p:cNvSpPr>
            <p:nvPr/>
          </p:nvSpPr>
          <p:spPr bwMode="auto">
            <a:xfrm>
              <a:off x="2620" y="2654"/>
              <a:ext cx="19" cy="32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0"/>
                </a:cxn>
                <a:cxn ang="0">
                  <a:pos x="18" y="3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2" y="0"/>
                </a:cxn>
              </a:cxnLst>
              <a:rect l="0" t="0" r="r" b="b"/>
              <a:pathLst>
                <a:path w="34" h="32">
                  <a:moveTo>
                    <a:pt x="32" y="0"/>
                  </a:moveTo>
                  <a:lnTo>
                    <a:pt x="0" y="0"/>
                  </a:lnTo>
                  <a:lnTo>
                    <a:pt x="18" y="3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42" name="Line 89"/>
            <p:cNvSpPr>
              <a:spLocks noChangeShapeType="1"/>
            </p:cNvSpPr>
            <p:nvPr/>
          </p:nvSpPr>
          <p:spPr bwMode="auto">
            <a:xfrm>
              <a:off x="2629" y="1765"/>
              <a:ext cx="1" cy="89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43" name="Rectangle 90"/>
            <p:cNvSpPr>
              <a:spLocks noChangeArrowheads="1"/>
            </p:cNvSpPr>
            <p:nvPr/>
          </p:nvSpPr>
          <p:spPr bwMode="auto">
            <a:xfrm>
              <a:off x="2644" y="2133"/>
              <a:ext cx="6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2</a:t>
              </a:r>
              <a:r>
                <a:rPr lang="en-US" altLang="he-IL" sz="831" baseline="30000">
                  <a:solidFill>
                    <a:srgbClr val="000000"/>
                  </a:solidFill>
                </a:rPr>
                <a:t>n</a:t>
              </a:r>
              <a:endParaRPr lang="en-US" altLang="he-IL" sz="1108"/>
            </a:p>
          </p:txBody>
        </p:sp>
        <p:sp>
          <p:nvSpPr>
            <p:cNvPr id="44" name="Rectangle 91"/>
            <p:cNvSpPr>
              <a:spLocks noChangeArrowheads="1"/>
            </p:cNvSpPr>
            <p:nvPr/>
          </p:nvSpPr>
          <p:spPr bwMode="auto">
            <a:xfrm>
              <a:off x="2645" y="2206"/>
              <a:ext cx="21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entries</a:t>
              </a:r>
              <a:endParaRPr lang="en-US" altLang="he-IL" sz="1108"/>
            </a:p>
          </p:txBody>
        </p:sp>
        <p:sp>
          <p:nvSpPr>
            <p:cNvPr id="45" name="Freeform 92"/>
            <p:cNvSpPr>
              <a:spLocks/>
            </p:cNvSpPr>
            <p:nvPr/>
          </p:nvSpPr>
          <p:spPr bwMode="auto">
            <a:xfrm>
              <a:off x="1078" y="1602"/>
              <a:ext cx="18" cy="32"/>
            </a:xfrm>
            <a:custGeom>
              <a:avLst/>
              <a:gdLst/>
              <a:ahLst/>
              <a:cxnLst>
                <a:cxn ang="0">
                  <a:pos x="32" y="30"/>
                </a:cxn>
                <a:cxn ang="0">
                  <a:pos x="34" y="0"/>
                </a:cxn>
                <a:cxn ang="0">
                  <a:pos x="0" y="15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2" y="30"/>
                </a:cxn>
              </a:cxnLst>
              <a:rect l="0" t="0" r="r" b="b"/>
              <a:pathLst>
                <a:path w="34" h="32">
                  <a:moveTo>
                    <a:pt x="32" y="30"/>
                  </a:moveTo>
                  <a:lnTo>
                    <a:pt x="34" y="0"/>
                  </a:lnTo>
                  <a:lnTo>
                    <a:pt x="0" y="15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2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46" name="Freeform 93"/>
            <p:cNvSpPr>
              <a:spLocks/>
            </p:cNvSpPr>
            <p:nvPr/>
          </p:nvSpPr>
          <p:spPr bwMode="auto">
            <a:xfrm>
              <a:off x="2580" y="1600"/>
              <a:ext cx="19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"/>
                </a:cxn>
                <a:cxn ang="0">
                  <a:pos x="34" y="17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34" h="34">
                  <a:moveTo>
                    <a:pt x="0" y="0"/>
                  </a:moveTo>
                  <a:lnTo>
                    <a:pt x="0" y="34"/>
                  </a:lnTo>
                  <a:lnTo>
                    <a:pt x="34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47" name="Freeform 94"/>
            <p:cNvSpPr>
              <a:spLocks/>
            </p:cNvSpPr>
            <p:nvPr/>
          </p:nvSpPr>
          <p:spPr bwMode="auto">
            <a:xfrm>
              <a:off x="920" y="1602"/>
              <a:ext cx="18" cy="32"/>
            </a:xfrm>
            <a:custGeom>
              <a:avLst/>
              <a:gdLst/>
              <a:ahLst/>
              <a:cxnLst>
                <a:cxn ang="0">
                  <a:pos x="32" y="30"/>
                </a:cxn>
                <a:cxn ang="0">
                  <a:pos x="34" y="0"/>
                </a:cxn>
                <a:cxn ang="0">
                  <a:pos x="0" y="15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2" y="30"/>
                </a:cxn>
              </a:cxnLst>
              <a:rect l="0" t="0" r="r" b="b"/>
              <a:pathLst>
                <a:path w="34" h="32">
                  <a:moveTo>
                    <a:pt x="32" y="30"/>
                  </a:moveTo>
                  <a:lnTo>
                    <a:pt x="34" y="0"/>
                  </a:lnTo>
                  <a:lnTo>
                    <a:pt x="0" y="15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2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48" name="Line 95"/>
            <p:cNvSpPr>
              <a:spLocks noChangeShapeType="1"/>
            </p:cNvSpPr>
            <p:nvPr/>
          </p:nvSpPr>
          <p:spPr bwMode="auto">
            <a:xfrm>
              <a:off x="933" y="1617"/>
              <a:ext cx="12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49" name="Line 96"/>
            <p:cNvSpPr>
              <a:spLocks noChangeShapeType="1"/>
            </p:cNvSpPr>
            <p:nvPr/>
          </p:nvSpPr>
          <p:spPr bwMode="auto">
            <a:xfrm>
              <a:off x="1094" y="1617"/>
              <a:ext cx="149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50" name="Rectangle 97"/>
            <p:cNvSpPr>
              <a:spLocks noChangeArrowheads="1"/>
            </p:cNvSpPr>
            <p:nvPr/>
          </p:nvSpPr>
          <p:spPr bwMode="auto">
            <a:xfrm>
              <a:off x="1038" y="1519"/>
              <a:ext cx="2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831">
                  <a:solidFill>
                    <a:srgbClr val="000000"/>
                  </a:solidFill>
                </a:rPr>
                <a:t> </a:t>
              </a:r>
              <a:endParaRPr lang="en-US" altLang="en-US" sz="1108"/>
            </a:p>
          </p:txBody>
        </p:sp>
        <p:sp>
          <p:nvSpPr>
            <p:cNvPr id="51" name="Rectangle 98"/>
            <p:cNvSpPr>
              <a:spLocks noChangeArrowheads="1"/>
            </p:cNvSpPr>
            <p:nvPr/>
          </p:nvSpPr>
          <p:spPr bwMode="auto">
            <a:xfrm>
              <a:off x="1488" y="1632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831">
                  <a:solidFill>
                    <a:srgbClr val="000000"/>
                  </a:solidFill>
                </a:rPr>
                <a:t>(</a:t>
              </a:r>
              <a:r>
                <a:rPr lang="en-US" altLang="en-US" sz="831">
                  <a:solidFill>
                    <a:srgbClr val="000000"/>
                  </a:solidFill>
                </a:rPr>
                <a:t>32*2</a:t>
              </a:r>
              <a:r>
                <a:rPr lang="en-US" altLang="he-IL" sz="831" baseline="30000">
                  <a:solidFill>
                    <a:srgbClr val="000000"/>
                  </a:solidFill>
                </a:rPr>
                <a:t>m</a:t>
              </a:r>
              <a:r>
                <a:rPr lang="en-US" altLang="he-IL" sz="831">
                  <a:solidFill>
                    <a:srgbClr val="000000"/>
                  </a:solidFill>
                </a:rPr>
                <a:t> bits)</a:t>
              </a:r>
              <a:endParaRPr lang="en-US" altLang="he-IL" sz="1108"/>
            </a:p>
          </p:txBody>
        </p:sp>
        <p:sp>
          <p:nvSpPr>
            <p:cNvPr id="52" name="Freeform 103"/>
            <p:cNvSpPr>
              <a:spLocks/>
            </p:cNvSpPr>
            <p:nvPr/>
          </p:nvSpPr>
          <p:spPr bwMode="auto">
            <a:xfrm>
              <a:off x="1756" y="1183"/>
              <a:ext cx="1030" cy="1952"/>
            </a:xfrm>
            <a:custGeom>
              <a:avLst/>
              <a:gdLst/>
              <a:ahLst/>
              <a:cxnLst>
                <a:cxn ang="0">
                  <a:pos x="345" y="1950"/>
                </a:cxn>
                <a:cxn ang="0">
                  <a:pos x="1874" y="1952"/>
                </a:cxn>
                <a:cxn ang="0">
                  <a:pos x="1874" y="308"/>
                </a:cxn>
                <a:cxn ang="0">
                  <a:pos x="0" y="308"/>
                </a:cxn>
                <a:cxn ang="0">
                  <a:pos x="0" y="0"/>
                </a:cxn>
              </a:cxnLst>
              <a:rect l="0" t="0" r="r" b="b"/>
              <a:pathLst>
                <a:path w="1874" h="1952">
                  <a:moveTo>
                    <a:pt x="345" y="1950"/>
                  </a:moveTo>
                  <a:lnTo>
                    <a:pt x="1874" y="1952"/>
                  </a:lnTo>
                  <a:lnTo>
                    <a:pt x="1874" y="308"/>
                  </a:lnTo>
                  <a:lnTo>
                    <a:pt x="0" y="308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53" name="Freeform 104"/>
            <p:cNvSpPr>
              <a:spLocks/>
            </p:cNvSpPr>
            <p:nvPr/>
          </p:nvSpPr>
          <p:spPr bwMode="auto">
            <a:xfrm>
              <a:off x="1672" y="3063"/>
              <a:ext cx="274" cy="143"/>
            </a:xfrm>
            <a:custGeom>
              <a:avLst/>
              <a:gdLst/>
              <a:ahLst/>
              <a:cxnLst>
                <a:cxn ang="0">
                  <a:pos x="75" y="141"/>
                </a:cxn>
                <a:cxn ang="0">
                  <a:pos x="64" y="141"/>
                </a:cxn>
                <a:cxn ang="0">
                  <a:pos x="52" y="139"/>
                </a:cxn>
                <a:cxn ang="0">
                  <a:pos x="41" y="134"/>
                </a:cxn>
                <a:cxn ang="0">
                  <a:pos x="32" y="128"/>
                </a:cxn>
                <a:cxn ang="0">
                  <a:pos x="23" y="121"/>
                </a:cxn>
                <a:cxn ang="0">
                  <a:pos x="14" y="113"/>
                </a:cxn>
                <a:cxn ang="0">
                  <a:pos x="9" y="104"/>
                </a:cxn>
                <a:cxn ang="0">
                  <a:pos x="5" y="94"/>
                </a:cxn>
                <a:cxn ang="0">
                  <a:pos x="0" y="83"/>
                </a:cxn>
                <a:cxn ang="0">
                  <a:pos x="0" y="72"/>
                </a:cxn>
                <a:cxn ang="0">
                  <a:pos x="0" y="59"/>
                </a:cxn>
                <a:cxn ang="0">
                  <a:pos x="5" y="49"/>
                </a:cxn>
                <a:cxn ang="0">
                  <a:pos x="9" y="38"/>
                </a:cxn>
                <a:cxn ang="0">
                  <a:pos x="14" y="30"/>
                </a:cxn>
                <a:cxn ang="0">
                  <a:pos x="23" y="21"/>
                </a:cxn>
                <a:cxn ang="0">
                  <a:pos x="32" y="15"/>
                </a:cxn>
                <a:cxn ang="0">
                  <a:pos x="41" y="8"/>
                </a:cxn>
                <a:cxn ang="0">
                  <a:pos x="52" y="4"/>
                </a:cxn>
                <a:cxn ang="0">
                  <a:pos x="64" y="2"/>
                </a:cxn>
                <a:cxn ang="0">
                  <a:pos x="75" y="0"/>
                </a:cxn>
                <a:cxn ang="0">
                  <a:pos x="424" y="0"/>
                </a:cxn>
                <a:cxn ang="0">
                  <a:pos x="438" y="2"/>
                </a:cxn>
                <a:cxn ang="0">
                  <a:pos x="449" y="4"/>
                </a:cxn>
                <a:cxn ang="0">
                  <a:pos x="460" y="8"/>
                </a:cxn>
                <a:cxn ang="0">
                  <a:pos x="469" y="15"/>
                </a:cxn>
                <a:cxn ang="0">
                  <a:pos x="478" y="21"/>
                </a:cxn>
                <a:cxn ang="0">
                  <a:pos x="485" y="30"/>
                </a:cxn>
                <a:cxn ang="0">
                  <a:pos x="492" y="38"/>
                </a:cxn>
                <a:cxn ang="0">
                  <a:pos x="496" y="49"/>
                </a:cxn>
                <a:cxn ang="0">
                  <a:pos x="499" y="59"/>
                </a:cxn>
                <a:cxn ang="0">
                  <a:pos x="499" y="72"/>
                </a:cxn>
                <a:cxn ang="0">
                  <a:pos x="499" y="83"/>
                </a:cxn>
                <a:cxn ang="0">
                  <a:pos x="496" y="94"/>
                </a:cxn>
                <a:cxn ang="0">
                  <a:pos x="492" y="104"/>
                </a:cxn>
                <a:cxn ang="0">
                  <a:pos x="485" y="113"/>
                </a:cxn>
                <a:cxn ang="0">
                  <a:pos x="478" y="121"/>
                </a:cxn>
                <a:cxn ang="0">
                  <a:pos x="469" y="128"/>
                </a:cxn>
                <a:cxn ang="0">
                  <a:pos x="460" y="134"/>
                </a:cxn>
                <a:cxn ang="0">
                  <a:pos x="449" y="139"/>
                </a:cxn>
                <a:cxn ang="0">
                  <a:pos x="438" y="141"/>
                </a:cxn>
                <a:cxn ang="0">
                  <a:pos x="424" y="143"/>
                </a:cxn>
                <a:cxn ang="0">
                  <a:pos x="75" y="143"/>
                </a:cxn>
                <a:cxn ang="0">
                  <a:pos x="75" y="143"/>
                </a:cxn>
              </a:cxnLst>
              <a:rect l="0" t="0" r="r" b="b"/>
              <a:pathLst>
                <a:path w="499" h="143">
                  <a:moveTo>
                    <a:pt x="75" y="141"/>
                  </a:moveTo>
                  <a:lnTo>
                    <a:pt x="64" y="141"/>
                  </a:lnTo>
                  <a:lnTo>
                    <a:pt x="52" y="139"/>
                  </a:lnTo>
                  <a:lnTo>
                    <a:pt x="41" y="134"/>
                  </a:lnTo>
                  <a:lnTo>
                    <a:pt x="32" y="128"/>
                  </a:lnTo>
                  <a:lnTo>
                    <a:pt x="23" y="121"/>
                  </a:lnTo>
                  <a:lnTo>
                    <a:pt x="14" y="113"/>
                  </a:lnTo>
                  <a:lnTo>
                    <a:pt x="9" y="104"/>
                  </a:lnTo>
                  <a:lnTo>
                    <a:pt x="5" y="94"/>
                  </a:lnTo>
                  <a:lnTo>
                    <a:pt x="0" y="83"/>
                  </a:lnTo>
                  <a:lnTo>
                    <a:pt x="0" y="72"/>
                  </a:lnTo>
                  <a:lnTo>
                    <a:pt x="0" y="59"/>
                  </a:lnTo>
                  <a:lnTo>
                    <a:pt x="5" y="49"/>
                  </a:lnTo>
                  <a:lnTo>
                    <a:pt x="9" y="38"/>
                  </a:lnTo>
                  <a:lnTo>
                    <a:pt x="14" y="30"/>
                  </a:lnTo>
                  <a:lnTo>
                    <a:pt x="23" y="21"/>
                  </a:lnTo>
                  <a:lnTo>
                    <a:pt x="32" y="15"/>
                  </a:lnTo>
                  <a:lnTo>
                    <a:pt x="41" y="8"/>
                  </a:lnTo>
                  <a:lnTo>
                    <a:pt x="52" y="4"/>
                  </a:lnTo>
                  <a:lnTo>
                    <a:pt x="64" y="2"/>
                  </a:lnTo>
                  <a:lnTo>
                    <a:pt x="75" y="0"/>
                  </a:lnTo>
                  <a:lnTo>
                    <a:pt x="424" y="0"/>
                  </a:lnTo>
                  <a:lnTo>
                    <a:pt x="438" y="2"/>
                  </a:lnTo>
                  <a:lnTo>
                    <a:pt x="449" y="4"/>
                  </a:lnTo>
                  <a:lnTo>
                    <a:pt x="460" y="8"/>
                  </a:lnTo>
                  <a:lnTo>
                    <a:pt x="469" y="15"/>
                  </a:lnTo>
                  <a:lnTo>
                    <a:pt x="478" y="21"/>
                  </a:lnTo>
                  <a:lnTo>
                    <a:pt x="485" y="30"/>
                  </a:lnTo>
                  <a:lnTo>
                    <a:pt x="492" y="38"/>
                  </a:lnTo>
                  <a:lnTo>
                    <a:pt x="496" y="49"/>
                  </a:lnTo>
                  <a:lnTo>
                    <a:pt x="499" y="59"/>
                  </a:lnTo>
                  <a:lnTo>
                    <a:pt x="499" y="72"/>
                  </a:lnTo>
                  <a:lnTo>
                    <a:pt x="499" y="83"/>
                  </a:lnTo>
                  <a:lnTo>
                    <a:pt x="496" y="94"/>
                  </a:lnTo>
                  <a:lnTo>
                    <a:pt x="492" y="104"/>
                  </a:lnTo>
                  <a:lnTo>
                    <a:pt x="485" y="113"/>
                  </a:lnTo>
                  <a:lnTo>
                    <a:pt x="478" y="121"/>
                  </a:lnTo>
                  <a:lnTo>
                    <a:pt x="469" y="128"/>
                  </a:lnTo>
                  <a:lnTo>
                    <a:pt x="460" y="134"/>
                  </a:lnTo>
                  <a:lnTo>
                    <a:pt x="449" y="139"/>
                  </a:lnTo>
                  <a:lnTo>
                    <a:pt x="438" y="141"/>
                  </a:lnTo>
                  <a:lnTo>
                    <a:pt x="424" y="143"/>
                  </a:lnTo>
                  <a:lnTo>
                    <a:pt x="75" y="143"/>
                  </a:lnTo>
                  <a:lnTo>
                    <a:pt x="75" y="14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54" name="Freeform 108"/>
            <p:cNvSpPr>
              <a:spLocks/>
            </p:cNvSpPr>
            <p:nvPr/>
          </p:nvSpPr>
          <p:spPr bwMode="auto">
            <a:xfrm>
              <a:off x="1646" y="2152"/>
              <a:ext cx="18" cy="32"/>
            </a:xfrm>
            <a:custGeom>
              <a:avLst/>
              <a:gdLst/>
              <a:ahLst/>
              <a:cxnLst>
                <a:cxn ang="0">
                  <a:pos x="15" y="30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5" y="30"/>
                </a:cxn>
                <a:cxn ang="0">
                  <a:pos x="27" y="27"/>
                </a:cxn>
                <a:cxn ang="0">
                  <a:pos x="29" y="27"/>
                </a:cxn>
                <a:cxn ang="0">
                  <a:pos x="31" y="25"/>
                </a:cxn>
                <a:cxn ang="0">
                  <a:pos x="31" y="23"/>
                </a:cxn>
                <a:cxn ang="0">
                  <a:pos x="34" y="21"/>
                </a:cxn>
                <a:cxn ang="0">
                  <a:pos x="34" y="19"/>
                </a:cxn>
                <a:cxn ang="0">
                  <a:pos x="34" y="15"/>
                </a:cxn>
                <a:cxn ang="0">
                  <a:pos x="34" y="12"/>
                </a:cxn>
                <a:cxn ang="0">
                  <a:pos x="34" y="10"/>
                </a:cxn>
                <a:cxn ang="0">
                  <a:pos x="31" y="8"/>
                </a:cxn>
                <a:cxn ang="0">
                  <a:pos x="31" y="6"/>
                </a:cxn>
                <a:cxn ang="0">
                  <a:pos x="29" y="4"/>
                </a:cxn>
                <a:cxn ang="0">
                  <a:pos x="27" y="4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1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6" y="27"/>
                </a:cxn>
                <a:cxn ang="0">
                  <a:pos x="9" y="30"/>
                </a:cxn>
                <a:cxn ang="0">
                  <a:pos x="11" y="30"/>
                </a:cxn>
                <a:cxn ang="0">
                  <a:pos x="15" y="32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15" y="30"/>
                </a:cxn>
              </a:cxnLst>
              <a:rect l="0" t="0" r="r" b="b"/>
              <a:pathLst>
                <a:path w="34" h="32">
                  <a:moveTo>
                    <a:pt x="15" y="30"/>
                  </a:moveTo>
                  <a:lnTo>
                    <a:pt x="20" y="32"/>
                  </a:lnTo>
                  <a:lnTo>
                    <a:pt x="22" y="30"/>
                  </a:lnTo>
                  <a:lnTo>
                    <a:pt x="25" y="30"/>
                  </a:lnTo>
                  <a:lnTo>
                    <a:pt x="27" y="27"/>
                  </a:lnTo>
                  <a:lnTo>
                    <a:pt x="29" y="27"/>
                  </a:lnTo>
                  <a:lnTo>
                    <a:pt x="31" y="25"/>
                  </a:lnTo>
                  <a:lnTo>
                    <a:pt x="31" y="23"/>
                  </a:lnTo>
                  <a:lnTo>
                    <a:pt x="34" y="21"/>
                  </a:lnTo>
                  <a:lnTo>
                    <a:pt x="34" y="19"/>
                  </a:lnTo>
                  <a:lnTo>
                    <a:pt x="34" y="15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9" y="30"/>
                  </a:lnTo>
                  <a:lnTo>
                    <a:pt x="11" y="30"/>
                  </a:lnTo>
                  <a:lnTo>
                    <a:pt x="15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55" name="Line 109"/>
            <p:cNvSpPr>
              <a:spLocks noChangeShapeType="1"/>
            </p:cNvSpPr>
            <p:nvPr/>
          </p:nvSpPr>
          <p:spPr bwMode="auto">
            <a:xfrm>
              <a:off x="1630" y="2755"/>
              <a:ext cx="49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56" name="Rectangle 110"/>
            <p:cNvSpPr>
              <a:spLocks noChangeArrowheads="1"/>
            </p:cNvSpPr>
            <p:nvPr/>
          </p:nvSpPr>
          <p:spPr bwMode="auto">
            <a:xfrm>
              <a:off x="1673" y="269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</a:t>
              </a:r>
              <a:endParaRPr lang="en-US" altLang="en-US" sz="1108"/>
            </a:p>
          </p:txBody>
        </p:sp>
        <p:sp>
          <p:nvSpPr>
            <p:cNvPr id="57" name="Rectangle 111"/>
            <p:cNvSpPr>
              <a:spLocks noChangeArrowheads="1"/>
            </p:cNvSpPr>
            <p:nvPr/>
          </p:nvSpPr>
          <p:spPr bwMode="auto">
            <a:xfrm>
              <a:off x="1696" y="269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2</a:t>
              </a:r>
              <a:endParaRPr lang="en-US" altLang="en-US" sz="1108"/>
            </a:p>
          </p:txBody>
        </p:sp>
        <p:sp>
          <p:nvSpPr>
            <p:cNvPr id="58" name="Freeform 112"/>
            <p:cNvSpPr>
              <a:spLocks/>
            </p:cNvSpPr>
            <p:nvPr/>
          </p:nvSpPr>
          <p:spPr bwMode="auto">
            <a:xfrm>
              <a:off x="2024" y="2152"/>
              <a:ext cx="17" cy="32"/>
            </a:xfrm>
            <a:custGeom>
              <a:avLst/>
              <a:gdLst/>
              <a:ahLst/>
              <a:cxnLst>
                <a:cxn ang="0">
                  <a:pos x="15" y="30"/>
                </a:cxn>
                <a:cxn ang="0">
                  <a:pos x="18" y="32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4" y="27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1" y="19"/>
                </a:cxn>
                <a:cxn ang="0">
                  <a:pos x="31" y="15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7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20" y="2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1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4" y="27"/>
                </a:cxn>
                <a:cxn ang="0">
                  <a:pos x="6" y="27"/>
                </a:cxn>
                <a:cxn ang="0">
                  <a:pos x="9" y="30"/>
                </a:cxn>
                <a:cxn ang="0">
                  <a:pos x="11" y="30"/>
                </a:cxn>
                <a:cxn ang="0">
                  <a:pos x="13" y="32"/>
                </a:cxn>
                <a:cxn ang="0">
                  <a:pos x="15" y="32"/>
                </a:cxn>
                <a:cxn ang="0">
                  <a:pos x="15" y="32"/>
                </a:cxn>
                <a:cxn ang="0">
                  <a:pos x="15" y="30"/>
                </a:cxn>
              </a:cxnLst>
              <a:rect l="0" t="0" r="r" b="b"/>
              <a:pathLst>
                <a:path w="31" h="32">
                  <a:moveTo>
                    <a:pt x="15" y="30"/>
                  </a:moveTo>
                  <a:lnTo>
                    <a:pt x="18" y="32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4" y="27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1" y="15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7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9" y="30"/>
                  </a:lnTo>
                  <a:lnTo>
                    <a:pt x="11" y="30"/>
                  </a:lnTo>
                  <a:lnTo>
                    <a:pt x="13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59" name="Freeform 113"/>
            <p:cNvSpPr>
              <a:spLocks/>
            </p:cNvSpPr>
            <p:nvPr/>
          </p:nvSpPr>
          <p:spPr bwMode="auto">
            <a:xfrm>
              <a:off x="1836" y="2167"/>
              <a:ext cx="195" cy="868"/>
            </a:xfrm>
            <a:custGeom>
              <a:avLst/>
              <a:gdLst/>
              <a:ahLst/>
              <a:cxnLst>
                <a:cxn ang="0">
                  <a:pos x="356" y="0"/>
                </a:cxn>
                <a:cxn ang="0">
                  <a:pos x="356" y="707"/>
                </a:cxn>
                <a:cxn ang="0">
                  <a:pos x="0" y="707"/>
                </a:cxn>
                <a:cxn ang="0">
                  <a:pos x="0" y="868"/>
                </a:cxn>
              </a:cxnLst>
              <a:rect l="0" t="0" r="r" b="b"/>
              <a:pathLst>
                <a:path w="356" h="868">
                  <a:moveTo>
                    <a:pt x="356" y="0"/>
                  </a:moveTo>
                  <a:lnTo>
                    <a:pt x="356" y="707"/>
                  </a:lnTo>
                  <a:lnTo>
                    <a:pt x="0" y="707"/>
                  </a:lnTo>
                  <a:lnTo>
                    <a:pt x="0" y="86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60" name="Line 114"/>
            <p:cNvSpPr>
              <a:spLocks noChangeShapeType="1"/>
            </p:cNvSpPr>
            <p:nvPr/>
          </p:nvSpPr>
          <p:spPr bwMode="auto">
            <a:xfrm>
              <a:off x="2009" y="2755"/>
              <a:ext cx="47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61" name="Rectangle 115"/>
            <p:cNvSpPr>
              <a:spLocks noChangeArrowheads="1"/>
            </p:cNvSpPr>
            <p:nvPr/>
          </p:nvSpPr>
          <p:spPr bwMode="auto">
            <a:xfrm>
              <a:off x="2050" y="269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</a:t>
              </a:r>
              <a:endParaRPr lang="en-US" altLang="en-US" sz="1108"/>
            </a:p>
          </p:txBody>
        </p:sp>
        <p:sp>
          <p:nvSpPr>
            <p:cNvPr id="62" name="Rectangle 116"/>
            <p:cNvSpPr>
              <a:spLocks noChangeArrowheads="1"/>
            </p:cNvSpPr>
            <p:nvPr/>
          </p:nvSpPr>
          <p:spPr bwMode="auto">
            <a:xfrm>
              <a:off x="2074" y="269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2</a:t>
              </a:r>
              <a:endParaRPr lang="en-US" altLang="en-US" sz="1108"/>
            </a:p>
          </p:txBody>
        </p:sp>
        <p:sp>
          <p:nvSpPr>
            <p:cNvPr id="63" name="Freeform 117"/>
            <p:cNvSpPr>
              <a:spLocks/>
            </p:cNvSpPr>
            <p:nvPr/>
          </p:nvSpPr>
          <p:spPr bwMode="auto">
            <a:xfrm>
              <a:off x="2404" y="2152"/>
              <a:ext cx="19" cy="32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5" y="30"/>
                </a:cxn>
                <a:cxn ang="0">
                  <a:pos x="27" y="27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1" y="19"/>
                </a:cxn>
                <a:cxn ang="0">
                  <a:pos x="34" y="15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7" y="4"/>
                </a:cxn>
                <a:cxn ang="0">
                  <a:pos x="27" y="4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11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4" y="27"/>
                </a:cxn>
                <a:cxn ang="0">
                  <a:pos x="6" y="27"/>
                </a:cxn>
                <a:cxn ang="0">
                  <a:pos x="9" y="30"/>
                </a:cxn>
                <a:cxn ang="0">
                  <a:pos x="11" y="30"/>
                </a:cxn>
                <a:cxn ang="0">
                  <a:pos x="13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6" y="30"/>
                </a:cxn>
              </a:cxnLst>
              <a:rect l="0" t="0" r="r" b="b"/>
              <a:pathLst>
                <a:path w="34" h="32">
                  <a:moveTo>
                    <a:pt x="16" y="30"/>
                  </a:moveTo>
                  <a:lnTo>
                    <a:pt x="18" y="32"/>
                  </a:lnTo>
                  <a:lnTo>
                    <a:pt x="22" y="30"/>
                  </a:lnTo>
                  <a:lnTo>
                    <a:pt x="25" y="30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4" y="15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9" y="30"/>
                  </a:lnTo>
                  <a:lnTo>
                    <a:pt x="11" y="30"/>
                  </a:lnTo>
                  <a:lnTo>
                    <a:pt x="13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64" name="Freeform 118"/>
            <p:cNvSpPr>
              <a:spLocks/>
            </p:cNvSpPr>
            <p:nvPr/>
          </p:nvSpPr>
          <p:spPr bwMode="auto">
            <a:xfrm>
              <a:off x="1891" y="2167"/>
              <a:ext cx="522" cy="866"/>
            </a:xfrm>
            <a:custGeom>
              <a:avLst/>
              <a:gdLst/>
              <a:ahLst/>
              <a:cxnLst>
                <a:cxn ang="0">
                  <a:pos x="947" y="0"/>
                </a:cxn>
                <a:cxn ang="0">
                  <a:pos x="950" y="801"/>
                </a:cxn>
                <a:cxn ang="0">
                  <a:pos x="0" y="801"/>
                </a:cxn>
                <a:cxn ang="0">
                  <a:pos x="0" y="866"/>
                </a:cxn>
              </a:cxnLst>
              <a:rect l="0" t="0" r="r" b="b"/>
              <a:pathLst>
                <a:path w="950" h="866">
                  <a:moveTo>
                    <a:pt x="947" y="0"/>
                  </a:moveTo>
                  <a:lnTo>
                    <a:pt x="950" y="801"/>
                  </a:lnTo>
                  <a:lnTo>
                    <a:pt x="0" y="801"/>
                  </a:lnTo>
                  <a:lnTo>
                    <a:pt x="0" y="86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65" name="Line 119"/>
            <p:cNvSpPr>
              <a:spLocks noChangeShapeType="1"/>
            </p:cNvSpPr>
            <p:nvPr/>
          </p:nvSpPr>
          <p:spPr bwMode="auto">
            <a:xfrm>
              <a:off x="2388" y="2755"/>
              <a:ext cx="48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66" name="Rectangle 120"/>
            <p:cNvSpPr>
              <a:spLocks noChangeArrowheads="1"/>
            </p:cNvSpPr>
            <p:nvPr/>
          </p:nvSpPr>
          <p:spPr bwMode="auto">
            <a:xfrm>
              <a:off x="2432" y="269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</a:t>
              </a:r>
              <a:endParaRPr lang="en-US" altLang="en-US" sz="1108"/>
            </a:p>
          </p:txBody>
        </p:sp>
        <p:sp>
          <p:nvSpPr>
            <p:cNvPr id="67" name="Rectangle 121"/>
            <p:cNvSpPr>
              <a:spLocks noChangeArrowheads="1"/>
            </p:cNvSpPr>
            <p:nvPr/>
          </p:nvSpPr>
          <p:spPr bwMode="auto">
            <a:xfrm>
              <a:off x="2453" y="269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2</a:t>
              </a:r>
              <a:endParaRPr lang="en-US" altLang="en-US" sz="1108"/>
            </a:p>
          </p:txBody>
        </p:sp>
        <p:sp>
          <p:nvSpPr>
            <p:cNvPr id="68" name="Freeform 122"/>
            <p:cNvSpPr>
              <a:spLocks/>
            </p:cNvSpPr>
            <p:nvPr/>
          </p:nvSpPr>
          <p:spPr bwMode="auto">
            <a:xfrm>
              <a:off x="1718" y="3026"/>
              <a:ext cx="17" cy="32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2"/>
                </a:cxn>
                <a:cxn ang="0">
                  <a:pos x="16" y="32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0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0" y="2"/>
                  </a:lnTo>
                  <a:lnTo>
                    <a:pt x="16" y="3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69" name="Freeform 123"/>
            <p:cNvSpPr>
              <a:spLocks/>
            </p:cNvSpPr>
            <p:nvPr/>
          </p:nvSpPr>
          <p:spPr bwMode="auto">
            <a:xfrm>
              <a:off x="1773" y="3026"/>
              <a:ext cx="17" cy="32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0" y="2"/>
                </a:cxn>
                <a:cxn ang="0">
                  <a:pos x="16" y="32"/>
                </a:cxn>
                <a:cxn ang="0">
                  <a:pos x="31" y="2"/>
                </a:cxn>
                <a:cxn ang="0">
                  <a:pos x="31" y="2"/>
                </a:cxn>
                <a:cxn ang="0">
                  <a:pos x="31" y="0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lnTo>
                    <a:pt x="0" y="2"/>
                  </a:lnTo>
                  <a:lnTo>
                    <a:pt x="16" y="3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70" name="Freeform 124"/>
            <p:cNvSpPr>
              <a:spLocks/>
            </p:cNvSpPr>
            <p:nvPr/>
          </p:nvSpPr>
          <p:spPr bwMode="auto">
            <a:xfrm>
              <a:off x="1827" y="3026"/>
              <a:ext cx="19" cy="32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2"/>
                </a:cxn>
                <a:cxn ang="0">
                  <a:pos x="16" y="32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</a:cxnLst>
              <a:rect l="0" t="0" r="r" b="b"/>
              <a:pathLst>
                <a:path w="34" h="32">
                  <a:moveTo>
                    <a:pt x="32" y="0"/>
                  </a:moveTo>
                  <a:lnTo>
                    <a:pt x="0" y="2"/>
                  </a:lnTo>
                  <a:lnTo>
                    <a:pt x="16" y="3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71" name="Freeform 125"/>
            <p:cNvSpPr>
              <a:spLocks/>
            </p:cNvSpPr>
            <p:nvPr/>
          </p:nvSpPr>
          <p:spPr bwMode="auto">
            <a:xfrm>
              <a:off x="1882" y="3026"/>
              <a:ext cx="19" cy="32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2"/>
                </a:cxn>
                <a:cxn ang="0">
                  <a:pos x="16" y="32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</a:cxnLst>
              <a:rect l="0" t="0" r="r" b="b"/>
              <a:pathLst>
                <a:path w="34" h="32">
                  <a:moveTo>
                    <a:pt x="32" y="0"/>
                  </a:moveTo>
                  <a:lnTo>
                    <a:pt x="0" y="2"/>
                  </a:lnTo>
                  <a:lnTo>
                    <a:pt x="16" y="3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72" name="Line 126"/>
            <p:cNvSpPr>
              <a:spLocks noChangeShapeType="1"/>
            </p:cNvSpPr>
            <p:nvPr/>
          </p:nvSpPr>
          <p:spPr bwMode="auto">
            <a:xfrm>
              <a:off x="1734" y="1253"/>
              <a:ext cx="49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73" name="Rectangle 127"/>
            <p:cNvSpPr>
              <a:spLocks noChangeArrowheads="1"/>
            </p:cNvSpPr>
            <p:nvPr/>
          </p:nvSpPr>
          <p:spPr bwMode="auto">
            <a:xfrm>
              <a:off x="1776" y="1248"/>
              <a:ext cx="6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m</a:t>
              </a:r>
              <a:endParaRPr lang="en-US" altLang="he-IL" sz="1108"/>
            </a:p>
          </p:txBody>
        </p:sp>
        <p:sp>
          <p:nvSpPr>
            <p:cNvPr id="74" name="Line 128"/>
            <p:cNvSpPr>
              <a:spLocks noChangeShapeType="1"/>
            </p:cNvSpPr>
            <p:nvPr/>
          </p:nvSpPr>
          <p:spPr bwMode="auto">
            <a:xfrm>
              <a:off x="1776" y="3272"/>
              <a:ext cx="48" cy="4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75" name="Rectangle 129"/>
            <p:cNvSpPr>
              <a:spLocks noChangeArrowheads="1"/>
            </p:cNvSpPr>
            <p:nvPr/>
          </p:nvSpPr>
          <p:spPr bwMode="auto">
            <a:xfrm>
              <a:off x="1826" y="321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</a:t>
              </a:r>
              <a:endParaRPr lang="en-US" altLang="en-US" sz="1108"/>
            </a:p>
          </p:txBody>
        </p:sp>
        <p:sp>
          <p:nvSpPr>
            <p:cNvPr id="76" name="Rectangle 130"/>
            <p:cNvSpPr>
              <a:spLocks noChangeArrowheads="1"/>
            </p:cNvSpPr>
            <p:nvPr/>
          </p:nvSpPr>
          <p:spPr bwMode="auto">
            <a:xfrm>
              <a:off x="1850" y="321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2</a:t>
              </a:r>
              <a:endParaRPr lang="en-US" altLang="en-US" sz="1108"/>
            </a:p>
          </p:txBody>
        </p:sp>
        <p:sp>
          <p:nvSpPr>
            <p:cNvPr id="77" name="Rectangle 131"/>
            <p:cNvSpPr>
              <a:spLocks noChangeArrowheads="1"/>
            </p:cNvSpPr>
            <p:nvPr/>
          </p:nvSpPr>
          <p:spPr bwMode="auto">
            <a:xfrm>
              <a:off x="2400" y="1392"/>
              <a:ext cx="37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Block offset</a:t>
              </a:r>
              <a:endParaRPr lang="en-US" altLang="he-IL" sz="1108"/>
            </a:p>
          </p:txBody>
        </p:sp>
        <p:sp>
          <p:nvSpPr>
            <p:cNvPr id="78" name="Rectangle 144"/>
            <p:cNvSpPr>
              <a:spLocks noChangeArrowheads="1"/>
            </p:cNvSpPr>
            <p:nvPr/>
          </p:nvSpPr>
          <p:spPr bwMode="auto">
            <a:xfrm>
              <a:off x="1248" y="1392"/>
              <a:ext cx="17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index</a:t>
              </a:r>
              <a:endParaRPr lang="en-US" altLang="he-IL" sz="1108"/>
            </a:p>
          </p:txBody>
        </p:sp>
        <p:sp>
          <p:nvSpPr>
            <p:cNvPr id="79" name="Rectangle 150"/>
            <p:cNvSpPr>
              <a:spLocks noChangeArrowheads="1"/>
            </p:cNvSpPr>
            <p:nvPr/>
          </p:nvSpPr>
          <p:spPr bwMode="auto">
            <a:xfrm>
              <a:off x="912" y="1248"/>
              <a:ext cx="12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 dirty="0">
                  <a:solidFill>
                    <a:srgbClr val="000000"/>
                  </a:solidFill>
                </a:rPr>
                <a:t>Tag</a:t>
              </a:r>
              <a:endParaRPr lang="en-US" altLang="he-IL" sz="1108" dirty="0"/>
            </a:p>
          </p:txBody>
        </p:sp>
        <p:sp>
          <p:nvSpPr>
            <p:cNvPr id="80" name="Freeform 151"/>
            <p:cNvSpPr>
              <a:spLocks/>
            </p:cNvSpPr>
            <p:nvPr/>
          </p:nvSpPr>
          <p:spPr bwMode="auto">
            <a:xfrm>
              <a:off x="1654" y="2167"/>
              <a:ext cx="127" cy="866"/>
            </a:xfrm>
            <a:custGeom>
              <a:avLst/>
              <a:gdLst/>
              <a:ahLst/>
              <a:cxnLst>
                <a:cxn ang="0">
                  <a:pos x="232" y="866"/>
                </a:cxn>
                <a:cxn ang="0">
                  <a:pos x="232" y="707"/>
                </a:cxn>
                <a:cxn ang="0">
                  <a:pos x="0" y="707"/>
                </a:cxn>
                <a:cxn ang="0">
                  <a:pos x="0" y="0"/>
                </a:cxn>
              </a:cxnLst>
              <a:rect l="0" t="0" r="r" b="b"/>
              <a:pathLst>
                <a:path w="232" h="866">
                  <a:moveTo>
                    <a:pt x="232" y="866"/>
                  </a:moveTo>
                  <a:lnTo>
                    <a:pt x="232" y="707"/>
                  </a:lnTo>
                  <a:lnTo>
                    <a:pt x="0" y="707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81" name="Line 152"/>
            <p:cNvSpPr>
              <a:spLocks noChangeShapeType="1"/>
            </p:cNvSpPr>
            <p:nvPr/>
          </p:nvSpPr>
          <p:spPr bwMode="auto">
            <a:xfrm flipV="1">
              <a:off x="900" y="1750"/>
              <a:ext cx="1" cy="9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82" name="Line 153"/>
            <p:cNvSpPr>
              <a:spLocks noChangeShapeType="1"/>
            </p:cNvSpPr>
            <p:nvPr/>
          </p:nvSpPr>
          <p:spPr bwMode="auto">
            <a:xfrm flipV="1">
              <a:off x="1088" y="1750"/>
              <a:ext cx="1" cy="9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83" name="Line 154"/>
            <p:cNvSpPr>
              <a:spLocks noChangeShapeType="1"/>
            </p:cNvSpPr>
            <p:nvPr/>
          </p:nvSpPr>
          <p:spPr bwMode="auto">
            <a:xfrm flipV="1">
              <a:off x="1464" y="1750"/>
              <a:ext cx="1" cy="9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84" name="Line 155"/>
            <p:cNvSpPr>
              <a:spLocks noChangeShapeType="1"/>
            </p:cNvSpPr>
            <p:nvPr/>
          </p:nvSpPr>
          <p:spPr bwMode="auto">
            <a:xfrm flipV="1">
              <a:off x="1845" y="1750"/>
              <a:ext cx="1" cy="9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85" name="Line 156"/>
            <p:cNvSpPr>
              <a:spLocks noChangeShapeType="1"/>
            </p:cNvSpPr>
            <p:nvPr/>
          </p:nvSpPr>
          <p:spPr bwMode="auto">
            <a:xfrm flipV="1">
              <a:off x="2223" y="1750"/>
              <a:ext cx="1" cy="9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86" name="Line 157"/>
            <p:cNvSpPr>
              <a:spLocks noChangeShapeType="1"/>
            </p:cNvSpPr>
            <p:nvPr/>
          </p:nvSpPr>
          <p:spPr bwMode="auto">
            <a:xfrm flipH="1">
              <a:off x="856" y="1837"/>
              <a:ext cx="174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87" name="Line 158"/>
            <p:cNvSpPr>
              <a:spLocks noChangeShapeType="1"/>
            </p:cNvSpPr>
            <p:nvPr/>
          </p:nvSpPr>
          <p:spPr bwMode="auto">
            <a:xfrm flipH="1">
              <a:off x="856" y="1931"/>
              <a:ext cx="1740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88" name="Line 159"/>
            <p:cNvSpPr>
              <a:spLocks noChangeShapeType="1"/>
            </p:cNvSpPr>
            <p:nvPr/>
          </p:nvSpPr>
          <p:spPr bwMode="auto">
            <a:xfrm flipH="1">
              <a:off x="856" y="2025"/>
              <a:ext cx="1740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89" name="Line 160"/>
            <p:cNvSpPr>
              <a:spLocks noChangeShapeType="1"/>
            </p:cNvSpPr>
            <p:nvPr/>
          </p:nvSpPr>
          <p:spPr bwMode="auto">
            <a:xfrm flipH="1">
              <a:off x="856" y="2120"/>
              <a:ext cx="1740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90" name="Line 161"/>
            <p:cNvSpPr>
              <a:spLocks noChangeShapeType="1"/>
            </p:cNvSpPr>
            <p:nvPr/>
          </p:nvSpPr>
          <p:spPr bwMode="auto">
            <a:xfrm flipH="1">
              <a:off x="856" y="2214"/>
              <a:ext cx="1740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91" name="Line 162"/>
            <p:cNvSpPr>
              <a:spLocks noChangeShapeType="1"/>
            </p:cNvSpPr>
            <p:nvPr/>
          </p:nvSpPr>
          <p:spPr bwMode="auto">
            <a:xfrm flipH="1">
              <a:off x="856" y="2310"/>
              <a:ext cx="174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92" name="Line 163"/>
            <p:cNvSpPr>
              <a:spLocks noChangeShapeType="1"/>
            </p:cNvSpPr>
            <p:nvPr/>
          </p:nvSpPr>
          <p:spPr bwMode="auto">
            <a:xfrm flipH="1">
              <a:off x="856" y="2404"/>
              <a:ext cx="174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93" name="Line 164"/>
            <p:cNvSpPr>
              <a:spLocks noChangeShapeType="1"/>
            </p:cNvSpPr>
            <p:nvPr/>
          </p:nvSpPr>
          <p:spPr bwMode="auto">
            <a:xfrm flipH="1">
              <a:off x="856" y="2498"/>
              <a:ext cx="174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94" name="Line 165"/>
            <p:cNvSpPr>
              <a:spLocks noChangeShapeType="1"/>
            </p:cNvSpPr>
            <p:nvPr/>
          </p:nvSpPr>
          <p:spPr bwMode="auto">
            <a:xfrm flipH="1">
              <a:off x="856" y="2592"/>
              <a:ext cx="174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95" name="Line 166"/>
            <p:cNvSpPr>
              <a:spLocks noChangeShapeType="1"/>
            </p:cNvSpPr>
            <p:nvPr/>
          </p:nvSpPr>
          <p:spPr bwMode="auto">
            <a:xfrm>
              <a:off x="982" y="2949"/>
              <a:ext cx="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96" name="Line 167"/>
            <p:cNvSpPr>
              <a:spLocks noChangeShapeType="1"/>
            </p:cNvSpPr>
            <p:nvPr/>
          </p:nvSpPr>
          <p:spPr bwMode="auto">
            <a:xfrm>
              <a:off x="982" y="2971"/>
              <a:ext cx="26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97" name="Freeform 168"/>
            <p:cNvSpPr>
              <a:spLocks/>
            </p:cNvSpPr>
            <p:nvPr/>
          </p:nvSpPr>
          <p:spPr bwMode="auto">
            <a:xfrm>
              <a:off x="1200" y="1104"/>
              <a:ext cx="912" cy="78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0" y="0"/>
                </a:cxn>
                <a:cxn ang="0">
                  <a:pos x="829" y="0"/>
                </a:cxn>
                <a:cxn ang="0">
                  <a:pos x="829" y="105"/>
                </a:cxn>
                <a:cxn ang="0">
                  <a:pos x="0" y="105"/>
                </a:cxn>
                <a:cxn ang="0">
                  <a:pos x="0" y="105"/>
                </a:cxn>
              </a:cxnLst>
              <a:rect l="0" t="0" r="r" b="b"/>
              <a:pathLst>
                <a:path w="829" h="105">
                  <a:moveTo>
                    <a:pt x="0" y="105"/>
                  </a:moveTo>
                  <a:lnTo>
                    <a:pt x="0" y="0"/>
                  </a:lnTo>
                  <a:lnTo>
                    <a:pt x="829" y="0"/>
                  </a:lnTo>
                  <a:lnTo>
                    <a:pt x="829" y="105"/>
                  </a:lnTo>
                  <a:lnTo>
                    <a:pt x="0" y="105"/>
                  </a:lnTo>
                  <a:lnTo>
                    <a:pt x="0" y="10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98" name="Line 169"/>
            <p:cNvSpPr>
              <a:spLocks noChangeShapeType="1"/>
            </p:cNvSpPr>
            <p:nvPr/>
          </p:nvSpPr>
          <p:spPr bwMode="auto">
            <a:xfrm>
              <a:off x="1582" y="1072"/>
              <a:ext cx="1" cy="1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99" name="Line 170"/>
            <p:cNvSpPr>
              <a:spLocks noChangeShapeType="1"/>
            </p:cNvSpPr>
            <p:nvPr/>
          </p:nvSpPr>
          <p:spPr bwMode="auto">
            <a:xfrm>
              <a:off x="1725" y="1072"/>
              <a:ext cx="2" cy="1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00" name="Line 171"/>
            <p:cNvSpPr>
              <a:spLocks noChangeShapeType="1"/>
            </p:cNvSpPr>
            <p:nvPr/>
          </p:nvSpPr>
          <p:spPr bwMode="auto">
            <a:xfrm>
              <a:off x="1968" y="1091"/>
              <a:ext cx="1" cy="1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01" name="Rectangle 172"/>
            <p:cNvSpPr>
              <a:spLocks noChangeArrowheads="1"/>
            </p:cNvSpPr>
            <p:nvPr/>
          </p:nvSpPr>
          <p:spPr bwMode="auto">
            <a:xfrm>
              <a:off x="1200" y="1018"/>
              <a:ext cx="8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31</a:t>
              </a:r>
              <a:endParaRPr lang="en-US" altLang="en-US" sz="1108"/>
            </a:p>
          </p:txBody>
        </p:sp>
        <p:sp>
          <p:nvSpPr>
            <p:cNvPr id="102" name="Rectangle 173"/>
            <p:cNvSpPr>
              <a:spLocks noChangeArrowheads="1"/>
            </p:cNvSpPr>
            <p:nvPr/>
          </p:nvSpPr>
          <p:spPr bwMode="auto">
            <a:xfrm>
              <a:off x="1492" y="969"/>
              <a:ext cx="2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831">
                  <a:solidFill>
                    <a:srgbClr val="000000"/>
                  </a:solidFill>
                </a:rPr>
                <a:t> </a:t>
              </a:r>
              <a:endParaRPr lang="en-US" altLang="en-US" sz="1108"/>
            </a:p>
          </p:txBody>
        </p:sp>
        <p:sp>
          <p:nvSpPr>
            <p:cNvPr id="104" name="Rectangle 189"/>
            <p:cNvSpPr>
              <a:spLocks noChangeArrowheads="1"/>
            </p:cNvSpPr>
            <p:nvPr/>
          </p:nvSpPr>
          <p:spPr bwMode="auto">
            <a:xfrm>
              <a:off x="2072" y="1018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0</a:t>
              </a:r>
              <a:endParaRPr lang="en-US" altLang="en-US" sz="1108"/>
            </a:p>
          </p:txBody>
        </p:sp>
        <p:sp>
          <p:nvSpPr>
            <p:cNvPr id="105" name="Line 200"/>
            <p:cNvSpPr>
              <a:spLocks noChangeShapeType="1"/>
            </p:cNvSpPr>
            <p:nvPr/>
          </p:nvSpPr>
          <p:spPr bwMode="auto">
            <a:xfrm>
              <a:off x="1802" y="321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106" name="Line 201"/>
            <p:cNvSpPr>
              <a:spLocks noChangeShapeType="1"/>
            </p:cNvSpPr>
            <p:nvPr/>
          </p:nvSpPr>
          <p:spPr bwMode="auto">
            <a:xfrm flipH="1">
              <a:off x="886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107" name="Line 203"/>
            <p:cNvSpPr>
              <a:spLocks noChangeShapeType="1"/>
            </p:cNvSpPr>
            <p:nvPr/>
          </p:nvSpPr>
          <p:spPr bwMode="auto">
            <a:xfrm>
              <a:off x="2115" y="3070"/>
              <a:ext cx="68" cy="10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08" name="Rectangle 204"/>
            <p:cNvSpPr>
              <a:spLocks noChangeArrowheads="1"/>
            </p:cNvSpPr>
            <p:nvPr/>
          </p:nvSpPr>
          <p:spPr bwMode="auto">
            <a:xfrm>
              <a:off x="2071" y="3128"/>
              <a:ext cx="6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m</a:t>
              </a:r>
              <a:endParaRPr lang="en-US" altLang="he-IL" sz="1108"/>
            </a:p>
          </p:txBody>
        </p:sp>
        <p:grpSp>
          <p:nvGrpSpPr>
            <p:cNvPr id="109" name="Group 205"/>
            <p:cNvGrpSpPr>
              <a:grpSpLocks/>
            </p:cNvGrpSpPr>
            <p:nvPr/>
          </p:nvGrpSpPr>
          <p:grpSpPr bwMode="auto">
            <a:xfrm>
              <a:off x="1893" y="1678"/>
              <a:ext cx="75" cy="146"/>
              <a:chOff x="558" y="1824"/>
              <a:chExt cx="48" cy="108"/>
            </a:xfrm>
          </p:grpSpPr>
          <p:sp>
            <p:nvSpPr>
              <p:cNvPr id="236" name="Freeform 206"/>
              <p:cNvSpPr>
                <a:spLocks/>
              </p:cNvSpPr>
              <p:nvPr/>
            </p:nvSpPr>
            <p:spPr bwMode="auto">
              <a:xfrm>
                <a:off x="558" y="1830"/>
                <a:ext cx="30" cy="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36"/>
                  </a:cxn>
                  <a:cxn ang="0">
                    <a:pos x="6" y="72"/>
                  </a:cxn>
                  <a:cxn ang="0">
                    <a:pos x="30" y="102"/>
                  </a:cxn>
                </a:cxnLst>
                <a:rect l="0" t="0" r="r" b="b"/>
                <a:pathLst>
                  <a:path w="30" h="102">
                    <a:moveTo>
                      <a:pt x="0" y="0"/>
                    </a:moveTo>
                    <a:cubicBezTo>
                      <a:pt x="5" y="7"/>
                      <a:pt x="19" y="25"/>
                      <a:pt x="18" y="36"/>
                    </a:cubicBezTo>
                    <a:cubicBezTo>
                      <a:pt x="17" y="49"/>
                      <a:pt x="6" y="72"/>
                      <a:pt x="6" y="72"/>
                    </a:cubicBezTo>
                    <a:cubicBezTo>
                      <a:pt x="21" y="95"/>
                      <a:pt x="13" y="85"/>
                      <a:pt x="30" y="102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108"/>
              </a:p>
            </p:txBody>
          </p:sp>
          <p:sp>
            <p:nvSpPr>
              <p:cNvPr id="237" name="Freeform 207"/>
              <p:cNvSpPr>
                <a:spLocks/>
              </p:cNvSpPr>
              <p:nvPr/>
            </p:nvSpPr>
            <p:spPr bwMode="auto">
              <a:xfrm>
                <a:off x="576" y="1824"/>
                <a:ext cx="30" cy="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36"/>
                  </a:cxn>
                  <a:cxn ang="0">
                    <a:pos x="6" y="72"/>
                  </a:cxn>
                  <a:cxn ang="0">
                    <a:pos x="30" y="102"/>
                  </a:cxn>
                </a:cxnLst>
                <a:rect l="0" t="0" r="r" b="b"/>
                <a:pathLst>
                  <a:path w="30" h="102">
                    <a:moveTo>
                      <a:pt x="0" y="0"/>
                    </a:moveTo>
                    <a:cubicBezTo>
                      <a:pt x="5" y="7"/>
                      <a:pt x="19" y="25"/>
                      <a:pt x="18" y="36"/>
                    </a:cubicBezTo>
                    <a:cubicBezTo>
                      <a:pt x="17" y="49"/>
                      <a:pt x="6" y="72"/>
                      <a:pt x="6" y="72"/>
                    </a:cubicBezTo>
                    <a:cubicBezTo>
                      <a:pt x="21" y="95"/>
                      <a:pt x="13" y="85"/>
                      <a:pt x="30" y="102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108"/>
              </a:p>
            </p:txBody>
          </p:sp>
        </p:grpSp>
        <p:grpSp>
          <p:nvGrpSpPr>
            <p:cNvPr id="110" name="Group 208"/>
            <p:cNvGrpSpPr>
              <a:grpSpLocks/>
            </p:cNvGrpSpPr>
            <p:nvPr/>
          </p:nvGrpSpPr>
          <p:grpSpPr bwMode="auto">
            <a:xfrm>
              <a:off x="1893" y="2626"/>
              <a:ext cx="75" cy="110"/>
              <a:chOff x="558" y="1824"/>
              <a:chExt cx="48" cy="108"/>
            </a:xfrm>
          </p:grpSpPr>
          <p:sp>
            <p:nvSpPr>
              <p:cNvPr id="234" name="Freeform 209"/>
              <p:cNvSpPr>
                <a:spLocks/>
              </p:cNvSpPr>
              <p:nvPr/>
            </p:nvSpPr>
            <p:spPr bwMode="auto">
              <a:xfrm>
                <a:off x="558" y="1830"/>
                <a:ext cx="30" cy="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36"/>
                  </a:cxn>
                  <a:cxn ang="0">
                    <a:pos x="6" y="72"/>
                  </a:cxn>
                  <a:cxn ang="0">
                    <a:pos x="30" y="102"/>
                  </a:cxn>
                </a:cxnLst>
                <a:rect l="0" t="0" r="r" b="b"/>
                <a:pathLst>
                  <a:path w="30" h="102">
                    <a:moveTo>
                      <a:pt x="0" y="0"/>
                    </a:moveTo>
                    <a:cubicBezTo>
                      <a:pt x="5" y="7"/>
                      <a:pt x="19" y="25"/>
                      <a:pt x="18" y="36"/>
                    </a:cubicBezTo>
                    <a:cubicBezTo>
                      <a:pt x="17" y="49"/>
                      <a:pt x="6" y="72"/>
                      <a:pt x="6" y="72"/>
                    </a:cubicBezTo>
                    <a:cubicBezTo>
                      <a:pt x="21" y="95"/>
                      <a:pt x="13" y="85"/>
                      <a:pt x="30" y="102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108"/>
              </a:p>
            </p:txBody>
          </p:sp>
          <p:sp>
            <p:nvSpPr>
              <p:cNvPr id="235" name="Freeform 210"/>
              <p:cNvSpPr>
                <a:spLocks/>
              </p:cNvSpPr>
              <p:nvPr/>
            </p:nvSpPr>
            <p:spPr bwMode="auto">
              <a:xfrm>
                <a:off x="576" y="1824"/>
                <a:ext cx="30" cy="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36"/>
                  </a:cxn>
                  <a:cxn ang="0">
                    <a:pos x="6" y="72"/>
                  </a:cxn>
                  <a:cxn ang="0">
                    <a:pos x="30" y="102"/>
                  </a:cxn>
                </a:cxnLst>
                <a:rect l="0" t="0" r="r" b="b"/>
                <a:pathLst>
                  <a:path w="30" h="102">
                    <a:moveTo>
                      <a:pt x="0" y="0"/>
                    </a:moveTo>
                    <a:cubicBezTo>
                      <a:pt x="5" y="7"/>
                      <a:pt x="19" y="25"/>
                      <a:pt x="18" y="36"/>
                    </a:cubicBezTo>
                    <a:cubicBezTo>
                      <a:pt x="17" y="49"/>
                      <a:pt x="6" y="72"/>
                      <a:pt x="6" y="72"/>
                    </a:cubicBezTo>
                    <a:cubicBezTo>
                      <a:pt x="21" y="95"/>
                      <a:pt x="13" y="85"/>
                      <a:pt x="30" y="102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108"/>
              </a:p>
            </p:txBody>
          </p:sp>
        </p:grpSp>
        <p:sp>
          <p:nvSpPr>
            <p:cNvPr id="111" name="Rectangle 211"/>
            <p:cNvSpPr>
              <a:spLocks noChangeArrowheads="1"/>
            </p:cNvSpPr>
            <p:nvPr/>
          </p:nvSpPr>
          <p:spPr bwMode="auto">
            <a:xfrm>
              <a:off x="872" y="1519"/>
              <a:ext cx="36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30-</a:t>
              </a:r>
              <a:r>
                <a:rPr lang="en-US" altLang="he-IL" sz="831">
                  <a:solidFill>
                    <a:srgbClr val="000000"/>
                  </a:solidFill>
                </a:rPr>
                <a:t>n-m bits</a:t>
              </a:r>
              <a:endParaRPr lang="en-US" altLang="he-IL" sz="1108"/>
            </a:p>
          </p:txBody>
        </p:sp>
        <p:sp>
          <p:nvSpPr>
            <p:cNvPr id="112" name="Rectangle 212"/>
            <p:cNvSpPr>
              <a:spLocks noChangeArrowheads="1"/>
            </p:cNvSpPr>
            <p:nvPr/>
          </p:nvSpPr>
          <p:spPr bwMode="auto">
            <a:xfrm>
              <a:off x="1003" y="2696"/>
              <a:ext cx="23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30-</a:t>
              </a:r>
              <a:r>
                <a:rPr lang="en-US" altLang="he-IL" sz="831">
                  <a:solidFill>
                    <a:srgbClr val="000000"/>
                  </a:solidFill>
                </a:rPr>
                <a:t>n-m</a:t>
              </a:r>
              <a:endParaRPr lang="en-US" altLang="he-IL" sz="1108"/>
            </a:p>
          </p:txBody>
        </p:sp>
        <p:sp>
          <p:nvSpPr>
            <p:cNvPr id="113" name="Freeform 246"/>
            <p:cNvSpPr>
              <a:spLocks/>
            </p:cNvSpPr>
            <p:nvPr/>
          </p:nvSpPr>
          <p:spPr bwMode="auto">
            <a:xfrm>
              <a:off x="3387" y="2855"/>
              <a:ext cx="19" cy="32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0"/>
                </a:cxn>
                <a:cxn ang="0">
                  <a:pos x="16" y="3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2" y="0"/>
                </a:cxn>
              </a:cxnLst>
              <a:rect l="0" t="0" r="r" b="b"/>
              <a:pathLst>
                <a:path w="34" h="32">
                  <a:moveTo>
                    <a:pt x="32" y="0"/>
                  </a:moveTo>
                  <a:lnTo>
                    <a:pt x="0" y="0"/>
                  </a:lnTo>
                  <a:lnTo>
                    <a:pt x="16" y="3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14" name="Freeform 252"/>
            <p:cNvSpPr>
              <a:spLocks/>
            </p:cNvSpPr>
            <p:nvPr/>
          </p:nvSpPr>
          <p:spPr bwMode="auto">
            <a:xfrm>
              <a:off x="3254" y="1743"/>
              <a:ext cx="1745" cy="945"/>
            </a:xfrm>
            <a:custGeom>
              <a:avLst/>
              <a:gdLst/>
              <a:ahLst/>
              <a:cxnLst>
                <a:cxn ang="0">
                  <a:pos x="3175" y="943"/>
                </a:cxn>
                <a:cxn ang="0">
                  <a:pos x="3177" y="0"/>
                </a:cxn>
                <a:cxn ang="0">
                  <a:pos x="0" y="0"/>
                </a:cxn>
                <a:cxn ang="0">
                  <a:pos x="0" y="945"/>
                </a:cxn>
                <a:cxn ang="0">
                  <a:pos x="3177" y="945"/>
                </a:cxn>
                <a:cxn ang="0">
                  <a:pos x="3177" y="945"/>
                </a:cxn>
              </a:cxnLst>
              <a:rect l="0" t="0" r="r" b="b"/>
              <a:pathLst>
                <a:path w="3177" h="945">
                  <a:moveTo>
                    <a:pt x="3175" y="943"/>
                  </a:moveTo>
                  <a:lnTo>
                    <a:pt x="3177" y="0"/>
                  </a:lnTo>
                  <a:lnTo>
                    <a:pt x="0" y="0"/>
                  </a:lnTo>
                  <a:lnTo>
                    <a:pt x="0" y="945"/>
                  </a:lnTo>
                  <a:lnTo>
                    <a:pt x="3177" y="945"/>
                  </a:lnTo>
                  <a:lnTo>
                    <a:pt x="3177" y="94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15" name="Rectangle 253"/>
            <p:cNvSpPr>
              <a:spLocks noChangeArrowheads="1"/>
            </p:cNvSpPr>
            <p:nvPr/>
          </p:nvSpPr>
          <p:spPr bwMode="auto">
            <a:xfrm>
              <a:off x="3267" y="1630"/>
              <a:ext cx="4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V</a:t>
              </a:r>
              <a:endParaRPr lang="en-US" altLang="he-IL" sz="1108"/>
            </a:p>
          </p:txBody>
        </p:sp>
        <p:sp>
          <p:nvSpPr>
            <p:cNvPr id="116" name="Rectangle 254"/>
            <p:cNvSpPr>
              <a:spLocks noChangeArrowheads="1"/>
            </p:cNvSpPr>
            <p:nvPr/>
          </p:nvSpPr>
          <p:spPr bwMode="auto">
            <a:xfrm>
              <a:off x="3355" y="1632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T</a:t>
              </a:r>
              <a:endParaRPr lang="en-US" altLang="he-IL" sz="1108"/>
            </a:p>
          </p:txBody>
        </p:sp>
        <p:sp>
          <p:nvSpPr>
            <p:cNvPr id="117" name="Rectangle 255"/>
            <p:cNvSpPr>
              <a:spLocks noChangeArrowheads="1"/>
            </p:cNvSpPr>
            <p:nvPr/>
          </p:nvSpPr>
          <p:spPr bwMode="auto">
            <a:xfrm>
              <a:off x="3382" y="1632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a</a:t>
              </a:r>
              <a:endParaRPr lang="en-US" altLang="he-IL" sz="1108"/>
            </a:p>
          </p:txBody>
        </p:sp>
        <p:sp>
          <p:nvSpPr>
            <p:cNvPr id="118" name="Rectangle 256"/>
            <p:cNvSpPr>
              <a:spLocks noChangeArrowheads="1"/>
            </p:cNvSpPr>
            <p:nvPr/>
          </p:nvSpPr>
          <p:spPr bwMode="auto">
            <a:xfrm>
              <a:off x="3404" y="1632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g</a:t>
              </a:r>
              <a:endParaRPr lang="en-US" altLang="he-IL" sz="1108"/>
            </a:p>
          </p:txBody>
        </p:sp>
        <p:grpSp>
          <p:nvGrpSpPr>
            <p:cNvPr id="119" name="Group 257"/>
            <p:cNvGrpSpPr>
              <a:grpSpLocks/>
            </p:cNvGrpSpPr>
            <p:nvPr/>
          </p:nvGrpSpPr>
          <p:grpSpPr bwMode="auto">
            <a:xfrm>
              <a:off x="3951" y="1630"/>
              <a:ext cx="112" cy="87"/>
              <a:chOff x="2810" y="1296"/>
              <a:chExt cx="204" cy="87"/>
            </a:xfrm>
          </p:grpSpPr>
          <p:sp>
            <p:nvSpPr>
              <p:cNvPr id="231" name="Rectangle 258"/>
              <p:cNvSpPr>
                <a:spLocks noChangeArrowheads="1"/>
              </p:cNvSpPr>
              <p:nvPr/>
            </p:nvSpPr>
            <p:spPr bwMode="auto">
              <a:xfrm>
                <a:off x="2810" y="1296"/>
                <a:ext cx="9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he-IL" sz="831">
                    <a:solidFill>
                      <a:srgbClr val="000000"/>
                    </a:solidFill>
                  </a:rPr>
                  <a:t>D</a:t>
                </a:r>
                <a:endParaRPr lang="en-US" altLang="he-IL" sz="1108"/>
              </a:p>
            </p:txBody>
          </p:sp>
          <p:sp>
            <p:nvSpPr>
              <p:cNvPr id="232" name="Rectangle 259"/>
              <p:cNvSpPr>
                <a:spLocks noChangeArrowheads="1"/>
              </p:cNvSpPr>
              <p:nvPr/>
            </p:nvSpPr>
            <p:spPr bwMode="auto">
              <a:xfrm>
                <a:off x="2864" y="1296"/>
                <a:ext cx="74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he-IL" sz="831">
                    <a:solidFill>
                      <a:srgbClr val="000000"/>
                    </a:solidFill>
                  </a:rPr>
                  <a:t>a</a:t>
                </a:r>
                <a:endParaRPr lang="en-US" altLang="he-IL" sz="1108"/>
              </a:p>
            </p:txBody>
          </p:sp>
          <p:sp>
            <p:nvSpPr>
              <p:cNvPr id="233" name="Rectangle 260"/>
              <p:cNvSpPr>
                <a:spLocks noChangeArrowheads="1"/>
              </p:cNvSpPr>
              <p:nvPr/>
            </p:nvSpPr>
            <p:spPr bwMode="auto">
              <a:xfrm>
                <a:off x="2904" y="1296"/>
                <a:ext cx="11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he-IL" sz="831">
                    <a:solidFill>
                      <a:srgbClr val="000000"/>
                    </a:solidFill>
                  </a:rPr>
                  <a:t>ta</a:t>
                </a:r>
                <a:endParaRPr lang="en-US" altLang="he-IL" sz="1108"/>
              </a:p>
            </p:txBody>
          </p:sp>
        </p:grpSp>
        <p:sp>
          <p:nvSpPr>
            <p:cNvPr id="120" name="Freeform 261"/>
            <p:cNvSpPr>
              <a:spLocks/>
            </p:cNvSpPr>
            <p:nvPr/>
          </p:nvSpPr>
          <p:spPr bwMode="auto">
            <a:xfrm>
              <a:off x="3254" y="2120"/>
              <a:ext cx="1745" cy="96"/>
            </a:xfrm>
            <a:custGeom>
              <a:avLst/>
              <a:gdLst/>
              <a:ahLst/>
              <a:cxnLst>
                <a:cxn ang="0">
                  <a:pos x="3175" y="94"/>
                </a:cxn>
                <a:cxn ang="0">
                  <a:pos x="3177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3177" y="96"/>
                </a:cxn>
                <a:cxn ang="0">
                  <a:pos x="3177" y="96"/>
                </a:cxn>
                <a:cxn ang="0">
                  <a:pos x="3175" y="94"/>
                </a:cxn>
              </a:cxnLst>
              <a:rect l="0" t="0" r="r" b="b"/>
              <a:pathLst>
                <a:path w="3177" h="96">
                  <a:moveTo>
                    <a:pt x="3175" y="94"/>
                  </a:moveTo>
                  <a:lnTo>
                    <a:pt x="3177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3177" y="96"/>
                  </a:lnTo>
                  <a:lnTo>
                    <a:pt x="3177" y="96"/>
                  </a:lnTo>
                  <a:lnTo>
                    <a:pt x="3175" y="9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21" name="Freeform 262"/>
            <p:cNvSpPr>
              <a:spLocks/>
            </p:cNvSpPr>
            <p:nvPr/>
          </p:nvSpPr>
          <p:spPr bwMode="auto">
            <a:xfrm>
              <a:off x="3254" y="2120"/>
              <a:ext cx="1745" cy="96"/>
            </a:xfrm>
            <a:custGeom>
              <a:avLst/>
              <a:gdLst/>
              <a:ahLst/>
              <a:cxnLst>
                <a:cxn ang="0">
                  <a:pos x="3175" y="94"/>
                </a:cxn>
                <a:cxn ang="0">
                  <a:pos x="3177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3177" y="96"/>
                </a:cxn>
                <a:cxn ang="0">
                  <a:pos x="3177" y="96"/>
                </a:cxn>
              </a:cxnLst>
              <a:rect l="0" t="0" r="r" b="b"/>
              <a:pathLst>
                <a:path w="3177" h="96">
                  <a:moveTo>
                    <a:pt x="3175" y="94"/>
                  </a:moveTo>
                  <a:lnTo>
                    <a:pt x="3177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3177" y="96"/>
                  </a:lnTo>
                  <a:lnTo>
                    <a:pt x="3177" y="9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22" name="Freeform 263"/>
            <p:cNvSpPr>
              <a:spLocks/>
            </p:cNvSpPr>
            <p:nvPr/>
          </p:nvSpPr>
          <p:spPr bwMode="auto">
            <a:xfrm>
              <a:off x="3267" y="2152"/>
              <a:ext cx="19" cy="32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21" y="32"/>
                </a:cxn>
                <a:cxn ang="0">
                  <a:pos x="23" y="30"/>
                </a:cxn>
                <a:cxn ang="0">
                  <a:pos x="25" y="30"/>
                </a:cxn>
                <a:cxn ang="0">
                  <a:pos x="27" y="27"/>
                </a:cxn>
                <a:cxn ang="0">
                  <a:pos x="30" y="27"/>
                </a:cxn>
                <a:cxn ang="0">
                  <a:pos x="32" y="25"/>
                </a:cxn>
                <a:cxn ang="0">
                  <a:pos x="32" y="23"/>
                </a:cxn>
                <a:cxn ang="0">
                  <a:pos x="34" y="21"/>
                </a:cxn>
                <a:cxn ang="0">
                  <a:pos x="34" y="19"/>
                </a:cxn>
                <a:cxn ang="0">
                  <a:pos x="34" y="15"/>
                </a:cxn>
                <a:cxn ang="0">
                  <a:pos x="34" y="15"/>
                </a:cxn>
                <a:cxn ang="0">
                  <a:pos x="34" y="12"/>
                </a:cxn>
                <a:cxn ang="0">
                  <a:pos x="32" y="10"/>
                </a:cxn>
                <a:cxn ang="0">
                  <a:pos x="32" y="8"/>
                </a:cxn>
                <a:cxn ang="0">
                  <a:pos x="30" y="6"/>
                </a:cxn>
                <a:cxn ang="0">
                  <a:pos x="27" y="4"/>
                </a:cxn>
                <a:cxn ang="0">
                  <a:pos x="25" y="2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3" y="21"/>
                </a:cxn>
                <a:cxn ang="0">
                  <a:pos x="3" y="23"/>
                </a:cxn>
                <a:cxn ang="0">
                  <a:pos x="5" y="25"/>
                </a:cxn>
                <a:cxn ang="0">
                  <a:pos x="5" y="27"/>
                </a:cxn>
                <a:cxn ang="0">
                  <a:pos x="7" y="27"/>
                </a:cxn>
                <a:cxn ang="0">
                  <a:pos x="9" y="30"/>
                </a:cxn>
                <a:cxn ang="0">
                  <a:pos x="12" y="30"/>
                </a:cxn>
                <a:cxn ang="0">
                  <a:pos x="14" y="32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16" y="30"/>
                </a:cxn>
              </a:cxnLst>
              <a:rect l="0" t="0" r="r" b="b"/>
              <a:pathLst>
                <a:path w="34" h="32">
                  <a:moveTo>
                    <a:pt x="16" y="30"/>
                  </a:moveTo>
                  <a:lnTo>
                    <a:pt x="21" y="32"/>
                  </a:lnTo>
                  <a:lnTo>
                    <a:pt x="23" y="30"/>
                  </a:lnTo>
                  <a:lnTo>
                    <a:pt x="25" y="30"/>
                  </a:lnTo>
                  <a:lnTo>
                    <a:pt x="27" y="27"/>
                  </a:lnTo>
                  <a:lnTo>
                    <a:pt x="30" y="27"/>
                  </a:lnTo>
                  <a:lnTo>
                    <a:pt x="32" y="25"/>
                  </a:lnTo>
                  <a:lnTo>
                    <a:pt x="32" y="23"/>
                  </a:lnTo>
                  <a:lnTo>
                    <a:pt x="34" y="21"/>
                  </a:lnTo>
                  <a:lnTo>
                    <a:pt x="34" y="19"/>
                  </a:lnTo>
                  <a:lnTo>
                    <a:pt x="34" y="15"/>
                  </a:lnTo>
                  <a:lnTo>
                    <a:pt x="34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7" y="4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7" y="27"/>
                  </a:lnTo>
                  <a:lnTo>
                    <a:pt x="9" y="30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23" name="Freeform 264"/>
            <p:cNvSpPr>
              <a:spLocks/>
            </p:cNvSpPr>
            <p:nvPr/>
          </p:nvSpPr>
          <p:spPr bwMode="auto">
            <a:xfrm>
              <a:off x="3387" y="2147"/>
              <a:ext cx="19" cy="32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5" y="30"/>
                </a:cxn>
                <a:cxn ang="0">
                  <a:pos x="27" y="28"/>
                </a:cxn>
                <a:cxn ang="0">
                  <a:pos x="27" y="28"/>
                </a:cxn>
                <a:cxn ang="0">
                  <a:pos x="29" y="26"/>
                </a:cxn>
                <a:cxn ang="0">
                  <a:pos x="32" y="24"/>
                </a:cxn>
                <a:cxn ang="0">
                  <a:pos x="32" y="22"/>
                </a:cxn>
                <a:cxn ang="0">
                  <a:pos x="32" y="20"/>
                </a:cxn>
                <a:cxn ang="0">
                  <a:pos x="34" y="15"/>
                </a:cxn>
                <a:cxn ang="0">
                  <a:pos x="32" y="13"/>
                </a:cxn>
                <a:cxn ang="0">
                  <a:pos x="32" y="11"/>
                </a:cxn>
                <a:cxn ang="0">
                  <a:pos x="32" y="9"/>
                </a:cxn>
                <a:cxn ang="0">
                  <a:pos x="29" y="7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5" y="2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2"/>
                </a:cxn>
                <a:cxn ang="0">
                  <a:pos x="7" y="2"/>
                </a:cxn>
                <a:cxn ang="0">
                  <a:pos x="4" y="5"/>
                </a:cxn>
                <a:cxn ang="0">
                  <a:pos x="2" y="7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2" y="24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7" y="28"/>
                </a:cxn>
                <a:cxn ang="0">
                  <a:pos x="9" y="30"/>
                </a:cxn>
                <a:cxn ang="0">
                  <a:pos x="11" y="30"/>
                </a:cxn>
                <a:cxn ang="0">
                  <a:pos x="13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6" y="30"/>
                </a:cxn>
              </a:cxnLst>
              <a:rect l="0" t="0" r="r" b="b"/>
              <a:pathLst>
                <a:path w="34" h="32">
                  <a:moveTo>
                    <a:pt x="16" y="30"/>
                  </a:moveTo>
                  <a:lnTo>
                    <a:pt x="18" y="32"/>
                  </a:lnTo>
                  <a:lnTo>
                    <a:pt x="22" y="30"/>
                  </a:lnTo>
                  <a:lnTo>
                    <a:pt x="25" y="30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2" y="22"/>
                  </a:lnTo>
                  <a:lnTo>
                    <a:pt x="32" y="20"/>
                  </a:lnTo>
                  <a:lnTo>
                    <a:pt x="34" y="15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2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9" y="30"/>
                  </a:lnTo>
                  <a:lnTo>
                    <a:pt x="11" y="30"/>
                  </a:lnTo>
                  <a:lnTo>
                    <a:pt x="13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24" name="Freeform 265"/>
            <p:cNvSpPr>
              <a:spLocks/>
            </p:cNvSpPr>
            <p:nvPr/>
          </p:nvSpPr>
          <p:spPr bwMode="auto">
            <a:xfrm>
              <a:off x="3666" y="2152"/>
              <a:ext cx="18" cy="32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19" y="32"/>
                </a:cxn>
                <a:cxn ang="0">
                  <a:pos x="23" y="30"/>
                </a:cxn>
                <a:cxn ang="0">
                  <a:pos x="25" y="30"/>
                </a:cxn>
                <a:cxn ang="0">
                  <a:pos x="28" y="27"/>
                </a:cxn>
                <a:cxn ang="0">
                  <a:pos x="28" y="27"/>
                </a:cxn>
                <a:cxn ang="0">
                  <a:pos x="30" y="25"/>
                </a:cxn>
                <a:cxn ang="0">
                  <a:pos x="32" y="23"/>
                </a:cxn>
                <a:cxn ang="0">
                  <a:pos x="32" y="21"/>
                </a:cxn>
                <a:cxn ang="0">
                  <a:pos x="34" y="19"/>
                </a:cxn>
                <a:cxn ang="0">
                  <a:pos x="34" y="15"/>
                </a:cxn>
                <a:cxn ang="0">
                  <a:pos x="34" y="12"/>
                </a:cxn>
                <a:cxn ang="0">
                  <a:pos x="32" y="10"/>
                </a:cxn>
                <a:cxn ang="0">
                  <a:pos x="32" y="8"/>
                </a:cxn>
                <a:cxn ang="0">
                  <a:pos x="30" y="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5" y="2"/>
                </a:cxn>
                <a:cxn ang="0">
                  <a:pos x="23" y="2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3" y="6"/>
                </a:cxn>
                <a:cxn ang="0">
                  <a:pos x="3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3" y="23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7"/>
                </a:cxn>
                <a:cxn ang="0">
                  <a:pos x="9" y="30"/>
                </a:cxn>
                <a:cxn ang="0">
                  <a:pos x="12" y="30"/>
                </a:cxn>
                <a:cxn ang="0">
                  <a:pos x="14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6" y="30"/>
                </a:cxn>
              </a:cxnLst>
              <a:rect l="0" t="0" r="r" b="b"/>
              <a:pathLst>
                <a:path w="34" h="32">
                  <a:moveTo>
                    <a:pt x="16" y="30"/>
                  </a:moveTo>
                  <a:lnTo>
                    <a:pt x="19" y="32"/>
                  </a:lnTo>
                  <a:lnTo>
                    <a:pt x="23" y="30"/>
                  </a:lnTo>
                  <a:lnTo>
                    <a:pt x="25" y="30"/>
                  </a:lnTo>
                  <a:lnTo>
                    <a:pt x="28" y="27"/>
                  </a:lnTo>
                  <a:lnTo>
                    <a:pt x="28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21"/>
                  </a:lnTo>
                  <a:lnTo>
                    <a:pt x="34" y="19"/>
                  </a:lnTo>
                  <a:lnTo>
                    <a:pt x="34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5" y="27"/>
                  </a:lnTo>
                  <a:lnTo>
                    <a:pt x="7" y="27"/>
                  </a:lnTo>
                  <a:lnTo>
                    <a:pt x="9" y="30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25" name="Freeform 266"/>
            <p:cNvSpPr>
              <a:spLocks/>
            </p:cNvSpPr>
            <p:nvPr/>
          </p:nvSpPr>
          <p:spPr bwMode="auto">
            <a:xfrm>
              <a:off x="3232" y="2152"/>
              <a:ext cx="1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2"/>
                </a:cxn>
                <a:cxn ang="0">
                  <a:pos x="34" y="17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34" h="32">
                  <a:moveTo>
                    <a:pt x="0" y="0"/>
                  </a:moveTo>
                  <a:lnTo>
                    <a:pt x="2" y="32"/>
                  </a:lnTo>
                  <a:lnTo>
                    <a:pt x="34" y="17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26" name="Rectangle 268"/>
            <p:cNvSpPr>
              <a:spLocks noChangeArrowheads="1"/>
            </p:cNvSpPr>
            <p:nvPr/>
          </p:nvSpPr>
          <p:spPr bwMode="auto">
            <a:xfrm>
              <a:off x="3024" y="3312"/>
              <a:ext cx="12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Hit2</a:t>
              </a:r>
              <a:endParaRPr lang="en-US" altLang="he-IL" sz="1108"/>
            </a:p>
          </p:txBody>
        </p:sp>
        <p:sp>
          <p:nvSpPr>
            <p:cNvPr id="127" name="Rectangle 269"/>
            <p:cNvSpPr>
              <a:spLocks noChangeArrowheads="1"/>
            </p:cNvSpPr>
            <p:nvPr/>
          </p:nvSpPr>
          <p:spPr bwMode="auto">
            <a:xfrm>
              <a:off x="3552" y="3504"/>
              <a:ext cx="19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Data2</a:t>
              </a:r>
              <a:endParaRPr lang="en-US" altLang="he-IL" sz="1108"/>
            </a:p>
          </p:txBody>
        </p:sp>
        <p:sp>
          <p:nvSpPr>
            <p:cNvPr id="128" name="Freeform 270"/>
            <p:cNvSpPr>
              <a:spLocks/>
            </p:cNvSpPr>
            <p:nvPr/>
          </p:nvSpPr>
          <p:spPr bwMode="auto">
            <a:xfrm>
              <a:off x="3245" y="3157"/>
              <a:ext cx="72" cy="14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2" y="98"/>
                </a:cxn>
                <a:cxn ang="0">
                  <a:pos x="5" y="107"/>
                </a:cxn>
                <a:cxn ang="0">
                  <a:pos x="9" y="115"/>
                </a:cxn>
                <a:cxn ang="0">
                  <a:pos x="14" y="124"/>
                </a:cxn>
                <a:cxn ang="0">
                  <a:pos x="21" y="130"/>
                </a:cxn>
                <a:cxn ang="0">
                  <a:pos x="27" y="137"/>
                </a:cxn>
                <a:cxn ang="0">
                  <a:pos x="36" y="141"/>
                </a:cxn>
                <a:cxn ang="0">
                  <a:pos x="46" y="145"/>
                </a:cxn>
                <a:cxn ang="0">
                  <a:pos x="57" y="147"/>
                </a:cxn>
                <a:cxn ang="0">
                  <a:pos x="68" y="147"/>
                </a:cxn>
                <a:cxn ang="0">
                  <a:pos x="77" y="147"/>
                </a:cxn>
                <a:cxn ang="0">
                  <a:pos x="89" y="145"/>
                </a:cxn>
                <a:cxn ang="0">
                  <a:pos x="98" y="141"/>
                </a:cxn>
                <a:cxn ang="0">
                  <a:pos x="107" y="137"/>
                </a:cxn>
                <a:cxn ang="0">
                  <a:pos x="114" y="130"/>
                </a:cxn>
                <a:cxn ang="0">
                  <a:pos x="120" y="124"/>
                </a:cxn>
                <a:cxn ang="0">
                  <a:pos x="125" y="115"/>
                </a:cxn>
                <a:cxn ang="0">
                  <a:pos x="129" y="107"/>
                </a:cxn>
                <a:cxn ang="0">
                  <a:pos x="132" y="98"/>
                </a:cxn>
                <a:cxn ang="0">
                  <a:pos x="132" y="87"/>
                </a:cxn>
                <a:cxn ang="0">
                  <a:pos x="132" y="0"/>
                </a:cxn>
                <a:cxn ang="0">
                  <a:pos x="2" y="0"/>
                </a:cxn>
                <a:cxn ang="0">
                  <a:pos x="2" y="87"/>
                </a:cxn>
                <a:cxn ang="0">
                  <a:pos x="2" y="87"/>
                </a:cxn>
              </a:cxnLst>
              <a:rect l="0" t="0" r="r" b="b"/>
              <a:pathLst>
                <a:path w="132" h="147">
                  <a:moveTo>
                    <a:pt x="0" y="87"/>
                  </a:moveTo>
                  <a:lnTo>
                    <a:pt x="2" y="98"/>
                  </a:lnTo>
                  <a:lnTo>
                    <a:pt x="5" y="107"/>
                  </a:lnTo>
                  <a:lnTo>
                    <a:pt x="9" y="115"/>
                  </a:lnTo>
                  <a:lnTo>
                    <a:pt x="14" y="124"/>
                  </a:lnTo>
                  <a:lnTo>
                    <a:pt x="21" y="130"/>
                  </a:lnTo>
                  <a:lnTo>
                    <a:pt x="27" y="137"/>
                  </a:lnTo>
                  <a:lnTo>
                    <a:pt x="36" y="141"/>
                  </a:lnTo>
                  <a:lnTo>
                    <a:pt x="46" y="145"/>
                  </a:lnTo>
                  <a:lnTo>
                    <a:pt x="57" y="147"/>
                  </a:lnTo>
                  <a:lnTo>
                    <a:pt x="68" y="147"/>
                  </a:lnTo>
                  <a:lnTo>
                    <a:pt x="77" y="147"/>
                  </a:lnTo>
                  <a:lnTo>
                    <a:pt x="89" y="145"/>
                  </a:lnTo>
                  <a:lnTo>
                    <a:pt x="98" y="141"/>
                  </a:lnTo>
                  <a:lnTo>
                    <a:pt x="107" y="137"/>
                  </a:lnTo>
                  <a:lnTo>
                    <a:pt x="114" y="130"/>
                  </a:lnTo>
                  <a:lnTo>
                    <a:pt x="120" y="124"/>
                  </a:lnTo>
                  <a:lnTo>
                    <a:pt x="125" y="115"/>
                  </a:lnTo>
                  <a:lnTo>
                    <a:pt x="129" y="107"/>
                  </a:lnTo>
                  <a:lnTo>
                    <a:pt x="132" y="98"/>
                  </a:lnTo>
                  <a:lnTo>
                    <a:pt x="132" y="87"/>
                  </a:lnTo>
                  <a:lnTo>
                    <a:pt x="132" y="0"/>
                  </a:lnTo>
                  <a:lnTo>
                    <a:pt x="2" y="0"/>
                  </a:lnTo>
                  <a:lnTo>
                    <a:pt x="2" y="87"/>
                  </a:lnTo>
                  <a:lnTo>
                    <a:pt x="2" y="87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29" name="Freeform 271"/>
            <p:cNvSpPr>
              <a:spLocks/>
            </p:cNvSpPr>
            <p:nvPr/>
          </p:nvSpPr>
          <p:spPr bwMode="auto">
            <a:xfrm>
              <a:off x="3355" y="2891"/>
              <a:ext cx="82" cy="142"/>
            </a:xfrm>
            <a:custGeom>
              <a:avLst/>
              <a:gdLst/>
              <a:ahLst/>
              <a:cxnLst>
                <a:cxn ang="0">
                  <a:pos x="75" y="142"/>
                </a:cxn>
                <a:cxn ang="0">
                  <a:pos x="88" y="142"/>
                </a:cxn>
                <a:cxn ang="0">
                  <a:pos x="100" y="139"/>
                </a:cxn>
                <a:cxn ang="0">
                  <a:pos x="109" y="135"/>
                </a:cxn>
                <a:cxn ang="0">
                  <a:pos x="120" y="129"/>
                </a:cxn>
                <a:cxn ang="0">
                  <a:pos x="129" y="122"/>
                </a:cxn>
                <a:cxn ang="0">
                  <a:pos x="136" y="114"/>
                </a:cxn>
                <a:cxn ang="0">
                  <a:pos x="143" y="105"/>
                </a:cxn>
                <a:cxn ang="0">
                  <a:pos x="147" y="95"/>
                </a:cxn>
                <a:cxn ang="0">
                  <a:pos x="149" y="84"/>
                </a:cxn>
                <a:cxn ang="0">
                  <a:pos x="149" y="71"/>
                </a:cxn>
                <a:cxn ang="0">
                  <a:pos x="149" y="60"/>
                </a:cxn>
                <a:cxn ang="0">
                  <a:pos x="147" y="50"/>
                </a:cxn>
                <a:cxn ang="0">
                  <a:pos x="143" y="39"/>
                </a:cxn>
                <a:cxn ang="0">
                  <a:pos x="136" y="30"/>
                </a:cxn>
                <a:cxn ang="0">
                  <a:pos x="129" y="22"/>
                </a:cxn>
                <a:cxn ang="0">
                  <a:pos x="120" y="15"/>
                </a:cxn>
                <a:cxn ang="0">
                  <a:pos x="109" y="9"/>
                </a:cxn>
                <a:cxn ang="0">
                  <a:pos x="100" y="5"/>
                </a:cxn>
                <a:cxn ang="0">
                  <a:pos x="88" y="3"/>
                </a:cxn>
                <a:cxn ang="0">
                  <a:pos x="75" y="0"/>
                </a:cxn>
                <a:cxn ang="0">
                  <a:pos x="63" y="3"/>
                </a:cxn>
                <a:cxn ang="0">
                  <a:pos x="52" y="5"/>
                </a:cxn>
                <a:cxn ang="0">
                  <a:pos x="41" y="9"/>
                </a:cxn>
                <a:cxn ang="0">
                  <a:pos x="32" y="15"/>
                </a:cxn>
                <a:cxn ang="0">
                  <a:pos x="23" y="22"/>
                </a:cxn>
                <a:cxn ang="0">
                  <a:pos x="16" y="30"/>
                </a:cxn>
                <a:cxn ang="0">
                  <a:pos x="9" y="39"/>
                </a:cxn>
                <a:cxn ang="0">
                  <a:pos x="4" y="50"/>
                </a:cxn>
                <a:cxn ang="0">
                  <a:pos x="2" y="60"/>
                </a:cxn>
                <a:cxn ang="0">
                  <a:pos x="0" y="71"/>
                </a:cxn>
                <a:cxn ang="0">
                  <a:pos x="2" y="84"/>
                </a:cxn>
                <a:cxn ang="0">
                  <a:pos x="4" y="95"/>
                </a:cxn>
                <a:cxn ang="0">
                  <a:pos x="9" y="105"/>
                </a:cxn>
                <a:cxn ang="0">
                  <a:pos x="16" y="114"/>
                </a:cxn>
                <a:cxn ang="0">
                  <a:pos x="23" y="122"/>
                </a:cxn>
                <a:cxn ang="0">
                  <a:pos x="32" y="129"/>
                </a:cxn>
                <a:cxn ang="0">
                  <a:pos x="41" y="135"/>
                </a:cxn>
                <a:cxn ang="0">
                  <a:pos x="52" y="139"/>
                </a:cxn>
                <a:cxn ang="0">
                  <a:pos x="63" y="142"/>
                </a:cxn>
                <a:cxn ang="0">
                  <a:pos x="75" y="142"/>
                </a:cxn>
                <a:cxn ang="0">
                  <a:pos x="75" y="142"/>
                </a:cxn>
              </a:cxnLst>
              <a:rect l="0" t="0" r="r" b="b"/>
              <a:pathLst>
                <a:path w="149" h="142">
                  <a:moveTo>
                    <a:pt x="75" y="142"/>
                  </a:moveTo>
                  <a:lnTo>
                    <a:pt x="88" y="142"/>
                  </a:lnTo>
                  <a:lnTo>
                    <a:pt x="100" y="139"/>
                  </a:lnTo>
                  <a:lnTo>
                    <a:pt x="109" y="135"/>
                  </a:lnTo>
                  <a:lnTo>
                    <a:pt x="120" y="129"/>
                  </a:lnTo>
                  <a:lnTo>
                    <a:pt x="129" y="122"/>
                  </a:lnTo>
                  <a:lnTo>
                    <a:pt x="136" y="114"/>
                  </a:lnTo>
                  <a:lnTo>
                    <a:pt x="143" y="105"/>
                  </a:lnTo>
                  <a:lnTo>
                    <a:pt x="147" y="95"/>
                  </a:lnTo>
                  <a:lnTo>
                    <a:pt x="149" y="84"/>
                  </a:lnTo>
                  <a:lnTo>
                    <a:pt x="149" y="71"/>
                  </a:lnTo>
                  <a:lnTo>
                    <a:pt x="149" y="60"/>
                  </a:lnTo>
                  <a:lnTo>
                    <a:pt x="147" y="50"/>
                  </a:lnTo>
                  <a:lnTo>
                    <a:pt x="143" y="39"/>
                  </a:lnTo>
                  <a:lnTo>
                    <a:pt x="136" y="30"/>
                  </a:lnTo>
                  <a:lnTo>
                    <a:pt x="129" y="22"/>
                  </a:lnTo>
                  <a:lnTo>
                    <a:pt x="120" y="15"/>
                  </a:lnTo>
                  <a:lnTo>
                    <a:pt x="109" y="9"/>
                  </a:lnTo>
                  <a:lnTo>
                    <a:pt x="100" y="5"/>
                  </a:lnTo>
                  <a:lnTo>
                    <a:pt x="88" y="3"/>
                  </a:lnTo>
                  <a:lnTo>
                    <a:pt x="75" y="0"/>
                  </a:lnTo>
                  <a:lnTo>
                    <a:pt x="63" y="3"/>
                  </a:lnTo>
                  <a:lnTo>
                    <a:pt x="52" y="5"/>
                  </a:lnTo>
                  <a:lnTo>
                    <a:pt x="41" y="9"/>
                  </a:lnTo>
                  <a:lnTo>
                    <a:pt x="32" y="15"/>
                  </a:lnTo>
                  <a:lnTo>
                    <a:pt x="23" y="22"/>
                  </a:lnTo>
                  <a:lnTo>
                    <a:pt x="16" y="30"/>
                  </a:lnTo>
                  <a:lnTo>
                    <a:pt x="9" y="39"/>
                  </a:lnTo>
                  <a:lnTo>
                    <a:pt x="4" y="50"/>
                  </a:lnTo>
                  <a:lnTo>
                    <a:pt x="2" y="60"/>
                  </a:lnTo>
                  <a:lnTo>
                    <a:pt x="0" y="71"/>
                  </a:lnTo>
                  <a:lnTo>
                    <a:pt x="2" y="84"/>
                  </a:lnTo>
                  <a:lnTo>
                    <a:pt x="4" y="95"/>
                  </a:lnTo>
                  <a:lnTo>
                    <a:pt x="9" y="105"/>
                  </a:lnTo>
                  <a:lnTo>
                    <a:pt x="16" y="114"/>
                  </a:lnTo>
                  <a:lnTo>
                    <a:pt x="23" y="122"/>
                  </a:lnTo>
                  <a:lnTo>
                    <a:pt x="32" y="129"/>
                  </a:lnTo>
                  <a:lnTo>
                    <a:pt x="41" y="135"/>
                  </a:lnTo>
                  <a:lnTo>
                    <a:pt x="52" y="139"/>
                  </a:lnTo>
                  <a:lnTo>
                    <a:pt x="63" y="142"/>
                  </a:lnTo>
                  <a:lnTo>
                    <a:pt x="75" y="142"/>
                  </a:lnTo>
                  <a:lnTo>
                    <a:pt x="75" y="14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30" name="Line 272"/>
            <p:cNvSpPr>
              <a:spLocks noChangeShapeType="1"/>
            </p:cNvSpPr>
            <p:nvPr/>
          </p:nvSpPr>
          <p:spPr bwMode="auto">
            <a:xfrm>
              <a:off x="3372" y="2748"/>
              <a:ext cx="48" cy="4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31" name="Line 273"/>
            <p:cNvSpPr>
              <a:spLocks noChangeShapeType="1"/>
            </p:cNvSpPr>
            <p:nvPr/>
          </p:nvSpPr>
          <p:spPr bwMode="auto">
            <a:xfrm>
              <a:off x="3396" y="2162"/>
              <a:ext cx="1" cy="7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32" name="Line 274"/>
            <p:cNvSpPr>
              <a:spLocks noChangeShapeType="1"/>
            </p:cNvSpPr>
            <p:nvPr/>
          </p:nvSpPr>
          <p:spPr bwMode="auto">
            <a:xfrm>
              <a:off x="3276" y="2167"/>
              <a:ext cx="1" cy="9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33" name="Freeform 275"/>
            <p:cNvSpPr>
              <a:spLocks/>
            </p:cNvSpPr>
            <p:nvPr/>
          </p:nvSpPr>
          <p:spPr bwMode="auto">
            <a:xfrm>
              <a:off x="3296" y="3033"/>
              <a:ext cx="100" cy="117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182" y="60"/>
                </a:cxn>
                <a:cxn ang="0">
                  <a:pos x="0" y="60"/>
                </a:cxn>
                <a:cxn ang="0">
                  <a:pos x="0" y="117"/>
                </a:cxn>
              </a:cxnLst>
              <a:rect l="0" t="0" r="r" b="b"/>
              <a:pathLst>
                <a:path w="182" h="117">
                  <a:moveTo>
                    <a:pt x="182" y="0"/>
                  </a:moveTo>
                  <a:lnTo>
                    <a:pt x="182" y="60"/>
                  </a:lnTo>
                  <a:lnTo>
                    <a:pt x="0" y="60"/>
                  </a:lnTo>
                  <a:lnTo>
                    <a:pt x="0" y="117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34" name="Freeform 276"/>
            <p:cNvSpPr>
              <a:spLocks/>
            </p:cNvSpPr>
            <p:nvPr/>
          </p:nvSpPr>
          <p:spPr bwMode="auto">
            <a:xfrm>
              <a:off x="3333" y="2947"/>
              <a:ext cx="19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2"/>
                </a:cxn>
                <a:cxn ang="0">
                  <a:pos x="34" y="15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34" h="32">
                  <a:moveTo>
                    <a:pt x="0" y="0"/>
                  </a:moveTo>
                  <a:lnTo>
                    <a:pt x="3" y="32"/>
                  </a:lnTo>
                  <a:lnTo>
                    <a:pt x="34" y="15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35" name="Freeform 278"/>
            <p:cNvSpPr>
              <a:spLocks/>
            </p:cNvSpPr>
            <p:nvPr/>
          </p:nvSpPr>
          <p:spPr bwMode="auto">
            <a:xfrm>
              <a:off x="3673" y="2167"/>
              <a:ext cx="454" cy="8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1"/>
                </a:cxn>
                <a:cxn ang="0">
                  <a:pos x="825" y="801"/>
                </a:cxn>
                <a:cxn ang="0">
                  <a:pos x="825" y="868"/>
                </a:cxn>
              </a:cxnLst>
              <a:rect l="0" t="0" r="r" b="b"/>
              <a:pathLst>
                <a:path w="825" h="868">
                  <a:moveTo>
                    <a:pt x="0" y="0"/>
                  </a:moveTo>
                  <a:lnTo>
                    <a:pt x="0" y="801"/>
                  </a:lnTo>
                  <a:lnTo>
                    <a:pt x="825" y="801"/>
                  </a:lnTo>
                  <a:lnTo>
                    <a:pt x="825" y="86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36" name="Line 279"/>
            <p:cNvSpPr>
              <a:spLocks noChangeShapeType="1"/>
            </p:cNvSpPr>
            <p:nvPr/>
          </p:nvSpPr>
          <p:spPr bwMode="auto">
            <a:xfrm>
              <a:off x="3651" y="2755"/>
              <a:ext cx="47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37" name="Rectangle 280"/>
            <p:cNvSpPr>
              <a:spLocks noChangeArrowheads="1"/>
            </p:cNvSpPr>
            <p:nvPr/>
          </p:nvSpPr>
          <p:spPr bwMode="auto">
            <a:xfrm>
              <a:off x="3693" y="269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</a:t>
              </a:r>
              <a:endParaRPr lang="en-US" altLang="en-US" sz="1108"/>
            </a:p>
          </p:txBody>
        </p:sp>
        <p:sp>
          <p:nvSpPr>
            <p:cNvPr id="138" name="Rectangle 281"/>
            <p:cNvSpPr>
              <a:spLocks noChangeArrowheads="1"/>
            </p:cNvSpPr>
            <p:nvPr/>
          </p:nvSpPr>
          <p:spPr bwMode="auto">
            <a:xfrm>
              <a:off x="3716" y="269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2</a:t>
              </a:r>
              <a:endParaRPr lang="en-US" altLang="en-US" sz="1108"/>
            </a:p>
          </p:txBody>
        </p:sp>
        <p:sp>
          <p:nvSpPr>
            <p:cNvPr id="139" name="Freeform 282"/>
            <p:cNvSpPr>
              <a:spLocks/>
            </p:cNvSpPr>
            <p:nvPr/>
          </p:nvSpPr>
          <p:spPr bwMode="auto">
            <a:xfrm>
              <a:off x="5020" y="1743"/>
              <a:ext cx="19" cy="32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4" y="32"/>
                </a:cxn>
                <a:cxn ang="0">
                  <a:pos x="18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0"/>
                </a:cxn>
              </a:cxnLst>
              <a:rect l="0" t="0" r="r" b="b"/>
              <a:pathLst>
                <a:path w="34" h="32">
                  <a:moveTo>
                    <a:pt x="0" y="30"/>
                  </a:moveTo>
                  <a:lnTo>
                    <a:pt x="34" y="32"/>
                  </a:lnTo>
                  <a:lnTo>
                    <a:pt x="1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40" name="Freeform 283"/>
            <p:cNvSpPr>
              <a:spLocks/>
            </p:cNvSpPr>
            <p:nvPr/>
          </p:nvSpPr>
          <p:spPr bwMode="auto">
            <a:xfrm>
              <a:off x="5020" y="2654"/>
              <a:ext cx="19" cy="32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0"/>
                </a:cxn>
                <a:cxn ang="0">
                  <a:pos x="18" y="3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2" y="0"/>
                </a:cxn>
              </a:cxnLst>
              <a:rect l="0" t="0" r="r" b="b"/>
              <a:pathLst>
                <a:path w="34" h="32">
                  <a:moveTo>
                    <a:pt x="32" y="0"/>
                  </a:moveTo>
                  <a:lnTo>
                    <a:pt x="0" y="0"/>
                  </a:lnTo>
                  <a:lnTo>
                    <a:pt x="18" y="3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41" name="Line 284"/>
            <p:cNvSpPr>
              <a:spLocks noChangeShapeType="1"/>
            </p:cNvSpPr>
            <p:nvPr/>
          </p:nvSpPr>
          <p:spPr bwMode="auto">
            <a:xfrm>
              <a:off x="5029" y="1765"/>
              <a:ext cx="1" cy="89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42" name="Rectangle 285"/>
            <p:cNvSpPr>
              <a:spLocks noChangeArrowheads="1"/>
            </p:cNvSpPr>
            <p:nvPr/>
          </p:nvSpPr>
          <p:spPr bwMode="auto">
            <a:xfrm>
              <a:off x="5044" y="2133"/>
              <a:ext cx="6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2</a:t>
              </a:r>
              <a:r>
                <a:rPr lang="en-US" altLang="he-IL" sz="831" baseline="30000">
                  <a:solidFill>
                    <a:srgbClr val="000000"/>
                  </a:solidFill>
                </a:rPr>
                <a:t>n</a:t>
              </a:r>
              <a:endParaRPr lang="en-US" altLang="he-IL" sz="1108"/>
            </a:p>
          </p:txBody>
        </p:sp>
        <p:sp>
          <p:nvSpPr>
            <p:cNvPr id="143" name="Rectangle 286"/>
            <p:cNvSpPr>
              <a:spLocks noChangeArrowheads="1"/>
            </p:cNvSpPr>
            <p:nvPr/>
          </p:nvSpPr>
          <p:spPr bwMode="auto">
            <a:xfrm>
              <a:off x="5045" y="2206"/>
              <a:ext cx="21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entries</a:t>
              </a:r>
              <a:endParaRPr lang="en-US" altLang="he-IL" sz="1108"/>
            </a:p>
          </p:txBody>
        </p:sp>
        <p:sp>
          <p:nvSpPr>
            <p:cNvPr id="144" name="Freeform 287"/>
            <p:cNvSpPr>
              <a:spLocks/>
            </p:cNvSpPr>
            <p:nvPr/>
          </p:nvSpPr>
          <p:spPr bwMode="auto">
            <a:xfrm>
              <a:off x="3478" y="1602"/>
              <a:ext cx="18" cy="32"/>
            </a:xfrm>
            <a:custGeom>
              <a:avLst/>
              <a:gdLst/>
              <a:ahLst/>
              <a:cxnLst>
                <a:cxn ang="0">
                  <a:pos x="32" y="30"/>
                </a:cxn>
                <a:cxn ang="0">
                  <a:pos x="34" y="0"/>
                </a:cxn>
                <a:cxn ang="0">
                  <a:pos x="0" y="15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2" y="30"/>
                </a:cxn>
              </a:cxnLst>
              <a:rect l="0" t="0" r="r" b="b"/>
              <a:pathLst>
                <a:path w="34" h="32">
                  <a:moveTo>
                    <a:pt x="32" y="30"/>
                  </a:moveTo>
                  <a:lnTo>
                    <a:pt x="34" y="0"/>
                  </a:lnTo>
                  <a:lnTo>
                    <a:pt x="0" y="15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2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45" name="Freeform 288"/>
            <p:cNvSpPr>
              <a:spLocks/>
            </p:cNvSpPr>
            <p:nvPr/>
          </p:nvSpPr>
          <p:spPr bwMode="auto">
            <a:xfrm>
              <a:off x="4980" y="1600"/>
              <a:ext cx="19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"/>
                </a:cxn>
                <a:cxn ang="0">
                  <a:pos x="34" y="17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34" h="34">
                  <a:moveTo>
                    <a:pt x="0" y="0"/>
                  </a:moveTo>
                  <a:lnTo>
                    <a:pt x="0" y="34"/>
                  </a:lnTo>
                  <a:lnTo>
                    <a:pt x="34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46" name="Freeform 289"/>
            <p:cNvSpPr>
              <a:spLocks/>
            </p:cNvSpPr>
            <p:nvPr/>
          </p:nvSpPr>
          <p:spPr bwMode="auto">
            <a:xfrm>
              <a:off x="3320" y="1602"/>
              <a:ext cx="18" cy="32"/>
            </a:xfrm>
            <a:custGeom>
              <a:avLst/>
              <a:gdLst/>
              <a:ahLst/>
              <a:cxnLst>
                <a:cxn ang="0">
                  <a:pos x="32" y="30"/>
                </a:cxn>
                <a:cxn ang="0">
                  <a:pos x="34" y="0"/>
                </a:cxn>
                <a:cxn ang="0">
                  <a:pos x="0" y="15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2" y="30"/>
                </a:cxn>
              </a:cxnLst>
              <a:rect l="0" t="0" r="r" b="b"/>
              <a:pathLst>
                <a:path w="34" h="32">
                  <a:moveTo>
                    <a:pt x="32" y="30"/>
                  </a:moveTo>
                  <a:lnTo>
                    <a:pt x="34" y="0"/>
                  </a:lnTo>
                  <a:lnTo>
                    <a:pt x="0" y="15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2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47" name="Line 290"/>
            <p:cNvSpPr>
              <a:spLocks noChangeShapeType="1"/>
            </p:cNvSpPr>
            <p:nvPr/>
          </p:nvSpPr>
          <p:spPr bwMode="auto">
            <a:xfrm>
              <a:off x="3333" y="1617"/>
              <a:ext cx="12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48" name="Line 291"/>
            <p:cNvSpPr>
              <a:spLocks noChangeShapeType="1"/>
            </p:cNvSpPr>
            <p:nvPr/>
          </p:nvSpPr>
          <p:spPr bwMode="auto">
            <a:xfrm>
              <a:off x="3494" y="1617"/>
              <a:ext cx="149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49" name="Rectangle 292"/>
            <p:cNvSpPr>
              <a:spLocks noChangeArrowheads="1"/>
            </p:cNvSpPr>
            <p:nvPr/>
          </p:nvSpPr>
          <p:spPr bwMode="auto">
            <a:xfrm>
              <a:off x="3438" y="1519"/>
              <a:ext cx="2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831">
                  <a:solidFill>
                    <a:srgbClr val="000000"/>
                  </a:solidFill>
                </a:rPr>
                <a:t> </a:t>
              </a:r>
              <a:endParaRPr lang="en-US" altLang="en-US" sz="1108"/>
            </a:p>
          </p:txBody>
        </p:sp>
        <p:sp>
          <p:nvSpPr>
            <p:cNvPr id="150" name="Freeform 299"/>
            <p:cNvSpPr>
              <a:spLocks/>
            </p:cNvSpPr>
            <p:nvPr/>
          </p:nvSpPr>
          <p:spPr bwMode="auto">
            <a:xfrm>
              <a:off x="4072" y="3063"/>
              <a:ext cx="274" cy="143"/>
            </a:xfrm>
            <a:custGeom>
              <a:avLst/>
              <a:gdLst/>
              <a:ahLst/>
              <a:cxnLst>
                <a:cxn ang="0">
                  <a:pos x="75" y="141"/>
                </a:cxn>
                <a:cxn ang="0">
                  <a:pos x="64" y="141"/>
                </a:cxn>
                <a:cxn ang="0">
                  <a:pos x="52" y="139"/>
                </a:cxn>
                <a:cxn ang="0">
                  <a:pos x="41" y="134"/>
                </a:cxn>
                <a:cxn ang="0">
                  <a:pos x="32" y="128"/>
                </a:cxn>
                <a:cxn ang="0">
                  <a:pos x="23" y="121"/>
                </a:cxn>
                <a:cxn ang="0">
                  <a:pos x="14" y="113"/>
                </a:cxn>
                <a:cxn ang="0">
                  <a:pos x="9" y="104"/>
                </a:cxn>
                <a:cxn ang="0">
                  <a:pos x="5" y="94"/>
                </a:cxn>
                <a:cxn ang="0">
                  <a:pos x="0" y="83"/>
                </a:cxn>
                <a:cxn ang="0">
                  <a:pos x="0" y="72"/>
                </a:cxn>
                <a:cxn ang="0">
                  <a:pos x="0" y="59"/>
                </a:cxn>
                <a:cxn ang="0">
                  <a:pos x="5" y="49"/>
                </a:cxn>
                <a:cxn ang="0">
                  <a:pos x="9" y="38"/>
                </a:cxn>
                <a:cxn ang="0">
                  <a:pos x="14" y="30"/>
                </a:cxn>
                <a:cxn ang="0">
                  <a:pos x="23" y="21"/>
                </a:cxn>
                <a:cxn ang="0">
                  <a:pos x="32" y="15"/>
                </a:cxn>
                <a:cxn ang="0">
                  <a:pos x="41" y="8"/>
                </a:cxn>
                <a:cxn ang="0">
                  <a:pos x="52" y="4"/>
                </a:cxn>
                <a:cxn ang="0">
                  <a:pos x="64" y="2"/>
                </a:cxn>
                <a:cxn ang="0">
                  <a:pos x="75" y="0"/>
                </a:cxn>
                <a:cxn ang="0">
                  <a:pos x="424" y="0"/>
                </a:cxn>
                <a:cxn ang="0">
                  <a:pos x="438" y="2"/>
                </a:cxn>
                <a:cxn ang="0">
                  <a:pos x="449" y="4"/>
                </a:cxn>
                <a:cxn ang="0">
                  <a:pos x="460" y="8"/>
                </a:cxn>
                <a:cxn ang="0">
                  <a:pos x="469" y="15"/>
                </a:cxn>
                <a:cxn ang="0">
                  <a:pos x="478" y="21"/>
                </a:cxn>
                <a:cxn ang="0">
                  <a:pos x="485" y="30"/>
                </a:cxn>
                <a:cxn ang="0">
                  <a:pos x="492" y="38"/>
                </a:cxn>
                <a:cxn ang="0">
                  <a:pos x="496" y="49"/>
                </a:cxn>
                <a:cxn ang="0">
                  <a:pos x="499" y="59"/>
                </a:cxn>
                <a:cxn ang="0">
                  <a:pos x="499" y="72"/>
                </a:cxn>
                <a:cxn ang="0">
                  <a:pos x="499" y="83"/>
                </a:cxn>
                <a:cxn ang="0">
                  <a:pos x="496" y="94"/>
                </a:cxn>
                <a:cxn ang="0">
                  <a:pos x="492" y="104"/>
                </a:cxn>
                <a:cxn ang="0">
                  <a:pos x="485" y="113"/>
                </a:cxn>
                <a:cxn ang="0">
                  <a:pos x="478" y="121"/>
                </a:cxn>
                <a:cxn ang="0">
                  <a:pos x="469" y="128"/>
                </a:cxn>
                <a:cxn ang="0">
                  <a:pos x="460" y="134"/>
                </a:cxn>
                <a:cxn ang="0">
                  <a:pos x="449" y="139"/>
                </a:cxn>
                <a:cxn ang="0">
                  <a:pos x="438" y="141"/>
                </a:cxn>
                <a:cxn ang="0">
                  <a:pos x="424" y="143"/>
                </a:cxn>
                <a:cxn ang="0">
                  <a:pos x="75" y="143"/>
                </a:cxn>
                <a:cxn ang="0">
                  <a:pos x="75" y="143"/>
                </a:cxn>
              </a:cxnLst>
              <a:rect l="0" t="0" r="r" b="b"/>
              <a:pathLst>
                <a:path w="499" h="143">
                  <a:moveTo>
                    <a:pt x="75" y="141"/>
                  </a:moveTo>
                  <a:lnTo>
                    <a:pt x="64" y="141"/>
                  </a:lnTo>
                  <a:lnTo>
                    <a:pt x="52" y="139"/>
                  </a:lnTo>
                  <a:lnTo>
                    <a:pt x="41" y="134"/>
                  </a:lnTo>
                  <a:lnTo>
                    <a:pt x="32" y="128"/>
                  </a:lnTo>
                  <a:lnTo>
                    <a:pt x="23" y="121"/>
                  </a:lnTo>
                  <a:lnTo>
                    <a:pt x="14" y="113"/>
                  </a:lnTo>
                  <a:lnTo>
                    <a:pt x="9" y="104"/>
                  </a:lnTo>
                  <a:lnTo>
                    <a:pt x="5" y="94"/>
                  </a:lnTo>
                  <a:lnTo>
                    <a:pt x="0" y="83"/>
                  </a:lnTo>
                  <a:lnTo>
                    <a:pt x="0" y="72"/>
                  </a:lnTo>
                  <a:lnTo>
                    <a:pt x="0" y="59"/>
                  </a:lnTo>
                  <a:lnTo>
                    <a:pt x="5" y="49"/>
                  </a:lnTo>
                  <a:lnTo>
                    <a:pt x="9" y="38"/>
                  </a:lnTo>
                  <a:lnTo>
                    <a:pt x="14" y="30"/>
                  </a:lnTo>
                  <a:lnTo>
                    <a:pt x="23" y="21"/>
                  </a:lnTo>
                  <a:lnTo>
                    <a:pt x="32" y="15"/>
                  </a:lnTo>
                  <a:lnTo>
                    <a:pt x="41" y="8"/>
                  </a:lnTo>
                  <a:lnTo>
                    <a:pt x="52" y="4"/>
                  </a:lnTo>
                  <a:lnTo>
                    <a:pt x="64" y="2"/>
                  </a:lnTo>
                  <a:lnTo>
                    <a:pt x="75" y="0"/>
                  </a:lnTo>
                  <a:lnTo>
                    <a:pt x="424" y="0"/>
                  </a:lnTo>
                  <a:lnTo>
                    <a:pt x="438" y="2"/>
                  </a:lnTo>
                  <a:lnTo>
                    <a:pt x="449" y="4"/>
                  </a:lnTo>
                  <a:lnTo>
                    <a:pt x="460" y="8"/>
                  </a:lnTo>
                  <a:lnTo>
                    <a:pt x="469" y="15"/>
                  </a:lnTo>
                  <a:lnTo>
                    <a:pt x="478" y="21"/>
                  </a:lnTo>
                  <a:lnTo>
                    <a:pt x="485" y="30"/>
                  </a:lnTo>
                  <a:lnTo>
                    <a:pt x="492" y="38"/>
                  </a:lnTo>
                  <a:lnTo>
                    <a:pt x="496" y="49"/>
                  </a:lnTo>
                  <a:lnTo>
                    <a:pt x="499" y="59"/>
                  </a:lnTo>
                  <a:lnTo>
                    <a:pt x="499" y="72"/>
                  </a:lnTo>
                  <a:lnTo>
                    <a:pt x="499" y="83"/>
                  </a:lnTo>
                  <a:lnTo>
                    <a:pt x="496" y="94"/>
                  </a:lnTo>
                  <a:lnTo>
                    <a:pt x="492" y="104"/>
                  </a:lnTo>
                  <a:lnTo>
                    <a:pt x="485" y="113"/>
                  </a:lnTo>
                  <a:lnTo>
                    <a:pt x="478" y="121"/>
                  </a:lnTo>
                  <a:lnTo>
                    <a:pt x="469" y="128"/>
                  </a:lnTo>
                  <a:lnTo>
                    <a:pt x="460" y="134"/>
                  </a:lnTo>
                  <a:lnTo>
                    <a:pt x="449" y="139"/>
                  </a:lnTo>
                  <a:lnTo>
                    <a:pt x="438" y="141"/>
                  </a:lnTo>
                  <a:lnTo>
                    <a:pt x="424" y="143"/>
                  </a:lnTo>
                  <a:lnTo>
                    <a:pt x="75" y="143"/>
                  </a:lnTo>
                  <a:lnTo>
                    <a:pt x="75" y="14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51" name="Rectangle 301"/>
            <p:cNvSpPr>
              <a:spLocks noChangeArrowheads="1"/>
            </p:cNvSpPr>
            <p:nvPr/>
          </p:nvSpPr>
          <p:spPr bwMode="auto">
            <a:xfrm>
              <a:off x="4136" y="3072"/>
              <a:ext cx="13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Mux</a:t>
              </a:r>
              <a:endParaRPr lang="en-US" altLang="he-IL" sz="1108"/>
            </a:p>
          </p:txBody>
        </p:sp>
        <p:sp>
          <p:nvSpPr>
            <p:cNvPr id="152" name="Freeform 303"/>
            <p:cNvSpPr>
              <a:spLocks/>
            </p:cNvSpPr>
            <p:nvPr/>
          </p:nvSpPr>
          <p:spPr bwMode="auto">
            <a:xfrm>
              <a:off x="4046" y="2152"/>
              <a:ext cx="18" cy="32"/>
            </a:xfrm>
            <a:custGeom>
              <a:avLst/>
              <a:gdLst/>
              <a:ahLst/>
              <a:cxnLst>
                <a:cxn ang="0">
                  <a:pos x="15" y="30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5" y="30"/>
                </a:cxn>
                <a:cxn ang="0">
                  <a:pos x="27" y="27"/>
                </a:cxn>
                <a:cxn ang="0">
                  <a:pos x="29" y="27"/>
                </a:cxn>
                <a:cxn ang="0">
                  <a:pos x="31" y="25"/>
                </a:cxn>
                <a:cxn ang="0">
                  <a:pos x="31" y="23"/>
                </a:cxn>
                <a:cxn ang="0">
                  <a:pos x="34" y="21"/>
                </a:cxn>
                <a:cxn ang="0">
                  <a:pos x="34" y="19"/>
                </a:cxn>
                <a:cxn ang="0">
                  <a:pos x="34" y="15"/>
                </a:cxn>
                <a:cxn ang="0">
                  <a:pos x="34" y="12"/>
                </a:cxn>
                <a:cxn ang="0">
                  <a:pos x="34" y="10"/>
                </a:cxn>
                <a:cxn ang="0">
                  <a:pos x="31" y="8"/>
                </a:cxn>
                <a:cxn ang="0">
                  <a:pos x="31" y="6"/>
                </a:cxn>
                <a:cxn ang="0">
                  <a:pos x="29" y="4"/>
                </a:cxn>
                <a:cxn ang="0">
                  <a:pos x="27" y="4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1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4" y="25"/>
                </a:cxn>
                <a:cxn ang="0">
                  <a:pos x="6" y="27"/>
                </a:cxn>
                <a:cxn ang="0">
                  <a:pos x="6" y="27"/>
                </a:cxn>
                <a:cxn ang="0">
                  <a:pos x="9" y="30"/>
                </a:cxn>
                <a:cxn ang="0">
                  <a:pos x="11" y="30"/>
                </a:cxn>
                <a:cxn ang="0">
                  <a:pos x="15" y="32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15" y="30"/>
                </a:cxn>
              </a:cxnLst>
              <a:rect l="0" t="0" r="r" b="b"/>
              <a:pathLst>
                <a:path w="34" h="32">
                  <a:moveTo>
                    <a:pt x="15" y="30"/>
                  </a:moveTo>
                  <a:lnTo>
                    <a:pt x="20" y="32"/>
                  </a:lnTo>
                  <a:lnTo>
                    <a:pt x="22" y="30"/>
                  </a:lnTo>
                  <a:lnTo>
                    <a:pt x="25" y="30"/>
                  </a:lnTo>
                  <a:lnTo>
                    <a:pt x="27" y="27"/>
                  </a:lnTo>
                  <a:lnTo>
                    <a:pt x="29" y="27"/>
                  </a:lnTo>
                  <a:lnTo>
                    <a:pt x="31" y="25"/>
                  </a:lnTo>
                  <a:lnTo>
                    <a:pt x="31" y="23"/>
                  </a:lnTo>
                  <a:lnTo>
                    <a:pt x="34" y="21"/>
                  </a:lnTo>
                  <a:lnTo>
                    <a:pt x="34" y="19"/>
                  </a:lnTo>
                  <a:lnTo>
                    <a:pt x="34" y="15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9" y="30"/>
                  </a:lnTo>
                  <a:lnTo>
                    <a:pt x="11" y="30"/>
                  </a:lnTo>
                  <a:lnTo>
                    <a:pt x="15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53" name="Line 304"/>
            <p:cNvSpPr>
              <a:spLocks noChangeShapeType="1"/>
            </p:cNvSpPr>
            <p:nvPr/>
          </p:nvSpPr>
          <p:spPr bwMode="auto">
            <a:xfrm>
              <a:off x="4030" y="2755"/>
              <a:ext cx="49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54" name="Rectangle 305"/>
            <p:cNvSpPr>
              <a:spLocks noChangeArrowheads="1"/>
            </p:cNvSpPr>
            <p:nvPr/>
          </p:nvSpPr>
          <p:spPr bwMode="auto">
            <a:xfrm>
              <a:off x="4073" y="269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</a:t>
              </a:r>
              <a:endParaRPr lang="en-US" altLang="en-US" sz="1108"/>
            </a:p>
          </p:txBody>
        </p:sp>
        <p:sp>
          <p:nvSpPr>
            <p:cNvPr id="155" name="Rectangle 306"/>
            <p:cNvSpPr>
              <a:spLocks noChangeArrowheads="1"/>
            </p:cNvSpPr>
            <p:nvPr/>
          </p:nvSpPr>
          <p:spPr bwMode="auto">
            <a:xfrm>
              <a:off x="4096" y="269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2</a:t>
              </a:r>
              <a:endParaRPr lang="en-US" altLang="en-US" sz="1108"/>
            </a:p>
          </p:txBody>
        </p:sp>
        <p:sp>
          <p:nvSpPr>
            <p:cNvPr id="156" name="Freeform 307"/>
            <p:cNvSpPr>
              <a:spLocks/>
            </p:cNvSpPr>
            <p:nvPr/>
          </p:nvSpPr>
          <p:spPr bwMode="auto">
            <a:xfrm>
              <a:off x="4424" y="2152"/>
              <a:ext cx="17" cy="32"/>
            </a:xfrm>
            <a:custGeom>
              <a:avLst/>
              <a:gdLst/>
              <a:ahLst/>
              <a:cxnLst>
                <a:cxn ang="0">
                  <a:pos x="15" y="30"/>
                </a:cxn>
                <a:cxn ang="0">
                  <a:pos x="18" y="32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4" y="27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1" y="19"/>
                </a:cxn>
                <a:cxn ang="0">
                  <a:pos x="31" y="15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7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20" y="2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1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4" y="27"/>
                </a:cxn>
                <a:cxn ang="0">
                  <a:pos x="6" y="27"/>
                </a:cxn>
                <a:cxn ang="0">
                  <a:pos x="9" y="30"/>
                </a:cxn>
                <a:cxn ang="0">
                  <a:pos x="11" y="30"/>
                </a:cxn>
                <a:cxn ang="0">
                  <a:pos x="13" y="32"/>
                </a:cxn>
                <a:cxn ang="0">
                  <a:pos x="15" y="32"/>
                </a:cxn>
                <a:cxn ang="0">
                  <a:pos x="15" y="32"/>
                </a:cxn>
                <a:cxn ang="0">
                  <a:pos x="15" y="30"/>
                </a:cxn>
              </a:cxnLst>
              <a:rect l="0" t="0" r="r" b="b"/>
              <a:pathLst>
                <a:path w="31" h="32">
                  <a:moveTo>
                    <a:pt x="15" y="30"/>
                  </a:moveTo>
                  <a:lnTo>
                    <a:pt x="18" y="32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4" y="27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1" y="15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7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9" y="30"/>
                  </a:lnTo>
                  <a:lnTo>
                    <a:pt x="11" y="30"/>
                  </a:lnTo>
                  <a:lnTo>
                    <a:pt x="13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57" name="Freeform 308"/>
            <p:cNvSpPr>
              <a:spLocks/>
            </p:cNvSpPr>
            <p:nvPr/>
          </p:nvSpPr>
          <p:spPr bwMode="auto">
            <a:xfrm>
              <a:off x="4236" y="2167"/>
              <a:ext cx="195" cy="868"/>
            </a:xfrm>
            <a:custGeom>
              <a:avLst/>
              <a:gdLst/>
              <a:ahLst/>
              <a:cxnLst>
                <a:cxn ang="0">
                  <a:pos x="356" y="0"/>
                </a:cxn>
                <a:cxn ang="0">
                  <a:pos x="356" y="707"/>
                </a:cxn>
                <a:cxn ang="0">
                  <a:pos x="0" y="707"/>
                </a:cxn>
                <a:cxn ang="0">
                  <a:pos x="0" y="868"/>
                </a:cxn>
              </a:cxnLst>
              <a:rect l="0" t="0" r="r" b="b"/>
              <a:pathLst>
                <a:path w="356" h="868">
                  <a:moveTo>
                    <a:pt x="356" y="0"/>
                  </a:moveTo>
                  <a:lnTo>
                    <a:pt x="356" y="707"/>
                  </a:lnTo>
                  <a:lnTo>
                    <a:pt x="0" y="707"/>
                  </a:lnTo>
                  <a:lnTo>
                    <a:pt x="0" y="86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58" name="Line 309"/>
            <p:cNvSpPr>
              <a:spLocks noChangeShapeType="1"/>
            </p:cNvSpPr>
            <p:nvPr/>
          </p:nvSpPr>
          <p:spPr bwMode="auto">
            <a:xfrm>
              <a:off x="4409" y="2755"/>
              <a:ext cx="47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59" name="Rectangle 310"/>
            <p:cNvSpPr>
              <a:spLocks noChangeArrowheads="1"/>
            </p:cNvSpPr>
            <p:nvPr/>
          </p:nvSpPr>
          <p:spPr bwMode="auto">
            <a:xfrm>
              <a:off x="4450" y="269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</a:t>
              </a:r>
              <a:endParaRPr lang="en-US" altLang="en-US" sz="1108"/>
            </a:p>
          </p:txBody>
        </p:sp>
        <p:sp>
          <p:nvSpPr>
            <p:cNvPr id="160" name="Rectangle 311"/>
            <p:cNvSpPr>
              <a:spLocks noChangeArrowheads="1"/>
            </p:cNvSpPr>
            <p:nvPr/>
          </p:nvSpPr>
          <p:spPr bwMode="auto">
            <a:xfrm>
              <a:off x="4474" y="269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2</a:t>
              </a:r>
              <a:endParaRPr lang="en-US" altLang="en-US" sz="1108"/>
            </a:p>
          </p:txBody>
        </p:sp>
        <p:sp>
          <p:nvSpPr>
            <p:cNvPr id="161" name="Freeform 312"/>
            <p:cNvSpPr>
              <a:spLocks/>
            </p:cNvSpPr>
            <p:nvPr/>
          </p:nvSpPr>
          <p:spPr bwMode="auto">
            <a:xfrm>
              <a:off x="4804" y="2152"/>
              <a:ext cx="19" cy="32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5" y="30"/>
                </a:cxn>
                <a:cxn ang="0">
                  <a:pos x="27" y="27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1" y="19"/>
                </a:cxn>
                <a:cxn ang="0">
                  <a:pos x="34" y="15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8"/>
                </a:cxn>
                <a:cxn ang="0">
                  <a:pos x="29" y="6"/>
                </a:cxn>
                <a:cxn ang="0">
                  <a:pos x="27" y="4"/>
                </a:cxn>
                <a:cxn ang="0">
                  <a:pos x="27" y="4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11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4" y="27"/>
                </a:cxn>
                <a:cxn ang="0">
                  <a:pos x="6" y="27"/>
                </a:cxn>
                <a:cxn ang="0">
                  <a:pos x="9" y="30"/>
                </a:cxn>
                <a:cxn ang="0">
                  <a:pos x="11" y="30"/>
                </a:cxn>
                <a:cxn ang="0">
                  <a:pos x="13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6" y="30"/>
                </a:cxn>
              </a:cxnLst>
              <a:rect l="0" t="0" r="r" b="b"/>
              <a:pathLst>
                <a:path w="34" h="32">
                  <a:moveTo>
                    <a:pt x="16" y="30"/>
                  </a:moveTo>
                  <a:lnTo>
                    <a:pt x="18" y="32"/>
                  </a:lnTo>
                  <a:lnTo>
                    <a:pt x="22" y="30"/>
                  </a:lnTo>
                  <a:lnTo>
                    <a:pt x="25" y="30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4" y="15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9" y="30"/>
                  </a:lnTo>
                  <a:lnTo>
                    <a:pt x="11" y="30"/>
                  </a:lnTo>
                  <a:lnTo>
                    <a:pt x="13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62" name="Freeform 313"/>
            <p:cNvSpPr>
              <a:spLocks/>
            </p:cNvSpPr>
            <p:nvPr/>
          </p:nvSpPr>
          <p:spPr bwMode="auto">
            <a:xfrm>
              <a:off x="4291" y="2167"/>
              <a:ext cx="522" cy="866"/>
            </a:xfrm>
            <a:custGeom>
              <a:avLst/>
              <a:gdLst/>
              <a:ahLst/>
              <a:cxnLst>
                <a:cxn ang="0">
                  <a:pos x="947" y="0"/>
                </a:cxn>
                <a:cxn ang="0">
                  <a:pos x="950" y="801"/>
                </a:cxn>
                <a:cxn ang="0">
                  <a:pos x="0" y="801"/>
                </a:cxn>
                <a:cxn ang="0">
                  <a:pos x="0" y="866"/>
                </a:cxn>
              </a:cxnLst>
              <a:rect l="0" t="0" r="r" b="b"/>
              <a:pathLst>
                <a:path w="950" h="866">
                  <a:moveTo>
                    <a:pt x="947" y="0"/>
                  </a:moveTo>
                  <a:lnTo>
                    <a:pt x="950" y="801"/>
                  </a:lnTo>
                  <a:lnTo>
                    <a:pt x="0" y="801"/>
                  </a:lnTo>
                  <a:lnTo>
                    <a:pt x="0" y="86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63" name="Line 314"/>
            <p:cNvSpPr>
              <a:spLocks noChangeShapeType="1"/>
            </p:cNvSpPr>
            <p:nvPr/>
          </p:nvSpPr>
          <p:spPr bwMode="auto">
            <a:xfrm>
              <a:off x="4788" y="2755"/>
              <a:ext cx="48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64" name="Rectangle 315"/>
            <p:cNvSpPr>
              <a:spLocks noChangeArrowheads="1"/>
            </p:cNvSpPr>
            <p:nvPr/>
          </p:nvSpPr>
          <p:spPr bwMode="auto">
            <a:xfrm>
              <a:off x="4832" y="269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</a:t>
              </a:r>
              <a:endParaRPr lang="en-US" altLang="en-US" sz="1108"/>
            </a:p>
          </p:txBody>
        </p:sp>
        <p:sp>
          <p:nvSpPr>
            <p:cNvPr id="165" name="Rectangle 316"/>
            <p:cNvSpPr>
              <a:spLocks noChangeArrowheads="1"/>
            </p:cNvSpPr>
            <p:nvPr/>
          </p:nvSpPr>
          <p:spPr bwMode="auto">
            <a:xfrm>
              <a:off x="4853" y="269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2</a:t>
              </a:r>
              <a:endParaRPr lang="en-US" altLang="en-US" sz="1108"/>
            </a:p>
          </p:txBody>
        </p:sp>
        <p:sp>
          <p:nvSpPr>
            <p:cNvPr id="166" name="Freeform 317"/>
            <p:cNvSpPr>
              <a:spLocks/>
            </p:cNvSpPr>
            <p:nvPr/>
          </p:nvSpPr>
          <p:spPr bwMode="auto">
            <a:xfrm>
              <a:off x="4118" y="3026"/>
              <a:ext cx="17" cy="32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2"/>
                </a:cxn>
                <a:cxn ang="0">
                  <a:pos x="16" y="32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0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0" y="2"/>
                  </a:lnTo>
                  <a:lnTo>
                    <a:pt x="16" y="3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67" name="Freeform 318"/>
            <p:cNvSpPr>
              <a:spLocks/>
            </p:cNvSpPr>
            <p:nvPr/>
          </p:nvSpPr>
          <p:spPr bwMode="auto">
            <a:xfrm>
              <a:off x="4173" y="3026"/>
              <a:ext cx="17" cy="32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0" y="2"/>
                </a:cxn>
                <a:cxn ang="0">
                  <a:pos x="16" y="32"/>
                </a:cxn>
                <a:cxn ang="0">
                  <a:pos x="31" y="2"/>
                </a:cxn>
                <a:cxn ang="0">
                  <a:pos x="31" y="2"/>
                </a:cxn>
                <a:cxn ang="0">
                  <a:pos x="31" y="0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lnTo>
                    <a:pt x="0" y="2"/>
                  </a:lnTo>
                  <a:lnTo>
                    <a:pt x="16" y="3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68" name="Freeform 319"/>
            <p:cNvSpPr>
              <a:spLocks/>
            </p:cNvSpPr>
            <p:nvPr/>
          </p:nvSpPr>
          <p:spPr bwMode="auto">
            <a:xfrm>
              <a:off x="4227" y="3026"/>
              <a:ext cx="19" cy="32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2"/>
                </a:cxn>
                <a:cxn ang="0">
                  <a:pos x="16" y="32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</a:cxnLst>
              <a:rect l="0" t="0" r="r" b="b"/>
              <a:pathLst>
                <a:path w="34" h="32">
                  <a:moveTo>
                    <a:pt x="32" y="0"/>
                  </a:moveTo>
                  <a:lnTo>
                    <a:pt x="0" y="2"/>
                  </a:lnTo>
                  <a:lnTo>
                    <a:pt x="16" y="3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69" name="Freeform 320"/>
            <p:cNvSpPr>
              <a:spLocks/>
            </p:cNvSpPr>
            <p:nvPr/>
          </p:nvSpPr>
          <p:spPr bwMode="auto">
            <a:xfrm>
              <a:off x="4282" y="3026"/>
              <a:ext cx="19" cy="32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2"/>
                </a:cxn>
                <a:cxn ang="0">
                  <a:pos x="16" y="32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</a:cxnLst>
              <a:rect l="0" t="0" r="r" b="b"/>
              <a:pathLst>
                <a:path w="34" h="32">
                  <a:moveTo>
                    <a:pt x="32" y="0"/>
                  </a:moveTo>
                  <a:lnTo>
                    <a:pt x="0" y="2"/>
                  </a:lnTo>
                  <a:lnTo>
                    <a:pt x="16" y="3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70" name="Line 323"/>
            <p:cNvSpPr>
              <a:spLocks noChangeShapeType="1"/>
            </p:cNvSpPr>
            <p:nvPr/>
          </p:nvSpPr>
          <p:spPr bwMode="auto">
            <a:xfrm>
              <a:off x="4185" y="3272"/>
              <a:ext cx="48" cy="4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71" name="Rectangle 324"/>
            <p:cNvSpPr>
              <a:spLocks noChangeArrowheads="1"/>
            </p:cNvSpPr>
            <p:nvPr/>
          </p:nvSpPr>
          <p:spPr bwMode="auto">
            <a:xfrm>
              <a:off x="4226" y="321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</a:t>
              </a:r>
              <a:endParaRPr lang="en-US" altLang="en-US" sz="1108"/>
            </a:p>
          </p:txBody>
        </p:sp>
        <p:sp>
          <p:nvSpPr>
            <p:cNvPr id="172" name="Rectangle 325"/>
            <p:cNvSpPr>
              <a:spLocks noChangeArrowheads="1"/>
            </p:cNvSpPr>
            <p:nvPr/>
          </p:nvSpPr>
          <p:spPr bwMode="auto">
            <a:xfrm>
              <a:off x="4250" y="3217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2</a:t>
              </a:r>
              <a:endParaRPr lang="en-US" altLang="en-US" sz="1108"/>
            </a:p>
          </p:txBody>
        </p:sp>
        <p:sp>
          <p:nvSpPr>
            <p:cNvPr id="173" name="Freeform 346"/>
            <p:cNvSpPr>
              <a:spLocks/>
            </p:cNvSpPr>
            <p:nvPr/>
          </p:nvSpPr>
          <p:spPr bwMode="auto">
            <a:xfrm>
              <a:off x="4054" y="2167"/>
              <a:ext cx="127" cy="866"/>
            </a:xfrm>
            <a:custGeom>
              <a:avLst/>
              <a:gdLst/>
              <a:ahLst/>
              <a:cxnLst>
                <a:cxn ang="0">
                  <a:pos x="232" y="866"/>
                </a:cxn>
                <a:cxn ang="0">
                  <a:pos x="232" y="707"/>
                </a:cxn>
                <a:cxn ang="0">
                  <a:pos x="0" y="707"/>
                </a:cxn>
                <a:cxn ang="0">
                  <a:pos x="0" y="0"/>
                </a:cxn>
              </a:cxnLst>
              <a:rect l="0" t="0" r="r" b="b"/>
              <a:pathLst>
                <a:path w="232" h="866">
                  <a:moveTo>
                    <a:pt x="232" y="866"/>
                  </a:moveTo>
                  <a:lnTo>
                    <a:pt x="232" y="707"/>
                  </a:lnTo>
                  <a:lnTo>
                    <a:pt x="0" y="707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74" name="Line 347"/>
            <p:cNvSpPr>
              <a:spLocks noChangeShapeType="1"/>
            </p:cNvSpPr>
            <p:nvPr/>
          </p:nvSpPr>
          <p:spPr bwMode="auto">
            <a:xfrm flipV="1">
              <a:off x="3300" y="1750"/>
              <a:ext cx="1" cy="9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75" name="Line 348"/>
            <p:cNvSpPr>
              <a:spLocks noChangeShapeType="1"/>
            </p:cNvSpPr>
            <p:nvPr/>
          </p:nvSpPr>
          <p:spPr bwMode="auto">
            <a:xfrm flipV="1">
              <a:off x="3488" y="1750"/>
              <a:ext cx="1" cy="9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76" name="Line 349"/>
            <p:cNvSpPr>
              <a:spLocks noChangeShapeType="1"/>
            </p:cNvSpPr>
            <p:nvPr/>
          </p:nvSpPr>
          <p:spPr bwMode="auto">
            <a:xfrm flipV="1">
              <a:off x="3864" y="1750"/>
              <a:ext cx="1" cy="9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77" name="Line 350"/>
            <p:cNvSpPr>
              <a:spLocks noChangeShapeType="1"/>
            </p:cNvSpPr>
            <p:nvPr/>
          </p:nvSpPr>
          <p:spPr bwMode="auto">
            <a:xfrm flipV="1">
              <a:off x="4245" y="1750"/>
              <a:ext cx="1" cy="9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78" name="Line 351"/>
            <p:cNvSpPr>
              <a:spLocks noChangeShapeType="1"/>
            </p:cNvSpPr>
            <p:nvPr/>
          </p:nvSpPr>
          <p:spPr bwMode="auto">
            <a:xfrm flipV="1">
              <a:off x="4623" y="1750"/>
              <a:ext cx="1" cy="9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79" name="Line 352"/>
            <p:cNvSpPr>
              <a:spLocks noChangeShapeType="1"/>
            </p:cNvSpPr>
            <p:nvPr/>
          </p:nvSpPr>
          <p:spPr bwMode="auto">
            <a:xfrm flipH="1">
              <a:off x="3256" y="1837"/>
              <a:ext cx="174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80" name="Line 353"/>
            <p:cNvSpPr>
              <a:spLocks noChangeShapeType="1"/>
            </p:cNvSpPr>
            <p:nvPr/>
          </p:nvSpPr>
          <p:spPr bwMode="auto">
            <a:xfrm flipH="1">
              <a:off x="3256" y="1931"/>
              <a:ext cx="1740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81" name="Line 354"/>
            <p:cNvSpPr>
              <a:spLocks noChangeShapeType="1"/>
            </p:cNvSpPr>
            <p:nvPr/>
          </p:nvSpPr>
          <p:spPr bwMode="auto">
            <a:xfrm flipH="1">
              <a:off x="3256" y="2025"/>
              <a:ext cx="1740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82" name="Line 355"/>
            <p:cNvSpPr>
              <a:spLocks noChangeShapeType="1"/>
            </p:cNvSpPr>
            <p:nvPr/>
          </p:nvSpPr>
          <p:spPr bwMode="auto">
            <a:xfrm flipH="1">
              <a:off x="3256" y="2120"/>
              <a:ext cx="1740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83" name="Line 356"/>
            <p:cNvSpPr>
              <a:spLocks noChangeShapeType="1"/>
            </p:cNvSpPr>
            <p:nvPr/>
          </p:nvSpPr>
          <p:spPr bwMode="auto">
            <a:xfrm flipH="1">
              <a:off x="3256" y="2214"/>
              <a:ext cx="1740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84" name="Line 357"/>
            <p:cNvSpPr>
              <a:spLocks noChangeShapeType="1"/>
            </p:cNvSpPr>
            <p:nvPr/>
          </p:nvSpPr>
          <p:spPr bwMode="auto">
            <a:xfrm flipH="1">
              <a:off x="3256" y="2310"/>
              <a:ext cx="174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85" name="Line 358"/>
            <p:cNvSpPr>
              <a:spLocks noChangeShapeType="1"/>
            </p:cNvSpPr>
            <p:nvPr/>
          </p:nvSpPr>
          <p:spPr bwMode="auto">
            <a:xfrm flipH="1">
              <a:off x="3256" y="2404"/>
              <a:ext cx="174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86" name="Line 359"/>
            <p:cNvSpPr>
              <a:spLocks noChangeShapeType="1"/>
            </p:cNvSpPr>
            <p:nvPr/>
          </p:nvSpPr>
          <p:spPr bwMode="auto">
            <a:xfrm flipH="1">
              <a:off x="3256" y="2498"/>
              <a:ext cx="174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87" name="Line 360"/>
            <p:cNvSpPr>
              <a:spLocks noChangeShapeType="1"/>
            </p:cNvSpPr>
            <p:nvPr/>
          </p:nvSpPr>
          <p:spPr bwMode="auto">
            <a:xfrm flipH="1">
              <a:off x="3256" y="2592"/>
              <a:ext cx="174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88" name="Line 361"/>
            <p:cNvSpPr>
              <a:spLocks noChangeShapeType="1"/>
            </p:cNvSpPr>
            <p:nvPr/>
          </p:nvSpPr>
          <p:spPr bwMode="auto">
            <a:xfrm>
              <a:off x="3382" y="2949"/>
              <a:ext cx="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89" name="Line 362"/>
            <p:cNvSpPr>
              <a:spLocks noChangeShapeType="1"/>
            </p:cNvSpPr>
            <p:nvPr/>
          </p:nvSpPr>
          <p:spPr bwMode="auto">
            <a:xfrm>
              <a:off x="3382" y="2971"/>
              <a:ext cx="26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90" name="Line 395"/>
            <p:cNvSpPr>
              <a:spLocks noChangeShapeType="1"/>
            </p:cNvSpPr>
            <p:nvPr/>
          </p:nvSpPr>
          <p:spPr bwMode="auto">
            <a:xfrm>
              <a:off x="4200" y="3189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191" name="Line 398"/>
            <p:cNvSpPr>
              <a:spLocks noChangeShapeType="1"/>
            </p:cNvSpPr>
            <p:nvPr/>
          </p:nvSpPr>
          <p:spPr bwMode="auto">
            <a:xfrm>
              <a:off x="4515" y="3070"/>
              <a:ext cx="68" cy="10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192" name="Rectangle 399"/>
            <p:cNvSpPr>
              <a:spLocks noChangeArrowheads="1"/>
            </p:cNvSpPr>
            <p:nvPr/>
          </p:nvSpPr>
          <p:spPr bwMode="auto">
            <a:xfrm>
              <a:off x="4471" y="3128"/>
              <a:ext cx="6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m</a:t>
              </a:r>
              <a:endParaRPr lang="en-US" altLang="he-IL" sz="1108"/>
            </a:p>
          </p:txBody>
        </p:sp>
        <p:grpSp>
          <p:nvGrpSpPr>
            <p:cNvPr id="193" name="Group 400"/>
            <p:cNvGrpSpPr>
              <a:grpSpLocks/>
            </p:cNvGrpSpPr>
            <p:nvPr/>
          </p:nvGrpSpPr>
          <p:grpSpPr bwMode="auto">
            <a:xfrm>
              <a:off x="4272" y="1632"/>
              <a:ext cx="96" cy="144"/>
              <a:chOff x="558" y="1824"/>
              <a:chExt cx="48" cy="108"/>
            </a:xfrm>
          </p:grpSpPr>
          <p:sp>
            <p:nvSpPr>
              <p:cNvPr id="229" name="Freeform 401"/>
              <p:cNvSpPr>
                <a:spLocks/>
              </p:cNvSpPr>
              <p:nvPr/>
            </p:nvSpPr>
            <p:spPr bwMode="auto">
              <a:xfrm>
                <a:off x="558" y="1830"/>
                <a:ext cx="30" cy="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36"/>
                  </a:cxn>
                  <a:cxn ang="0">
                    <a:pos x="6" y="72"/>
                  </a:cxn>
                  <a:cxn ang="0">
                    <a:pos x="30" y="102"/>
                  </a:cxn>
                </a:cxnLst>
                <a:rect l="0" t="0" r="r" b="b"/>
                <a:pathLst>
                  <a:path w="30" h="102">
                    <a:moveTo>
                      <a:pt x="0" y="0"/>
                    </a:moveTo>
                    <a:cubicBezTo>
                      <a:pt x="5" y="7"/>
                      <a:pt x="19" y="25"/>
                      <a:pt x="18" y="36"/>
                    </a:cubicBezTo>
                    <a:cubicBezTo>
                      <a:pt x="17" y="49"/>
                      <a:pt x="6" y="72"/>
                      <a:pt x="6" y="72"/>
                    </a:cubicBezTo>
                    <a:cubicBezTo>
                      <a:pt x="21" y="95"/>
                      <a:pt x="13" y="85"/>
                      <a:pt x="30" y="102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108"/>
              </a:p>
            </p:txBody>
          </p:sp>
          <p:sp>
            <p:nvSpPr>
              <p:cNvPr id="230" name="Freeform 402"/>
              <p:cNvSpPr>
                <a:spLocks/>
              </p:cNvSpPr>
              <p:nvPr/>
            </p:nvSpPr>
            <p:spPr bwMode="auto">
              <a:xfrm>
                <a:off x="576" y="1824"/>
                <a:ext cx="30" cy="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36"/>
                  </a:cxn>
                  <a:cxn ang="0">
                    <a:pos x="6" y="72"/>
                  </a:cxn>
                  <a:cxn ang="0">
                    <a:pos x="30" y="102"/>
                  </a:cxn>
                </a:cxnLst>
                <a:rect l="0" t="0" r="r" b="b"/>
                <a:pathLst>
                  <a:path w="30" h="102">
                    <a:moveTo>
                      <a:pt x="0" y="0"/>
                    </a:moveTo>
                    <a:cubicBezTo>
                      <a:pt x="5" y="7"/>
                      <a:pt x="19" y="25"/>
                      <a:pt x="18" y="36"/>
                    </a:cubicBezTo>
                    <a:cubicBezTo>
                      <a:pt x="17" y="49"/>
                      <a:pt x="6" y="72"/>
                      <a:pt x="6" y="72"/>
                    </a:cubicBezTo>
                    <a:cubicBezTo>
                      <a:pt x="21" y="95"/>
                      <a:pt x="13" y="85"/>
                      <a:pt x="30" y="102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108"/>
              </a:p>
            </p:txBody>
          </p:sp>
        </p:grpSp>
        <p:grpSp>
          <p:nvGrpSpPr>
            <p:cNvPr id="194" name="Group 403"/>
            <p:cNvGrpSpPr>
              <a:grpSpLocks/>
            </p:cNvGrpSpPr>
            <p:nvPr/>
          </p:nvGrpSpPr>
          <p:grpSpPr bwMode="auto">
            <a:xfrm>
              <a:off x="4293" y="2626"/>
              <a:ext cx="75" cy="158"/>
              <a:chOff x="558" y="1824"/>
              <a:chExt cx="48" cy="108"/>
            </a:xfrm>
          </p:grpSpPr>
          <p:sp>
            <p:nvSpPr>
              <p:cNvPr id="227" name="Freeform 404"/>
              <p:cNvSpPr>
                <a:spLocks/>
              </p:cNvSpPr>
              <p:nvPr/>
            </p:nvSpPr>
            <p:spPr bwMode="auto">
              <a:xfrm>
                <a:off x="558" y="1830"/>
                <a:ext cx="30" cy="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36"/>
                  </a:cxn>
                  <a:cxn ang="0">
                    <a:pos x="6" y="72"/>
                  </a:cxn>
                  <a:cxn ang="0">
                    <a:pos x="30" y="102"/>
                  </a:cxn>
                </a:cxnLst>
                <a:rect l="0" t="0" r="r" b="b"/>
                <a:pathLst>
                  <a:path w="30" h="102">
                    <a:moveTo>
                      <a:pt x="0" y="0"/>
                    </a:moveTo>
                    <a:cubicBezTo>
                      <a:pt x="5" y="7"/>
                      <a:pt x="19" y="25"/>
                      <a:pt x="18" y="36"/>
                    </a:cubicBezTo>
                    <a:cubicBezTo>
                      <a:pt x="17" y="49"/>
                      <a:pt x="6" y="72"/>
                      <a:pt x="6" y="72"/>
                    </a:cubicBezTo>
                    <a:cubicBezTo>
                      <a:pt x="21" y="95"/>
                      <a:pt x="13" y="85"/>
                      <a:pt x="30" y="102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108"/>
              </a:p>
            </p:txBody>
          </p:sp>
          <p:sp>
            <p:nvSpPr>
              <p:cNvPr id="228" name="Freeform 405"/>
              <p:cNvSpPr>
                <a:spLocks/>
              </p:cNvSpPr>
              <p:nvPr/>
            </p:nvSpPr>
            <p:spPr bwMode="auto">
              <a:xfrm>
                <a:off x="576" y="1824"/>
                <a:ext cx="30" cy="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36"/>
                  </a:cxn>
                  <a:cxn ang="0">
                    <a:pos x="6" y="72"/>
                  </a:cxn>
                  <a:cxn ang="0">
                    <a:pos x="30" y="102"/>
                  </a:cxn>
                </a:cxnLst>
                <a:rect l="0" t="0" r="r" b="b"/>
                <a:pathLst>
                  <a:path w="30" h="102">
                    <a:moveTo>
                      <a:pt x="0" y="0"/>
                    </a:moveTo>
                    <a:cubicBezTo>
                      <a:pt x="5" y="7"/>
                      <a:pt x="19" y="25"/>
                      <a:pt x="18" y="36"/>
                    </a:cubicBezTo>
                    <a:cubicBezTo>
                      <a:pt x="17" y="49"/>
                      <a:pt x="6" y="72"/>
                      <a:pt x="6" y="72"/>
                    </a:cubicBezTo>
                    <a:cubicBezTo>
                      <a:pt x="21" y="95"/>
                      <a:pt x="13" y="85"/>
                      <a:pt x="30" y="102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1108"/>
              </a:p>
            </p:txBody>
          </p:sp>
        </p:grpSp>
        <p:sp>
          <p:nvSpPr>
            <p:cNvPr id="195" name="Rectangle 406"/>
            <p:cNvSpPr>
              <a:spLocks noChangeArrowheads="1"/>
            </p:cNvSpPr>
            <p:nvPr/>
          </p:nvSpPr>
          <p:spPr bwMode="auto">
            <a:xfrm>
              <a:off x="3272" y="1519"/>
              <a:ext cx="36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30-</a:t>
              </a:r>
              <a:r>
                <a:rPr lang="en-US" altLang="he-IL" sz="831">
                  <a:solidFill>
                    <a:srgbClr val="000000"/>
                  </a:solidFill>
                </a:rPr>
                <a:t>n-m bits</a:t>
              </a:r>
              <a:endParaRPr lang="en-US" altLang="he-IL" sz="1108"/>
            </a:p>
          </p:txBody>
        </p:sp>
        <p:sp>
          <p:nvSpPr>
            <p:cNvPr id="196" name="Rectangle 407"/>
            <p:cNvSpPr>
              <a:spLocks noChangeArrowheads="1"/>
            </p:cNvSpPr>
            <p:nvPr/>
          </p:nvSpPr>
          <p:spPr bwMode="auto">
            <a:xfrm>
              <a:off x="3403" y="2696"/>
              <a:ext cx="23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30-</a:t>
              </a:r>
              <a:r>
                <a:rPr lang="en-US" altLang="he-IL" sz="831">
                  <a:solidFill>
                    <a:srgbClr val="000000"/>
                  </a:solidFill>
                </a:rPr>
                <a:t>n-m</a:t>
              </a:r>
              <a:endParaRPr lang="en-US" altLang="he-IL" sz="1108"/>
            </a:p>
          </p:txBody>
        </p:sp>
        <p:sp>
          <p:nvSpPr>
            <p:cNvPr id="197" name="Line 408"/>
            <p:cNvSpPr>
              <a:spLocks noChangeShapeType="1"/>
            </p:cNvSpPr>
            <p:nvPr/>
          </p:nvSpPr>
          <p:spPr bwMode="auto">
            <a:xfrm>
              <a:off x="1488" y="1380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198" name="Line 409"/>
            <p:cNvSpPr>
              <a:spLocks noChangeShapeType="1"/>
            </p:cNvSpPr>
            <p:nvPr/>
          </p:nvSpPr>
          <p:spPr bwMode="auto">
            <a:xfrm flipV="1">
              <a:off x="3072" y="29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199" name="Line 410"/>
            <p:cNvSpPr>
              <a:spLocks noChangeShapeType="1"/>
            </p:cNvSpPr>
            <p:nvPr/>
          </p:nvSpPr>
          <p:spPr bwMode="auto">
            <a:xfrm flipV="1">
              <a:off x="3072" y="1392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00" name="Line 411"/>
            <p:cNvSpPr>
              <a:spLocks noChangeShapeType="1"/>
            </p:cNvSpPr>
            <p:nvPr/>
          </p:nvSpPr>
          <p:spPr bwMode="auto">
            <a:xfrm>
              <a:off x="2784" y="1488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01" name="Line 412"/>
            <p:cNvSpPr>
              <a:spLocks noChangeShapeType="1"/>
            </p:cNvSpPr>
            <p:nvPr/>
          </p:nvSpPr>
          <p:spPr bwMode="auto">
            <a:xfrm flipV="1">
              <a:off x="5328" y="1488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02" name="Line 413"/>
            <p:cNvSpPr>
              <a:spLocks noChangeShapeType="1"/>
            </p:cNvSpPr>
            <p:nvPr/>
          </p:nvSpPr>
          <p:spPr bwMode="auto">
            <a:xfrm>
              <a:off x="4320" y="3120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03" name="Rectangle 414"/>
            <p:cNvSpPr>
              <a:spLocks noChangeArrowheads="1"/>
            </p:cNvSpPr>
            <p:nvPr/>
          </p:nvSpPr>
          <p:spPr bwMode="auto">
            <a:xfrm>
              <a:off x="2900" y="1248"/>
              <a:ext cx="12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Tag</a:t>
              </a:r>
              <a:endParaRPr lang="en-US" altLang="he-IL" sz="1108"/>
            </a:p>
          </p:txBody>
        </p:sp>
        <p:sp>
          <p:nvSpPr>
            <p:cNvPr id="204" name="Rectangle 415"/>
            <p:cNvSpPr>
              <a:spLocks noChangeArrowheads="1"/>
            </p:cNvSpPr>
            <p:nvPr/>
          </p:nvSpPr>
          <p:spPr bwMode="auto">
            <a:xfrm>
              <a:off x="4048" y="1536"/>
              <a:ext cx="32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31">
                  <a:solidFill>
                    <a:srgbClr val="000000"/>
                  </a:solidFill>
                </a:rPr>
                <a:t>32*2</a:t>
              </a:r>
              <a:r>
                <a:rPr lang="en-US" altLang="he-IL" sz="831" baseline="30000">
                  <a:solidFill>
                    <a:srgbClr val="000000"/>
                  </a:solidFill>
                </a:rPr>
                <a:t>m</a:t>
              </a:r>
              <a:r>
                <a:rPr lang="en-US" altLang="he-IL" sz="831">
                  <a:solidFill>
                    <a:srgbClr val="000000"/>
                  </a:solidFill>
                </a:rPr>
                <a:t> bits</a:t>
              </a:r>
              <a:endParaRPr lang="en-US" altLang="he-IL" sz="1108"/>
            </a:p>
          </p:txBody>
        </p:sp>
        <p:sp>
          <p:nvSpPr>
            <p:cNvPr id="205" name="Line 416"/>
            <p:cNvSpPr>
              <a:spLocks noChangeShapeType="1"/>
            </p:cNvSpPr>
            <p:nvPr/>
          </p:nvSpPr>
          <p:spPr bwMode="auto">
            <a:xfrm>
              <a:off x="1632" y="153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06" name="Line 417"/>
            <p:cNvSpPr>
              <a:spLocks noChangeShapeType="1"/>
            </p:cNvSpPr>
            <p:nvPr/>
          </p:nvSpPr>
          <p:spPr bwMode="auto">
            <a:xfrm flipV="1">
              <a:off x="3168" y="1536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07" name="Line 418"/>
            <p:cNvSpPr>
              <a:spLocks noChangeShapeType="1"/>
            </p:cNvSpPr>
            <p:nvPr/>
          </p:nvSpPr>
          <p:spPr bwMode="auto">
            <a:xfrm>
              <a:off x="3168" y="216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08" name="Line 419"/>
            <p:cNvSpPr>
              <a:spLocks noChangeShapeType="1"/>
            </p:cNvSpPr>
            <p:nvPr/>
          </p:nvSpPr>
          <p:spPr bwMode="auto">
            <a:xfrm>
              <a:off x="3168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09" name="Line 420"/>
            <p:cNvSpPr>
              <a:spLocks noChangeShapeType="1"/>
            </p:cNvSpPr>
            <p:nvPr/>
          </p:nvSpPr>
          <p:spPr bwMode="auto">
            <a:xfrm flipV="1">
              <a:off x="1632" y="14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10" name="Freeform 421"/>
            <p:cNvSpPr>
              <a:spLocks/>
            </p:cNvSpPr>
            <p:nvPr/>
          </p:nvSpPr>
          <p:spPr bwMode="auto">
            <a:xfrm>
              <a:off x="2736" y="3648"/>
              <a:ext cx="274" cy="143"/>
            </a:xfrm>
            <a:custGeom>
              <a:avLst/>
              <a:gdLst/>
              <a:ahLst/>
              <a:cxnLst>
                <a:cxn ang="0">
                  <a:pos x="75" y="141"/>
                </a:cxn>
                <a:cxn ang="0">
                  <a:pos x="64" y="141"/>
                </a:cxn>
                <a:cxn ang="0">
                  <a:pos x="52" y="139"/>
                </a:cxn>
                <a:cxn ang="0">
                  <a:pos x="41" y="134"/>
                </a:cxn>
                <a:cxn ang="0">
                  <a:pos x="32" y="128"/>
                </a:cxn>
                <a:cxn ang="0">
                  <a:pos x="23" y="121"/>
                </a:cxn>
                <a:cxn ang="0">
                  <a:pos x="14" y="113"/>
                </a:cxn>
                <a:cxn ang="0">
                  <a:pos x="9" y="104"/>
                </a:cxn>
                <a:cxn ang="0">
                  <a:pos x="5" y="94"/>
                </a:cxn>
                <a:cxn ang="0">
                  <a:pos x="0" y="83"/>
                </a:cxn>
                <a:cxn ang="0">
                  <a:pos x="0" y="72"/>
                </a:cxn>
                <a:cxn ang="0">
                  <a:pos x="0" y="59"/>
                </a:cxn>
                <a:cxn ang="0">
                  <a:pos x="5" y="49"/>
                </a:cxn>
                <a:cxn ang="0">
                  <a:pos x="9" y="38"/>
                </a:cxn>
                <a:cxn ang="0">
                  <a:pos x="14" y="30"/>
                </a:cxn>
                <a:cxn ang="0">
                  <a:pos x="23" y="21"/>
                </a:cxn>
                <a:cxn ang="0">
                  <a:pos x="32" y="15"/>
                </a:cxn>
                <a:cxn ang="0">
                  <a:pos x="41" y="8"/>
                </a:cxn>
                <a:cxn ang="0">
                  <a:pos x="52" y="4"/>
                </a:cxn>
                <a:cxn ang="0">
                  <a:pos x="64" y="2"/>
                </a:cxn>
                <a:cxn ang="0">
                  <a:pos x="75" y="0"/>
                </a:cxn>
                <a:cxn ang="0">
                  <a:pos x="424" y="0"/>
                </a:cxn>
                <a:cxn ang="0">
                  <a:pos x="438" y="2"/>
                </a:cxn>
                <a:cxn ang="0">
                  <a:pos x="449" y="4"/>
                </a:cxn>
                <a:cxn ang="0">
                  <a:pos x="460" y="8"/>
                </a:cxn>
                <a:cxn ang="0">
                  <a:pos x="469" y="15"/>
                </a:cxn>
                <a:cxn ang="0">
                  <a:pos x="478" y="21"/>
                </a:cxn>
                <a:cxn ang="0">
                  <a:pos x="485" y="30"/>
                </a:cxn>
                <a:cxn ang="0">
                  <a:pos x="492" y="38"/>
                </a:cxn>
                <a:cxn ang="0">
                  <a:pos x="496" y="49"/>
                </a:cxn>
                <a:cxn ang="0">
                  <a:pos x="499" y="59"/>
                </a:cxn>
                <a:cxn ang="0">
                  <a:pos x="499" y="72"/>
                </a:cxn>
                <a:cxn ang="0">
                  <a:pos x="499" y="83"/>
                </a:cxn>
                <a:cxn ang="0">
                  <a:pos x="496" y="94"/>
                </a:cxn>
                <a:cxn ang="0">
                  <a:pos x="492" y="104"/>
                </a:cxn>
                <a:cxn ang="0">
                  <a:pos x="485" y="113"/>
                </a:cxn>
                <a:cxn ang="0">
                  <a:pos x="478" y="121"/>
                </a:cxn>
                <a:cxn ang="0">
                  <a:pos x="469" y="128"/>
                </a:cxn>
                <a:cxn ang="0">
                  <a:pos x="460" y="134"/>
                </a:cxn>
                <a:cxn ang="0">
                  <a:pos x="449" y="139"/>
                </a:cxn>
                <a:cxn ang="0">
                  <a:pos x="438" y="141"/>
                </a:cxn>
                <a:cxn ang="0">
                  <a:pos x="424" y="143"/>
                </a:cxn>
                <a:cxn ang="0">
                  <a:pos x="75" y="143"/>
                </a:cxn>
                <a:cxn ang="0">
                  <a:pos x="75" y="143"/>
                </a:cxn>
              </a:cxnLst>
              <a:rect l="0" t="0" r="r" b="b"/>
              <a:pathLst>
                <a:path w="499" h="143">
                  <a:moveTo>
                    <a:pt x="75" y="141"/>
                  </a:moveTo>
                  <a:lnTo>
                    <a:pt x="64" y="141"/>
                  </a:lnTo>
                  <a:lnTo>
                    <a:pt x="52" y="139"/>
                  </a:lnTo>
                  <a:lnTo>
                    <a:pt x="41" y="134"/>
                  </a:lnTo>
                  <a:lnTo>
                    <a:pt x="32" y="128"/>
                  </a:lnTo>
                  <a:lnTo>
                    <a:pt x="23" y="121"/>
                  </a:lnTo>
                  <a:lnTo>
                    <a:pt x="14" y="113"/>
                  </a:lnTo>
                  <a:lnTo>
                    <a:pt x="9" y="104"/>
                  </a:lnTo>
                  <a:lnTo>
                    <a:pt x="5" y="94"/>
                  </a:lnTo>
                  <a:lnTo>
                    <a:pt x="0" y="83"/>
                  </a:lnTo>
                  <a:lnTo>
                    <a:pt x="0" y="72"/>
                  </a:lnTo>
                  <a:lnTo>
                    <a:pt x="0" y="59"/>
                  </a:lnTo>
                  <a:lnTo>
                    <a:pt x="5" y="49"/>
                  </a:lnTo>
                  <a:lnTo>
                    <a:pt x="9" y="38"/>
                  </a:lnTo>
                  <a:lnTo>
                    <a:pt x="14" y="30"/>
                  </a:lnTo>
                  <a:lnTo>
                    <a:pt x="23" y="21"/>
                  </a:lnTo>
                  <a:lnTo>
                    <a:pt x="32" y="15"/>
                  </a:lnTo>
                  <a:lnTo>
                    <a:pt x="41" y="8"/>
                  </a:lnTo>
                  <a:lnTo>
                    <a:pt x="52" y="4"/>
                  </a:lnTo>
                  <a:lnTo>
                    <a:pt x="64" y="2"/>
                  </a:lnTo>
                  <a:lnTo>
                    <a:pt x="75" y="0"/>
                  </a:lnTo>
                  <a:lnTo>
                    <a:pt x="424" y="0"/>
                  </a:lnTo>
                  <a:lnTo>
                    <a:pt x="438" y="2"/>
                  </a:lnTo>
                  <a:lnTo>
                    <a:pt x="449" y="4"/>
                  </a:lnTo>
                  <a:lnTo>
                    <a:pt x="460" y="8"/>
                  </a:lnTo>
                  <a:lnTo>
                    <a:pt x="469" y="15"/>
                  </a:lnTo>
                  <a:lnTo>
                    <a:pt x="478" y="21"/>
                  </a:lnTo>
                  <a:lnTo>
                    <a:pt x="485" y="30"/>
                  </a:lnTo>
                  <a:lnTo>
                    <a:pt x="492" y="38"/>
                  </a:lnTo>
                  <a:lnTo>
                    <a:pt x="496" y="49"/>
                  </a:lnTo>
                  <a:lnTo>
                    <a:pt x="499" y="59"/>
                  </a:lnTo>
                  <a:lnTo>
                    <a:pt x="499" y="72"/>
                  </a:lnTo>
                  <a:lnTo>
                    <a:pt x="499" y="83"/>
                  </a:lnTo>
                  <a:lnTo>
                    <a:pt x="496" y="94"/>
                  </a:lnTo>
                  <a:lnTo>
                    <a:pt x="492" y="104"/>
                  </a:lnTo>
                  <a:lnTo>
                    <a:pt x="485" y="113"/>
                  </a:lnTo>
                  <a:lnTo>
                    <a:pt x="478" y="121"/>
                  </a:lnTo>
                  <a:lnTo>
                    <a:pt x="469" y="128"/>
                  </a:lnTo>
                  <a:lnTo>
                    <a:pt x="460" y="134"/>
                  </a:lnTo>
                  <a:lnTo>
                    <a:pt x="449" y="139"/>
                  </a:lnTo>
                  <a:lnTo>
                    <a:pt x="438" y="141"/>
                  </a:lnTo>
                  <a:lnTo>
                    <a:pt x="424" y="143"/>
                  </a:lnTo>
                  <a:lnTo>
                    <a:pt x="75" y="143"/>
                  </a:lnTo>
                  <a:lnTo>
                    <a:pt x="75" y="14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108"/>
            </a:p>
          </p:txBody>
        </p:sp>
        <p:sp>
          <p:nvSpPr>
            <p:cNvPr id="211" name="Line 422"/>
            <p:cNvSpPr>
              <a:spLocks noChangeShapeType="1"/>
            </p:cNvSpPr>
            <p:nvPr/>
          </p:nvSpPr>
          <p:spPr bwMode="auto">
            <a:xfrm>
              <a:off x="2880" y="37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12" name="Rectangle 423"/>
            <p:cNvSpPr>
              <a:spLocks noChangeArrowheads="1"/>
            </p:cNvSpPr>
            <p:nvPr/>
          </p:nvSpPr>
          <p:spPr bwMode="auto">
            <a:xfrm>
              <a:off x="2976" y="3936"/>
              <a:ext cx="1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Data</a:t>
              </a:r>
              <a:endParaRPr lang="en-US" altLang="he-IL" sz="1108"/>
            </a:p>
          </p:txBody>
        </p:sp>
        <p:sp>
          <p:nvSpPr>
            <p:cNvPr id="213" name="Line 424"/>
            <p:cNvSpPr>
              <a:spLocks noChangeShapeType="1"/>
            </p:cNvSpPr>
            <p:nvPr/>
          </p:nvSpPr>
          <p:spPr bwMode="auto">
            <a:xfrm>
              <a:off x="1797" y="3504"/>
              <a:ext cx="10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14" name="Line 425"/>
            <p:cNvSpPr>
              <a:spLocks noChangeShapeType="1"/>
            </p:cNvSpPr>
            <p:nvPr/>
          </p:nvSpPr>
          <p:spPr bwMode="auto">
            <a:xfrm>
              <a:off x="2951" y="3504"/>
              <a:ext cx="1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15" name="Line 426"/>
            <p:cNvSpPr>
              <a:spLocks noChangeShapeType="1"/>
            </p:cNvSpPr>
            <p:nvPr/>
          </p:nvSpPr>
          <p:spPr bwMode="auto">
            <a:xfrm>
              <a:off x="3287" y="331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16" name="Line 427"/>
            <p:cNvSpPr>
              <a:spLocks noChangeShapeType="1"/>
            </p:cNvSpPr>
            <p:nvPr/>
          </p:nvSpPr>
          <p:spPr bwMode="auto">
            <a:xfrm flipH="1">
              <a:off x="981" y="3408"/>
              <a:ext cx="23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17" name="Line 428"/>
            <p:cNvSpPr>
              <a:spLocks noChangeShapeType="1"/>
            </p:cNvSpPr>
            <p:nvPr/>
          </p:nvSpPr>
          <p:spPr bwMode="auto">
            <a:xfrm>
              <a:off x="982" y="340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18" name="Line 429"/>
            <p:cNvSpPr>
              <a:spLocks noChangeShapeType="1"/>
            </p:cNvSpPr>
            <p:nvPr/>
          </p:nvSpPr>
          <p:spPr bwMode="auto">
            <a:xfrm>
              <a:off x="2784" y="350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19" name="Line 431"/>
            <p:cNvSpPr>
              <a:spLocks noChangeShapeType="1"/>
            </p:cNvSpPr>
            <p:nvPr/>
          </p:nvSpPr>
          <p:spPr bwMode="auto">
            <a:xfrm>
              <a:off x="2928" y="350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20" name="Rectangle 432"/>
            <p:cNvSpPr>
              <a:spLocks noChangeArrowheads="1"/>
            </p:cNvSpPr>
            <p:nvPr/>
          </p:nvSpPr>
          <p:spPr bwMode="auto">
            <a:xfrm>
              <a:off x="2792" y="3696"/>
              <a:ext cx="13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Mux</a:t>
              </a:r>
              <a:endParaRPr lang="en-US" altLang="he-IL" sz="1108"/>
            </a:p>
          </p:txBody>
        </p:sp>
        <p:sp>
          <p:nvSpPr>
            <p:cNvPr id="221" name="Rectangle 433"/>
            <p:cNvSpPr>
              <a:spLocks noChangeArrowheads="1"/>
            </p:cNvSpPr>
            <p:nvPr/>
          </p:nvSpPr>
          <p:spPr bwMode="auto">
            <a:xfrm>
              <a:off x="1728" y="3072"/>
              <a:ext cx="13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Mux</a:t>
              </a:r>
              <a:endParaRPr lang="en-US" altLang="he-IL" sz="1108"/>
            </a:p>
          </p:txBody>
        </p:sp>
        <p:sp>
          <p:nvSpPr>
            <p:cNvPr id="222" name="AutoShape 434"/>
            <p:cNvSpPr>
              <a:spLocks noChangeArrowheads="1"/>
            </p:cNvSpPr>
            <p:nvPr/>
          </p:nvSpPr>
          <p:spPr bwMode="auto">
            <a:xfrm rot="16307278">
              <a:off x="838" y="3504"/>
              <a:ext cx="192" cy="192"/>
            </a:xfrm>
            <a:prstGeom prst="moon">
              <a:avLst>
                <a:gd name="adj" fmla="val 7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23" name="Line 435"/>
            <p:cNvSpPr>
              <a:spLocks noChangeShapeType="1"/>
            </p:cNvSpPr>
            <p:nvPr/>
          </p:nvSpPr>
          <p:spPr bwMode="auto">
            <a:xfrm flipH="1">
              <a:off x="934" y="369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24" name="Rectangle 436"/>
            <p:cNvSpPr>
              <a:spLocks noChangeArrowheads="1"/>
            </p:cNvSpPr>
            <p:nvPr/>
          </p:nvSpPr>
          <p:spPr bwMode="auto">
            <a:xfrm>
              <a:off x="816" y="3898"/>
              <a:ext cx="8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831">
                  <a:solidFill>
                    <a:srgbClr val="000000"/>
                  </a:solidFill>
                </a:rPr>
                <a:t>Hit</a:t>
              </a:r>
              <a:endParaRPr lang="en-US" altLang="he-IL" sz="1108"/>
            </a:p>
          </p:txBody>
        </p:sp>
        <p:sp>
          <p:nvSpPr>
            <p:cNvPr id="225" name="Line 437"/>
            <p:cNvSpPr>
              <a:spLocks noChangeShapeType="1"/>
            </p:cNvSpPr>
            <p:nvPr/>
          </p:nvSpPr>
          <p:spPr bwMode="auto">
            <a:xfrm flipH="1">
              <a:off x="2592" y="340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  <p:sp>
          <p:nvSpPr>
            <p:cNvPr id="226" name="Line 438"/>
            <p:cNvSpPr>
              <a:spLocks noChangeShapeType="1"/>
            </p:cNvSpPr>
            <p:nvPr/>
          </p:nvSpPr>
          <p:spPr bwMode="auto">
            <a:xfrm flipH="1">
              <a:off x="2592" y="36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108"/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13968" y="5617427"/>
            <a:ext cx="2088198" cy="797421"/>
          </a:xfrm>
        </p:spPr>
        <p:txBody>
          <a:bodyPr/>
          <a:lstStyle/>
          <a:p>
            <a:pPr marL="328254" lvl="1" indent="-240329"/>
            <a:r>
              <a:rPr lang="en-US" altLang="ko-KR" b="0" dirty="0" smtClean="0"/>
              <a:t>2</a:t>
            </a:r>
            <a:r>
              <a:rPr lang="en-US" altLang="ko-KR" b="0" baseline="30000" dirty="0" smtClean="0"/>
              <a:t>n</a:t>
            </a:r>
            <a:r>
              <a:rPr lang="en-US" altLang="ko-KR" b="0" dirty="0" smtClean="0"/>
              <a:t> </a:t>
            </a:r>
            <a:r>
              <a:rPr lang="ko-KR" altLang="en-US" dirty="0" smtClean="0"/>
              <a:t>집합</a:t>
            </a:r>
            <a:endParaRPr lang="en-US" altLang="ko-KR" b="0" dirty="0" smtClean="0"/>
          </a:p>
          <a:p>
            <a:pPr marL="328254" lvl="1" indent="-240329"/>
            <a:r>
              <a:rPr lang="en-US" altLang="ko-KR" b="0" dirty="0" smtClean="0"/>
              <a:t>2</a:t>
            </a:r>
            <a:r>
              <a:rPr lang="en-US" altLang="ko-KR" b="0" baseline="30000" dirty="0" smtClean="0"/>
              <a:t>m</a:t>
            </a:r>
            <a:r>
              <a:rPr lang="en-US" altLang="ko-KR" b="0" dirty="0" smtClean="0"/>
              <a:t> </a:t>
            </a:r>
            <a:r>
              <a:rPr lang="ko-KR" altLang="en-US" dirty="0" smtClean="0"/>
              <a:t>워드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블록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269" name="제목 2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-</a:t>
            </a:r>
            <a:r>
              <a:rPr lang="ko-KR" altLang="en-US" dirty="0" smtClean="0"/>
              <a:t>워드 블록을 갖는 </a:t>
            </a:r>
            <a:r>
              <a:rPr lang="en-US" altLang="ko-KR" dirty="0" smtClean="0"/>
              <a:t>2-way </a:t>
            </a:r>
            <a:r>
              <a:rPr lang="ko-KR" altLang="en-US" dirty="0" smtClean="0"/>
              <a:t>집합 연관 캐시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2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 smtClean="0"/>
              <a:t>교체</a:t>
            </a:r>
            <a:r>
              <a:rPr lang="ko-KR" altLang="en-US" u="sng" dirty="0"/>
              <a:t>할</a:t>
            </a:r>
            <a:r>
              <a:rPr lang="ko-KR" altLang="en-US" u="sng" dirty="0" smtClean="0"/>
              <a:t> </a:t>
            </a:r>
            <a:r>
              <a:rPr lang="ko-KR" altLang="en-US" u="sng" dirty="0"/>
              <a:t>블록의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블록 교체 알고리즘 </a:t>
            </a:r>
            <a:r>
              <a:rPr lang="en-US" altLang="ko-KR" dirty="0" smtClean="0"/>
              <a:t>(block replacement algorithm)</a:t>
            </a:r>
          </a:p>
          <a:p>
            <a:pPr lvl="1"/>
            <a:r>
              <a:rPr lang="ko-KR" altLang="en-US" dirty="0"/>
              <a:t>직접 사상 </a:t>
            </a:r>
            <a:r>
              <a:rPr lang="ko-KR" altLang="en-US" dirty="0" smtClean="0"/>
              <a:t>캐시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교체할 블록이 유일하게 결정된다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집합 연관 </a:t>
            </a:r>
            <a:r>
              <a:rPr lang="ko-KR" altLang="en-US" dirty="0" smtClean="0"/>
              <a:t>캐시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선정된 집합 내의 블록 중 하나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완전 </a:t>
            </a:r>
            <a:r>
              <a:rPr lang="ko-KR" altLang="en-US" dirty="0"/>
              <a:t>연관 캐시 </a:t>
            </a:r>
            <a:r>
              <a:rPr lang="en-US" altLang="ko-KR" dirty="0"/>
              <a:t>… </a:t>
            </a:r>
            <a:r>
              <a:rPr lang="ko-KR" altLang="en-US" dirty="0" smtClean="0"/>
              <a:t>캐시 </a:t>
            </a:r>
            <a:r>
              <a:rPr lang="ko-KR" altLang="en-US" dirty="0"/>
              <a:t>내의 </a:t>
            </a:r>
            <a:r>
              <a:rPr lang="ko-KR" altLang="en-US" dirty="0" smtClean="0"/>
              <a:t>모든 블록 </a:t>
            </a:r>
            <a:r>
              <a:rPr lang="ko-KR" altLang="en-US" dirty="0"/>
              <a:t>중 </a:t>
            </a:r>
            <a:r>
              <a:rPr lang="ko-KR" altLang="en-US" dirty="0" smtClean="0"/>
              <a:t>하나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735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교체 정책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179512"/>
            <a:ext cx="8610600" cy="4230688"/>
          </a:xfrm>
        </p:spPr>
        <p:txBody>
          <a:bodyPr/>
          <a:lstStyle/>
          <a:p>
            <a:pPr marL="0" lvl="3" indent="-342900"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en-US" altLang="ko-KR" sz="1600" b="1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LRU(Least Recently Used)</a:t>
            </a:r>
          </a:p>
          <a:p>
            <a:pPr marL="457200" lvl="3">
              <a:spcBef>
                <a:spcPts val="0"/>
              </a:spcBef>
              <a:buFont typeface="Wingdings" pitchFamily="2" charset="2"/>
              <a:buChar char="Ø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가장 최근에 적게 사용된 라인을 선택하여 교체한다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.</a:t>
            </a:r>
          </a:p>
          <a:p>
            <a:pPr marL="457200" lvl="3">
              <a:spcBef>
                <a:spcPts val="0"/>
              </a:spcBef>
              <a:buFont typeface="Wingdings" pitchFamily="2" charset="2"/>
              <a:buChar char="Ø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한 동안 사용하지 않았기 때문에 앞으로도 사용할 가능성이 적다는 추정에   근거한 방법이며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,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대부분의 경우 우수한 적중률을 유지한다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. </a:t>
            </a:r>
          </a:p>
          <a:p>
            <a:pPr marL="45720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USE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카운터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(use counter)</a:t>
            </a:r>
          </a:p>
          <a:p>
            <a:pPr lvl="2"/>
            <a:r>
              <a:rPr lang="ko-KR" altLang="en-US" sz="1400" spc="-100" dirty="0">
                <a:latin typeface="나눔고딕" pitchFamily="50" charset="-127"/>
                <a:ea typeface="나눔고딕" pitchFamily="50" charset="-127"/>
              </a:rPr>
              <a:t>캐시 라인을 액세스할 때마다 해당 라인의 </a:t>
            </a:r>
            <a:r>
              <a:rPr lang="en-US" altLang="ko-KR" sz="1400" spc="-100" dirty="0">
                <a:latin typeface="나눔고딕" pitchFamily="50" charset="-127"/>
                <a:ea typeface="나눔고딕" pitchFamily="50" charset="-127"/>
              </a:rPr>
              <a:t>USE </a:t>
            </a:r>
            <a:r>
              <a:rPr lang="ko-KR" altLang="en-US" sz="1400" spc="-100" dirty="0">
                <a:latin typeface="나눔고딕" pitchFamily="50" charset="-127"/>
                <a:ea typeface="나눔고딕" pitchFamily="50" charset="-127"/>
              </a:rPr>
              <a:t>카운터를 </a:t>
            </a:r>
            <a:r>
              <a:rPr lang="en-US" altLang="ko-KR" sz="1400" spc="-100" dirty="0"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400" spc="-100" dirty="0">
                <a:latin typeface="나눔고딕" pitchFamily="50" charset="-127"/>
                <a:ea typeface="나눔고딕" pitchFamily="50" charset="-127"/>
              </a:rPr>
              <a:t>으로 만들고 </a:t>
            </a:r>
          </a:p>
          <a:p>
            <a:pPr lvl="2"/>
            <a:r>
              <a:rPr lang="ko-KR" altLang="en-US" sz="1400" spc="-100" dirty="0">
                <a:latin typeface="나눔고딕" pitchFamily="50" charset="-127"/>
                <a:ea typeface="나눔고딕" pitchFamily="50" charset="-127"/>
              </a:rPr>
              <a:t>다른 라인의 </a:t>
            </a:r>
            <a:r>
              <a:rPr lang="en-US" altLang="ko-KR" sz="1400" spc="-100" dirty="0">
                <a:latin typeface="나눔고딕" pitchFamily="50" charset="-127"/>
                <a:ea typeface="나눔고딕" pitchFamily="50" charset="-127"/>
              </a:rPr>
              <a:t>USE </a:t>
            </a:r>
            <a:r>
              <a:rPr lang="ko-KR" altLang="en-US" sz="1400" spc="-100" dirty="0">
                <a:latin typeface="나눔고딕" pitchFamily="50" charset="-127"/>
                <a:ea typeface="나눔고딕" pitchFamily="50" charset="-127"/>
              </a:rPr>
              <a:t>카운터를 증가시킨다</a:t>
            </a:r>
            <a:r>
              <a:rPr lang="en-US" altLang="ko-KR" sz="1400" spc="-100" dirty="0"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457200" lvl="3">
              <a:spcBef>
                <a:spcPts val="0"/>
              </a:spcBef>
              <a:buFont typeface="Wingdings" pitchFamily="2" charset="2"/>
              <a:buChar char="Ø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교체할 때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,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대상 라인 중에서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USE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카운터의 값이 가장 큰 라인을 선택한다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.</a:t>
            </a:r>
          </a:p>
          <a:p>
            <a:pPr marL="0" lvl="3" indent="-342900"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en-US" altLang="ko-KR" sz="1600" b="1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FIFO(First-In-First-Out)</a:t>
            </a:r>
          </a:p>
          <a:p>
            <a:pPr marL="457200" lvl="3">
              <a:spcBef>
                <a:spcPts val="0"/>
              </a:spcBef>
              <a:buFont typeface="Wingdings" pitchFamily="2" charset="2"/>
              <a:buChar char="Ø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캐시에 먼저 들어온 라인을 먼저 교체한다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.</a:t>
            </a:r>
          </a:p>
          <a:p>
            <a:pPr marL="45720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USE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카운터</a:t>
            </a:r>
          </a:p>
          <a:p>
            <a:pPr lvl="2"/>
            <a:r>
              <a:rPr lang="ko-KR" altLang="en-US" sz="1400" spc="-100" dirty="0">
                <a:latin typeface="나눔고딕" pitchFamily="50" charset="-127"/>
                <a:ea typeface="나눔고딕" pitchFamily="50" charset="-127"/>
              </a:rPr>
              <a:t>캐시 라인에 새 블록이 들어올 때</a:t>
            </a:r>
            <a:r>
              <a:rPr lang="en-US" altLang="ko-KR" sz="1400" spc="-100" dirty="0">
                <a:latin typeface="나눔고딕" pitchFamily="50" charset="-127"/>
                <a:ea typeface="나눔고딕" pitchFamily="50" charset="-127"/>
              </a:rPr>
              <a:t>, USE </a:t>
            </a:r>
            <a:r>
              <a:rPr lang="ko-KR" altLang="en-US" sz="1400" spc="-100" dirty="0">
                <a:latin typeface="나눔고딕" pitchFamily="50" charset="-127"/>
                <a:ea typeface="나눔고딕" pitchFamily="50" charset="-127"/>
              </a:rPr>
              <a:t>카운터를 </a:t>
            </a:r>
            <a:r>
              <a:rPr lang="en-US" altLang="ko-KR" sz="1400" spc="-100" dirty="0"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400" spc="-100" dirty="0">
                <a:latin typeface="나눔고딕" pitchFamily="50" charset="-127"/>
                <a:ea typeface="나눔고딕" pitchFamily="50" charset="-127"/>
              </a:rPr>
              <a:t>으로 만들고</a:t>
            </a:r>
            <a:r>
              <a:rPr lang="en-US" altLang="ko-KR" sz="1400" spc="-100" dirty="0"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 lvl="2"/>
            <a:r>
              <a:rPr lang="ko-KR" altLang="en-US" sz="1400" spc="-100" dirty="0">
                <a:latin typeface="나눔고딕" pitchFamily="50" charset="-127"/>
                <a:ea typeface="나눔고딕" pitchFamily="50" charset="-127"/>
              </a:rPr>
              <a:t>다른 라인의 </a:t>
            </a:r>
            <a:r>
              <a:rPr lang="en-US" altLang="ko-KR" sz="1400" spc="-100" dirty="0">
                <a:latin typeface="나눔고딕" pitchFamily="50" charset="-127"/>
                <a:ea typeface="나눔고딕" pitchFamily="50" charset="-127"/>
              </a:rPr>
              <a:t>USE </a:t>
            </a:r>
            <a:r>
              <a:rPr lang="ko-KR" altLang="en-US" sz="1400" spc="-100" dirty="0">
                <a:latin typeface="나눔고딕" pitchFamily="50" charset="-127"/>
                <a:ea typeface="나눔고딕" pitchFamily="50" charset="-127"/>
              </a:rPr>
              <a:t>카운터를 증가시킨다</a:t>
            </a:r>
            <a:r>
              <a:rPr lang="en-US" altLang="ko-KR" sz="1400" spc="-100" dirty="0"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457200" lvl="3">
              <a:spcBef>
                <a:spcPts val="0"/>
              </a:spcBef>
              <a:buFont typeface="Wingdings" pitchFamily="2" charset="2"/>
              <a:buChar char="Ø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교체할 때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,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대상 라인 중에서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USE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카운터의 값이 가장 큰 라인을 선택한다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.</a:t>
            </a:r>
          </a:p>
          <a:p>
            <a:pPr marL="0" lvl="3" indent="-342900"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en-US" altLang="ko-KR" sz="1600" b="1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LFU(Least Frequently Used)</a:t>
            </a:r>
          </a:p>
          <a:p>
            <a:pPr marL="457200" lvl="3">
              <a:spcBef>
                <a:spcPts val="0"/>
              </a:spcBef>
              <a:buFont typeface="Wingdings" pitchFamily="2" charset="2"/>
              <a:buChar char="Ø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가장 적게 참조되었던 라인을 교체한다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.</a:t>
            </a:r>
          </a:p>
          <a:p>
            <a:pPr marL="457200" lvl="3">
              <a:spcBef>
                <a:spcPts val="0"/>
              </a:spcBef>
              <a:buFont typeface="Wingdings" pitchFamily="2" charset="2"/>
              <a:buChar char="Ø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최근에 캐시에 들어온 라인이 교체 대상으로 선택될 가능성이 있다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.</a:t>
            </a:r>
          </a:p>
          <a:p>
            <a:pPr marL="45720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USE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카운터</a:t>
            </a:r>
          </a:p>
          <a:p>
            <a:pPr lvl="2"/>
            <a:r>
              <a:rPr lang="ko-KR" altLang="en-US" sz="1400" spc="-100" dirty="0">
                <a:latin typeface="나눔고딕" pitchFamily="50" charset="-127"/>
                <a:ea typeface="나눔고딕" pitchFamily="50" charset="-127"/>
              </a:rPr>
              <a:t>캐시 라인에 새로운 블록이 들어올 때 </a:t>
            </a:r>
            <a:r>
              <a:rPr lang="en-US" altLang="ko-KR" sz="1400" spc="-100" dirty="0">
                <a:latin typeface="나눔고딕" pitchFamily="50" charset="-127"/>
                <a:ea typeface="나눔고딕" pitchFamily="50" charset="-127"/>
              </a:rPr>
              <a:t>USE </a:t>
            </a:r>
            <a:r>
              <a:rPr lang="ko-KR" altLang="en-US" sz="1400" spc="-100" dirty="0">
                <a:latin typeface="나눔고딕" pitchFamily="50" charset="-127"/>
                <a:ea typeface="나눔고딕" pitchFamily="50" charset="-127"/>
              </a:rPr>
              <a:t>카운터를 </a:t>
            </a:r>
            <a:r>
              <a:rPr lang="en-US" altLang="ko-KR" sz="1400" spc="-100" dirty="0"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400" spc="-100" dirty="0">
                <a:latin typeface="나눔고딕" pitchFamily="50" charset="-127"/>
                <a:ea typeface="나눔고딕" pitchFamily="50" charset="-127"/>
              </a:rPr>
              <a:t>으로 만들고</a:t>
            </a:r>
            <a:r>
              <a:rPr lang="en-US" altLang="ko-KR" sz="1400" spc="-100" dirty="0"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 lvl="2"/>
            <a:r>
              <a:rPr lang="ko-KR" altLang="en-US" sz="1400" spc="-100" dirty="0">
                <a:latin typeface="나눔고딕" pitchFamily="50" charset="-127"/>
                <a:ea typeface="나눔고딕" pitchFamily="50" charset="-127"/>
              </a:rPr>
              <a:t>라인이 사용될 때마다 </a:t>
            </a:r>
            <a:r>
              <a:rPr lang="en-US" altLang="ko-KR" sz="1400" spc="-100" dirty="0">
                <a:latin typeface="나눔고딕" pitchFamily="50" charset="-127"/>
                <a:ea typeface="나눔고딕" pitchFamily="50" charset="-127"/>
              </a:rPr>
              <a:t>USE </a:t>
            </a:r>
            <a:r>
              <a:rPr lang="ko-KR" altLang="en-US" sz="1400" spc="-100" dirty="0">
                <a:latin typeface="나눔고딕" pitchFamily="50" charset="-127"/>
                <a:ea typeface="나눔고딕" pitchFamily="50" charset="-127"/>
              </a:rPr>
              <a:t>카운터를 증가시킨다</a:t>
            </a:r>
            <a:r>
              <a:rPr lang="en-US" altLang="ko-KR" sz="1400" spc="-1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lvl="3">
              <a:spcBef>
                <a:spcPts val="0"/>
              </a:spcBef>
              <a:buFont typeface="Wingdings" pitchFamily="2" charset="2"/>
              <a:buChar char="Ø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교체할 때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,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대상 라인 중에서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USE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카운터의 값이 가장 적은 라인을 선택한다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.</a:t>
            </a:r>
            <a:endParaRPr lang="ko-KR" altLang="en-US" sz="1600" dirty="0">
              <a:latin typeface="나눔고딕" pitchFamily="50" charset="-127"/>
              <a:ea typeface="나눔고딕" pitchFamily="50" charset="-127"/>
              <a:sym typeface="Symbol" pitchFamily="18" charset="2"/>
            </a:endParaRP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906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pic>
        <p:nvPicPr>
          <p:cNvPr id="273" name="그림 2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3" y="0"/>
            <a:ext cx="8546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84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캐시의 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181600"/>
          </a:xfrm>
        </p:spPr>
        <p:txBody>
          <a:bodyPr/>
          <a:lstStyle/>
          <a:p>
            <a:pPr marL="0" lvl="3" indent="-342900"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적중률</a:t>
            </a:r>
            <a:r>
              <a:rPr kumimoji="1"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(hit ratio)</a:t>
            </a:r>
          </a:p>
          <a:p>
            <a:pPr marL="457200" lvl="3">
              <a:buFont typeface="Wingdings" pitchFamily="2" charset="2"/>
              <a:buChar char="Ø"/>
            </a:pPr>
            <a:r>
              <a:rPr lang="ko-KR" altLang="en-US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적중률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= [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히트 수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]/[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기억장치 액세스 수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] </a:t>
            </a:r>
          </a:p>
          <a:p>
            <a:pPr marL="457200" lvl="3">
              <a:buFont typeface="Wingdings" pitchFamily="2" charset="2"/>
              <a:buChar char="Ø"/>
            </a:pPr>
            <a:r>
              <a:rPr lang="ko-KR" altLang="en-US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적중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(hit): 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중앙처리장치가 요청한 데이터가 캐시에 존재하는 것</a:t>
            </a:r>
          </a:p>
          <a:p>
            <a:pPr marL="457200" lvl="3">
              <a:buFont typeface="Wingdings" pitchFamily="2" charset="2"/>
              <a:buChar char="Ø"/>
            </a:pPr>
            <a:r>
              <a:rPr lang="ko-KR" altLang="en-US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실패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(miss): 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중앙처리장치가 요청한 데이터가 캐시에 존재하지 않는 것</a:t>
            </a:r>
          </a:p>
          <a:p>
            <a:pPr marL="457200" lvl="3">
              <a:buFont typeface="Wingdings" pitchFamily="2" charset="2"/>
              <a:buChar char="Ø"/>
            </a:pPr>
            <a:r>
              <a:rPr lang="ko-KR" altLang="en-US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캐시 적중률은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95%~99% 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범위</a:t>
            </a:r>
          </a:p>
          <a:p>
            <a:pPr marL="0" lvl="3" indent="-342900"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l"/>
            </a:pPr>
            <a:endParaRPr kumimoji="1"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0" lvl="3" indent="-342900">
              <a:lnSpc>
                <a:spcPct val="110000"/>
              </a:lnSpc>
              <a:spcBef>
                <a:spcPts val="1500"/>
              </a:spcBef>
              <a:buFont typeface="Wingdings" pitchFamily="2" charset="2"/>
              <a:buChar char="l"/>
            </a:pPr>
            <a:r>
              <a:rPr kumimoji="1"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기억장치 액세스 속도</a:t>
            </a:r>
            <a:endParaRPr kumimoji="1"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457200" lvl="3">
              <a:buFont typeface="Wingdings" pitchFamily="2" charset="2"/>
              <a:buChar char="Ø"/>
            </a:pPr>
            <a:r>
              <a:rPr lang="ko-KR" altLang="en-US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적중률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 = h, 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실패율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 = 1 – h	(0&lt;h&lt;1)</a:t>
            </a:r>
            <a:endParaRPr lang="ko-KR" altLang="en-US" sz="1800" dirty="0">
              <a:latin typeface="나눔고딕" pitchFamily="50" charset="-127"/>
              <a:ea typeface="나눔고딕" pitchFamily="50" charset="-127"/>
              <a:sym typeface="Symbol" pitchFamily="18" charset="2"/>
            </a:endParaRPr>
          </a:p>
          <a:p>
            <a:pPr marL="457200" lvl="3">
              <a:buFont typeface="Wingdings" pitchFamily="2" charset="2"/>
              <a:buChar char="Ø"/>
            </a:pPr>
            <a:r>
              <a:rPr lang="ko-KR" altLang="en-US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평균 액세스 속도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: t</a:t>
            </a:r>
            <a:r>
              <a:rPr lang="en-US" altLang="ko-KR" sz="1800" baseline="-250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a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 = </a:t>
            </a:r>
            <a:r>
              <a:rPr lang="en-US" altLang="ko-KR" sz="1800" dirty="0" err="1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h</a:t>
            </a:r>
            <a:r>
              <a:rPr lang="en-US" altLang="ko-KR" sz="1800" dirty="0" err="1">
                <a:latin typeface="나눔고딕" pitchFamily="50" charset="-127"/>
                <a:ea typeface="나눔고딕" pitchFamily="50" charset="-127"/>
                <a:sym typeface="Symbol"/>
              </a:rPr>
              <a:t></a:t>
            </a:r>
            <a:r>
              <a:rPr lang="en-US" altLang="ko-KR" sz="1800" dirty="0" err="1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t</a:t>
            </a:r>
            <a:r>
              <a:rPr lang="en-US" altLang="ko-KR" sz="1800" baseline="-25000" dirty="0" err="1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c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 + (1-h)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/>
              </a:rPr>
              <a:t>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(t</a:t>
            </a:r>
            <a:r>
              <a:rPr lang="en-US" altLang="ko-KR" sz="1800" baseline="-250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m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 + </a:t>
            </a:r>
            <a:r>
              <a:rPr lang="en-US" altLang="ko-KR" sz="1800" dirty="0" err="1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t</a:t>
            </a:r>
            <a:r>
              <a:rPr lang="en-US" altLang="ko-KR" sz="1800" baseline="-25000" dirty="0" err="1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c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) = </a:t>
            </a:r>
            <a:r>
              <a:rPr lang="en-US" altLang="ko-KR" sz="1800" dirty="0" err="1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t</a:t>
            </a:r>
            <a:r>
              <a:rPr lang="en-US" altLang="ko-KR" sz="1800" baseline="-25000" dirty="0" err="1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c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 + (1-h)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/>
              </a:rPr>
              <a:t>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t</a:t>
            </a:r>
            <a:r>
              <a:rPr lang="en-US" altLang="ko-KR" sz="1800" baseline="-25000" dirty="0">
                <a:latin typeface="나눔고딕" pitchFamily="50" charset="-127"/>
                <a:ea typeface="나눔고딕" pitchFamily="50" charset="-127"/>
                <a:sym typeface="Symbol" pitchFamily="18" charset="2"/>
              </a:rPr>
              <a:t>m</a:t>
            </a:r>
          </a:p>
          <a:p>
            <a:pPr marL="228600" lvl="3" indent="0">
              <a:buNone/>
            </a:pPr>
            <a:r>
              <a:rPr kumimoji="1" lang="en-US" altLang="ko-KR" sz="1600" dirty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altLang="ko-KR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Symbol" pitchFamily="18" charset="2"/>
              </a:rPr>
              <a:t>Average Memory Access Time(AMAT) </a:t>
            </a:r>
            <a:r>
              <a:rPr kumimoji="1" lang="en-US" altLang="ko-KR" sz="1600" dirty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Symbol" pitchFamily="18" charset="2"/>
              </a:rPr>
              <a:t>= hit rate * hit time + miss rate * miss </a:t>
            </a:r>
            <a:r>
              <a:rPr kumimoji="1" lang="en-US" altLang="ko-KR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Symbol" pitchFamily="18" charset="2"/>
              </a:rPr>
              <a:t>penalty</a:t>
            </a:r>
          </a:p>
          <a:p>
            <a:pPr marL="228600" lvl="3" indent="0">
              <a:buNone/>
            </a:pPr>
            <a:endParaRPr kumimoji="1" lang="en-US" altLang="ko-KR" sz="1800" dirty="0">
              <a:latin typeface="나눔고딕" pitchFamily="50" charset="-127"/>
              <a:ea typeface="나눔고딕" pitchFamily="50" charset="-127"/>
              <a:cs typeface="Times New Roman" pitchFamily="18" charset="0"/>
              <a:sym typeface="Symbol" pitchFamily="18" charset="2"/>
            </a:endParaRPr>
          </a:p>
          <a:p>
            <a:pPr marL="228600" lvl="3" indent="0">
              <a:buNone/>
            </a:pPr>
            <a:r>
              <a:rPr kumimoji="1" lang="en-US" altLang="ko-KR" sz="18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Symbol" pitchFamily="18" charset="2"/>
              </a:rPr>
              <a:t>L1: hit time 5ns, hit rate 95%</a:t>
            </a:r>
          </a:p>
          <a:p>
            <a:pPr marL="228600" lvl="3" indent="0">
              <a:buNone/>
            </a:pPr>
            <a:r>
              <a:rPr kumimoji="1" lang="en-US" altLang="ko-KR" sz="18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Symbol" pitchFamily="18" charset="2"/>
              </a:rPr>
              <a:t>L2: hit time 10ns, hit rate 98%</a:t>
            </a:r>
          </a:p>
          <a:p>
            <a:pPr marL="228600" lvl="3" indent="0">
              <a:buNone/>
            </a:pPr>
            <a:r>
              <a:rPr kumimoji="1" lang="en-US" altLang="ko-KR" sz="18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Symbol" pitchFamily="18" charset="2"/>
              </a:rPr>
              <a:t>Memory: hit time 100ns, hit rate 100%</a:t>
            </a:r>
          </a:p>
          <a:p>
            <a:pPr marL="228600" lvl="3" indent="0">
              <a:buNone/>
            </a:pPr>
            <a:r>
              <a:rPr kumimoji="1" lang="en-US" altLang="ko-KR" sz="18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Symbol" pitchFamily="18" charset="2"/>
              </a:rPr>
              <a:t>AMAT = 0.95*5 + 0.05*(0.98*10 + 0.02*100) = 5.34ns</a:t>
            </a:r>
            <a:endParaRPr kumimoji="1" lang="en-US" altLang="ko-KR" sz="1800" dirty="0">
              <a:latin typeface="나눔고딕" pitchFamily="50" charset="-127"/>
              <a:ea typeface="나눔고딕" pitchFamily="50" charset="-127"/>
              <a:cs typeface="Times New Roman" pitchFamily="18" charset="0"/>
              <a:sym typeface="Symbol" pitchFamily="18" charset="2"/>
            </a:endParaRPr>
          </a:p>
          <a:p>
            <a:pPr marL="228600" lvl="3" indent="0">
              <a:buNone/>
            </a:pPr>
            <a:endParaRPr kumimoji="1" lang="ko-KR" altLang="en-US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7581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다단계 캐시를 이용한 실패 손실 줄이기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</a:t>
            </a:r>
            <a:r>
              <a:rPr lang="ko-KR" altLang="en-US" dirty="0" smtClean="0"/>
              <a:t>차 캐시 </a:t>
            </a:r>
            <a:r>
              <a:rPr lang="en-US" altLang="ko-KR" dirty="0" smtClean="0"/>
              <a:t>(primary cache)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프로세서에 내장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캐시 </a:t>
            </a:r>
            <a:r>
              <a:rPr lang="en-US" altLang="ko-KR" dirty="0" smtClean="0"/>
              <a:t>(secondary cache)</a:t>
            </a:r>
            <a:endParaRPr lang="en-US" altLang="ko-KR" dirty="0"/>
          </a:p>
          <a:p>
            <a:pPr lvl="1"/>
            <a:r>
              <a:rPr lang="ko-KR" altLang="en-US" dirty="0"/>
              <a:t>프로세서에 내장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smtClean="0"/>
              <a:t>캐시 실패 발생 시 접근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실패 손실의 감소</a:t>
            </a:r>
            <a:endParaRPr lang="en-US" altLang="ko-KR" dirty="0"/>
          </a:p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/>
              <a:t>다단계 캐시의 </a:t>
            </a:r>
            <a:r>
              <a:rPr lang="ko-KR" altLang="en-US" dirty="0" smtClean="0"/>
              <a:t>성능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클럭 속도</a:t>
            </a:r>
            <a:r>
              <a:rPr lang="en-US" altLang="ko-KR" dirty="0" smtClean="0"/>
              <a:t> </a:t>
            </a:r>
            <a:r>
              <a:rPr lang="en-US" altLang="ko-KR" dirty="0"/>
              <a:t>= 4 GHz</a:t>
            </a:r>
          </a:p>
          <a:p>
            <a:pPr lvl="1" eaLnBrk="1" hangingPunct="1"/>
            <a:r>
              <a:rPr lang="en-US" altLang="ko-KR" dirty="0"/>
              <a:t>1</a:t>
            </a:r>
            <a:r>
              <a:rPr lang="ko-KR" altLang="en-US" dirty="0"/>
              <a:t>차 캐시에서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적중일 때 기본 </a:t>
            </a:r>
            <a:r>
              <a:rPr lang="en-US" altLang="ko-KR" dirty="0" smtClean="0"/>
              <a:t>CPI </a:t>
            </a:r>
            <a:r>
              <a:rPr lang="en-US" altLang="ko-KR" dirty="0"/>
              <a:t>= 1.0 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메인 메모리 접근 시간 </a:t>
            </a:r>
            <a:r>
              <a:rPr lang="en-US" altLang="ko-KR" dirty="0" smtClean="0"/>
              <a:t>= </a:t>
            </a:r>
            <a:r>
              <a:rPr lang="en-US" altLang="ko-KR" dirty="0"/>
              <a:t>100 ns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 처리 포함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smtClean="0"/>
              <a:t>캐시의 </a:t>
            </a:r>
            <a:r>
              <a:rPr lang="ko-KR" altLang="en-US" dirty="0"/>
              <a:t>명령어 당 실패율</a:t>
            </a:r>
            <a:r>
              <a:rPr lang="en-US" altLang="ko-KR" dirty="0" smtClean="0"/>
              <a:t> = 2%</a:t>
            </a:r>
          </a:p>
          <a:p>
            <a:pPr lvl="1" eaLnBrk="1" hangingPunct="1"/>
            <a:r>
              <a:rPr lang="en-US" altLang="ko-KR" dirty="0"/>
              <a:t>2</a:t>
            </a:r>
            <a:r>
              <a:rPr lang="ko-KR" altLang="en-US" dirty="0"/>
              <a:t>차 캐시를 추가할 </a:t>
            </a:r>
            <a:r>
              <a:rPr lang="ko-KR" altLang="en-US" dirty="0" smtClean="0"/>
              <a:t>경우의 성능 개선</a:t>
            </a:r>
            <a:r>
              <a:rPr lang="en-US" altLang="ko-KR" dirty="0" smtClean="0"/>
              <a:t>?</a:t>
            </a:r>
            <a:endParaRPr lang="en-US" altLang="ko-KR" b="1" dirty="0">
              <a:solidFill>
                <a:srgbClr val="008000"/>
              </a:solidFill>
            </a:endParaRPr>
          </a:p>
          <a:p>
            <a:pPr lvl="1" eaLnBrk="1" hangingPunct="1">
              <a:buNone/>
            </a:pPr>
            <a:r>
              <a:rPr lang="en-US" altLang="ko-KR" dirty="0"/>
              <a:t>         </a:t>
            </a:r>
            <a:r>
              <a:rPr lang="ko-KR" altLang="en-US" dirty="0" smtClean="0"/>
              <a:t>전역 실패율</a:t>
            </a:r>
            <a:r>
              <a:rPr lang="en-US" altLang="ko-KR" dirty="0" smtClean="0"/>
              <a:t> </a:t>
            </a:r>
            <a:r>
              <a:rPr lang="en-US" altLang="ko-KR" dirty="0"/>
              <a:t>= 0.5%, </a:t>
            </a:r>
            <a:r>
              <a:rPr lang="ko-KR" altLang="en-US" dirty="0"/>
              <a:t>접</a:t>
            </a:r>
            <a:r>
              <a:rPr lang="ko-KR" altLang="en-US" dirty="0" smtClean="0"/>
              <a:t>근 시간</a:t>
            </a:r>
            <a:r>
              <a:rPr lang="en-US" altLang="ko-KR" dirty="0" smtClean="0"/>
              <a:t> </a:t>
            </a:r>
            <a:r>
              <a:rPr lang="en-US" altLang="ko-KR" dirty="0"/>
              <a:t>= 5 </a:t>
            </a:r>
            <a:r>
              <a:rPr lang="en-US" altLang="ko-KR" dirty="0" smtClean="0"/>
              <a:t>ns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4060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4230688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1</a:t>
            </a:r>
            <a:r>
              <a:rPr lang="ko-KR" altLang="en-US" dirty="0" smtClean="0"/>
              <a:t>차 캐시만 있을 때</a:t>
            </a:r>
            <a:endParaRPr lang="en-US" altLang="ko-KR" dirty="0"/>
          </a:p>
          <a:p>
            <a:pPr eaLnBrk="1" hangingPunct="1">
              <a:buNone/>
            </a:pPr>
            <a:r>
              <a:rPr lang="en-US" altLang="ko-KR" sz="2031" dirty="0"/>
              <a:t>		</a:t>
            </a:r>
            <a:r>
              <a:rPr lang="ko-KR" altLang="en-US" sz="1846" dirty="0"/>
              <a:t>메인 메모리의 실패 손실</a:t>
            </a:r>
            <a:endParaRPr lang="en-US" altLang="ko-KR" sz="1846" dirty="0"/>
          </a:p>
          <a:p>
            <a:pPr eaLnBrk="1" hangingPunct="1">
              <a:buNone/>
            </a:pPr>
            <a:r>
              <a:rPr lang="en-US" altLang="ko-KR" sz="1846" dirty="0"/>
              <a:t>		     = 100ns/0.25ns = 400 </a:t>
            </a:r>
            <a:r>
              <a:rPr lang="ko-KR" altLang="en-US" sz="1846" dirty="0"/>
              <a:t>클럭 사이클</a:t>
            </a:r>
            <a:endParaRPr lang="en-US" altLang="ko-KR" sz="1846" dirty="0"/>
          </a:p>
          <a:p>
            <a:pPr eaLnBrk="1" hangingPunct="1">
              <a:buNone/>
            </a:pPr>
            <a:r>
              <a:rPr lang="en-US" altLang="ko-KR" sz="1846" dirty="0"/>
              <a:t>		</a:t>
            </a:r>
            <a:r>
              <a:rPr lang="ko-KR" altLang="en-US" sz="1846" dirty="0"/>
              <a:t>전체</a:t>
            </a:r>
            <a:r>
              <a:rPr lang="en-US" altLang="ko-KR" sz="1846" dirty="0"/>
              <a:t> CPI</a:t>
            </a:r>
          </a:p>
          <a:p>
            <a:pPr eaLnBrk="1" hangingPunct="1">
              <a:buNone/>
            </a:pPr>
            <a:r>
              <a:rPr lang="en-US" altLang="ko-KR" sz="1846" dirty="0"/>
              <a:t>		     = </a:t>
            </a:r>
            <a:r>
              <a:rPr lang="ko-KR" altLang="en-US" sz="1846" dirty="0"/>
              <a:t>기본</a:t>
            </a:r>
            <a:r>
              <a:rPr lang="en-US" altLang="ko-KR" sz="1846" dirty="0"/>
              <a:t> CPI + </a:t>
            </a:r>
            <a:r>
              <a:rPr lang="ko-KR" altLang="en-US" sz="1846" dirty="0"/>
              <a:t>명령어 당 메모리 지연 사이클</a:t>
            </a:r>
            <a:endParaRPr lang="en-US" altLang="ko-KR" sz="1846" dirty="0"/>
          </a:p>
          <a:p>
            <a:pPr eaLnBrk="1" hangingPunct="1">
              <a:buNone/>
            </a:pPr>
            <a:r>
              <a:rPr lang="en-US" altLang="ko-KR" sz="1846" dirty="0"/>
              <a:t>	             = 1.0 + 2% x 400 = 9.0</a:t>
            </a:r>
          </a:p>
          <a:p>
            <a:pPr eaLnBrk="1" hangingPunct="1"/>
            <a:r>
              <a:rPr lang="en-US" altLang="ko-KR" dirty="0" smtClean="0"/>
              <a:t>2</a:t>
            </a:r>
            <a:r>
              <a:rPr lang="ko-KR" altLang="en-US" dirty="0" smtClean="0"/>
              <a:t>차 캐시가 </a:t>
            </a:r>
            <a:r>
              <a:rPr lang="ko-KR" altLang="en-US" dirty="0"/>
              <a:t>있을 때</a:t>
            </a:r>
            <a:endParaRPr lang="en-US" altLang="ko-KR" dirty="0"/>
          </a:p>
          <a:p>
            <a:pPr eaLnBrk="1" hangingPunct="1">
              <a:buNone/>
            </a:pPr>
            <a:r>
              <a:rPr lang="en-US" altLang="ko-KR" sz="2031" dirty="0"/>
              <a:t>		</a:t>
            </a:r>
            <a:r>
              <a:rPr lang="en-US" altLang="ko-KR" sz="1846" dirty="0"/>
              <a:t>2</a:t>
            </a:r>
            <a:r>
              <a:rPr lang="ko-KR" altLang="en-US" sz="1846" dirty="0"/>
              <a:t>차 캐시 접근에 의한 실패 손실</a:t>
            </a:r>
            <a:endParaRPr lang="en-US" altLang="ko-KR" sz="1846" dirty="0"/>
          </a:p>
          <a:p>
            <a:pPr eaLnBrk="1" hangingPunct="1">
              <a:buNone/>
            </a:pPr>
            <a:r>
              <a:rPr lang="en-US" altLang="ko-KR" sz="1846" dirty="0"/>
              <a:t>		       = 5ns/0.25ns = 20 </a:t>
            </a:r>
            <a:r>
              <a:rPr lang="ko-KR" altLang="en-US" sz="1846" dirty="0"/>
              <a:t>클럭 사이클</a:t>
            </a:r>
            <a:endParaRPr lang="en-US" altLang="ko-KR" sz="1846" dirty="0"/>
          </a:p>
          <a:p>
            <a:pPr eaLnBrk="1" hangingPunct="1">
              <a:buNone/>
            </a:pPr>
            <a:r>
              <a:rPr lang="en-US" altLang="ko-KR" sz="1846" dirty="0"/>
              <a:t>		</a:t>
            </a:r>
            <a:r>
              <a:rPr lang="ko-KR" altLang="en-US" sz="1846" dirty="0"/>
              <a:t>전체</a:t>
            </a:r>
            <a:r>
              <a:rPr lang="en-US" altLang="ko-KR" sz="1846" dirty="0"/>
              <a:t> CPI</a:t>
            </a:r>
          </a:p>
          <a:p>
            <a:pPr eaLnBrk="1" hangingPunct="1">
              <a:buNone/>
            </a:pPr>
            <a:r>
              <a:rPr lang="en-US" altLang="ko-KR" sz="1846" dirty="0"/>
              <a:t>                    = 1 + </a:t>
            </a:r>
            <a:r>
              <a:rPr lang="ko-KR" altLang="en-US" sz="1846" dirty="0"/>
              <a:t>명령어당 </a:t>
            </a:r>
            <a:r>
              <a:rPr lang="en-US" altLang="ko-KR" sz="1846" dirty="0"/>
              <a:t>1</a:t>
            </a:r>
            <a:r>
              <a:rPr lang="ko-KR" altLang="en-US" sz="1846" dirty="0"/>
              <a:t>차 캐시 지연 </a:t>
            </a:r>
            <a:r>
              <a:rPr lang="en-US" altLang="ko-KR" sz="1846" dirty="0"/>
              <a:t>+ </a:t>
            </a:r>
            <a:r>
              <a:rPr lang="ko-KR" altLang="en-US" sz="1846" dirty="0"/>
              <a:t>명령어당 </a:t>
            </a:r>
            <a:r>
              <a:rPr lang="en-US" altLang="ko-KR" sz="1846" dirty="0"/>
              <a:t>2</a:t>
            </a:r>
            <a:r>
              <a:rPr lang="ko-KR" altLang="en-US" sz="1846" dirty="0"/>
              <a:t>차 캐시 지연</a:t>
            </a:r>
            <a:endParaRPr lang="en-US" altLang="ko-KR" sz="1846" dirty="0"/>
          </a:p>
          <a:p>
            <a:pPr eaLnBrk="1" hangingPunct="1">
              <a:buNone/>
            </a:pPr>
            <a:r>
              <a:rPr lang="en-US" altLang="ko-KR" sz="1846" dirty="0"/>
              <a:t>                    = 1 + 2% x 20 + 0.5% x 400 = 3.4</a:t>
            </a:r>
          </a:p>
          <a:p>
            <a:pPr eaLnBrk="1" hangingPunct="1"/>
            <a:r>
              <a:rPr lang="ko-KR" altLang="en-US" dirty="0" smtClean="0"/>
              <a:t>그러므로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 개선 </a:t>
            </a:r>
            <a:r>
              <a:rPr lang="en-US" altLang="ko-KR" dirty="0" smtClean="0"/>
              <a:t>= </a:t>
            </a:r>
            <a:r>
              <a:rPr lang="en-US" altLang="ko-KR" dirty="0"/>
              <a:t>9.0/3.4 = </a:t>
            </a:r>
            <a:r>
              <a:rPr lang="en-US" altLang="ko-KR" dirty="0" smtClean="0"/>
              <a:t>2.6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068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캐쉬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dirty="0"/>
              <a:t>8</a:t>
            </a:r>
            <a:r>
              <a:rPr lang="ko-KR" altLang="en-US" dirty="0"/>
              <a:t>개의 엔트리를 갖는 직접 사상 </a:t>
            </a:r>
            <a:r>
              <a:rPr lang="ko-KR" altLang="en-US" dirty="0" smtClean="0"/>
              <a:t>캐쉬</a:t>
            </a:r>
            <a:endParaRPr lang="ko-KR" altLang="en-US" dirty="0"/>
          </a:p>
        </p:txBody>
      </p:sp>
      <p:pic>
        <p:nvPicPr>
          <p:cNvPr id="5" name="Picture 5" descr="Figure 7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377" y="2080846"/>
            <a:ext cx="5704743" cy="3899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0164" y="3429000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5.8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99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캐시와 </a:t>
            </a:r>
            <a:r>
              <a:rPr lang="en-US" altLang="ko-KR" dirty="0"/>
              <a:t>2</a:t>
            </a:r>
            <a:r>
              <a:rPr lang="ko-KR" altLang="en-US" dirty="0"/>
              <a:t>차 캐시의 설계 고려사항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</a:t>
            </a:r>
            <a:r>
              <a:rPr lang="ko-KR" altLang="en-US" dirty="0" smtClean="0"/>
              <a:t>차 캐시</a:t>
            </a:r>
            <a:endParaRPr lang="en-US" altLang="ko-KR" dirty="0"/>
          </a:p>
          <a:p>
            <a:pPr lvl="1" eaLnBrk="1" hangingPunct="1"/>
            <a:r>
              <a:rPr lang="ko-KR" altLang="en-US" dirty="0">
                <a:solidFill>
                  <a:srgbClr val="3333FF"/>
                </a:solidFill>
              </a:rPr>
              <a:t>적중 시간 </a:t>
            </a:r>
            <a:r>
              <a:rPr lang="ko-KR" altLang="en-US" dirty="0" smtClean="0">
                <a:solidFill>
                  <a:srgbClr val="3333FF"/>
                </a:solidFill>
              </a:rPr>
              <a:t>최소화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 lvl="2"/>
            <a:r>
              <a:rPr lang="ko-KR" altLang="en-US" dirty="0"/>
              <a:t>클럭 </a:t>
            </a:r>
            <a:r>
              <a:rPr lang="ko-KR" altLang="en-US" dirty="0" smtClean="0"/>
              <a:t>사이클 단축 또는 </a:t>
            </a:r>
            <a:r>
              <a:rPr lang="ko-KR" altLang="en-US" dirty="0"/>
              <a:t>파이프라인 단계의 </a:t>
            </a:r>
            <a:r>
              <a:rPr lang="ko-KR" altLang="en-US" dirty="0" smtClean="0"/>
              <a:t>축소 가능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크기가 작다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블록 크기도 작다</a:t>
            </a:r>
            <a:r>
              <a:rPr lang="en-US" altLang="ko-KR" dirty="0" smtClean="0"/>
              <a:t> </a:t>
            </a:r>
            <a:r>
              <a:rPr lang="en-US" altLang="ko-KR" dirty="0">
                <a:ea typeface="굴림" charset="-127"/>
                <a:sym typeface="Wingdings 3"/>
              </a:rPr>
              <a:t>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실패 손실 감소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캐시</a:t>
            </a:r>
            <a:endParaRPr lang="en-US" altLang="ko-KR" dirty="0"/>
          </a:p>
          <a:p>
            <a:pPr lvl="1" eaLnBrk="1" hangingPunct="1"/>
            <a:r>
              <a:rPr lang="ko-KR" altLang="en-US" dirty="0" smtClean="0">
                <a:solidFill>
                  <a:srgbClr val="3333FF"/>
                </a:solidFill>
              </a:rPr>
              <a:t>실패율 감소</a:t>
            </a:r>
            <a:endParaRPr lang="en-US" altLang="ko-KR" b="1" dirty="0">
              <a:solidFill>
                <a:srgbClr val="3333FF"/>
              </a:solidFill>
            </a:endParaRPr>
          </a:p>
          <a:p>
            <a:pPr lvl="2"/>
            <a:r>
              <a:rPr lang="ko-KR" altLang="en-US" dirty="0"/>
              <a:t>긴 메모리 접근시간으로 인한 </a:t>
            </a:r>
            <a:r>
              <a:rPr lang="ko-KR" altLang="en-US" dirty="0" smtClean="0"/>
              <a:t>손실 감소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크기가 크다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적중 시간보다 크기가 중요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블록 크기가 크다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연관 정도도 크다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31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 Cortex-A8</a:t>
            </a:r>
            <a:r>
              <a:rPr lang="ko-KR" altLang="en-US" dirty="0"/>
              <a:t>과</a:t>
            </a:r>
            <a:r>
              <a:rPr lang="en-US" altLang="ko-KR" dirty="0"/>
              <a:t> Intel Core i7 920</a:t>
            </a:r>
            <a:r>
              <a:rPr lang="ko-KR" altLang="en-US" dirty="0"/>
              <a:t>의 캐시</a:t>
            </a:r>
          </a:p>
        </p:txBody>
      </p:sp>
      <p:pic>
        <p:nvPicPr>
          <p:cNvPr id="552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735" y="1329163"/>
            <a:ext cx="6161278" cy="483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62215" y="1436184"/>
            <a:ext cx="1329378" cy="170496"/>
          </a:xfrm>
          <a:prstGeom prst="rect">
            <a:avLst/>
          </a:prstGeom>
          <a:solidFill>
            <a:srgbClr val="0099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8" b="1" dirty="0">
                <a:solidFill>
                  <a:schemeClr val="bg1"/>
                </a:solidFill>
                <a:latin typeface="+mn-lt"/>
              </a:rPr>
              <a:t>Intel Core i7 920</a:t>
            </a:r>
            <a:endParaRPr lang="ko-KR" altLang="en-US" sz="1108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719170" y="3565612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5.44</a:t>
            </a:r>
          </a:p>
        </p:txBody>
      </p:sp>
    </p:spTree>
    <p:extLst>
      <p:ext uri="{BB962C8B-B14F-4D97-AF65-F5344CB8AC3E}">
        <p14:creationId xmlns:p14="http://schemas.microsoft.com/office/powerpoint/2010/main" val="864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88" name="Text Box 84"/>
          <p:cNvSpPr txBox="1">
            <a:spLocks noChangeArrowheads="1"/>
          </p:cNvSpPr>
          <p:nvPr/>
        </p:nvSpPr>
        <p:spPr bwMode="auto">
          <a:xfrm>
            <a:off x="1834662" y="5090747"/>
            <a:ext cx="3097823" cy="3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992" tIns="42497" rIns="84992" bIns="42497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ko-KR" sz="1846" b="1" dirty="0">
                <a:latin typeface="+mn-lt"/>
              </a:rPr>
              <a:t> 1      </a:t>
            </a:r>
            <a:r>
              <a:rPr lang="en-US" altLang="ko-KR" sz="1846" b="1" dirty="0">
                <a:solidFill>
                  <a:srgbClr val="006600"/>
                </a:solidFill>
                <a:latin typeface="+mn-lt"/>
              </a:rPr>
              <a:t>10</a:t>
            </a:r>
            <a:r>
              <a:rPr lang="en-US" altLang="ko-KR" sz="1846" b="1" dirty="0">
                <a:latin typeface="+mn-lt"/>
              </a:rPr>
              <a:t>            M[22]</a:t>
            </a:r>
          </a:p>
        </p:txBody>
      </p:sp>
      <p:sp>
        <p:nvSpPr>
          <p:cNvPr id="303199" name="Text Box 95"/>
          <p:cNvSpPr txBox="1">
            <a:spLocks noChangeArrowheads="1"/>
          </p:cNvSpPr>
          <p:nvPr/>
        </p:nvSpPr>
        <p:spPr bwMode="auto">
          <a:xfrm>
            <a:off x="1781908" y="3163766"/>
            <a:ext cx="3096358" cy="3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992" tIns="42497" rIns="84992" bIns="42497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ko-KR" sz="1846" b="1" dirty="0">
                <a:latin typeface="+mn-lt"/>
              </a:rPr>
              <a:t> 1       </a:t>
            </a:r>
            <a:r>
              <a:rPr lang="en-US" altLang="ko-KR" sz="1846" b="1" dirty="0">
                <a:solidFill>
                  <a:srgbClr val="006600"/>
                </a:solidFill>
                <a:latin typeface="+mn-lt"/>
              </a:rPr>
              <a:t>10</a:t>
            </a:r>
            <a:r>
              <a:rPr lang="en-US" altLang="ko-KR" sz="1846" b="1" dirty="0">
                <a:latin typeface="+mn-lt"/>
              </a:rPr>
              <a:t>             M[18]</a:t>
            </a:r>
          </a:p>
        </p:txBody>
      </p:sp>
      <p:graphicFrame>
        <p:nvGraphicFramePr>
          <p:cNvPr id="303206" name="Group 102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745881" y="1474177"/>
          <a:ext cx="4154366" cy="4494337"/>
        </p:xfrm>
        <a:graphic>
          <a:graphicData uri="http://schemas.openxmlformats.org/drawingml/2006/table">
            <a:tbl>
              <a:tblPr/>
              <a:tblGrid>
                <a:gridCol w="9700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35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914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96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Index</a:t>
                      </a:r>
                    </a:p>
                  </a:txBody>
                  <a:tcPr marL="84992" marR="84992" marT="42497" marB="42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</a:t>
                      </a: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Tag</a:t>
                      </a: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Data</a:t>
                      </a: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000</a:t>
                      </a:r>
                    </a:p>
                  </a:txBody>
                  <a:tcPr marL="84992" marR="84992" marT="42497" marB="42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001</a:t>
                      </a:r>
                    </a:p>
                  </a:txBody>
                  <a:tcPr marL="84992" marR="84992" marT="42497" marB="42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7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010</a:t>
                      </a:r>
                    </a:p>
                  </a:txBody>
                  <a:tcPr marL="84992" marR="84992" marT="42497" marB="42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011</a:t>
                      </a:r>
                    </a:p>
                  </a:txBody>
                  <a:tcPr marL="84992" marR="84992" marT="42497" marB="42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100</a:t>
                      </a:r>
                    </a:p>
                  </a:txBody>
                  <a:tcPr marL="84992" marR="84992" marT="42497" marB="42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101</a:t>
                      </a:r>
                    </a:p>
                  </a:txBody>
                  <a:tcPr marL="84992" marR="84992" marT="42497" marB="42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110</a:t>
                      </a:r>
                    </a:p>
                  </a:txBody>
                  <a:tcPr marL="84992" marR="84992" marT="42497" marB="42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7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111</a:t>
                      </a:r>
                    </a:p>
                  </a:txBody>
                  <a:tcPr marL="84992" marR="84992" marT="42497" marB="424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84992" marR="84992" marT="42497" marB="424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3205" name="Group 10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5369628" y="1501402"/>
          <a:ext cx="2952750" cy="438297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7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5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5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7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7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3187" name="Text Box 83"/>
          <p:cNvSpPr txBox="1">
            <a:spLocks noChangeArrowheads="1"/>
          </p:cNvSpPr>
          <p:nvPr/>
        </p:nvSpPr>
        <p:spPr bwMode="auto">
          <a:xfrm>
            <a:off x="5416520" y="1579067"/>
            <a:ext cx="2879481" cy="3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992" tIns="42497" rIns="84992" bIns="42497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ko-KR" sz="1662" b="1" dirty="0">
                <a:latin typeface="+mn-lt"/>
              </a:rPr>
              <a:t>     </a:t>
            </a:r>
            <a:r>
              <a:rPr lang="en-US" altLang="ko-KR" sz="1846" b="1" dirty="0">
                <a:latin typeface="+mn-lt"/>
              </a:rPr>
              <a:t>22             </a:t>
            </a:r>
            <a:r>
              <a:rPr lang="en-US" altLang="ko-KR" sz="1846" b="1" dirty="0">
                <a:solidFill>
                  <a:srgbClr val="006666"/>
                </a:solidFill>
                <a:latin typeface="+mn-lt"/>
              </a:rPr>
              <a:t>10</a:t>
            </a:r>
            <a:r>
              <a:rPr lang="en-US" altLang="ko-KR" sz="1846" b="1" dirty="0">
                <a:solidFill>
                  <a:srgbClr val="FF0000"/>
                </a:solidFill>
                <a:latin typeface="+mn-lt"/>
              </a:rPr>
              <a:t>110</a:t>
            </a:r>
          </a:p>
        </p:txBody>
      </p:sp>
      <p:sp>
        <p:nvSpPr>
          <p:cNvPr id="303189" name="Text Box 85"/>
          <p:cNvSpPr txBox="1">
            <a:spLocks noChangeArrowheads="1"/>
          </p:cNvSpPr>
          <p:nvPr/>
        </p:nvSpPr>
        <p:spPr bwMode="auto">
          <a:xfrm>
            <a:off x="5416520" y="2111002"/>
            <a:ext cx="2879481" cy="3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992" tIns="42497" rIns="84992" bIns="42497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ko-KR" sz="1662" b="1" dirty="0">
                <a:latin typeface="+mn-lt"/>
              </a:rPr>
              <a:t>     </a:t>
            </a:r>
            <a:r>
              <a:rPr lang="en-US" altLang="ko-KR" sz="1846" b="1" dirty="0">
                <a:latin typeface="+mn-lt"/>
              </a:rPr>
              <a:t>26             </a:t>
            </a:r>
            <a:r>
              <a:rPr lang="en-US" altLang="ko-KR" sz="1846" b="1" dirty="0">
                <a:solidFill>
                  <a:srgbClr val="006666"/>
                </a:solidFill>
                <a:latin typeface="+mn-lt"/>
              </a:rPr>
              <a:t>11</a:t>
            </a:r>
            <a:r>
              <a:rPr lang="en-US" altLang="ko-KR" sz="1846" b="1" dirty="0">
                <a:solidFill>
                  <a:srgbClr val="FF0000"/>
                </a:solidFill>
                <a:latin typeface="+mn-lt"/>
              </a:rPr>
              <a:t>010</a:t>
            </a:r>
          </a:p>
        </p:txBody>
      </p:sp>
      <p:sp>
        <p:nvSpPr>
          <p:cNvPr id="303190" name="Text Box 86"/>
          <p:cNvSpPr txBox="1">
            <a:spLocks noChangeArrowheads="1"/>
          </p:cNvSpPr>
          <p:nvPr/>
        </p:nvSpPr>
        <p:spPr bwMode="auto">
          <a:xfrm>
            <a:off x="1781908" y="3163766"/>
            <a:ext cx="3096358" cy="3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992" tIns="42497" rIns="84992" bIns="42497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ko-KR" sz="1846" b="1" dirty="0">
                <a:latin typeface="+mn-lt"/>
              </a:rPr>
              <a:t> 1       </a:t>
            </a:r>
            <a:r>
              <a:rPr lang="en-US" altLang="ko-KR" sz="1846" b="1" dirty="0">
                <a:solidFill>
                  <a:srgbClr val="006600"/>
                </a:solidFill>
                <a:latin typeface="+mn-lt"/>
              </a:rPr>
              <a:t>11</a:t>
            </a:r>
            <a:r>
              <a:rPr lang="en-US" altLang="ko-KR" sz="1846" b="1" dirty="0">
                <a:latin typeface="+mn-lt"/>
              </a:rPr>
              <a:t>             M[26]</a:t>
            </a:r>
          </a:p>
        </p:txBody>
      </p:sp>
      <p:sp>
        <p:nvSpPr>
          <p:cNvPr id="303191" name="Text Box 87"/>
          <p:cNvSpPr txBox="1">
            <a:spLocks noChangeArrowheads="1"/>
          </p:cNvSpPr>
          <p:nvPr/>
        </p:nvSpPr>
        <p:spPr bwMode="auto">
          <a:xfrm>
            <a:off x="5416520" y="2575529"/>
            <a:ext cx="2879481" cy="3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992" tIns="42497" rIns="84992" bIns="42497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ko-KR" sz="1662" b="1" dirty="0">
                <a:latin typeface="+mn-lt"/>
              </a:rPr>
              <a:t>     </a:t>
            </a:r>
            <a:r>
              <a:rPr lang="en-US" altLang="ko-KR" sz="1846" b="1" dirty="0">
                <a:latin typeface="+mn-lt"/>
              </a:rPr>
              <a:t>22             </a:t>
            </a:r>
            <a:r>
              <a:rPr lang="en-US" altLang="ko-KR" sz="1846" b="1" dirty="0">
                <a:solidFill>
                  <a:srgbClr val="006666"/>
                </a:solidFill>
                <a:latin typeface="+mn-lt"/>
              </a:rPr>
              <a:t>10</a:t>
            </a:r>
            <a:r>
              <a:rPr lang="en-US" altLang="ko-KR" sz="1846" b="1" dirty="0">
                <a:solidFill>
                  <a:srgbClr val="FF0000"/>
                </a:solidFill>
                <a:latin typeface="+mn-lt"/>
              </a:rPr>
              <a:t>110</a:t>
            </a:r>
          </a:p>
        </p:txBody>
      </p:sp>
      <p:sp>
        <p:nvSpPr>
          <p:cNvPr id="303192" name="Text Box 88"/>
          <p:cNvSpPr txBox="1">
            <a:spLocks noChangeArrowheads="1"/>
          </p:cNvSpPr>
          <p:nvPr/>
        </p:nvSpPr>
        <p:spPr bwMode="auto">
          <a:xfrm>
            <a:off x="5416520" y="3041521"/>
            <a:ext cx="2879481" cy="3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992" tIns="42497" rIns="84992" bIns="42497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ko-KR" sz="1662" b="1">
                <a:latin typeface="+mn-lt"/>
              </a:rPr>
              <a:t>     </a:t>
            </a:r>
            <a:r>
              <a:rPr lang="en-US" altLang="ko-KR" sz="1846" b="1">
                <a:latin typeface="+mn-lt"/>
              </a:rPr>
              <a:t>26             </a:t>
            </a:r>
            <a:r>
              <a:rPr lang="en-US" altLang="ko-KR" sz="1846" b="1">
                <a:solidFill>
                  <a:srgbClr val="006666"/>
                </a:solidFill>
                <a:latin typeface="+mn-lt"/>
              </a:rPr>
              <a:t>11</a:t>
            </a:r>
            <a:r>
              <a:rPr lang="en-US" altLang="ko-KR" sz="1846" b="1">
                <a:solidFill>
                  <a:srgbClr val="FF0000"/>
                </a:solidFill>
                <a:latin typeface="+mn-lt"/>
              </a:rPr>
              <a:t>010</a:t>
            </a:r>
          </a:p>
        </p:txBody>
      </p:sp>
      <p:sp>
        <p:nvSpPr>
          <p:cNvPr id="303193" name="Text Box 89"/>
          <p:cNvSpPr txBox="1">
            <a:spLocks noChangeArrowheads="1"/>
          </p:cNvSpPr>
          <p:nvPr/>
        </p:nvSpPr>
        <p:spPr bwMode="auto">
          <a:xfrm>
            <a:off x="5416520" y="3506048"/>
            <a:ext cx="2879481" cy="3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992" tIns="42497" rIns="84992" bIns="42497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ko-KR" sz="1662" b="1" dirty="0">
                <a:latin typeface="+mn-lt"/>
              </a:rPr>
              <a:t>     </a:t>
            </a:r>
            <a:r>
              <a:rPr lang="en-US" altLang="ko-KR" sz="1846" b="1" dirty="0">
                <a:latin typeface="+mn-lt"/>
              </a:rPr>
              <a:t>16             </a:t>
            </a:r>
            <a:r>
              <a:rPr lang="en-US" altLang="ko-KR" sz="1846" b="1" dirty="0">
                <a:solidFill>
                  <a:srgbClr val="006666"/>
                </a:solidFill>
                <a:latin typeface="+mn-lt"/>
              </a:rPr>
              <a:t>10</a:t>
            </a:r>
            <a:r>
              <a:rPr lang="en-US" altLang="ko-KR" sz="1846" b="1" dirty="0">
                <a:solidFill>
                  <a:srgbClr val="FF0000"/>
                </a:solidFill>
                <a:latin typeface="+mn-lt"/>
              </a:rPr>
              <a:t>000</a:t>
            </a:r>
          </a:p>
        </p:txBody>
      </p:sp>
      <p:sp>
        <p:nvSpPr>
          <p:cNvPr id="303194" name="Text Box 90"/>
          <p:cNvSpPr txBox="1">
            <a:spLocks noChangeArrowheads="1"/>
          </p:cNvSpPr>
          <p:nvPr/>
        </p:nvSpPr>
        <p:spPr bwMode="auto">
          <a:xfrm>
            <a:off x="1846385" y="2233247"/>
            <a:ext cx="3097823" cy="3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992" tIns="42497" rIns="84992" bIns="42497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ko-KR" sz="1846" b="1" dirty="0">
                <a:latin typeface="+mn-lt"/>
              </a:rPr>
              <a:t>1         </a:t>
            </a:r>
            <a:r>
              <a:rPr lang="en-US" altLang="ko-KR" sz="1846" b="1" dirty="0">
                <a:solidFill>
                  <a:srgbClr val="006600"/>
                </a:solidFill>
                <a:latin typeface="+mn-lt"/>
              </a:rPr>
              <a:t>10</a:t>
            </a:r>
            <a:r>
              <a:rPr lang="en-US" altLang="ko-KR" sz="1846" b="1" dirty="0">
                <a:latin typeface="+mn-lt"/>
              </a:rPr>
              <a:t>            M[16]</a:t>
            </a:r>
          </a:p>
        </p:txBody>
      </p:sp>
      <p:sp>
        <p:nvSpPr>
          <p:cNvPr id="303195" name="Text Box 91"/>
          <p:cNvSpPr txBox="1">
            <a:spLocks noChangeArrowheads="1"/>
          </p:cNvSpPr>
          <p:nvPr/>
        </p:nvSpPr>
        <p:spPr bwMode="auto">
          <a:xfrm>
            <a:off x="5416520" y="4037983"/>
            <a:ext cx="2879481" cy="3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992" tIns="42497" rIns="84992" bIns="42497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ko-KR" sz="1662" b="1" dirty="0">
                <a:latin typeface="+mn-lt"/>
              </a:rPr>
              <a:t>     </a:t>
            </a:r>
            <a:r>
              <a:rPr lang="en-US" altLang="ko-KR" sz="1846" b="1" dirty="0">
                <a:latin typeface="+mn-lt"/>
              </a:rPr>
              <a:t> 3              </a:t>
            </a:r>
            <a:r>
              <a:rPr lang="en-US" altLang="ko-KR" sz="1846" b="1" dirty="0">
                <a:solidFill>
                  <a:srgbClr val="006666"/>
                </a:solidFill>
                <a:latin typeface="+mn-lt"/>
              </a:rPr>
              <a:t>00</a:t>
            </a:r>
            <a:r>
              <a:rPr lang="en-US" altLang="ko-KR" sz="1846" b="1" dirty="0">
                <a:solidFill>
                  <a:srgbClr val="FF0000"/>
                </a:solidFill>
                <a:latin typeface="+mn-lt"/>
              </a:rPr>
              <a:t>011</a:t>
            </a:r>
          </a:p>
        </p:txBody>
      </p:sp>
      <p:sp>
        <p:nvSpPr>
          <p:cNvPr id="303196" name="Text Box 92"/>
          <p:cNvSpPr txBox="1">
            <a:spLocks noChangeArrowheads="1"/>
          </p:cNvSpPr>
          <p:nvPr/>
        </p:nvSpPr>
        <p:spPr bwMode="auto">
          <a:xfrm>
            <a:off x="1781908" y="3628293"/>
            <a:ext cx="3096358" cy="3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992" tIns="42497" rIns="84992" bIns="42497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ko-KR" sz="1846" b="1" dirty="0">
                <a:latin typeface="+mn-lt"/>
              </a:rPr>
              <a:t> 1       </a:t>
            </a:r>
            <a:r>
              <a:rPr lang="en-US" altLang="ko-KR" sz="1846" b="1" dirty="0">
                <a:solidFill>
                  <a:srgbClr val="006600"/>
                </a:solidFill>
                <a:latin typeface="+mn-lt"/>
              </a:rPr>
              <a:t>00</a:t>
            </a:r>
            <a:r>
              <a:rPr lang="en-US" altLang="ko-KR" sz="1846" b="1" dirty="0">
                <a:latin typeface="+mn-lt"/>
              </a:rPr>
              <a:t>             M[3]</a:t>
            </a:r>
          </a:p>
        </p:txBody>
      </p:sp>
      <p:sp>
        <p:nvSpPr>
          <p:cNvPr id="303197" name="Text Box 93"/>
          <p:cNvSpPr txBox="1">
            <a:spLocks noChangeArrowheads="1"/>
          </p:cNvSpPr>
          <p:nvPr/>
        </p:nvSpPr>
        <p:spPr bwMode="auto">
          <a:xfrm>
            <a:off x="5412124" y="4527421"/>
            <a:ext cx="2879480" cy="3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992" tIns="42497" rIns="84992" bIns="42497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ko-KR" sz="1662" b="1" dirty="0">
                <a:latin typeface="+mn-lt"/>
              </a:rPr>
              <a:t>     </a:t>
            </a:r>
            <a:r>
              <a:rPr lang="en-US" altLang="ko-KR" sz="1846" b="1" dirty="0">
                <a:latin typeface="+mn-lt"/>
              </a:rPr>
              <a:t>16             </a:t>
            </a:r>
            <a:r>
              <a:rPr lang="en-US" altLang="ko-KR" sz="1846" b="1" dirty="0">
                <a:solidFill>
                  <a:srgbClr val="006666"/>
                </a:solidFill>
                <a:latin typeface="+mn-lt"/>
              </a:rPr>
              <a:t>10</a:t>
            </a:r>
            <a:r>
              <a:rPr lang="en-US" altLang="ko-KR" sz="1846" b="1" dirty="0">
                <a:solidFill>
                  <a:srgbClr val="FF0000"/>
                </a:solidFill>
                <a:latin typeface="+mn-lt"/>
              </a:rPr>
              <a:t>000</a:t>
            </a:r>
          </a:p>
        </p:txBody>
      </p:sp>
      <p:sp>
        <p:nvSpPr>
          <p:cNvPr id="303198" name="Text Box 94"/>
          <p:cNvSpPr txBox="1">
            <a:spLocks noChangeArrowheads="1"/>
          </p:cNvSpPr>
          <p:nvPr/>
        </p:nvSpPr>
        <p:spPr bwMode="auto">
          <a:xfrm>
            <a:off x="5385747" y="5003671"/>
            <a:ext cx="2879480" cy="3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992" tIns="42497" rIns="84992" bIns="42497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ko-KR" sz="1662" b="1" dirty="0">
                <a:latin typeface="+mn-lt"/>
              </a:rPr>
              <a:t>     </a:t>
            </a:r>
            <a:r>
              <a:rPr lang="en-US" altLang="ko-KR" sz="1846" b="1" dirty="0">
                <a:latin typeface="+mn-lt"/>
              </a:rPr>
              <a:t>18             </a:t>
            </a:r>
            <a:r>
              <a:rPr lang="en-US" altLang="ko-KR" sz="1846" b="1" dirty="0">
                <a:solidFill>
                  <a:srgbClr val="006666"/>
                </a:solidFill>
                <a:latin typeface="+mn-lt"/>
              </a:rPr>
              <a:t>10</a:t>
            </a:r>
            <a:r>
              <a:rPr lang="en-US" altLang="ko-KR" sz="1846" b="1" dirty="0">
                <a:solidFill>
                  <a:srgbClr val="FF0000"/>
                </a:solidFill>
                <a:latin typeface="+mn-lt"/>
              </a:rPr>
              <a:t>010</a:t>
            </a:r>
          </a:p>
        </p:txBody>
      </p:sp>
      <p:sp>
        <p:nvSpPr>
          <p:cNvPr id="19" name="Text Box 93"/>
          <p:cNvSpPr txBox="1">
            <a:spLocks noChangeArrowheads="1"/>
          </p:cNvSpPr>
          <p:nvPr/>
        </p:nvSpPr>
        <p:spPr bwMode="auto">
          <a:xfrm>
            <a:off x="5436097" y="5489537"/>
            <a:ext cx="2879480" cy="3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992" tIns="42497" rIns="84992" bIns="42497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ko-KR" sz="1662" b="1" dirty="0">
                <a:latin typeface="+mn-lt"/>
              </a:rPr>
              <a:t>     </a:t>
            </a:r>
            <a:r>
              <a:rPr lang="en-US" altLang="ko-KR" sz="1846" b="1" dirty="0">
                <a:latin typeface="+mn-lt"/>
              </a:rPr>
              <a:t>16             </a:t>
            </a:r>
            <a:r>
              <a:rPr lang="en-US" altLang="ko-KR" sz="1846" b="1" dirty="0">
                <a:solidFill>
                  <a:srgbClr val="006666"/>
                </a:solidFill>
                <a:latin typeface="+mn-lt"/>
              </a:rPr>
              <a:t>10</a:t>
            </a:r>
            <a:r>
              <a:rPr lang="en-US" altLang="ko-KR" sz="1846" b="1" dirty="0">
                <a:solidFill>
                  <a:srgbClr val="FF0000"/>
                </a:solidFill>
                <a:latin typeface="+mn-lt"/>
              </a:rPr>
              <a:t>000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캐시 접근의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813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303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303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2000" fill="hold"/>
                                        <p:tgtEl>
                                          <p:spTgt spid="303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0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0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2000" fill="hold"/>
                                        <p:tgtEl>
                                          <p:spTgt spid="303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88" grpId="0"/>
      <p:bldP spid="303188" grpId="1"/>
      <p:bldP spid="303199" grpId="0"/>
      <p:bldP spid="303187" grpId="0"/>
      <p:bldP spid="303189" grpId="0"/>
      <p:bldP spid="303190" grpId="0"/>
      <p:bldP spid="303190" grpId="1"/>
      <p:bldP spid="303190" grpId="2"/>
      <p:bldP spid="303191" grpId="0"/>
      <p:bldP spid="303192" grpId="0"/>
      <p:bldP spid="303193" grpId="0"/>
      <p:bldP spid="303194" grpId="0"/>
      <p:bldP spid="303194" grpId="1"/>
      <p:bldP spid="303194" grpId="2"/>
      <p:bldP spid="303195" grpId="0"/>
      <p:bldP spid="303196" grpId="0"/>
      <p:bldP spid="303197" grpId="0"/>
      <p:bldP spid="30319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</a:t>
            </a:r>
            <a:r>
              <a:rPr lang="ko-KR" altLang="en-US" dirty="0" smtClean="0"/>
              <a:t>워드 블록 캐시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캐시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32 </a:t>
            </a:r>
            <a:r>
              <a:rPr lang="ko-KR" altLang="en-US" dirty="0" smtClean="0"/>
              <a:t>비트 메모리 주소</a:t>
            </a:r>
            <a:endParaRPr lang="en-US" altLang="ko-KR" dirty="0" smtClean="0"/>
          </a:p>
          <a:p>
            <a:pPr lvl="1"/>
            <a:r>
              <a:rPr lang="ko-KR" altLang="en-US" dirty="0"/>
              <a:t>직접 사상 </a:t>
            </a:r>
            <a:r>
              <a:rPr lang="ko-KR" altLang="en-US" dirty="0" smtClean="0"/>
              <a:t>캐시</a:t>
            </a:r>
            <a:endParaRPr lang="ko-KR" altLang="en-US" dirty="0"/>
          </a:p>
          <a:p>
            <a:pPr lvl="1"/>
            <a:r>
              <a:rPr lang="ko-KR" altLang="en-US" dirty="0" smtClean="0"/>
              <a:t>캐시 블록</a:t>
            </a:r>
            <a:r>
              <a:rPr lang="en-US" altLang="ko-KR" dirty="0" smtClean="0"/>
              <a:t>: 1 </a:t>
            </a:r>
            <a:r>
              <a:rPr lang="ko-KR" altLang="en-US" dirty="0" smtClean="0"/>
              <a:t>워드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바이트 </a:t>
            </a:r>
            <a:r>
              <a:rPr lang="ko-KR" altLang="en-US" dirty="0">
                <a:sym typeface="Wingdings" panose="05000000000000000000" pitchFamily="2" charset="2"/>
              </a:rPr>
              <a:t>오프셋</a:t>
            </a:r>
            <a:r>
              <a:rPr lang="en-US" altLang="ko-KR" dirty="0" smtClean="0">
                <a:sym typeface="Wingdings" panose="05000000000000000000" pitchFamily="2" charset="2"/>
              </a:rPr>
              <a:t>(byte offset)=</a:t>
            </a:r>
            <a:r>
              <a:rPr lang="ko-KR" altLang="en-US" dirty="0" smtClean="0">
                <a:sym typeface="Wingdings" panose="05000000000000000000" pitchFamily="2" charset="2"/>
              </a:rPr>
              <a:t>주소의 </a:t>
            </a:r>
            <a:r>
              <a:rPr lang="ko-KR" altLang="en-US" dirty="0">
                <a:sym typeface="Wingdings" panose="05000000000000000000" pitchFamily="2" charset="2"/>
              </a:rPr>
              <a:t>최</a:t>
            </a:r>
            <a:r>
              <a:rPr lang="ko-KR" altLang="en-US" dirty="0" smtClean="0">
                <a:sym typeface="Wingdings" panose="05000000000000000000" pitchFamily="2" charset="2"/>
              </a:rPr>
              <a:t>하위 </a:t>
            </a:r>
            <a:r>
              <a:rPr lang="en-US" altLang="ko-KR" dirty="0" smtClean="0"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ym typeface="Wingdings" panose="05000000000000000000" pitchFamily="2" charset="2"/>
              </a:rPr>
              <a:t>비트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캐시에서 사용하지 않는다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 smtClean="0"/>
              <a:t>캐시 크기</a:t>
            </a:r>
            <a:r>
              <a:rPr lang="en-US" altLang="ko-KR" dirty="0" smtClean="0"/>
              <a:t>: </a:t>
            </a:r>
            <a:r>
              <a:rPr lang="en-US" altLang="ko-KR" dirty="0"/>
              <a:t>2</a:t>
            </a:r>
            <a:r>
              <a:rPr lang="en-US" altLang="ko-KR" baseline="30000" dirty="0"/>
              <a:t>n </a:t>
            </a:r>
            <a:r>
              <a:rPr lang="ko-KR" altLang="en-US" dirty="0" smtClean="0"/>
              <a:t>워드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캐시 인덱스</a:t>
            </a:r>
            <a:r>
              <a:rPr lang="en-US" altLang="ko-KR" dirty="0" smtClean="0">
                <a:sym typeface="Wingdings" panose="05000000000000000000" pitchFamily="2" charset="2"/>
              </a:rPr>
              <a:t>=n </a:t>
            </a:r>
            <a:r>
              <a:rPr lang="ko-KR" altLang="en-US" dirty="0" smtClean="0">
                <a:sym typeface="Wingdings" panose="05000000000000000000" pitchFamily="2" charset="2"/>
              </a:rPr>
              <a:t>비트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태그 </a:t>
            </a:r>
            <a:r>
              <a:rPr lang="en-US" altLang="ko-KR" dirty="0" smtClean="0">
                <a:sym typeface="Wingdings" panose="05000000000000000000" pitchFamily="2" charset="2"/>
              </a:rPr>
              <a:t>= 32 - (n+2) </a:t>
            </a:r>
            <a:r>
              <a:rPr lang="ko-KR" altLang="en-US" dirty="0" smtClean="0">
                <a:sym typeface="Wingdings" panose="05000000000000000000" pitchFamily="2" charset="2"/>
              </a:rPr>
              <a:t>비트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캐</a:t>
            </a:r>
            <a:r>
              <a:rPr lang="ko-KR" altLang="en-US" dirty="0"/>
              <a:t>시</a:t>
            </a:r>
            <a:r>
              <a:rPr lang="ko-KR" altLang="en-US" dirty="0" smtClean="0"/>
              <a:t>의 </a:t>
            </a:r>
            <a:r>
              <a:rPr lang="ko-KR" altLang="en-US" dirty="0"/>
              <a:t>전체 </a:t>
            </a:r>
            <a:r>
              <a:rPr lang="ko-KR" altLang="en-US" dirty="0" smtClean="0"/>
              <a:t>비트 수</a:t>
            </a:r>
            <a:endParaRPr lang="ko-KR" altLang="en-US" dirty="0"/>
          </a:p>
          <a:p>
            <a:pPr lvl="1" indent="-89391" eaLnBrk="1" hangingPunct="1">
              <a:lnSpc>
                <a:spcPct val="95000"/>
              </a:lnSpc>
              <a:buNone/>
            </a:pPr>
            <a:r>
              <a:rPr lang="en-US" altLang="ko-KR" dirty="0"/>
              <a:t>2</a:t>
            </a:r>
            <a:r>
              <a:rPr lang="en-US" altLang="ko-KR" baseline="30000" dirty="0"/>
              <a:t>n  </a:t>
            </a:r>
            <a:r>
              <a:rPr lang="en-US" altLang="ko-KR" dirty="0"/>
              <a:t>x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유효 비트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+ </a:t>
            </a:r>
            <a:r>
              <a:rPr lang="ko-KR" altLang="en-US" dirty="0" smtClean="0"/>
              <a:t>태그 크기</a:t>
            </a:r>
            <a:r>
              <a:rPr lang="en-US" altLang="ko-KR" dirty="0" smtClean="0"/>
              <a:t> </a:t>
            </a:r>
            <a:r>
              <a:rPr lang="en-US" altLang="ko-KR" dirty="0"/>
              <a:t>+ </a:t>
            </a:r>
            <a:r>
              <a:rPr lang="ko-KR" altLang="en-US" dirty="0" smtClean="0"/>
              <a:t>블록 크기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ko-KR" dirty="0"/>
              <a:t>  = 2</a:t>
            </a:r>
            <a:r>
              <a:rPr lang="en-US" altLang="ko-KR" baseline="30000" dirty="0"/>
              <a:t>n </a:t>
            </a:r>
            <a:r>
              <a:rPr lang="en-US" altLang="ko-KR" dirty="0"/>
              <a:t>x (1 + (32-n-2) + 32)</a:t>
            </a:r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ko-KR" dirty="0"/>
              <a:t>  = 2</a:t>
            </a:r>
            <a:r>
              <a:rPr lang="en-US" altLang="ko-KR" baseline="30000" dirty="0"/>
              <a:t>n</a:t>
            </a:r>
            <a:r>
              <a:rPr lang="en-US" altLang="ko-KR" dirty="0"/>
              <a:t> x (63-n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252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4KiB </a:t>
            </a:r>
            <a:r>
              <a:rPr lang="ko-KR" altLang="en-US" dirty="0" smtClean="0"/>
              <a:t>캐시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 크기</a:t>
            </a:r>
            <a:r>
              <a:rPr lang="en-US" altLang="ko-KR" dirty="0" smtClean="0"/>
              <a:t>=1 </a:t>
            </a:r>
            <a:r>
              <a:rPr lang="ko-KR" altLang="en-US" dirty="0" smtClean="0"/>
              <a:t>워드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6" descr="f05-10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526" y="1434932"/>
            <a:ext cx="4404946" cy="436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30164" y="3429000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5.10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789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-</a:t>
            </a:r>
            <a:r>
              <a:rPr lang="ko-KR" altLang="en-US" dirty="0" smtClean="0"/>
              <a:t>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 캐시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캐시 구성</a:t>
            </a:r>
            <a:endParaRPr lang="en-US" altLang="ko-KR" dirty="0"/>
          </a:p>
          <a:p>
            <a:pPr lvl="1"/>
            <a:r>
              <a:rPr lang="en-US" altLang="ko-KR" dirty="0"/>
              <a:t>32 </a:t>
            </a:r>
            <a:r>
              <a:rPr lang="ko-KR" altLang="en-US" dirty="0"/>
              <a:t>비트 메모리 주소</a:t>
            </a:r>
            <a:endParaRPr lang="en-US" altLang="ko-KR" dirty="0"/>
          </a:p>
          <a:p>
            <a:pPr lvl="1"/>
            <a:r>
              <a:rPr lang="ko-KR" altLang="en-US" dirty="0"/>
              <a:t>직접 사상 </a:t>
            </a:r>
            <a:r>
              <a:rPr lang="ko-KR" altLang="en-US" dirty="0" smtClean="0"/>
              <a:t>캐시</a:t>
            </a:r>
            <a:endParaRPr lang="ko-KR" altLang="en-US" dirty="0"/>
          </a:p>
          <a:p>
            <a:pPr lvl="1"/>
            <a:r>
              <a:rPr lang="ko-KR" altLang="en-US" dirty="0"/>
              <a:t>캐시 블록</a:t>
            </a:r>
            <a:r>
              <a:rPr lang="en-US" altLang="ko-KR" dirty="0"/>
              <a:t>: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 </a:t>
            </a:r>
            <a:r>
              <a:rPr lang="ko-KR" altLang="en-US" dirty="0"/>
              <a:t>워드</a:t>
            </a:r>
            <a:endParaRPr lang="en-US" altLang="ko-KR" dirty="0"/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블록 </a:t>
            </a:r>
            <a:r>
              <a:rPr lang="ko-KR" altLang="en-US" dirty="0">
                <a:sym typeface="Wingdings" panose="05000000000000000000" pitchFamily="2" charset="2"/>
              </a:rPr>
              <a:t>오프셋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block </a:t>
            </a:r>
            <a:r>
              <a:rPr lang="en-US" altLang="ko-KR" dirty="0">
                <a:sym typeface="Wingdings" panose="05000000000000000000" pitchFamily="2" charset="2"/>
              </a:rPr>
              <a:t>offset</a:t>
            </a:r>
            <a:r>
              <a:rPr lang="en-US" altLang="ko-KR" dirty="0" smtClean="0">
                <a:sym typeface="Wingdings" panose="05000000000000000000" pitchFamily="2" charset="2"/>
              </a:rPr>
              <a:t>)=m </a:t>
            </a:r>
            <a:r>
              <a:rPr lang="ko-KR" altLang="en-US" dirty="0" smtClean="0">
                <a:sym typeface="Wingdings" panose="05000000000000000000" pitchFamily="2" charset="2"/>
              </a:rPr>
              <a:t>비트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캐시 </a:t>
            </a:r>
            <a:r>
              <a:rPr lang="ko-KR" altLang="en-US" dirty="0" smtClean="0"/>
              <a:t>블록 </a:t>
            </a:r>
            <a:r>
              <a:rPr lang="ko-KR" altLang="en-US" dirty="0" err="1" smtClean="0"/>
              <a:t>갯수</a:t>
            </a:r>
            <a:r>
              <a:rPr lang="en-US" altLang="ko-KR" dirty="0" smtClean="0"/>
              <a:t>: 2</a:t>
            </a:r>
            <a:r>
              <a:rPr lang="en-US" altLang="ko-KR" baseline="30000" dirty="0" smtClean="0"/>
              <a:t>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캐시 인덱스</a:t>
            </a:r>
            <a:r>
              <a:rPr lang="en-US" altLang="ko-KR" dirty="0" smtClean="0">
                <a:sym typeface="Wingdings" panose="05000000000000000000" pitchFamily="2" charset="2"/>
              </a:rPr>
              <a:t>=n </a:t>
            </a:r>
            <a:r>
              <a:rPr lang="ko-KR" altLang="en-US" dirty="0" smtClean="0">
                <a:sym typeface="Wingdings" panose="05000000000000000000" pitchFamily="2" charset="2"/>
              </a:rPr>
              <a:t>비트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/>
              <a:t>캐시 크기</a:t>
            </a:r>
            <a:r>
              <a:rPr lang="en-US" altLang="ko-KR" dirty="0" smtClean="0"/>
              <a:t>: 2</a:t>
            </a:r>
            <a:r>
              <a:rPr lang="en-US" altLang="ko-KR" baseline="30000" dirty="0" smtClean="0"/>
              <a:t>n+m </a:t>
            </a:r>
            <a:r>
              <a:rPr lang="ko-KR" altLang="en-US" dirty="0" smtClean="0"/>
              <a:t>워드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태그 </a:t>
            </a:r>
            <a:r>
              <a:rPr lang="en-US" altLang="ko-KR" dirty="0">
                <a:sym typeface="Wingdings" panose="05000000000000000000" pitchFamily="2" charset="2"/>
              </a:rPr>
              <a:t>= 32 - (</a:t>
            </a:r>
            <a:r>
              <a:rPr lang="en-US" altLang="ko-KR" dirty="0" smtClean="0">
                <a:sym typeface="Wingdings" panose="05000000000000000000" pitchFamily="2" charset="2"/>
              </a:rPr>
              <a:t>n+m+2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비트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캐시의 </a:t>
            </a:r>
            <a:r>
              <a:rPr lang="ko-KR" altLang="en-US" dirty="0"/>
              <a:t>전체 비트 수</a:t>
            </a:r>
          </a:p>
          <a:p>
            <a:pPr lvl="1" indent="-89391" eaLnBrk="1" hangingPunct="1">
              <a:lnSpc>
                <a:spcPct val="95000"/>
              </a:lnSpc>
              <a:buNone/>
            </a:pPr>
            <a:r>
              <a:rPr lang="en-US" altLang="ko-KR" dirty="0"/>
              <a:t>2</a:t>
            </a:r>
            <a:r>
              <a:rPr lang="en-US" altLang="ko-KR" baseline="30000" dirty="0"/>
              <a:t>n  </a:t>
            </a:r>
            <a:r>
              <a:rPr lang="en-US" altLang="ko-KR" dirty="0"/>
              <a:t>x (</a:t>
            </a:r>
            <a:r>
              <a:rPr lang="ko-KR" altLang="en-US" dirty="0"/>
              <a:t>유효 비트</a:t>
            </a:r>
            <a:r>
              <a:rPr lang="en-US" altLang="ko-KR" dirty="0"/>
              <a:t> </a:t>
            </a:r>
            <a:r>
              <a:rPr lang="ko-KR" altLang="en-US" dirty="0"/>
              <a:t>크기</a:t>
            </a:r>
            <a:r>
              <a:rPr lang="en-US" altLang="ko-KR" dirty="0"/>
              <a:t>+ </a:t>
            </a:r>
            <a:r>
              <a:rPr lang="ko-KR" altLang="en-US" dirty="0"/>
              <a:t>태그 크기</a:t>
            </a:r>
            <a:r>
              <a:rPr lang="en-US" altLang="ko-KR" dirty="0"/>
              <a:t> + </a:t>
            </a:r>
            <a:r>
              <a:rPr lang="ko-KR" altLang="en-US" dirty="0"/>
              <a:t>블록 크기</a:t>
            </a:r>
            <a:r>
              <a:rPr lang="en-US" altLang="ko-KR" dirty="0"/>
              <a:t>)</a:t>
            </a:r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ko-KR" dirty="0"/>
              <a:t>  = 2</a:t>
            </a:r>
            <a:r>
              <a:rPr lang="en-US" altLang="ko-KR" baseline="30000" dirty="0"/>
              <a:t>n </a:t>
            </a:r>
            <a:r>
              <a:rPr lang="en-US" altLang="ko-KR" dirty="0"/>
              <a:t>x (1 + (</a:t>
            </a:r>
            <a:r>
              <a:rPr lang="en-US" altLang="ko-KR" dirty="0" smtClean="0"/>
              <a:t>32-n-m-2</a:t>
            </a:r>
            <a:r>
              <a:rPr lang="en-US" altLang="ko-KR" dirty="0"/>
              <a:t>) +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x32</a:t>
            </a:r>
            <a:r>
              <a:rPr lang="en-US" altLang="ko-KR" dirty="0"/>
              <a:t>)</a:t>
            </a:r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ko-KR" dirty="0"/>
              <a:t>  = 2</a:t>
            </a:r>
            <a:r>
              <a:rPr lang="en-US" altLang="ko-KR" baseline="30000" dirty="0"/>
              <a:t>n</a:t>
            </a:r>
            <a:r>
              <a:rPr lang="en-US" altLang="ko-KR" dirty="0"/>
              <a:t> x </a:t>
            </a:r>
            <a:r>
              <a:rPr lang="en-US" altLang="ko-KR" dirty="0" smtClean="0"/>
              <a:t>(31-n-m + </a:t>
            </a:r>
            <a:r>
              <a:rPr lang="en-US" altLang="ko-KR" dirty="0"/>
              <a:t>2</a:t>
            </a:r>
            <a:r>
              <a:rPr lang="en-US" altLang="ko-KR" baseline="30000" dirty="0"/>
              <a:t>m</a:t>
            </a:r>
            <a:r>
              <a:rPr lang="en-US" altLang="ko-KR" dirty="0"/>
              <a:t>x32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09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ChangeArrowheads="1"/>
          </p:cNvSpPr>
          <p:nvPr/>
        </p:nvSpPr>
        <p:spPr bwMode="auto">
          <a:xfrm>
            <a:off x="225425" y="552452"/>
            <a:ext cx="3168650" cy="441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844083" eaLnBrk="1" hangingPunct="1">
              <a:defRPr/>
            </a:pPr>
            <a:endParaRPr kumimoji="1" lang="en-US" sz="2215">
              <a:solidFill>
                <a:srgbClr val="000000"/>
              </a:solidFill>
              <a:ea typeface="돋움" pitchFamily="50" charset="-127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99884" y="2388715"/>
            <a:ext cx="3724274" cy="1688123"/>
            <a:chOff x="576" y="1248"/>
            <a:chExt cx="2346" cy="11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76" y="1248"/>
              <a:ext cx="2346" cy="1152"/>
              <a:chOff x="576" y="1248"/>
              <a:chExt cx="2346" cy="1152"/>
            </a:xfrm>
          </p:grpSpPr>
          <p:sp>
            <p:nvSpPr>
              <p:cNvPr id="1618950" name="Line 6"/>
              <p:cNvSpPr>
                <a:spLocks noChangeShapeType="1"/>
              </p:cNvSpPr>
              <p:nvPr/>
            </p:nvSpPr>
            <p:spPr bwMode="auto">
              <a:xfrm>
                <a:off x="2640" y="1344"/>
                <a:ext cx="148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844083" eaLnBrk="1" hangingPunct="1">
                  <a:defRPr/>
                </a:pPr>
                <a:endParaRPr kumimoji="1" lang="en-US" sz="2215">
                  <a:solidFill>
                    <a:srgbClr val="000000"/>
                  </a:solidFill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1618951" name="Text Box 7"/>
              <p:cNvSpPr txBox="1">
                <a:spLocks noChangeArrowheads="1"/>
              </p:cNvSpPr>
              <p:nvPr/>
            </p:nvSpPr>
            <p:spPr bwMode="auto">
              <a:xfrm>
                <a:off x="2739" y="1296"/>
                <a:ext cx="183" cy="2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defTabSz="844083" eaLnBrk="1" hangingPunct="1">
                  <a:defRPr/>
                </a:pPr>
                <a:r>
                  <a:rPr kumimoji="1" lang="en-US" sz="1477" dirty="0">
                    <a:solidFill>
                      <a:srgbClr val="000000"/>
                    </a:solidFill>
                    <a:ea typeface="돋움" pitchFamily="50" charset="-127"/>
                    <a:cs typeface="+mn-cs"/>
                  </a:rPr>
                  <a:t>8</a:t>
                </a:r>
              </a:p>
            </p:txBody>
          </p:sp>
          <p:sp>
            <p:nvSpPr>
              <p:cNvPr id="1618952" name="Text Box 8"/>
              <p:cNvSpPr txBox="1">
                <a:spLocks noChangeArrowheads="1"/>
              </p:cNvSpPr>
              <p:nvPr/>
            </p:nvSpPr>
            <p:spPr bwMode="auto">
              <a:xfrm>
                <a:off x="2218" y="1423"/>
                <a:ext cx="409" cy="2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defTabSz="844083" eaLnBrk="1" hangingPunct="1">
                  <a:defRPr/>
                </a:pPr>
                <a:r>
                  <a:rPr kumimoji="1" lang="en-US" sz="1477">
                    <a:solidFill>
                      <a:srgbClr val="000000"/>
                    </a:solidFill>
                    <a:ea typeface="돋움" pitchFamily="50" charset="-127"/>
                    <a:cs typeface="+mn-cs"/>
                  </a:rPr>
                  <a:t>Index</a:t>
                </a:r>
              </a:p>
            </p:txBody>
          </p:sp>
          <p:sp>
            <p:nvSpPr>
              <p:cNvPr id="1618953" name="Line 9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844083" eaLnBrk="1" hangingPunct="1">
                  <a:defRPr/>
                </a:pPr>
                <a:endParaRPr kumimoji="1" lang="en-US" sz="2215">
                  <a:solidFill>
                    <a:srgbClr val="000000"/>
                  </a:solidFill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1618954" name="Line 10"/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844083" eaLnBrk="1" hangingPunct="1">
                  <a:defRPr/>
                </a:pPr>
                <a:endParaRPr kumimoji="1" lang="en-US" sz="2215">
                  <a:solidFill>
                    <a:srgbClr val="000000"/>
                  </a:solidFill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1618955" name="Line 11"/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844083" eaLnBrk="1" hangingPunct="1">
                  <a:defRPr/>
                </a:pPr>
                <a:endParaRPr kumimoji="1" lang="en-US" sz="2215">
                  <a:solidFill>
                    <a:srgbClr val="000000"/>
                  </a:solidFill>
                  <a:ea typeface="돋움" pitchFamily="50" charset="-127"/>
                  <a:cs typeface="+mn-cs"/>
                </a:endParaRPr>
              </a:p>
            </p:txBody>
          </p:sp>
        </p:grpSp>
        <p:sp>
          <p:nvSpPr>
            <p:cNvPr id="1618956" name="Line 12"/>
            <p:cNvSpPr>
              <a:spLocks noChangeShapeType="1"/>
            </p:cNvSpPr>
            <p:nvPr/>
          </p:nvSpPr>
          <p:spPr bwMode="auto">
            <a:xfrm>
              <a:off x="576" y="24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915759" y="3021762"/>
            <a:ext cx="7375525" cy="2061798"/>
            <a:chOff x="586" y="1680"/>
            <a:chExt cx="4646" cy="1407"/>
          </a:xfrm>
        </p:grpSpPr>
        <p:sp>
          <p:nvSpPr>
            <p:cNvPr id="1618958" name="Freeform 14"/>
            <p:cNvSpPr>
              <a:spLocks/>
            </p:cNvSpPr>
            <p:nvPr/>
          </p:nvSpPr>
          <p:spPr bwMode="auto">
            <a:xfrm>
              <a:off x="960" y="2352"/>
              <a:ext cx="4260" cy="96"/>
            </a:xfrm>
            <a:custGeom>
              <a:avLst/>
              <a:gdLst/>
              <a:ahLst/>
              <a:cxnLst>
                <a:cxn ang="0">
                  <a:pos x="1608" y="110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1608" y="110"/>
                </a:cxn>
                <a:cxn ang="0">
                  <a:pos x="1608" y="110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59" name="Freeform 15"/>
            <p:cNvSpPr>
              <a:spLocks/>
            </p:cNvSpPr>
            <p:nvPr/>
          </p:nvSpPr>
          <p:spPr bwMode="auto">
            <a:xfrm>
              <a:off x="960" y="2352"/>
              <a:ext cx="4272" cy="96"/>
            </a:xfrm>
            <a:custGeom>
              <a:avLst/>
              <a:gdLst/>
              <a:ahLst/>
              <a:cxnLst>
                <a:cxn ang="0">
                  <a:pos x="1608" y="110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1608" y="110"/>
                </a:cxn>
                <a:cxn ang="0">
                  <a:pos x="1608" y="110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60" name="Line 16"/>
            <p:cNvSpPr>
              <a:spLocks noChangeShapeType="1"/>
            </p:cNvSpPr>
            <p:nvPr/>
          </p:nvSpPr>
          <p:spPr bwMode="auto">
            <a:xfrm flipH="1">
              <a:off x="960" y="2011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61" name="Line 17"/>
            <p:cNvSpPr>
              <a:spLocks noChangeShapeType="1"/>
            </p:cNvSpPr>
            <p:nvPr/>
          </p:nvSpPr>
          <p:spPr bwMode="auto">
            <a:xfrm flipH="1">
              <a:off x="960" y="2121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62" name="Line 18"/>
            <p:cNvSpPr>
              <a:spLocks noChangeShapeType="1"/>
            </p:cNvSpPr>
            <p:nvPr/>
          </p:nvSpPr>
          <p:spPr bwMode="auto">
            <a:xfrm flipH="1">
              <a:off x="960" y="2230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63" name="Line 19"/>
            <p:cNvSpPr>
              <a:spLocks noChangeShapeType="1"/>
            </p:cNvSpPr>
            <p:nvPr/>
          </p:nvSpPr>
          <p:spPr bwMode="auto">
            <a:xfrm flipH="1">
              <a:off x="960" y="255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64" name="Line 20"/>
            <p:cNvSpPr>
              <a:spLocks noChangeShapeType="1"/>
            </p:cNvSpPr>
            <p:nvPr/>
          </p:nvSpPr>
          <p:spPr bwMode="auto">
            <a:xfrm flipH="1">
              <a:off x="960" y="266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65" name="Line 21"/>
            <p:cNvSpPr>
              <a:spLocks noChangeShapeType="1"/>
            </p:cNvSpPr>
            <p:nvPr/>
          </p:nvSpPr>
          <p:spPr bwMode="auto">
            <a:xfrm flipH="1">
              <a:off x="960" y="277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66" name="Line 22"/>
            <p:cNvSpPr>
              <a:spLocks noChangeShapeType="1"/>
            </p:cNvSpPr>
            <p:nvPr/>
          </p:nvSpPr>
          <p:spPr bwMode="auto">
            <a:xfrm flipH="1">
              <a:off x="960" y="288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67" name="Text Box 23"/>
            <p:cNvSpPr txBox="1">
              <a:spLocks noChangeArrowheads="1"/>
            </p:cNvSpPr>
            <p:nvPr/>
          </p:nvSpPr>
          <p:spPr bwMode="auto">
            <a:xfrm>
              <a:off x="3223" y="1680"/>
              <a:ext cx="336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844083" eaLnBrk="1" hangingPunct="1">
                <a:defRPr/>
              </a:pPr>
              <a:r>
                <a:rPr kumimoji="1" lang="en-US" sz="1292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Data</a:t>
              </a:r>
            </a:p>
          </p:txBody>
        </p:sp>
        <p:sp>
          <p:nvSpPr>
            <p:cNvPr id="1618968" name="Text Box 24"/>
            <p:cNvSpPr txBox="1">
              <a:spLocks noChangeArrowheads="1"/>
            </p:cNvSpPr>
            <p:nvPr/>
          </p:nvSpPr>
          <p:spPr bwMode="auto">
            <a:xfrm>
              <a:off x="586" y="1728"/>
              <a:ext cx="371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844083" eaLnBrk="1" hangingPunct="1">
                <a:defRPr/>
              </a:pPr>
              <a:r>
                <a:rPr kumimoji="1" lang="en-US" sz="1292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Index</a:t>
              </a:r>
            </a:p>
          </p:txBody>
        </p:sp>
        <p:sp>
          <p:nvSpPr>
            <p:cNvPr id="1618969" name="Text Box 25"/>
            <p:cNvSpPr txBox="1">
              <a:spLocks noChangeArrowheads="1"/>
            </p:cNvSpPr>
            <p:nvPr/>
          </p:nvSpPr>
          <p:spPr bwMode="auto">
            <a:xfrm>
              <a:off x="1213" y="1728"/>
              <a:ext cx="284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844083" eaLnBrk="1" hangingPunct="1">
                <a:defRPr/>
              </a:pPr>
              <a:r>
                <a:rPr kumimoji="1" lang="en-US" sz="1292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Tag</a:t>
              </a:r>
            </a:p>
          </p:txBody>
        </p:sp>
        <p:sp>
          <p:nvSpPr>
            <p:cNvPr id="1618970" name="Text Box 26"/>
            <p:cNvSpPr txBox="1">
              <a:spLocks noChangeArrowheads="1"/>
            </p:cNvSpPr>
            <p:nvPr/>
          </p:nvSpPr>
          <p:spPr bwMode="auto">
            <a:xfrm>
              <a:off x="877" y="1728"/>
              <a:ext cx="340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844083" eaLnBrk="1" hangingPunct="1">
                <a:defRPr/>
              </a:pPr>
              <a:r>
                <a:rPr kumimoji="1" lang="en-US" sz="1292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Valid</a:t>
              </a:r>
            </a:p>
          </p:txBody>
        </p:sp>
        <p:sp>
          <p:nvSpPr>
            <p:cNvPr id="1618971" name="Text Box 27"/>
            <p:cNvSpPr txBox="1">
              <a:spLocks noChangeArrowheads="1"/>
            </p:cNvSpPr>
            <p:nvPr/>
          </p:nvSpPr>
          <p:spPr bwMode="auto">
            <a:xfrm>
              <a:off x="687" y="1872"/>
              <a:ext cx="265" cy="1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844083" eaLnBrk="1" hangingPunct="1">
                <a:lnSpc>
                  <a:spcPct val="110000"/>
                </a:lnSpc>
                <a:defRPr/>
              </a:pPr>
              <a:r>
                <a:rPr kumimoji="1" lang="en-US" sz="1108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0</a:t>
              </a:r>
            </a:p>
            <a:p>
              <a:pPr algn="r" defTabSz="844083" eaLnBrk="1" hangingPunct="1">
                <a:lnSpc>
                  <a:spcPct val="110000"/>
                </a:lnSpc>
                <a:defRPr/>
              </a:pPr>
              <a:r>
                <a:rPr kumimoji="1" lang="en-US" sz="1108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1</a:t>
              </a:r>
            </a:p>
            <a:p>
              <a:pPr algn="r" defTabSz="844083" eaLnBrk="1" hangingPunct="1">
                <a:lnSpc>
                  <a:spcPct val="110000"/>
                </a:lnSpc>
                <a:defRPr/>
              </a:pPr>
              <a:r>
                <a:rPr kumimoji="1" lang="en-US" sz="1108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2</a:t>
              </a:r>
            </a:p>
            <a:p>
              <a:pPr algn="r" defTabSz="844083" eaLnBrk="1" hangingPunct="1">
                <a:lnSpc>
                  <a:spcPct val="110000"/>
                </a:lnSpc>
                <a:defRPr/>
              </a:pPr>
              <a:r>
                <a:rPr kumimoji="1" lang="en-US" sz="1108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.</a:t>
              </a:r>
            </a:p>
            <a:p>
              <a:pPr algn="r" defTabSz="844083" eaLnBrk="1" hangingPunct="1">
                <a:lnSpc>
                  <a:spcPct val="110000"/>
                </a:lnSpc>
                <a:defRPr/>
              </a:pPr>
              <a:r>
                <a:rPr kumimoji="1" lang="en-US" sz="1108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.</a:t>
              </a:r>
            </a:p>
            <a:p>
              <a:pPr algn="r" defTabSz="844083" eaLnBrk="1" hangingPunct="1">
                <a:lnSpc>
                  <a:spcPct val="110000"/>
                </a:lnSpc>
                <a:defRPr/>
              </a:pPr>
              <a:r>
                <a:rPr kumimoji="1" lang="en-US" sz="1108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.</a:t>
              </a:r>
            </a:p>
            <a:p>
              <a:pPr algn="r" defTabSz="844083" eaLnBrk="1" hangingPunct="1">
                <a:lnSpc>
                  <a:spcPct val="110000"/>
                </a:lnSpc>
                <a:defRPr/>
              </a:pPr>
              <a:r>
                <a:rPr kumimoji="1" lang="en-US" sz="1108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253</a:t>
              </a:r>
            </a:p>
            <a:p>
              <a:pPr algn="r" defTabSz="844083" eaLnBrk="1" hangingPunct="1">
                <a:lnSpc>
                  <a:spcPct val="110000"/>
                </a:lnSpc>
                <a:defRPr/>
              </a:pPr>
              <a:r>
                <a:rPr kumimoji="1" lang="en-US" sz="1108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254</a:t>
              </a:r>
            </a:p>
            <a:p>
              <a:pPr algn="r" defTabSz="844083" eaLnBrk="1" hangingPunct="1">
                <a:lnSpc>
                  <a:spcPct val="110000"/>
                </a:lnSpc>
                <a:defRPr/>
              </a:pPr>
              <a:r>
                <a:rPr kumimoji="1" lang="en-US" sz="1108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255</a:t>
              </a:r>
            </a:p>
          </p:txBody>
        </p:sp>
        <p:sp>
          <p:nvSpPr>
            <p:cNvPr id="1618972" name="Rectangle 28"/>
            <p:cNvSpPr>
              <a:spLocks noChangeArrowheads="1"/>
            </p:cNvSpPr>
            <p:nvPr/>
          </p:nvSpPr>
          <p:spPr bwMode="auto">
            <a:xfrm>
              <a:off x="960" y="1920"/>
              <a:ext cx="4272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73" name="Line 29"/>
            <p:cNvSpPr>
              <a:spLocks noChangeShapeType="1"/>
            </p:cNvSpPr>
            <p:nvPr/>
          </p:nvSpPr>
          <p:spPr bwMode="auto">
            <a:xfrm>
              <a:off x="3408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74" name="Line 30"/>
            <p:cNvSpPr>
              <a:spLocks noChangeShapeType="1"/>
            </p:cNvSpPr>
            <p:nvPr/>
          </p:nvSpPr>
          <p:spPr bwMode="auto">
            <a:xfrm>
              <a:off x="4320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75" name="Line 31"/>
            <p:cNvSpPr>
              <a:spLocks noChangeShapeType="1"/>
            </p:cNvSpPr>
            <p:nvPr/>
          </p:nvSpPr>
          <p:spPr bwMode="auto">
            <a:xfrm>
              <a:off x="2496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76" name="Line 32"/>
            <p:cNvSpPr>
              <a:spLocks noChangeShapeType="1"/>
            </p:cNvSpPr>
            <p:nvPr/>
          </p:nvSpPr>
          <p:spPr bwMode="auto">
            <a:xfrm>
              <a:off x="1584" y="1920"/>
              <a:ext cx="0" cy="110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77" name="Line 33"/>
            <p:cNvSpPr>
              <a:spLocks noChangeShapeType="1"/>
            </p:cNvSpPr>
            <p:nvPr/>
          </p:nvSpPr>
          <p:spPr bwMode="auto">
            <a:xfrm>
              <a:off x="1056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78" name="Line 34"/>
            <p:cNvSpPr>
              <a:spLocks noChangeShapeType="1"/>
            </p:cNvSpPr>
            <p:nvPr/>
          </p:nvSpPr>
          <p:spPr bwMode="auto">
            <a:xfrm>
              <a:off x="1584" y="1824"/>
              <a:ext cx="3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576284" y="1826008"/>
            <a:ext cx="3505200" cy="584689"/>
            <a:chOff x="1632" y="864"/>
            <a:chExt cx="2208" cy="399"/>
          </a:xfrm>
        </p:grpSpPr>
        <p:sp>
          <p:nvSpPr>
            <p:cNvPr id="1618980" name="Line 36"/>
            <p:cNvSpPr>
              <a:spLocks noChangeShapeType="1"/>
            </p:cNvSpPr>
            <p:nvPr/>
          </p:nvSpPr>
          <p:spPr bwMode="auto">
            <a:xfrm flipV="1">
              <a:off x="2528" y="1114"/>
              <a:ext cx="3" cy="1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81" name="Line 37"/>
            <p:cNvSpPr>
              <a:spLocks noChangeShapeType="1"/>
            </p:cNvSpPr>
            <p:nvPr/>
          </p:nvSpPr>
          <p:spPr bwMode="auto">
            <a:xfrm flipV="1">
              <a:off x="3072" y="1104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82" name="Freeform 38"/>
            <p:cNvSpPr>
              <a:spLocks/>
            </p:cNvSpPr>
            <p:nvPr/>
          </p:nvSpPr>
          <p:spPr bwMode="auto">
            <a:xfrm>
              <a:off x="1660" y="1112"/>
              <a:ext cx="1570" cy="151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3" y="0"/>
                </a:cxn>
                <a:cxn ang="0">
                  <a:pos x="1570" y="0"/>
                </a:cxn>
                <a:cxn ang="0">
                  <a:pos x="1570" y="151"/>
                </a:cxn>
                <a:cxn ang="0">
                  <a:pos x="3" y="151"/>
                </a:cxn>
                <a:cxn ang="0">
                  <a:pos x="3" y="151"/>
                </a:cxn>
              </a:cxnLst>
              <a:rect l="0" t="0" r="r" b="b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83" name="Text Box 39"/>
            <p:cNvSpPr txBox="1">
              <a:spLocks noChangeArrowheads="1"/>
            </p:cNvSpPr>
            <p:nvPr/>
          </p:nvSpPr>
          <p:spPr bwMode="auto">
            <a:xfrm>
              <a:off x="1632" y="960"/>
              <a:ext cx="1930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844083" eaLnBrk="1" hangingPunct="1">
                <a:defRPr/>
              </a:pPr>
              <a:r>
                <a:rPr kumimoji="1" lang="en-US" sz="923" dirty="0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31 30   . . .               13 12  11    . . .   4  3 2  1 0</a:t>
              </a:r>
            </a:p>
          </p:txBody>
        </p:sp>
        <p:sp>
          <p:nvSpPr>
            <p:cNvPr id="1618984" name="Line 40"/>
            <p:cNvSpPr>
              <a:spLocks noChangeShapeType="1"/>
            </p:cNvSpPr>
            <p:nvPr/>
          </p:nvSpPr>
          <p:spPr bwMode="auto">
            <a:xfrm flipV="1">
              <a:off x="2928" y="1104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85" name="Text Box 41"/>
            <p:cNvSpPr txBox="1">
              <a:spLocks noChangeArrowheads="1"/>
            </p:cNvSpPr>
            <p:nvPr/>
          </p:nvSpPr>
          <p:spPr bwMode="auto">
            <a:xfrm>
              <a:off x="3312" y="864"/>
              <a:ext cx="528" cy="3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844083" eaLnBrk="1" hangingPunct="1">
                <a:defRPr/>
              </a:pPr>
              <a:r>
                <a:rPr kumimoji="1" lang="en-US" sz="1477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Byte offset</a:t>
              </a:r>
            </a:p>
          </p:txBody>
        </p:sp>
        <p:sp>
          <p:nvSpPr>
            <p:cNvPr id="1618986" name="Line 42"/>
            <p:cNvSpPr>
              <a:spLocks noChangeShapeType="1"/>
            </p:cNvSpPr>
            <p:nvPr/>
          </p:nvSpPr>
          <p:spPr bwMode="auto">
            <a:xfrm flipH="1">
              <a:off x="3168" y="105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966684" y="4076838"/>
            <a:ext cx="615951" cy="1266092"/>
            <a:chOff x="1229" y="2400"/>
            <a:chExt cx="388" cy="864"/>
          </a:xfrm>
        </p:grpSpPr>
        <p:sp>
          <p:nvSpPr>
            <p:cNvPr id="1618988" name="Line 44"/>
            <p:cNvSpPr>
              <a:spLocks noChangeShapeType="1"/>
            </p:cNvSpPr>
            <p:nvPr/>
          </p:nvSpPr>
          <p:spPr bwMode="auto">
            <a:xfrm>
              <a:off x="1229" y="3071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8989" name="Text Box 45"/>
            <p:cNvSpPr txBox="1">
              <a:spLocks noChangeArrowheads="1"/>
            </p:cNvSpPr>
            <p:nvPr/>
          </p:nvSpPr>
          <p:spPr bwMode="auto">
            <a:xfrm>
              <a:off x="1367" y="2998"/>
              <a:ext cx="250" cy="2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844083" eaLnBrk="1" hangingPunct="1">
                <a:defRPr/>
              </a:pPr>
              <a:r>
                <a:rPr kumimoji="1" lang="en-US" sz="1477" dirty="0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20</a:t>
              </a:r>
            </a:p>
          </p:txBody>
        </p:sp>
        <p:sp>
          <p:nvSpPr>
            <p:cNvPr id="1618990" name="Line 46"/>
            <p:cNvSpPr>
              <a:spLocks noChangeShapeType="1"/>
            </p:cNvSpPr>
            <p:nvPr/>
          </p:nvSpPr>
          <p:spPr bwMode="auto">
            <a:xfrm>
              <a:off x="1296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747484" y="2388715"/>
            <a:ext cx="2995613" cy="3160835"/>
            <a:chOff x="480" y="1248"/>
            <a:chExt cx="1887" cy="2157"/>
          </a:xfrm>
        </p:grpSpPr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480" y="1248"/>
              <a:ext cx="1887" cy="2064"/>
              <a:chOff x="432" y="1248"/>
              <a:chExt cx="1887" cy="2064"/>
            </a:xfrm>
          </p:grpSpPr>
          <p:sp>
            <p:nvSpPr>
              <p:cNvPr id="1618993" name="Line 49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145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844083" eaLnBrk="1" hangingPunct="1">
                  <a:defRPr/>
                </a:pPr>
                <a:endParaRPr kumimoji="1" lang="en-US" sz="2215">
                  <a:solidFill>
                    <a:srgbClr val="000000"/>
                  </a:solidFill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1618994" name="Text Box 50"/>
              <p:cNvSpPr txBox="1">
                <a:spLocks noChangeArrowheads="1"/>
              </p:cNvSpPr>
              <p:nvPr/>
            </p:nvSpPr>
            <p:spPr bwMode="auto">
              <a:xfrm>
                <a:off x="2069" y="1248"/>
                <a:ext cx="250" cy="2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defTabSz="844083" eaLnBrk="1" hangingPunct="1">
                  <a:defRPr/>
                </a:pPr>
                <a:r>
                  <a:rPr kumimoji="1" lang="en-US" sz="1477" dirty="0">
                    <a:solidFill>
                      <a:srgbClr val="000000"/>
                    </a:solidFill>
                    <a:ea typeface="돋움" pitchFamily="50" charset="-127"/>
                    <a:cs typeface="+mn-cs"/>
                  </a:rPr>
                  <a:t>20</a:t>
                </a:r>
              </a:p>
            </p:txBody>
          </p:sp>
          <p:sp>
            <p:nvSpPr>
              <p:cNvPr id="1618995" name="Text Box 51"/>
              <p:cNvSpPr txBox="1">
                <a:spLocks noChangeArrowheads="1"/>
              </p:cNvSpPr>
              <p:nvPr/>
            </p:nvSpPr>
            <p:spPr bwMode="auto">
              <a:xfrm>
                <a:off x="1165" y="1279"/>
                <a:ext cx="309" cy="2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defTabSz="844083" eaLnBrk="1" hangingPunct="1">
                  <a:defRPr/>
                </a:pPr>
                <a:r>
                  <a:rPr kumimoji="1" lang="en-US" sz="1477">
                    <a:solidFill>
                      <a:srgbClr val="000000"/>
                    </a:solidFill>
                    <a:ea typeface="돋움" pitchFamily="50" charset="-127"/>
                    <a:cs typeface="+mn-cs"/>
                  </a:rPr>
                  <a:t>Tag</a:t>
                </a:r>
              </a:p>
            </p:txBody>
          </p:sp>
          <p:sp>
            <p:nvSpPr>
              <p:cNvPr id="1618996" name="Line 52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844083" eaLnBrk="1" hangingPunct="1">
                  <a:defRPr/>
                </a:pPr>
                <a:endParaRPr kumimoji="1" lang="en-US" sz="2215">
                  <a:solidFill>
                    <a:srgbClr val="000000"/>
                  </a:solidFill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1618997" name="Line 53"/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844083" eaLnBrk="1" hangingPunct="1">
                  <a:defRPr/>
                </a:pPr>
                <a:endParaRPr kumimoji="1" lang="en-US" sz="2215">
                  <a:solidFill>
                    <a:srgbClr val="000000"/>
                  </a:solidFill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1618998" name="Line 54"/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18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844083" eaLnBrk="1" hangingPunct="1">
                  <a:defRPr/>
                </a:pPr>
                <a:endParaRPr kumimoji="1" lang="en-US" sz="2215">
                  <a:solidFill>
                    <a:srgbClr val="000000"/>
                  </a:solidFill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1618999" name="Line 55"/>
              <p:cNvSpPr>
                <a:spLocks noChangeShapeType="1"/>
              </p:cNvSpPr>
              <p:nvPr/>
            </p:nvSpPr>
            <p:spPr bwMode="auto">
              <a:xfrm>
                <a:off x="432" y="3312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844083" eaLnBrk="1" hangingPunct="1">
                  <a:defRPr/>
                </a:pPr>
                <a:endParaRPr kumimoji="1" lang="en-US" sz="2215">
                  <a:solidFill>
                    <a:srgbClr val="000000"/>
                  </a:solidFill>
                  <a:ea typeface="돋움" pitchFamily="50" charset="-127"/>
                  <a:cs typeface="+mn-cs"/>
                </a:endParaRPr>
              </a:p>
            </p:txBody>
          </p:sp>
        </p:grpSp>
        <p:sp>
          <p:nvSpPr>
            <p:cNvPr id="1619000" name="Freeform 56"/>
            <p:cNvSpPr>
              <a:spLocks/>
            </p:cNvSpPr>
            <p:nvPr/>
          </p:nvSpPr>
          <p:spPr bwMode="auto">
            <a:xfrm>
              <a:off x="1182" y="3240"/>
              <a:ext cx="249" cy="165"/>
            </a:xfrm>
            <a:custGeom>
              <a:avLst/>
              <a:gdLst/>
              <a:ahLst/>
              <a:cxnLst>
                <a:cxn ang="0">
                  <a:pos x="125" y="162"/>
                </a:cxn>
                <a:cxn ang="0">
                  <a:pos x="145" y="162"/>
                </a:cxn>
                <a:cxn ang="0">
                  <a:pos x="165" y="160"/>
                </a:cxn>
                <a:cxn ang="0">
                  <a:pos x="182" y="154"/>
                </a:cxn>
                <a:cxn ang="0">
                  <a:pos x="199" y="147"/>
                </a:cxn>
                <a:cxn ang="0">
                  <a:pos x="216" y="140"/>
                </a:cxn>
                <a:cxn ang="0">
                  <a:pos x="226" y="130"/>
                </a:cxn>
                <a:cxn ang="0">
                  <a:pos x="236" y="121"/>
                </a:cxn>
                <a:cxn ang="0">
                  <a:pos x="246" y="108"/>
                </a:cxn>
                <a:cxn ang="0">
                  <a:pos x="249" y="94"/>
                </a:cxn>
                <a:cxn ang="0">
                  <a:pos x="249" y="81"/>
                </a:cxn>
                <a:cxn ang="0">
                  <a:pos x="249" y="68"/>
                </a:cxn>
                <a:cxn ang="0">
                  <a:pos x="246" y="57"/>
                </a:cxn>
                <a:cxn ang="0">
                  <a:pos x="236" y="44"/>
                </a:cxn>
                <a:cxn ang="0">
                  <a:pos x="226" y="35"/>
                </a:cxn>
                <a:cxn ang="0">
                  <a:pos x="216" y="24"/>
                </a:cxn>
                <a:cxn ang="0">
                  <a:pos x="199" y="15"/>
                </a:cxn>
                <a:cxn ang="0">
                  <a:pos x="182" y="9"/>
                </a:cxn>
                <a:cxn ang="0">
                  <a:pos x="165" y="4"/>
                </a:cxn>
                <a:cxn ang="0">
                  <a:pos x="145" y="2"/>
                </a:cxn>
                <a:cxn ang="0">
                  <a:pos x="125" y="0"/>
                </a:cxn>
                <a:cxn ang="0">
                  <a:pos x="105" y="2"/>
                </a:cxn>
                <a:cxn ang="0">
                  <a:pos x="88" y="4"/>
                </a:cxn>
                <a:cxn ang="0">
                  <a:pos x="68" y="9"/>
                </a:cxn>
                <a:cxn ang="0">
                  <a:pos x="51" y="15"/>
                </a:cxn>
                <a:cxn ang="0">
                  <a:pos x="37" y="24"/>
                </a:cxn>
                <a:cxn ang="0">
                  <a:pos x="24" y="35"/>
                </a:cxn>
                <a:cxn ang="0">
                  <a:pos x="14" y="44"/>
                </a:cxn>
                <a:cxn ang="0">
                  <a:pos x="7" y="57"/>
                </a:cxn>
                <a:cxn ang="0">
                  <a:pos x="4" y="68"/>
                </a:cxn>
                <a:cxn ang="0">
                  <a:pos x="0" y="81"/>
                </a:cxn>
                <a:cxn ang="0">
                  <a:pos x="4" y="94"/>
                </a:cxn>
                <a:cxn ang="0">
                  <a:pos x="7" y="108"/>
                </a:cxn>
                <a:cxn ang="0">
                  <a:pos x="14" y="121"/>
                </a:cxn>
                <a:cxn ang="0">
                  <a:pos x="24" y="130"/>
                </a:cxn>
                <a:cxn ang="0">
                  <a:pos x="37" y="140"/>
                </a:cxn>
                <a:cxn ang="0">
                  <a:pos x="51" y="147"/>
                </a:cxn>
                <a:cxn ang="0">
                  <a:pos x="68" y="154"/>
                </a:cxn>
                <a:cxn ang="0">
                  <a:pos x="88" y="160"/>
                </a:cxn>
                <a:cxn ang="0">
                  <a:pos x="105" y="162"/>
                </a:cxn>
                <a:cxn ang="0">
                  <a:pos x="125" y="165"/>
                </a:cxn>
                <a:cxn ang="0">
                  <a:pos x="125" y="165"/>
                </a:cxn>
              </a:cxnLst>
              <a:rect l="0" t="0" r="r" b="b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01" name="Freeform 57"/>
            <p:cNvSpPr>
              <a:spLocks noEditPoints="1"/>
            </p:cNvSpPr>
            <p:nvPr/>
          </p:nvSpPr>
          <p:spPr bwMode="auto">
            <a:xfrm>
              <a:off x="1270" y="3312"/>
              <a:ext cx="74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0"/>
                </a:cxn>
                <a:cxn ang="0">
                  <a:pos x="74" y="7"/>
                </a:cxn>
                <a:cxn ang="0">
                  <a:pos x="3" y="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8"/>
                </a:cxn>
                <a:cxn ang="0">
                  <a:pos x="74" y="18"/>
                </a:cxn>
                <a:cxn ang="0">
                  <a:pos x="74" y="25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3" y="18"/>
                </a:cxn>
              </a:cxnLst>
              <a:rect l="0" t="0" r="r" b="b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299811" y="1966684"/>
            <a:ext cx="1760537" cy="4220308"/>
            <a:chOff x="198" y="960"/>
            <a:chExt cx="1109" cy="2880"/>
          </a:xfrm>
        </p:grpSpPr>
        <p:sp>
          <p:nvSpPr>
            <p:cNvPr id="1619003" name="Freeform 59"/>
            <p:cNvSpPr>
              <a:spLocks/>
            </p:cNvSpPr>
            <p:nvPr/>
          </p:nvSpPr>
          <p:spPr bwMode="auto">
            <a:xfrm>
              <a:off x="912" y="3552"/>
              <a:ext cx="222" cy="172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3" y="114"/>
                </a:cxn>
                <a:cxn ang="0">
                  <a:pos x="7" y="125"/>
                </a:cxn>
                <a:cxn ang="0">
                  <a:pos x="13" y="134"/>
                </a:cxn>
                <a:cxn ang="0">
                  <a:pos x="23" y="143"/>
                </a:cxn>
                <a:cxn ang="0">
                  <a:pos x="33" y="152"/>
                </a:cxn>
                <a:cxn ang="0">
                  <a:pos x="47" y="158"/>
                </a:cxn>
                <a:cxn ang="0">
                  <a:pos x="60" y="165"/>
                </a:cxn>
                <a:cxn ang="0">
                  <a:pos x="77" y="169"/>
                </a:cxn>
                <a:cxn ang="0">
                  <a:pos x="94" y="172"/>
                </a:cxn>
                <a:cxn ang="0">
                  <a:pos x="111" y="172"/>
                </a:cxn>
                <a:cxn ang="0">
                  <a:pos x="131" y="172"/>
                </a:cxn>
                <a:cxn ang="0">
                  <a:pos x="148" y="169"/>
                </a:cxn>
                <a:cxn ang="0">
                  <a:pos x="161" y="165"/>
                </a:cxn>
                <a:cxn ang="0">
                  <a:pos x="178" y="158"/>
                </a:cxn>
                <a:cxn ang="0">
                  <a:pos x="188" y="152"/>
                </a:cxn>
                <a:cxn ang="0">
                  <a:pos x="202" y="143"/>
                </a:cxn>
                <a:cxn ang="0">
                  <a:pos x="208" y="134"/>
                </a:cxn>
                <a:cxn ang="0">
                  <a:pos x="215" y="125"/>
                </a:cxn>
                <a:cxn ang="0">
                  <a:pos x="222" y="114"/>
                </a:cxn>
                <a:cxn ang="0">
                  <a:pos x="222" y="104"/>
                </a:cxn>
                <a:cxn ang="0">
                  <a:pos x="222" y="0"/>
                </a:cxn>
                <a:cxn ang="0">
                  <a:pos x="3" y="0"/>
                </a:cxn>
                <a:cxn ang="0">
                  <a:pos x="3" y="104"/>
                </a:cxn>
                <a:cxn ang="0">
                  <a:pos x="3" y="104"/>
                </a:cxn>
              </a:cxnLst>
              <a:rect l="0" t="0" r="r" b="b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04" name="Line 60"/>
            <p:cNvSpPr>
              <a:spLocks noChangeShapeType="1"/>
            </p:cNvSpPr>
            <p:nvPr/>
          </p:nvSpPr>
          <p:spPr bwMode="auto">
            <a:xfrm>
              <a:off x="1004" y="2391"/>
              <a:ext cx="4" cy="1161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05" name="Freeform 61"/>
            <p:cNvSpPr>
              <a:spLocks/>
            </p:cNvSpPr>
            <p:nvPr/>
          </p:nvSpPr>
          <p:spPr bwMode="auto">
            <a:xfrm>
              <a:off x="1055" y="3405"/>
              <a:ext cx="252" cy="136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52" y="68"/>
                </a:cxn>
                <a:cxn ang="0">
                  <a:pos x="0" y="68"/>
                </a:cxn>
                <a:cxn ang="0">
                  <a:pos x="0" y="136"/>
                </a:cxn>
              </a:cxnLst>
              <a:rect l="0" t="0" r="r" b="b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06" name="Text Box 62"/>
            <p:cNvSpPr txBox="1">
              <a:spLocks noChangeArrowheads="1"/>
            </p:cNvSpPr>
            <p:nvPr/>
          </p:nvSpPr>
          <p:spPr bwMode="auto">
            <a:xfrm>
              <a:off x="198" y="960"/>
              <a:ext cx="262" cy="2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844083" eaLnBrk="1" hangingPunct="1">
                <a:defRPr/>
              </a:pPr>
              <a:r>
                <a:rPr kumimoji="1" lang="en-US" sz="1477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Hit</a:t>
              </a:r>
            </a:p>
          </p:txBody>
        </p:sp>
        <p:sp>
          <p:nvSpPr>
            <p:cNvPr id="1619007" name="Line 63"/>
            <p:cNvSpPr>
              <a:spLocks noChangeShapeType="1"/>
            </p:cNvSpPr>
            <p:nvPr/>
          </p:nvSpPr>
          <p:spPr bwMode="auto">
            <a:xfrm>
              <a:off x="1008" y="37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08" name="Line 64"/>
            <p:cNvSpPr>
              <a:spLocks noChangeShapeType="1"/>
            </p:cNvSpPr>
            <p:nvPr/>
          </p:nvSpPr>
          <p:spPr bwMode="auto">
            <a:xfrm flipH="1">
              <a:off x="288" y="384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09" name="Line 65"/>
            <p:cNvSpPr>
              <a:spLocks noChangeShapeType="1"/>
            </p:cNvSpPr>
            <p:nvPr/>
          </p:nvSpPr>
          <p:spPr bwMode="auto">
            <a:xfrm flipV="1">
              <a:off x="288" y="1200"/>
              <a:ext cx="0" cy="2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3109684" y="1966683"/>
            <a:ext cx="5780088" cy="4399086"/>
            <a:chOff x="1968" y="960"/>
            <a:chExt cx="3641" cy="3002"/>
          </a:xfrm>
        </p:grpSpPr>
        <p:sp>
          <p:nvSpPr>
            <p:cNvPr id="1619011" name="Line 67"/>
            <p:cNvSpPr>
              <a:spLocks noChangeShapeType="1"/>
            </p:cNvSpPr>
            <p:nvPr/>
          </p:nvSpPr>
          <p:spPr bwMode="auto">
            <a:xfrm>
              <a:off x="3888" y="3696"/>
              <a:ext cx="144" cy="9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12" name="Text Box 68"/>
            <p:cNvSpPr txBox="1">
              <a:spLocks noChangeArrowheads="1"/>
            </p:cNvSpPr>
            <p:nvPr/>
          </p:nvSpPr>
          <p:spPr bwMode="auto">
            <a:xfrm>
              <a:off x="5240" y="960"/>
              <a:ext cx="369" cy="2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844083" eaLnBrk="1" hangingPunct="1">
                <a:defRPr/>
              </a:pPr>
              <a:r>
                <a:rPr kumimoji="1" lang="en-US" sz="1477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Data</a:t>
              </a:r>
            </a:p>
          </p:txBody>
        </p:sp>
        <p:sp>
          <p:nvSpPr>
            <p:cNvPr id="1619013" name="Text Box 69"/>
            <p:cNvSpPr txBox="1">
              <a:spLocks noChangeArrowheads="1"/>
            </p:cNvSpPr>
            <p:nvPr/>
          </p:nvSpPr>
          <p:spPr bwMode="auto">
            <a:xfrm>
              <a:off x="3989" y="3744"/>
              <a:ext cx="250" cy="2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844083" eaLnBrk="1" hangingPunct="1">
                <a:defRPr/>
              </a:pPr>
              <a:r>
                <a:rPr kumimoji="1" lang="en-US" sz="1477" dirty="0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32</a:t>
              </a:r>
            </a:p>
          </p:txBody>
        </p:sp>
        <p:sp>
          <p:nvSpPr>
            <p:cNvPr id="1619014" name="Text Box 70"/>
            <p:cNvSpPr txBox="1">
              <a:spLocks noChangeArrowheads="1"/>
            </p:cNvSpPr>
            <p:nvPr/>
          </p:nvSpPr>
          <p:spPr bwMode="auto">
            <a:xfrm>
              <a:off x="3984" y="1248"/>
              <a:ext cx="1008" cy="2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844083" eaLnBrk="1" hangingPunct="1">
                <a:defRPr/>
              </a:pPr>
              <a:r>
                <a:rPr kumimoji="1" lang="en-US" sz="1477" dirty="0">
                  <a:solidFill>
                    <a:srgbClr val="000000"/>
                  </a:solidFill>
                  <a:ea typeface="돋움" pitchFamily="50" charset="-127"/>
                  <a:cs typeface="+mn-cs"/>
                </a:rPr>
                <a:t>Block offset</a:t>
              </a:r>
            </a:p>
          </p:txBody>
        </p:sp>
        <p:sp>
          <p:nvSpPr>
            <p:cNvPr id="1619015" name="Line 71"/>
            <p:cNvSpPr>
              <a:spLocks noChangeShapeType="1"/>
            </p:cNvSpPr>
            <p:nvPr/>
          </p:nvSpPr>
          <p:spPr bwMode="auto">
            <a:xfrm>
              <a:off x="5424" y="1200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16" name="AutoShape 72"/>
            <p:cNvSpPr>
              <a:spLocks noChangeArrowheads="1"/>
            </p:cNvSpPr>
            <p:nvPr/>
          </p:nvSpPr>
          <p:spPr bwMode="auto">
            <a:xfrm>
              <a:off x="2832" y="3456"/>
              <a:ext cx="1008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17" name="Line 73"/>
            <p:cNvSpPr>
              <a:spLocks noChangeShapeType="1"/>
            </p:cNvSpPr>
            <p:nvPr/>
          </p:nvSpPr>
          <p:spPr bwMode="auto">
            <a:xfrm>
              <a:off x="1968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18" name="Line 74"/>
            <p:cNvSpPr>
              <a:spLocks noChangeShapeType="1"/>
            </p:cNvSpPr>
            <p:nvPr/>
          </p:nvSpPr>
          <p:spPr bwMode="auto">
            <a:xfrm>
              <a:off x="2928" y="240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19" name="Line 75"/>
            <p:cNvSpPr>
              <a:spLocks noChangeShapeType="1"/>
            </p:cNvSpPr>
            <p:nvPr/>
          </p:nvSpPr>
          <p:spPr bwMode="auto">
            <a:xfrm>
              <a:off x="3840" y="240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20" name="Line 76"/>
            <p:cNvSpPr>
              <a:spLocks noChangeShapeType="1"/>
            </p:cNvSpPr>
            <p:nvPr/>
          </p:nvSpPr>
          <p:spPr bwMode="auto">
            <a:xfrm>
              <a:off x="4752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21" name="Line 77"/>
            <p:cNvSpPr>
              <a:spLocks noChangeShapeType="1"/>
            </p:cNvSpPr>
            <p:nvPr/>
          </p:nvSpPr>
          <p:spPr bwMode="auto">
            <a:xfrm>
              <a:off x="1968" y="3264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22" name="Line 78"/>
            <p:cNvSpPr>
              <a:spLocks noChangeShapeType="1"/>
            </p:cNvSpPr>
            <p:nvPr/>
          </p:nvSpPr>
          <p:spPr bwMode="auto">
            <a:xfrm>
              <a:off x="3744" y="326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23" name="Line 79"/>
            <p:cNvSpPr>
              <a:spLocks noChangeShapeType="1"/>
            </p:cNvSpPr>
            <p:nvPr/>
          </p:nvSpPr>
          <p:spPr bwMode="auto">
            <a:xfrm>
              <a:off x="3504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24" name="Line 80"/>
            <p:cNvSpPr>
              <a:spLocks noChangeShapeType="1"/>
            </p:cNvSpPr>
            <p:nvPr/>
          </p:nvSpPr>
          <p:spPr bwMode="auto">
            <a:xfrm>
              <a:off x="2928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25" name="Line 81"/>
            <p:cNvSpPr>
              <a:spLocks noChangeShapeType="1"/>
            </p:cNvSpPr>
            <p:nvPr/>
          </p:nvSpPr>
          <p:spPr bwMode="auto">
            <a:xfrm>
              <a:off x="3264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26" name="Line 82"/>
            <p:cNvSpPr>
              <a:spLocks noChangeShapeType="1"/>
            </p:cNvSpPr>
            <p:nvPr/>
          </p:nvSpPr>
          <p:spPr bwMode="auto">
            <a:xfrm>
              <a:off x="3504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27" name="Line 83"/>
            <p:cNvSpPr>
              <a:spLocks noChangeShapeType="1"/>
            </p:cNvSpPr>
            <p:nvPr/>
          </p:nvSpPr>
          <p:spPr bwMode="auto">
            <a:xfrm>
              <a:off x="3744" y="32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28" name="Line 84"/>
            <p:cNvSpPr>
              <a:spLocks noChangeShapeType="1"/>
            </p:cNvSpPr>
            <p:nvPr/>
          </p:nvSpPr>
          <p:spPr bwMode="auto">
            <a:xfrm>
              <a:off x="3024" y="32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29" name="Line 85"/>
            <p:cNvSpPr>
              <a:spLocks noChangeShapeType="1"/>
            </p:cNvSpPr>
            <p:nvPr/>
          </p:nvSpPr>
          <p:spPr bwMode="auto">
            <a:xfrm>
              <a:off x="3024" y="12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30" name="Line 86"/>
            <p:cNvSpPr>
              <a:spLocks noChangeShapeType="1"/>
            </p:cNvSpPr>
            <p:nvPr/>
          </p:nvSpPr>
          <p:spPr bwMode="auto">
            <a:xfrm>
              <a:off x="3024" y="1440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31" name="Line 87"/>
            <p:cNvSpPr>
              <a:spLocks noChangeShapeType="1"/>
            </p:cNvSpPr>
            <p:nvPr/>
          </p:nvSpPr>
          <p:spPr bwMode="auto">
            <a:xfrm>
              <a:off x="5328" y="1440"/>
              <a:ext cx="0" cy="2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32" name="Line 88"/>
            <p:cNvSpPr>
              <a:spLocks noChangeShapeType="1"/>
            </p:cNvSpPr>
            <p:nvPr/>
          </p:nvSpPr>
          <p:spPr bwMode="auto">
            <a:xfrm flipH="1">
              <a:off x="3696" y="3552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33" name="Line 89"/>
            <p:cNvSpPr>
              <a:spLocks noChangeShapeType="1"/>
            </p:cNvSpPr>
            <p:nvPr/>
          </p:nvSpPr>
          <p:spPr bwMode="auto">
            <a:xfrm>
              <a:off x="3360" y="36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  <p:sp>
          <p:nvSpPr>
            <p:cNvPr id="1619034" name="Line 90"/>
            <p:cNvSpPr>
              <a:spLocks noChangeShapeType="1"/>
            </p:cNvSpPr>
            <p:nvPr/>
          </p:nvSpPr>
          <p:spPr bwMode="auto">
            <a:xfrm>
              <a:off x="3360" y="3744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844083" eaLnBrk="1" hangingPunct="1">
                <a:defRPr/>
              </a:pPr>
              <a:endParaRPr kumimoji="1" lang="en-US" sz="2215">
                <a:solidFill>
                  <a:srgbClr val="000000"/>
                </a:solidFill>
                <a:ea typeface="돋움" pitchFamily="50" charset="-127"/>
                <a:cs typeface="+mn-cs"/>
              </a:endParaRPr>
            </a:p>
          </p:txBody>
        </p:sp>
      </p:grp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m</a:t>
            </a:r>
            <a:r>
              <a:rPr lang="en-US" altLang="ko-KR" dirty="0"/>
              <a:t>-</a:t>
            </a:r>
            <a:r>
              <a:rPr lang="ko-KR" altLang="en-US" dirty="0"/>
              <a:t>워드</a:t>
            </a:r>
            <a:r>
              <a:rPr lang="en-US" altLang="ko-KR" dirty="0"/>
              <a:t> </a:t>
            </a:r>
            <a:r>
              <a:rPr lang="ko-KR" altLang="en-US" dirty="0"/>
              <a:t>블록 캐시의 예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35143" y="1227576"/>
            <a:ext cx="8516938" cy="48120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2</a:t>
            </a:r>
            <a:r>
              <a:rPr lang="en-US" altLang="ko-KR" dirty="0"/>
              <a:t> </a:t>
            </a:r>
            <a:r>
              <a:rPr lang="ko-KR" altLang="en-US" dirty="0"/>
              <a:t>워드</a:t>
            </a:r>
            <a:r>
              <a:rPr lang="en-US" altLang="ko-KR" dirty="0"/>
              <a:t>/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캐시 크기</a:t>
            </a:r>
            <a:r>
              <a:rPr lang="en-US" altLang="ko-KR" dirty="0"/>
              <a:t> = 4 </a:t>
            </a:r>
            <a:r>
              <a:rPr lang="en-US" altLang="ko-KR" dirty="0" smtClean="0"/>
              <a:t>KB </a:t>
            </a:r>
            <a:r>
              <a:rPr lang="en-US" altLang="ko-KR" dirty="0"/>
              <a:t>(m=2, n=8</a:t>
            </a:r>
            <a:r>
              <a:rPr lang="en-US" altLang="ko-KR" dirty="0" smtClean="0"/>
              <a:t>)</a:t>
            </a:r>
            <a:endParaRPr lang="en-US" altLang="ko-KR" i="1" dirty="0">
              <a:solidFill>
                <a:schemeClr val="accent1"/>
              </a:solidFill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1039616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캐쉬의 전체 비트 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캐시 </a:t>
            </a:r>
            <a:r>
              <a:rPr lang="ko-KR" altLang="en-US" dirty="0"/>
              <a:t>구현에 필요한 전체 비트 </a:t>
            </a:r>
            <a:r>
              <a:rPr lang="ko-KR" altLang="en-US" dirty="0" smtClean="0"/>
              <a:t>수는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직접 사상 캐시</a:t>
            </a:r>
          </a:p>
          <a:p>
            <a:pPr lvl="1"/>
            <a:r>
              <a:rPr lang="en-US" altLang="ko-KR" dirty="0" smtClean="0"/>
              <a:t>16 KB </a:t>
            </a:r>
            <a:r>
              <a:rPr lang="ko-KR" altLang="en-US" dirty="0"/>
              <a:t>의 데이터와 </a:t>
            </a:r>
            <a:r>
              <a:rPr lang="en-US" altLang="ko-KR" dirty="0"/>
              <a:t>4 </a:t>
            </a:r>
            <a:r>
              <a:rPr lang="ko-KR" altLang="en-US" dirty="0"/>
              <a:t>워드 블록</a:t>
            </a:r>
          </a:p>
          <a:p>
            <a:pPr lvl="1"/>
            <a:r>
              <a:rPr lang="en-US" altLang="ko-KR" dirty="0"/>
              <a:t>32 </a:t>
            </a:r>
            <a:r>
              <a:rPr lang="ko-KR" altLang="en-US" dirty="0"/>
              <a:t>비트 </a:t>
            </a:r>
            <a:r>
              <a:rPr lang="ko-KR" altLang="en-US" dirty="0" smtClean="0"/>
              <a:t>메모리 주소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답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 lvl="1" eaLnBrk="1" hangingPunct="1"/>
            <a:r>
              <a:rPr lang="en-US" altLang="ko-KR" dirty="0"/>
              <a:t>16 </a:t>
            </a:r>
            <a:r>
              <a:rPr lang="en-US" altLang="ko-KR" dirty="0" smtClean="0"/>
              <a:t>KB </a:t>
            </a:r>
            <a:r>
              <a:rPr lang="en-US" altLang="ko-KR" dirty="0"/>
              <a:t>= </a:t>
            </a:r>
            <a:r>
              <a:rPr lang="en-US" altLang="ko-KR" dirty="0" smtClean="0"/>
              <a:t>4K </a:t>
            </a:r>
            <a:r>
              <a:rPr lang="ko-KR" altLang="en-US" dirty="0" smtClean="0"/>
              <a:t>워드</a:t>
            </a:r>
            <a:r>
              <a:rPr lang="en-US" altLang="ko-KR" dirty="0" smtClean="0"/>
              <a:t> </a:t>
            </a:r>
            <a:r>
              <a:rPr lang="en-US" altLang="ko-KR" dirty="0"/>
              <a:t>= 2</a:t>
            </a:r>
            <a:r>
              <a:rPr lang="en-US" altLang="ko-KR" baseline="30000" dirty="0"/>
              <a:t>12</a:t>
            </a:r>
            <a:r>
              <a:rPr lang="en-US" altLang="ko-KR" dirty="0"/>
              <a:t> </a:t>
            </a:r>
            <a:r>
              <a:rPr lang="ko-KR" altLang="en-US" dirty="0" smtClean="0"/>
              <a:t>워드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블록 개수 </a:t>
            </a:r>
            <a:r>
              <a:rPr lang="en-US" altLang="ko-KR" dirty="0" smtClean="0"/>
              <a:t>= </a:t>
            </a:r>
            <a:r>
              <a:rPr lang="en-US" altLang="ko-KR" dirty="0"/>
              <a:t>2</a:t>
            </a:r>
            <a:r>
              <a:rPr lang="en-US" altLang="ko-KR" baseline="30000" dirty="0"/>
              <a:t>12</a:t>
            </a:r>
            <a:r>
              <a:rPr lang="en-US" altLang="ko-KR" dirty="0"/>
              <a:t> / 4 = 2</a:t>
            </a:r>
            <a:r>
              <a:rPr lang="en-US" altLang="ko-KR" baseline="30000" dirty="0"/>
              <a:t>10</a:t>
            </a:r>
          </a:p>
          <a:p>
            <a:pPr lvl="1" eaLnBrk="1" hangingPunct="1"/>
            <a:r>
              <a:rPr lang="ko-KR" altLang="en-US" dirty="0" smtClean="0"/>
              <a:t>블록 크기</a:t>
            </a:r>
            <a:r>
              <a:rPr lang="en-US" altLang="ko-KR" dirty="0" smtClean="0"/>
              <a:t> </a:t>
            </a:r>
            <a:r>
              <a:rPr lang="en-US" altLang="ko-KR" dirty="0"/>
              <a:t>= 4 </a:t>
            </a:r>
            <a:r>
              <a:rPr lang="ko-KR" altLang="en-US" dirty="0" smtClean="0"/>
              <a:t>워드</a:t>
            </a:r>
            <a:r>
              <a:rPr lang="en-US" altLang="ko-KR" dirty="0" smtClean="0"/>
              <a:t> </a:t>
            </a:r>
            <a:r>
              <a:rPr lang="en-US" altLang="ko-KR" dirty="0"/>
              <a:t>= 4x4 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 </a:t>
            </a:r>
            <a:r>
              <a:rPr lang="en-US" altLang="ko-KR" dirty="0"/>
              <a:t>= 4x4x8 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 </a:t>
            </a:r>
            <a:r>
              <a:rPr lang="en-US" altLang="ko-KR" dirty="0"/>
              <a:t>= 128 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전체 캐시 크기 </a:t>
            </a:r>
            <a:r>
              <a:rPr lang="en-US" altLang="ko-KR" dirty="0" smtClean="0"/>
              <a:t>= </a:t>
            </a:r>
            <a:r>
              <a:rPr lang="en-US" altLang="ko-KR" dirty="0"/>
              <a:t>2</a:t>
            </a:r>
            <a:r>
              <a:rPr lang="en-US" altLang="ko-KR" baseline="30000" dirty="0"/>
              <a:t>10</a:t>
            </a:r>
            <a:r>
              <a:rPr lang="en-US" altLang="ko-KR" dirty="0"/>
              <a:t> x  (128 + (32-10-2-2) + 1) </a:t>
            </a:r>
            <a:r>
              <a:rPr lang="ko-KR" altLang="en-US" dirty="0" smtClean="0"/>
              <a:t>비트</a:t>
            </a:r>
            <a:endParaRPr lang="en-US" altLang="ko-KR" dirty="0"/>
          </a:p>
          <a:p>
            <a:pPr marL="2316831" lvl="1" indent="0" eaLnBrk="1" hangingPunct="1">
              <a:buNone/>
            </a:pPr>
            <a:r>
              <a:rPr lang="en-US" altLang="ko-KR" dirty="0" smtClean="0"/>
              <a:t>= </a:t>
            </a:r>
            <a:r>
              <a:rPr lang="en-US" altLang="ko-KR" dirty="0"/>
              <a:t>2</a:t>
            </a:r>
            <a:r>
              <a:rPr lang="en-US" altLang="ko-KR" baseline="30000" dirty="0"/>
              <a:t>10</a:t>
            </a:r>
            <a:r>
              <a:rPr lang="en-US" altLang="ko-KR" dirty="0"/>
              <a:t> x  </a:t>
            </a:r>
            <a:r>
              <a:rPr lang="en-US" altLang="ko-KR" dirty="0" smtClean="0"/>
              <a:t>147 </a:t>
            </a:r>
            <a:r>
              <a:rPr lang="ko-KR" altLang="en-US" dirty="0" smtClean="0"/>
              <a:t>비트</a:t>
            </a:r>
            <a:endParaRPr lang="en-US" altLang="ko-KR" dirty="0"/>
          </a:p>
          <a:p>
            <a:pPr marL="2316831" lvl="1" indent="0" eaLnBrk="1" hangingPunct="1">
              <a:buNone/>
            </a:pPr>
            <a:r>
              <a:rPr lang="en-US" altLang="ko-KR" dirty="0" smtClean="0"/>
              <a:t>= </a:t>
            </a:r>
            <a:r>
              <a:rPr lang="en-US" altLang="ko-KR" dirty="0"/>
              <a:t>147 </a:t>
            </a:r>
            <a:r>
              <a:rPr lang="en-US" altLang="ko-KR" dirty="0" smtClean="0"/>
              <a:t>K 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 </a:t>
            </a:r>
            <a:r>
              <a:rPr lang="en-US" altLang="ko-KR" dirty="0"/>
              <a:t>= 18.4 </a:t>
            </a:r>
            <a:r>
              <a:rPr lang="en-US" altLang="ko-KR" dirty="0" smtClean="0"/>
              <a:t>K </a:t>
            </a:r>
            <a:r>
              <a:rPr lang="ko-KR" altLang="en-US" dirty="0" smtClean="0"/>
              <a:t>바이트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캐쉬의 전체 </a:t>
            </a:r>
            <a:r>
              <a:rPr lang="ko-KR" altLang="en-US" dirty="0" smtClean="0"/>
              <a:t>비트 수는 </a:t>
            </a:r>
            <a:r>
              <a:rPr lang="ko-KR" altLang="en-US" dirty="0"/>
              <a:t>데이터에 필요한 저장 </a:t>
            </a:r>
            <a:r>
              <a:rPr lang="ko-KR" altLang="en-US" dirty="0" smtClean="0"/>
              <a:t>공간의 </a:t>
            </a:r>
            <a:r>
              <a:rPr lang="ko-KR" altLang="en-US" dirty="0"/>
              <a:t>약 </a:t>
            </a:r>
            <a:r>
              <a:rPr lang="en-US" altLang="ko-KR" dirty="0"/>
              <a:t>1.15</a:t>
            </a:r>
            <a:r>
              <a:rPr lang="ko-KR" altLang="en-US" dirty="0"/>
              <a:t>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5-</a:t>
            </a:r>
            <a:fld id="{9B53BF2A-115F-4DF6-9F84-BF3FCAFE9A70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920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Blue Pearl DeLuxe">
  <a:themeElements>
    <a:clrScheme name="Blue Pearl DeLux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Blue Pearl DeLux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ue Pearl DeLux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earl DeLux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22751</TotalTime>
  <Words>1725</Words>
  <Application>Microsoft Office PowerPoint</Application>
  <PresentationFormat>화면 슬라이드 쇼(4:3)</PresentationFormat>
  <Paragraphs>421</Paragraphs>
  <Slides>31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5" baseType="lpstr">
      <vt:lpstr>Monotype Sorts</vt:lpstr>
      <vt:lpstr>굴림</vt:lpstr>
      <vt:lpstr>나눔고딕</vt:lpstr>
      <vt:lpstr>돋움</vt:lpstr>
      <vt:lpstr>맑은 고딕</vt:lpstr>
      <vt:lpstr>Arial</vt:lpstr>
      <vt:lpstr>Courier New</vt:lpstr>
      <vt:lpstr>Symbol</vt:lpstr>
      <vt:lpstr>Tahoma</vt:lpstr>
      <vt:lpstr>Times New Roman</vt:lpstr>
      <vt:lpstr>Wingdings</vt:lpstr>
      <vt:lpstr>Wingdings 3</vt:lpstr>
      <vt:lpstr>Blue Pearl DeLuxe</vt:lpstr>
      <vt:lpstr>Document</vt:lpstr>
      <vt:lpstr>5장. 메모리 계층구조2 (Memory Hierarchy)</vt:lpstr>
      <vt:lpstr>직접 사상 캐시 (Direct Mapped Cache)</vt:lpstr>
      <vt:lpstr>캐쉬 접근</vt:lpstr>
      <vt:lpstr>캐시 접근의 예</vt:lpstr>
      <vt:lpstr>1-워드 블록 캐시</vt:lpstr>
      <vt:lpstr>4KiB 캐시 (블록 크기=1 워드)</vt:lpstr>
      <vt:lpstr>2m-워드 블록 캐시</vt:lpstr>
      <vt:lpstr>2m-워드 블록 캐시의 예</vt:lpstr>
      <vt:lpstr>예제: 캐쉬의 전체 비트 수</vt:lpstr>
      <vt:lpstr>블록 크기와 성능</vt:lpstr>
      <vt:lpstr>쓰기의 처리 (1/2)</vt:lpstr>
      <vt:lpstr>쓰기의 처리 (2/2)</vt:lpstr>
      <vt:lpstr>더 유연한 블록배치를 통한 캐시 실패 줄이기</vt:lpstr>
      <vt:lpstr>n-way 집합 연관 캐시</vt:lpstr>
      <vt:lpstr>8개 블록으로 구성된 캐시의 예</vt:lpstr>
      <vt:lpstr>예제: 실패와 캐시의 연관 정도</vt:lpstr>
      <vt:lpstr>[답 - 1/3]</vt:lpstr>
      <vt:lpstr>[답 - 2/3]</vt:lpstr>
      <vt:lpstr>[답 - 3/3]</vt:lpstr>
      <vt:lpstr>연관 정도와 실패율</vt:lpstr>
      <vt:lpstr>캐시에서 블록 찾기</vt:lpstr>
      <vt:lpstr>4-way 집합 연관 캐시</vt:lpstr>
      <vt:lpstr>2m-워드 블록을 갖는 2-way 집합 연관 캐시</vt:lpstr>
      <vt:lpstr>교체할 블록의 선택</vt:lpstr>
      <vt:lpstr>교체 정책</vt:lpstr>
      <vt:lpstr>PowerPoint 프레젠테이션</vt:lpstr>
      <vt:lpstr>캐시의 성능</vt:lpstr>
      <vt:lpstr>다단계 캐시를 이용한 실패 손실 줄이기</vt:lpstr>
      <vt:lpstr>[답]</vt:lpstr>
      <vt:lpstr>1차 캐시와 2차 캐시의 설계 고려사항</vt:lpstr>
      <vt:lpstr>ARM Cortex-A8과 Intel Core i7 920의 캐시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Blue Pearl DeLuxe template</dc:title>
  <dc:creator>samlin@us.ibm.com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Lee Jongmin</cp:lastModifiedBy>
  <cp:revision>633</cp:revision>
  <cp:lastPrinted>2018-09-03T02:07:08Z</cp:lastPrinted>
  <dcterms:created xsi:type="dcterms:W3CDTF">2003-05-28T17:22:15Z</dcterms:created>
  <dcterms:modified xsi:type="dcterms:W3CDTF">2019-12-03T23:52:37Z</dcterms:modified>
</cp:coreProperties>
</file>