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7606" r:id="rId2"/>
    <p:sldMasterId id="2147486836" r:id="rId3"/>
    <p:sldMasterId id="2147487621" r:id="rId4"/>
  </p:sldMasterIdLst>
  <p:notesMasterIdLst>
    <p:notesMasterId r:id="rId45"/>
  </p:notesMasterIdLst>
  <p:handoutMasterIdLst>
    <p:handoutMasterId r:id="rId46"/>
  </p:handoutMasterIdLst>
  <p:sldIdLst>
    <p:sldId id="1116" r:id="rId5"/>
    <p:sldId id="1342" r:id="rId6"/>
    <p:sldId id="1408" r:id="rId7"/>
    <p:sldId id="1405" r:id="rId8"/>
    <p:sldId id="1404" r:id="rId9"/>
    <p:sldId id="1406" r:id="rId10"/>
    <p:sldId id="1407" r:id="rId11"/>
    <p:sldId id="1385" r:id="rId12"/>
    <p:sldId id="1386" r:id="rId13"/>
    <p:sldId id="1387" r:id="rId14"/>
    <p:sldId id="1344" r:id="rId15"/>
    <p:sldId id="1398" r:id="rId16"/>
    <p:sldId id="1388" r:id="rId17"/>
    <p:sldId id="1389" r:id="rId18"/>
    <p:sldId id="1390" r:id="rId19"/>
    <p:sldId id="1391" r:id="rId20"/>
    <p:sldId id="1392" r:id="rId21"/>
    <p:sldId id="1393" r:id="rId22"/>
    <p:sldId id="1394" r:id="rId23"/>
    <p:sldId id="1395" r:id="rId24"/>
    <p:sldId id="1396" r:id="rId25"/>
    <p:sldId id="1346" r:id="rId26"/>
    <p:sldId id="1397" r:id="rId27"/>
    <p:sldId id="1347" r:id="rId28"/>
    <p:sldId id="1348" r:id="rId29"/>
    <p:sldId id="1349" r:id="rId30"/>
    <p:sldId id="1399" r:id="rId31"/>
    <p:sldId id="1335" r:id="rId32"/>
    <p:sldId id="1350" r:id="rId33"/>
    <p:sldId id="1336" r:id="rId34"/>
    <p:sldId id="1400" r:id="rId35"/>
    <p:sldId id="1401" r:id="rId36"/>
    <p:sldId id="1337" r:id="rId37"/>
    <p:sldId id="1338" r:id="rId38"/>
    <p:sldId id="1339" r:id="rId39"/>
    <p:sldId id="1351" r:id="rId40"/>
    <p:sldId id="1352" r:id="rId41"/>
    <p:sldId id="1402" r:id="rId42"/>
    <p:sldId id="1353" r:id="rId43"/>
    <p:sldId id="1403" r:id="rId44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0066CC"/>
    <a:srgbClr val="003399"/>
    <a:srgbClr val="FF00FF"/>
    <a:srgbClr val="C4C8F2"/>
    <a:srgbClr val="D29B2E"/>
    <a:srgbClr val="A4CB5D"/>
    <a:srgbClr val="363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469" autoAdjust="0"/>
  </p:normalViewPr>
  <p:slideViewPr>
    <p:cSldViewPr>
      <p:cViewPr varScale="1">
        <p:scale>
          <a:sx n="111" d="100"/>
          <a:sy n="111" d="100"/>
        </p:scale>
        <p:origin x="16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62"/>
    </p:cViewPr>
  </p:sorterViewPr>
  <p:notesViewPr>
    <p:cSldViewPr>
      <p:cViewPr varScale="1">
        <p:scale>
          <a:sx n="80" d="100"/>
          <a:sy n="80" d="100"/>
        </p:scale>
        <p:origin x="2982" y="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9D35DD1-5FFE-46C3-91C8-847D6DF1BAD8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172D296-022A-468B-A63B-E28167E814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27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691064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9F0319F-4616-4E87-ADEC-BD17C288F8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8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7867661-A3A2-49F1-AB2A-C7DBB5240AAB}" type="slidenum">
              <a:rPr lang="en-US" altLang="ko-KR" smtClean="0">
                <a:solidFill>
                  <a:srgbClr val="000000"/>
                </a:solidFill>
              </a:rPr>
              <a:pPr/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0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65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24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02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gray">
          <a:xfrm>
            <a:off x="4495800" y="6400800"/>
            <a:ext cx="9144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fld id="{8FEA537F-601E-4FF5-A87D-17022B6815FC}" type="slidenum">
              <a:rPr kumimoji="0" lang="ko-KR" altLang="en-US" sz="1200" smtClean="0">
                <a:solidFill>
                  <a:srgbClr val="FFFFF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ko-KR" sz="12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그림 17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941888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1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925" y="44624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20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40043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17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84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92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605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88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215" y="11372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u"/>
              <a:defRPr sz="2000" b="1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3pPr>
            <a:lvl4pPr marL="16002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400" baseline="0">
                <a:latin typeface="Bodoni MT" panose="02070603080606020203" pitchFamily="18" charset="0"/>
                <a:ea typeface="돋움" panose="020B0600000101010101" pitchFamily="50" charset="-127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네번째</a:t>
            </a:r>
            <a:r>
              <a:rPr lang="ko-KR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4003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109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316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584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399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081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AFCAD0A-630E-4C44-8705-8958E3515F8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0364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98F72ACE-B5B6-4BAE-BF9D-89250142259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62363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2CEDD-181C-455F-A33E-127014F79AA7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FC454-FB90-4BF2-9AF5-E899C62010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5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F6D4-86F6-409B-8D15-36640945F364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BC661-008C-4D74-AADA-3B89820ACF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22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1CE72-3F4B-43E5-9C71-CB7EA08F7DBB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CEA00-4543-46BD-AD56-E84D93EFB2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7000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28211-DE91-4409-898E-89244E7A0B37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4C49E-C5EB-4970-9167-5D4784229A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9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6CD06-2875-40D1-8DA6-5AD364015DEC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6501-0536-430A-A7CC-B75D4E6963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04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E51A0-6417-49FB-80C6-331A9EC1A766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04D7E-4909-415D-8964-7DF59BDFA4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98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16293-AE33-4B92-9F49-0E8504535211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91131-B827-40F3-A65B-B828E06744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85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42570-FEC3-41EC-8919-89E8A570FD44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039C0-D41D-4018-962E-900E12C0CC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268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E03F2-1CCA-4510-A420-456C688C94F5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FEE39-9FCC-4E79-8948-3F8029DBB9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936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EDCC8-AB13-408C-9ECE-CCEFF1766406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E28E-6468-481B-9678-08C3E3F0B2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500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BFA5-58BA-4CAF-870C-0C0317A60222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CDED-FDD7-4A69-9111-E930CC44A3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76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1782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066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5BC821E-A6A7-4827-8ED6-B1EE4B58C11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627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DA0E9B5-80C4-497C-87BA-7EB77B21DC2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856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7DE81BE-7CDA-4DF1-BC7A-9A293414A66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390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E530A43-899A-4130-8EFE-1F047F0B72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545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C165923-1503-460F-91BA-56DBD55F3F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805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E4C2343-6D06-462D-B00E-81EF2A77F2B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238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CBB2FDA-D9BE-4DBD-AD3A-DFD379B2285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97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67718BE-D67D-4CC7-88EF-C77AE77F8BA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0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A093B13-AD46-4D6C-908F-104978FAA78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676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640CD6E0-1076-4869-8307-BCFBAFF8332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08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1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8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4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46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그림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2" name="직사각형 31"/>
          <p:cNvSpPr/>
          <p:nvPr userDrawn="1"/>
        </p:nvSpPr>
        <p:spPr>
          <a:xfrm flipV="1">
            <a:off x="1963" y="669925"/>
            <a:ext cx="9139238" cy="78914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flipV="1">
            <a:off x="18870" y="6518438"/>
            <a:ext cx="9139238" cy="18000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93" r:id="rId1"/>
    <p:sldLayoutId id="2147487581" r:id="rId2"/>
    <p:sldLayoutId id="2147487594" r:id="rId3"/>
    <p:sldLayoutId id="2147487595" r:id="rId4"/>
    <p:sldLayoutId id="2147487596" r:id="rId5"/>
    <p:sldLayoutId id="2147487597" r:id="rId6"/>
    <p:sldLayoutId id="2147487598" r:id="rId7"/>
    <p:sldLayoutId id="2147487599" r:id="rId8"/>
    <p:sldLayoutId id="2147487600" r:id="rId9"/>
    <p:sldLayoutId id="2147487601" r:id="rId10"/>
    <p:sldLayoutId id="2147487602" r:id="rId11"/>
    <p:sldLayoutId id="2147487603" r:id="rId12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1033" name="그림 36" descr="cbnu_ci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그림 37" descr="cbnu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422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07" r:id="rId1"/>
    <p:sldLayoutId id="2147487608" r:id="rId2"/>
    <p:sldLayoutId id="2147487609" r:id="rId3"/>
    <p:sldLayoutId id="2147487610" r:id="rId4"/>
    <p:sldLayoutId id="2147487611" r:id="rId5"/>
    <p:sldLayoutId id="2147487612" r:id="rId6"/>
    <p:sldLayoutId id="2147487613" r:id="rId7"/>
    <p:sldLayoutId id="2147487614" r:id="rId8"/>
    <p:sldLayoutId id="2147487615" r:id="rId9"/>
    <p:sldLayoutId id="2147487616" r:id="rId10"/>
    <p:sldLayoutId id="2147487617" r:id="rId11"/>
    <p:sldLayoutId id="2147487618" r:id="rId12"/>
    <p:sldLayoutId id="2147487619" r:id="rId13"/>
    <p:sldLayoutId id="2147487620" r:id="rId14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D69653-1A23-4BC6-8CC6-BBD0439CB0A5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2552FAA-381D-4F43-80F5-A5510B194B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82" r:id="rId1"/>
    <p:sldLayoutId id="2147487583" r:id="rId2"/>
    <p:sldLayoutId id="2147487584" r:id="rId3"/>
    <p:sldLayoutId id="2147487585" r:id="rId4"/>
    <p:sldLayoutId id="2147487586" r:id="rId5"/>
    <p:sldLayoutId id="2147487587" r:id="rId6"/>
    <p:sldLayoutId id="2147487588" r:id="rId7"/>
    <p:sldLayoutId id="2147487589" r:id="rId8"/>
    <p:sldLayoutId id="2147487590" r:id="rId9"/>
    <p:sldLayoutId id="2147487591" r:id="rId10"/>
    <p:sldLayoutId id="2147487592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5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smtClean="0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BCF3FC86-BD6F-4DD1-8988-336ECB68A8AD}" type="slidenum">
              <a:rPr lang="en-US" altLang="ko-KR" sz="16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4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2" r:id="rId1"/>
    <p:sldLayoutId id="2147487623" r:id="rId2"/>
    <p:sldLayoutId id="2147487624" r:id="rId3"/>
    <p:sldLayoutId id="2147487625" r:id="rId4"/>
    <p:sldLayoutId id="2147487626" r:id="rId5"/>
    <p:sldLayoutId id="2147487627" r:id="rId6"/>
    <p:sldLayoutId id="2147487628" r:id="rId7"/>
    <p:sldLayoutId id="2147487629" r:id="rId8"/>
    <p:sldLayoutId id="2147487630" r:id="rId9"/>
    <p:sldLayoutId id="2147487631" r:id="rId10"/>
    <p:sldLayoutId id="2147487632" r:id="rId11"/>
    <p:sldLayoutId id="214748763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92075" y="3716338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endParaRPr lang="en-US" altLang="ko-KR" sz="36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원광대학교 </a:t>
            </a:r>
            <a:r>
              <a:rPr lang="en-US" altLang="ko-KR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</a:t>
            </a:r>
            <a:r>
              <a:rPr lang="ko-KR" altLang="en-US" sz="3200" b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융합학과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복경수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2557817" y="2205038"/>
            <a:ext cx="399821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4800" b="1" spc="-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데이터 타입</a:t>
            </a:r>
            <a:r>
              <a:rPr lang="en-US" altLang="ko-KR" sz="4800" b="1" spc="-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(1)</a:t>
            </a:r>
            <a:endParaRPr lang="ko-KR" altLang="en-US" sz="48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내부에서 표현할 수 있는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데이터 타입의 </a:t>
            </a:r>
            <a:r>
              <a:rPr lang="ko-KR" altLang="en-US" dirty="0"/>
              <a:t>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911"/>
          <a:stretch/>
        </p:blipFill>
        <p:spPr>
          <a:xfrm>
            <a:off x="1475656" y="1196752"/>
            <a:ext cx="4752528" cy="51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4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수치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 타입</a:t>
            </a:r>
            <a:endParaRPr lang="en-US" altLang="ko-KR" dirty="0"/>
          </a:p>
          <a:p>
            <a:pPr lvl="1"/>
            <a:r>
              <a:rPr lang="ko-KR" altLang="en-US" dirty="0"/>
              <a:t>주요 관심사항은 정수 값을 </a:t>
            </a:r>
            <a:r>
              <a:rPr lang="ko-KR" altLang="en-US" dirty="0" smtClean="0"/>
              <a:t>표현하는데 </a:t>
            </a:r>
            <a:r>
              <a:rPr lang="ko-KR" altLang="en-US" dirty="0"/>
              <a:t>사용하는 바이트 수</a:t>
            </a:r>
          </a:p>
          <a:p>
            <a:pPr lvl="1"/>
            <a:r>
              <a:rPr lang="en-US" altLang="ko-KR" dirty="0"/>
              <a:t>FORTRAN</a:t>
            </a:r>
            <a:r>
              <a:rPr lang="ko-KR" altLang="en-US" dirty="0"/>
              <a:t>과 같은 언어는 한 가지 크기만을 제공</a:t>
            </a:r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와 같은 언어는 여러 가지 크기를 제공</a:t>
            </a:r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/>
              <a:t>의 정수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대부분의 컴퓨터는 </a:t>
            </a:r>
            <a:r>
              <a:rPr lang="en-US" altLang="ko-KR" dirty="0"/>
              <a:t>2</a:t>
            </a:r>
            <a:r>
              <a:rPr lang="ko-KR" altLang="en-US" dirty="0"/>
              <a:t>의 보수 표기법을 사용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51576"/>
              </p:ext>
            </p:extLst>
          </p:nvPr>
        </p:nvGraphicFramePr>
        <p:xfrm>
          <a:off x="1043608" y="2636912"/>
          <a:ext cx="7056784" cy="1714501"/>
        </p:xfrm>
        <a:graphic>
          <a:graphicData uri="http://schemas.openxmlformats.org/drawingml/2006/table">
            <a:tbl>
              <a:tblPr/>
              <a:tblGrid>
                <a:gridCol w="82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6666"/>
                        </a:gs>
                        <a:gs pos="50000">
                          <a:srgbClr val="006666">
                            <a:gamma/>
                            <a:tint val="72941"/>
                            <a:invGamma/>
                          </a:srgbClr>
                        </a:gs>
                        <a:gs pos="100000">
                          <a:srgbClr val="006666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6666"/>
                        </a:gs>
                        <a:gs pos="50000">
                          <a:srgbClr val="006666">
                            <a:gamma/>
                            <a:tint val="72941"/>
                            <a:invGamma/>
                          </a:srgbClr>
                        </a:gs>
                        <a:gs pos="100000">
                          <a:srgbClr val="006666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표현 범위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6666"/>
                        </a:gs>
                        <a:gs pos="50000">
                          <a:srgbClr val="006666">
                            <a:gamma/>
                            <a:tint val="72941"/>
                            <a:invGamma/>
                          </a:srgbClr>
                        </a:gs>
                        <a:gs pos="100000">
                          <a:srgbClr val="006666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byte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-128 ~ 127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-32,768 ~ 32,767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-2,147,483,648 ~ 2,147,483,647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-9,223,372,036,854,775,808 ~ 9,223,372,036,854,775,807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7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진수에서 다른 진수로의 변환 </a:t>
            </a:r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37.6857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진수로 </a:t>
            </a:r>
            <a:r>
              <a:rPr lang="ko-KR" altLang="en-US" dirty="0" smtClean="0"/>
              <a:t>변화하기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524.76</a:t>
            </a:r>
            <a:r>
              <a:rPr lang="ko-KR" altLang="en-US" dirty="0"/>
              <a:t>을 </a:t>
            </a:r>
            <a:r>
              <a:rPr lang="en-US" altLang="ko-KR" dirty="0"/>
              <a:t>16</a:t>
            </a:r>
            <a:r>
              <a:rPr lang="ko-KR" altLang="en-US" dirty="0"/>
              <a:t>진수로 변환하기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8" descr="0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r="5338" b="12924"/>
          <a:stretch>
            <a:fillRect/>
          </a:stretch>
        </p:blipFill>
        <p:spPr bwMode="auto">
          <a:xfrm>
            <a:off x="5146676" y="863908"/>
            <a:ext cx="324008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02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1210" r="2063" b="14777"/>
          <a:stretch>
            <a:fillRect/>
          </a:stretch>
        </p:blipFill>
        <p:spPr bwMode="auto">
          <a:xfrm>
            <a:off x="5110164" y="3763624"/>
            <a:ext cx="3313112" cy="24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5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존</a:t>
            </a:r>
            <a:r>
              <a:rPr lang="en-US" altLang="ko-KR" baseline="30000" dirty="0"/>
              <a:t>Zone</a:t>
            </a:r>
            <a:r>
              <a:rPr lang="en-US" altLang="ko-KR" dirty="0"/>
              <a:t> </a:t>
            </a:r>
            <a:r>
              <a:rPr lang="ko-KR" altLang="en-US" dirty="0"/>
              <a:t>형식의 표현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 한 자리를 표현하기 위해서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(8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를 사용하는 형식</a:t>
            </a:r>
            <a:endParaRPr lang="en-US" altLang="ko-KR" dirty="0"/>
          </a:p>
          <a:p>
            <a:pPr lvl="1"/>
            <a:r>
              <a:rPr lang="ko-KR" altLang="en-US" dirty="0"/>
              <a:t>존 영역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상위 </a:t>
            </a:r>
            <a:r>
              <a:rPr lang="en-US" altLang="ko-KR" dirty="0"/>
              <a:t>4</a:t>
            </a:r>
            <a:r>
              <a:rPr lang="ko-KR" altLang="en-US" dirty="0"/>
              <a:t>비트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1111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ko-KR" altLang="en-US" dirty="0"/>
              <a:t>수치 영역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하위 </a:t>
            </a:r>
            <a:r>
              <a:rPr lang="en-US" altLang="ko-KR" dirty="0"/>
              <a:t>4</a:t>
            </a:r>
            <a:r>
              <a:rPr lang="ko-KR" altLang="en-US" dirty="0"/>
              <a:t>비트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표현하고자 하는 </a:t>
            </a:r>
            <a:r>
              <a:rPr lang="en-US" altLang="ko-KR" dirty="0"/>
              <a:t>10</a:t>
            </a:r>
            <a:r>
              <a:rPr lang="ko-KR" altLang="en-US" dirty="0"/>
              <a:t>진수 한 자리 값에 대한 </a:t>
            </a:r>
            <a:r>
              <a:rPr lang="en-US" altLang="ko-KR" dirty="0"/>
              <a:t>2</a:t>
            </a:r>
            <a:r>
              <a:rPr lang="ko-KR" altLang="en-US" dirty="0"/>
              <a:t>진수 값을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lvl="1"/>
            <a:r>
              <a:rPr lang="ko-KR" altLang="en-US" dirty="0"/>
              <a:t>존 형식의 구조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5789"/>
          <a:stretch/>
        </p:blipFill>
        <p:spPr>
          <a:xfrm>
            <a:off x="1475656" y="3933056"/>
            <a:ext cx="382494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4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수치 </a:t>
            </a:r>
            <a:r>
              <a:rPr lang="ko-KR" altLang="en-US" dirty="0"/>
              <a:t>영역의 값 표현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172"/>
          <a:stretch/>
        </p:blipFill>
        <p:spPr>
          <a:xfrm>
            <a:off x="3707904" y="836712"/>
            <a:ext cx="468892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4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진수의 표현</a:t>
            </a:r>
            <a:endParaRPr lang="en-US" altLang="ko-KR" dirty="0"/>
          </a:p>
          <a:p>
            <a:pPr lvl="1"/>
            <a:r>
              <a:rPr lang="ko-KR" altLang="en-US" dirty="0"/>
              <a:t>여러 자리의 </a:t>
            </a:r>
            <a:r>
              <a:rPr lang="en-US" altLang="ko-KR" dirty="0"/>
              <a:t>10</a:t>
            </a:r>
            <a:r>
              <a:rPr lang="ko-KR" altLang="en-US" dirty="0"/>
              <a:t>진수를 표현하는 방법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진수의 자릿수만큼 존 형식을 연결하여 사용</a:t>
            </a:r>
            <a:endParaRPr lang="en-US" altLang="ko-KR" dirty="0"/>
          </a:p>
          <a:p>
            <a:pPr lvl="2"/>
            <a:r>
              <a:rPr lang="ko-KR" altLang="en-US" dirty="0"/>
              <a:t>마지막 자리의 존 영역에 부호를 표시</a:t>
            </a:r>
            <a:endParaRPr lang="en-US" altLang="ko-KR" dirty="0"/>
          </a:p>
          <a:p>
            <a:pPr marL="895350" lvl="3" indent="0" eaLnBrk="1" hangingPunct="1">
              <a:buNone/>
            </a:pPr>
            <a:r>
              <a:rPr lang="en-US" altLang="ko-KR" dirty="0"/>
              <a:t>- </a:t>
            </a:r>
            <a:r>
              <a:rPr lang="ko-KR" altLang="en-US" dirty="0"/>
              <a:t>양수</a:t>
            </a:r>
            <a:r>
              <a:rPr lang="en-US" altLang="ko-KR" dirty="0"/>
              <a:t>(+) : 1100		- </a:t>
            </a:r>
            <a:r>
              <a:rPr lang="ko-KR" altLang="en-US" dirty="0"/>
              <a:t>음수</a:t>
            </a:r>
            <a:r>
              <a:rPr lang="en-US" altLang="ko-KR" dirty="0"/>
              <a:t>(-) : 1101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8232" r="65714" b="5768"/>
          <a:stretch/>
        </p:blipFill>
        <p:spPr>
          <a:xfrm>
            <a:off x="751064" y="5862234"/>
            <a:ext cx="2592288" cy="2546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6849"/>
          <a:stretch/>
        </p:blipFill>
        <p:spPr>
          <a:xfrm>
            <a:off x="759785" y="2492896"/>
            <a:ext cx="7560840" cy="18312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5813" r="32976" b="33888"/>
          <a:stretch/>
        </p:blipFill>
        <p:spPr>
          <a:xfrm>
            <a:off x="344229" y="4541832"/>
            <a:ext cx="4416056" cy="7506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65997" r="33333" b="11945"/>
          <a:stretch/>
        </p:blipFill>
        <p:spPr>
          <a:xfrm>
            <a:off x="4694498" y="4490586"/>
            <a:ext cx="4392488" cy="81574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14400" y="5005216"/>
            <a:ext cx="166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한컴바탕" pitchFamily="18" charset="-127"/>
              </a:rPr>
              <a:t>+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7876759" y="4992680"/>
            <a:ext cx="166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한컴바탕" pitchFamily="18" charset="-127"/>
              </a:rPr>
              <a:t>-</a:t>
            </a:r>
            <a:endParaRPr lang="ko-KR" altLang="en-US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793138" y="4734911"/>
            <a:ext cx="1411858" cy="762747"/>
            <a:chOff x="4824933" y="5071376"/>
            <a:chExt cx="1411858" cy="762747"/>
          </a:xfrm>
        </p:grpSpPr>
        <p:sp>
          <p:nvSpPr>
            <p:cNvPr id="11" name="AutoShape 165"/>
            <p:cNvSpPr>
              <a:spLocks noChangeArrowheads="1"/>
            </p:cNvSpPr>
            <p:nvPr/>
          </p:nvSpPr>
          <p:spPr bwMode="auto">
            <a:xfrm>
              <a:off x="4824933" y="5071376"/>
              <a:ext cx="1411858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" name="Text Box 167"/>
            <p:cNvSpPr txBox="1">
              <a:spLocks noChangeArrowheads="1"/>
            </p:cNvSpPr>
            <p:nvPr/>
          </p:nvSpPr>
          <p:spPr bwMode="auto">
            <a:xfrm>
              <a:off x="5308202" y="5526346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dirty="0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rPr>
                <a:t>2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204996" y="4734911"/>
            <a:ext cx="1401423" cy="762747"/>
            <a:chOff x="6236791" y="5071376"/>
            <a:chExt cx="1401423" cy="762747"/>
          </a:xfrm>
        </p:grpSpPr>
        <p:sp>
          <p:nvSpPr>
            <p:cNvPr id="14" name="AutoShape 165"/>
            <p:cNvSpPr>
              <a:spLocks noChangeArrowheads="1"/>
            </p:cNvSpPr>
            <p:nvPr/>
          </p:nvSpPr>
          <p:spPr bwMode="auto">
            <a:xfrm>
              <a:off x="6236791" y="5071376"/>
              <a:ext cx="1401423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" name="Text Box 167"/>
            <p:cNvSpPr txBox="1">
              <a:spLocks noChangeArrowheads="1"/>
            </p:cNvSpPr>
            <p:nvPr/>
          </p:nvSpPr>
          <p:spPr bwMode="auto">
            <a:xfrm>
              <a:off x="6849027" y="5526346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 b="1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1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615128" y="4726202"/>
            <a:ext cx="1401423" cy="771456"/>
            <a:chOff x="7646923" y="5062667"/>
            <a:chExt cx="1401423" cy="771456"/>
          </a:xfrm>
        </p:grpSpPr>
        <p:sp>
          <p:nvSpPr>
            <p:cNvPr id="17" name="AutoShape 165"/>
            <p:cNvSpPr>
              <a:spLocks noChangeArrowheads="1"/>
            </p:cNvSpPr>
            <p:nvPr/>
          </p:nvSpPr>
          <p:spPr bwMode="auto">
            <a:xfrm>
              <a:off x="7646923" y="5062667"/>
              <a:ext cx="1401423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" name="Text Box 167"/>
            <p:cNvSpPr txBox="1">
              <a:spLocks noChangeArrowheads="1"/>
            </p:cNvSpPr>
            <p:nvPr/>
          </p:nvSpPr>
          <p:spPr bwMode="auto">
            <a:xfrm>
              <a:off x="8293140" y="5526346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 b="1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3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42637" y="4747447"/>
            <a:ext cx="1401423" cy="762747"/>
            <a:chOff x="1874432" y="5083912"/>
            <a:chExt cx="1401423" cy="762747"/>
          </a:xfrm>
        </p:grpSpPr>
        <p:sp>
          <p:nvSpPr>
            <p:cNvPr id="20" name="AutoShape 165"/>
            <p:cNvSpPr>
              <a:spLocks noChangeArrowheads="1"/>
            </p:cNvSpPr>
            <p:nvPr/>
          </p:nvSpPr>
          <p:spPr bwMode="auto">
            <a:xfrm>
              <a:off x="1874432" y="5083912"/>
              <a:ext cx="1401423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" name="Text Box 167"/>
            <p:cNvSpPr txBox="1">
              <a:spLocks noChangeArrowheads="1"/>
            </p:cNvSpPr>
            <p:nvPr/>
          </p:nvSpPr>
          <p:spPr bwMode="auto">
            <a:xfrm>
              <a:off x="2486668" y="5538882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 b="1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1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252769" y="4738738"/>
            <a:ext cx="1401423" cy="771456"/>
            <a:chOff x="3284564" y="5075203"/>
            <a:chExt cx="1401423" cy="771456"/>
          </a:xfrm>
        </p:grpSpPr>
        <p:sp>
          <p:nvSpPr>
            <p:cNvPr id="23" name="AutoShape 165"/>
            <p:cNvSpPr>
              <a:spLocks noChangeArrowheads="1"/>
            </p:cNvSpPr>
            <p:nvPr/>
          </p:nvSpPr>
          <p:spPr bwMode="auto">
            <a:xfrm>
              <a:off x="3284564" y="5075203"/>
              <a:ext cx="1401423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4" name="Text Box 167"/>
            <p:cNvSpPr txBox="1">
              <a:spLocks noChangeArrowheads="1"/>
            </p:cNvSpPr>
            <p:nvPr/>
          </p:nvSpPr>
          <p:spPr bwMode="auto">
            <a:xfrm>
              <a:off x="3930781" y="5538882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 b="1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3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0779" y="4747447"/>
            <a:ext cx="1411858" cy="762747"/>
            <a:chOff x="462574" y="5083912"/>
            <a:chExt cx="1411858" cy="762747"/>
          </a:xfrm>
        </p:grpSpPr>
        <p:sp>
          <p:nvSpPr>
            <p:cNvPr id="26" name="AutoShape 165"/>
            <p:cNvSpPr>
              <a:spLocks noChangeArrowheads="1"/>
            </p:cNvSpPr>
            <p:nvPr/>
          </p:nvSpPr>
          <p:spPr bwMode="auto">
            <a:xfrm>
              <a:off x="462574" y="5083912"/>
              <a:ext cx="1411858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7" name="Text Box 167"/>
            <p:cNvSpPr txBox="1">
              <a:spLocks noChangeArrowheads="1"/>
            </p:cNvSpPr>
            <p:nvPr/>
          </p:nvSpPr>
          <p:spPr bwMode="auto">
            <a:xfrm>
              <a:off x="945843" y="5538882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dirty="0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90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팩</a:t>
            </a:r>
            <a:r>
              <a:rPr lang="en-US" altLang="ko-KR" baseline="30000" dirty="0"/>
              <a:t>Pack</a:t>
            </a:r>
            <a:r>
              <a:rPr lang="en-US" altLang="ko-KR" dirty="0"/>
              <a:t> </a:t>
            </a:r>
            <a:r>
              <a:rPr lang="ko-KR" altLang="en-US" dirty="0"/>
              <a:t>형식의 표현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 한 자리를 표현하기 위해서 존 영역 없이 </a:t>
            </a:r>
            <a:r>
              <a:rPr lang="en-US" altLang="ko-KR" dirty="0"/>
              <a:t>4</a:t>
            </a:r>
            <a:r>
              <a:rPr lang="ko-KR" altLang="en-US" dirty="0"/>
              <a:t>비트를 사용하는 형식</a:t>
            </a:r>
            <a:endParaRPr lang="en-US" altLang="ko-KR" dirty="0"/>
          </a:p>
          <a:p>
            <a:pPr lvl="1"/>
            <a:r>
              <a:rPr lang="ko-KR" altLang="en-US" dirty="0"/>
              <a:t>최하위 </a:t>
            </a:r>
            <a:r>
              <a:rPr lang="en-US" altLang="ko-KR" dirty="0"/>
              <a:t>4</a:t>
            </a:r>
            <a:r>
              <a:rPr lang="ko-KR" altLang="en-US" dirty="0"/>
              <a:t>비트에 부호를 표시</a:t>
            </a:r>
            <a:endParaRPr lang="en-US" altLang="ko-KR" dirty="0"/>
          </a:p>
          <a:p>
            <a:pPr marL="438150" lvl="2" indent="0" eaLnBrk="1" hangingPunct="1">
              <a:buNone/>
            </a:pPr>
            <a:r>
              <a:rPr lang="en-US" altLang="ko-KR" dirty="0" smtClean="0"/>
              <a:t>      - </a:t>
            </a:r>
            <a:r>
              <a:rPr lang="ko-KR" altLang="en-US" dirty="0"/>
              <a:t>양수</a:t>
            </a:r>
            <a:r>
              <a:rPr lang="en-US" altLang="ko-KR" dirty="0"/>
              <a:t>(+) : 1100		- </a:t>
            </a:r>
            <a:r>
              <a:rPr lang="ko-KR" altLang="en-US" dirty="0"/>
              <a:t>음수</a:t>
            </a:r>
            <a:r>
              <a:rPr lang="en-US" altLang="ko-KR" dirty="0"/>
              <a:t>(-) : 1101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9238" y="2348880"/>
            <a:ext cx="7853516" cy="3240360"/>
            <a:chOff x="827584" y="2996952"/>
            <a:chExt cx="7853516" cy="32403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b="16001"/>
            <a:stretch/>
          </p:blipFill>
          <p:spPr>
            <a:xfrm>
              <a:off x="827584" y="2996952"/>
              <a:ext cx="7853516" cy="28803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83999" r="61920" b="8723"/>
            <a:stretch/>
          </p:blipFill>
          <p:spPr>
            <a:xfrm>
              <a:off x="827584" y="5987727"/>
              <a:ext cx="2990654" cy="249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6224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n</a:t>
            </a:r>
            <a:r>
              <a:rPr lang="ko-KR" altLang="en-US" dirty="0"/>
              <a:t>비트의 부호 절댓값 형식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최상위 </a:t>
            </a:r>
            <a:r>
              <a:rPr lang="en-US" altLang="ko-KR" dirty="0"/>
              <a:t>1</a:t>
            </a:r>
            <a:r>
              <a:rPr lang="ko-KR" altLang="en-US" dirty="0"/>
              <a:t>비트 </a:t>
            </a:r>
            <a:r>
              <a:rPr lang="en-US" altLang="ko-KR" dirty="0"/>
              <a:t>: </a:t>
            </a:r>
            <a:r>
              <a:rPr lang="ko-KR" altLang="en-US" dirty="0"/>
              <a:t>부호 표시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양수</a:t>
            </a:r>
            <a:r>
              <a:rPr lang="en-US" altLang="ko-KR" dirty="0"/>
              <a:t>(+) : 0</a:t>
            </a:r>
          </a:p>
          <a:p>
            <a:pPr lvl="2" eaLnBrk="1" hangingPunct="1">
              <a:defRPr/>
            </a:pPr>
            <a:r>
              <a:rPr lang="ko-KR" altLang="en-US" dirty="0"/>
              <a:t>음수</a:t>
            </a:r>
            <a:r>
              <a:rPr lang="en-US" altLang="ko-KR" dirty="0"/>
              <a:t>(-) : 1</a:t>
            </a:r>
          </a:p>
          <a:p>
            <a:pPr lvl="1">
              <a:defRPr/>
            </a:pPr>
            <a:r>
              <a:rPr lang="ko-KR" altLang="en-US" dirty="0"/>
              <a:t>나머지 </a:t>
            </a:r>
            <a:r>
              <a:rPr lang="en-US" altLang="ko-KR" dirty="0"/>
              <a:t>n-1 </a:t>
            </a:r>
            <a:r>
              <a:rPr lang="ko-KR" altLang="en-US" dirty="0"/>
              <a:t>비트 </a:t>
            </a:r>
            <a:r>
              <a:rPr lang="en-US" altLang="ko-KR" dirty="0"/>
              <a:t>: </a:t>
            </a:r>
            <a:r>
              <a:rPr lang="ko-KR" altLang="en-US" dirty="0"/>
              <a:t>이진수 표시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1</a:t>
            </a:r>
            <a:r>
              <a:rPr lang="ko-KR" altLang="en-US" dirty="0"/>
              <a:t>바이트를 사용하는 부호 절댓값 표현 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2876"/>
          <a:stretch/>
        </p:blipFill>
        <p:spPr>
          <a:xfrm>
            <a:off x="754787" y="3068960"/>
            <a:ext cx="77833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88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의 보수</a:t>
            </a:r>
            <a:r>
              <a:rPr lang="en-US" altLang="ko-KR" baseline="30000" dirty="0"/>
              <a:t>1’ Complement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음수 표현에서 부호 비트를 사용하는 대신 </a:t>
            </a:r>
            <a:r>
              <a:rPr lang="en-US" altLang="ko-KR" dirty="0"/>
              <a:t>1</a:t>
            </a:r>
            <a:r>
              <a:rPr lang="ko-KR" altLang="en-US" dirty="0"/>
              <a:t>의 보수를 사용하는 방법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n</a:t>
            </a:r>
            <a:r>
              <a:rPr lang="ko-KR" altLang="en-US" dirty="0"/>
              <a:t>비트의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</a:t>
            </a:r>
            <a:r>
              <a:rPr lang="ko-KR" altLang="en-US" dirty="0"/>
              <a:t>의 보수로 만드는 방법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n</a:t>
            </a:r>
            <a:r>
              <a:rPr lang="ko-KR" altLang="en-US" dirty="0"/>
              <a:t>비트를 모두</a:t>
            </a:r>
            <a:r>
              <a:rPr lang="en-US" altLang="ko-KR" dirty="0"/>
              <a:t> 1</a:t>
            </a:r>
            <a:r>
              <a:rPr lang="ko-KR" altLang="en-US" dirty="0"/>
              <a:t>로 만든 이진수에서 변환하고자 하는 이진수를 뺌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 10</a:t>
            </a:r>
            <a:r>
              <a:rPr lang="ko-KR" altLang="en-US" dirty="0"/>
              <a:t>진수 </a:t>
            </a:r>
            <a:r>
              <a:rPr lang="en-US" altLang="ko-KR" dirty="0"/>
              <a:t>21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의 보수로 만듦</a:t>
            </a:r>
            <a:r>
              <a:rPr lang="en-US" altLang="ko-KR" dirty="0"/>
              <a:t>(1</a:t>
            </a:r>
            <a:r>
              <a:rPr lang="ko-KR" altLang="en-US" dirty="0"/>
              <a:t>바이트 사용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sz="1000" dirty="0"/>
          </a:p>
          <a:p>
            <a:pPr lvl="1">
              <a:defRPr/>
            </a:pPr>
            <a:endParaRPr lang="en-US" altLang="ko-KR" sz="600" dirty="0"/>
          </a:p>
          <a:p>
            <a:pPr lvl="1">
              <a:defRPr/>
            </a:pPr>
            <a:r>
              <a:rPr lang="en-US" altLang="ko-KR" dirty="0"/>
              <a:t>1</a:t>
            </a:r>
            <a:r>
              <a:rPr lang="ko-KR" altLang="en-US" dirty="0"/>
              <a:t>바이트를 사용하는 </a:t>
            </a:r>
            <a:r>
              <a:rPr lang="en-US" altLang="ko-KR" dirty="0"/>
              <a:t>1</a:t>
            </a:r>
            <a:r>
              <a:rPr lang="ko-KR" altLang="en-US" dirty="0"/>
              <a:t>의 보수 표현 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1223"/>
          <a:stretch/>
        </p:blipFill>
        <p:spPr>
          <a:xfrm>
            <a:off x="1121400" y="2564904"/>
            <a:ext cx="6887096" cy="1440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089" b="15265"/>
          <a:stretch/>
        </p:blipFill>
        <p:spPr>
          <a:xfrm>
            <a:off x="1098605" y="4557611"/>
            <a:ext cx="7200800" cy="1127154"/>
          </a:xfrm>
          <a:prstGeom prst="rect">
            <a:avLst/>
          </a:prstGeom>
        </p:spPr>
      </p:pic>
      <p:sp>
        <p:nvSpPr>
          <p:cNvPr id="6" name="Text Box 202"/>
          <p:cNvSpPr txBox="1">
            <a:spLocks noChangeArrowheads="1"/>
          </p:cNvSpPr>
          <p:nvPr/>
        </p:nvSpPr>
        <p:spPr bwMode="auto">
          <a:xfrm>
            <a:off x="4067944" y="5733256"/>
            <a:ext cx="4163628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0000CC"/>
                </a:solidFill>
                <a:latin typeface="+mj-ea"/>
                <a:ea typeface="+mj-ea"/>
              </a:rPr>
              <a:t>▶ </a:t>
            </a:r>
            <a:r>
              <a:rPr lang="ko-KR" altLang="en-US" sz="1600" b="1" dirty="0" smtClean="0">
                <a:solidFill>
                  <a:srgbClr val="0000CC"/>
                </a:solidFill>
                <a:latin typeface="+mj-ea"/>
                <a:ea typeface="+mj-ea"/>
              </a:rPr>
              <a:t>부호절댓값형식의 </a:t>
            </a:r>
            <a:r>
              <a:rPr lang="ko-KR" altLang="en-US" sz="1600" b="1" dirty="0">
                <a:solidFill>
                  <a:srgbClr val="0000CC"/>
                </a:solidFill>
                <a:latin typeface="+mj-ea"/>
                <a:ea typeface="+mj-ea"/>
              </a:rPr>
              <a:t>양수 표현과 같음</a:t>
            </a:r>
            <a:r>
              <a:rPr lang="en-US" altLang="ko-KR" sz="1600" b="1" dirty="0">
                <a:solidFill>
                  <a:srgbClr val="0000CC"/>
                </a:solidFill>
                <a:latin typeface="+mj-ea"/>
                <a:ea typeface="+mj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2522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의 보수</a:t>
            </a:r>
            <a:r>
              <a:rPr lang="en-US" altLang="ko-KR" baseline="30000" dirty="0"/>
              <a:t>2’ Complement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ko-KR" altLang="en-US" dirty="0"/>
              <a:t>음수의 표현에서 부호 비트를 사용하는 대신 </a:t>
            </a:r>
            <a:r>
              <a:rPr lang="en-US" altLang="ko-KR" dirty="0"/>
              <a:t>2</a:t>
            </a:r>
            <a:r>
              <a:rPr lang="ko-KR" altLang="en-US" dirty="0"/>
              <a:t>의 보수를 사용하는 방법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비트의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의 보수로 만드는 방법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1</a:t>
            </a:r>
            <a:r>
              <a:rPr lang="ko-KR" altLang="en-US" dirty="0"/>
              <a:t>의 보수에 </a:t>
            </a:r>
            <a:r>
              <a:rPr lang="en-US" altLang="ko-KR" dirty="0"/>
              <a:t>1</a:t>
            </a:r>
            <a:r>
              <a:rPr lang="ko-KR" altLang="en-US" dirty="0"/>
              <a:t>을 더함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예</a:t>
            </a:r>
            <a:r>
              <a:rPr lang="en-US" altLang="ko-KR" dirty="0"/>
              <a:t>) 10</a:t>
            </a:r>
            <a:r>
              <a:rPr lang="ko-KR" altLang="en-US" dirty="0"/>
              <a:t>진수 </a:t>
            </a:r>
            <a:r>
              <a:rPr lang="en-US" altLang="ko-KR" dirty="0"/>
              <a:t>21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의 보수로 만들기</a:t>
            </a:r>
            <a:r>
              <a:rPr lang="en-US" altLang="ko-KR" dirty="0"/>
              <a:t>(1</a:t>
            </a:r>
            <a:r>
              <a:rPr lang="ko-KR" altLang="en-US" dirty="0"/>
              <a:t>바이트 사용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6772"/>
          <a:stretch/>
        </p:blipFill>
        <p:spPr>
          <a:xfrm>
            <a:off x="878396" y="2492896"/>
            <a:ext cx="731520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0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  <a:p>
            <a:pPr lvl="1"/>
            <a:r>
              <a:rPr lang="ko-KR" altLang="en-US" dirty="0"/>
              <a:t>프로그램의 모든 데이터에는 타입</a:t>
            </a:r>
            <a:r>
              <a:rPr lang="en-US" altLang="ko-KR" dirty="0"/>
              <a:t>(type)</a:t>
            </a:r>
            <a:r>
              <a:rPr lang="ko-KR" altLang="en-US" dirty="0"/>
              <a:t>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/>
              <a:t>1 : x = 12 + 3.456;</a:t>
            </a:r>
          </a:p>
          <a:p>
            <a:pPr lvl="3"/>
            <a:r>
              <a:rPr lang="en-US" altLang="ko-KR" dirty="0"/>
              <a:t>12</a:t>
            </a:r>
            <a:r>
              <a:rPr lang="ko-KR" altLang="en-US" dirty="0"/>
              <a:t>는 정수 타입</a:t>
            </a:r>
            <a:r>
              <a:rPr lang="en-US" altLang="ko-KR" dirty="0"/>
              <a:t>, 3.456</a:t>
            </a:r>
            <a:r>
              <a:rPr lang="ko-KR" altLang="en-US" dirty="0"/>
              <a:t>은 부동 소수점 </a:t>
            </a:r>
            <a:r>
              <a:rPr lang="ko-KR" altLang="en-US" dirty="0" smtClean="0"/>
              <a:t>타입</a:t>
            </a:r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 smtClean="0"/>
              <a:t>2: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x;</a:t>
            </a:r>
          </a:p>
          <a:p>
            <a:pPr lvl="3"/>
            <a:r>
              <a:rPr lang="ko-KR" altLang="en-US" dirty="0" smtClean="0"/>
              <a:t>타입 </a:t>
            </a:r>
            <a:r>
              <a:rPr lang="en-US" altLang="ko-KR" dirty="0" err="1"/>
              <a:t>int</a:t>
            </a:r>
            <a:r>
              <a:rPr lang="ko-KR" altLang="en-US" dirty="0"/>
              <a:t>를 변수 </a:t>
            </a:r>
            <a:r>
              <a:rPr lang="en-US" altLang="ko-KR" dirty="0"/>
              <a:t>x</a:t>
            </a:r>
            <a:r>
              <a:rPr lang="ko-KR" altLang="en-US" dirty="0"/>
              <a:t>에 </a:t>
            </a:r>
            <a:r>
              <a:rPr lang="ko-KR" altLang="en-US" dirty="0" smtClean="0"/>
              <a:t>바인딩</a:t>
            </a:r>
            <a:endParaRPr lang="en-US" altLang="ko-KR" dirty="0"/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3: double y;</a:t>
            </a:r>
          </a:p>
          <a:p>
            <a:pPr lvl="3"/>
            <a:r>
              <a:rPr lang="ko-KR" altLang="en-US" dirty="0"/>
              <a:t>타입 </a:t>
            </a:r>
            <a:r>
              <a:rPr lang="en-US" altLang="ko-KR" dirty="0"/>
              <a:t>double</a:t>
            </a:r>
            <a:r>
              <a:rPr lang="ko-KR" altLang="en-US" dirty="0"/>
              <a:t>을 변수 </a:t>
            </a:r>
            <a:r>
              <a:rPr lang="en-US" altLang="ko-KR" dirty="0"/>
              <a:t>y</a:t>
            </a:r>
            <a:r>
              <a:rPr lang="ko-KR" altLang="en-US" dirty="0"/>
              <a:t>에 </a:t>
            </a:r>
            <a:r>
              <a:rPr lang="ko-KR" altLang="en-US" dirty="0" smtClean="0"/>
              <a:t>바인딩</a:t>
            </a:r>
            <a:endParaRPr lang="en-US" altLang="ko-KR" dirty="0"/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4: </a:t>
            </a:r>
            <a:r>
              <a:rPr lang="en-US" altLang="ko-KR" dirty="0" err="1"/>
              <a:t>const</a:t>
            </a:r>
            <a:r>
              <a:rPr lang="en-US" altLang="ko-KR" dirty="0"/>
              <a:t> MAX = 100;</a:t>
            </a:r>
          </a:p>
          <a:p>
            <a:pPr lvl="3"/>
            <a:r>
              <a:rPr lang="ko-KR" altLang="en-US" dirty="0"/>
              <a:t>상수 </a:t>
            </a:r>
            <a:r>
              <a:rPr lang="en-US" altLang="ko-KR" dirty="0"/>
              <a:t>MAX</a:t>
            </a:r>
            <a:r>
              <a:rPr lang="ko-KR" altLang="en-US" dirty="0"/>
              <a:t>에 정수 타입을 묵시적으로 </a:t>
            </a:r>
            <a:r>
              <a:rPr lang="ko-KR" altLang="en-US" dirty="0" smtClean="0"/>
              <a:t>바인딩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990033"/>
                </a:solidFill>
              </a:rPr>
              <a:t>그 </a:t>
            </a:r>
            <a:r>
              <a:rPr lang="ko-KR" altLang="en-US" dirty="0">
                <a:solidFill>
                  <a:srgbClr val="990033"/>
                </a:solidFill>
              </a:rPr>
              <a:t>타입의 변수가 가질 수 있는 값들의 </a:t>
            </a:r>
            <a:r>
              <a:rPr lang="ko-KR" altLang="en-US" dirty="0" smtClean="0">
                <a:solidFill>
                  <a:srgbClr val="990033"/>
                </a:solidFill>
              </a:rPr>
              <a:t>집합</a:t>
            </a:r>
            <a:r>
              <a:rPr lang="ko-KR" altLang="en-US" dirty="0" smtClean="0">
                <a:solidFill>
                  <a:srgbClr val="990033"/>
                </a:solidFill>
              </a:rPr>
              <a:t>과 적용할 수 있는 연산들의 집합도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42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바이트를 사용하는 </a:t>
            </a:r>
            <a:r>
              <a:rPr lang="en-US" altLang="ko-KR" dirty="0"/>
              <a:t>2</a:t>
            </a:r>
            <a:r>
              <a:rPr lang="ko-KR" altLang="en-US" dirty="0"/>
              <a:t>진 보수 형식의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227012" lvl="1" indent="0">
              <a:buFontTx/>
              <a:buNone/>
              <a:defRPr/>
            </a:pPr>
            <a:r>
              <a:rPr lang="en-US" altLang="ko-KR" b="1" dirty="0"/>
              <a:t>    </a:t>
            </a:r>
          </a:p>
          <a:p>
            <a:pPr marL="227012" lvl="1" indent="0">
              <a:buFontTx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250" dirty="0"/>
          </a:p>
          <a:p>
            <a:pPr lvl="1">
              <a:defRPr/>
            </a:pPr>
            <a:endParaRPr lang="en-US" altLang="ko-KR" sz="125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5804"/>
          <a:stretch/>
        </p:blipFill>
        <p:spPr>
          <a:xfrm>
            <a:off x="626631" y="1268760"/>
            <a:ext cx="8136904" cy="1382420"/>
          </a:xfrm>
          <a:prstGeom prst="rect">
            <a:avLst/>
          </a:prstGeom>
        </p:spPr>
      </p:pic>
      <p:sp>
        <p:nvSpPr>
          <p:cNvPr id="5" name="Text Box 202"/>
          <p:cNvSpPr txBox="1">
            <a:spLocks noChangeArrowheads="1"/>
          </p:cNvSpPr>
          <p:nvPr/>
        </p:nvSpPr>
        <p:spPr bwMode="auto">
          <a:xfrm>
            <a:off x="3988087" y="2791674"/>
            <a:ext cx="4032448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0000CC"/>
                </a:solidFill>
                <a:latin typeface="+mj-ea"/>
                <a:ea typeface="+mj-ea"/>
              </a:rPr>
              <a:t>▶ </a:t>
            </a:r>
            <a:r>
              <a:rPr lang="ko-KR" altLang="en-US" sz="1600" b="1" dirty="0" smtClean="0">
                <a:solidFill>
                  <a:srgbClr val="0000CC"/>
                </a:solidFill>
                <a:latin typeface="+mj-ea"/>
                <a:ea typeface="+mj-ea"/>
              </a:rPr>
              <a:t>부호절댓값형식의 </a:t>
            </a:r>
            <a:r>
              <a:rPr lang="ko-KR" altLang="en-US" sz="1600" b="1" dirty="0">
                <a:solidFill>
                  <a:srgbClr val="0000CC"/>
                </a:solidFill>
                <a:latin typeface="+mj-ea"/>
                <a:ea typeface="+mj-ea"/>
              </a:rPr>
              <a:t>양수 표현과 같음</a:t>
            </a:r>
            <a:r>
              <a:rPr lang="en-US" altLang="ko-KR" sz="1600" b="1" dirty="0">
                <a:solidFill>
                  <a:srgbClr val="0000CC"/>
                </a:solidFill>
                <a:latin typeface="+mj-ea"/>
                <a:ea typeface="+mj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4715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표현 방법 비교 </a:t>
            </a:r>
            <a:endParaRPr lang="en-US" altLang="ko-KR" dirty="0" smtClean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진수 정수의 세 가지 표현 방법에서 양수의 표현은 같고 음수의 </a:t>
            </a:r>
            <a:br>
              <a:rPr lang="ko-KR" altLang="en-US" dirty="0"/>
            </a:br>
            <a:r>
              <a:rPr lang="ko-KR" altLang="en-US" dirty="0"/>
              <a:t>표현만 다름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065"/>
          <a:stretch/>
        </p:blipFill>
        <p:spPr>
          <a:xfrm>
            <a:off x="395536" y="1844824"/>
            <a:ext cx="85518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5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r>
              <a:rPr lang="ko-KR" altLang="en-US" dirty="0"/>
              <a:t>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저장할 수 있는 최대값을 넘은 값을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byte </a:t>
            </a:r>
            <a:r>
              <a:rPr lang="ko-KR" altLang="en-US" dirty="0"/>
              <a:t>타입이 저장할 수 있는 최대 값은 </a:t>
            </a:r>
            <a:r>
              <a:rPr lang="en-US" altLang="ko-KR" dirty="0" smtClean="0"/>
              <a:t>127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85725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byte x;</a:t>
            </a:r>
          </a:p>
          <a:p>
            <a:pPr marL="85725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x=100+100;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496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비부호</a:t>
            </a:r>
            <a:r>
              <a:rPr lang="ko-KR" altLang="en-US" dirty="0" smtClean="0"/>
              <a:t> </a:t>
            </a:r>
            <a:r>
              <a:rPr lang="ko-KR" altLang="en-US" dirty="0"/>
              <a:t>정수</a:t>
            </a:r>
            <a:r>
              <a:rPr lang="en-US" altLang="ko-KR" dirty="0"/>
              <a:t>(unsigned integer) </a:t>
            </a:r>
            <a:r>
              <a:rPr lang="ko-KR" altLang="en-US" dirty="0"/>
              <a:t>타입</a:t>
            </a:r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나 </a:t>
            </a:r>
            <a:r>
              <a:rPr lang="en-US" altLang="ko-KR" dirty="0"/>
              <a:t>C++ </a:t>
            </a:r>
            <a:r>
              <a:rPr lang="ko-KR" altLang="en-US" dirty="0"/>
              <a:t>언어에서 제공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과 양의 정수만 표현하며</a:t>
            </a:r>
            <a:r>
              <a:rPr lang="en-US" altLang="ko-KR" dirty="0"/>
              <a:t>, unsigned </a:t>
            </a:r>
            <a:r>
              <a:rPr lang="ko-KR" altLang="en-US" dirty="0"/>
              <a:t>로 시작되는 타입</a:t>
            </a:r>
          </a:p>
          <a:p>
            <a:endParaRPr lang="ko-KR" altLang="en-US" dirty="0"/>
          </a:p>
        </p:txBody>
      </p:sp>
      <p:graphicFrame>
        <p:nvGraphicFramePr>
          <p:cNvPr id="4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9805"/>
              </p:ext>
            </p:extLst>
          </p:nvPr>
        </p:nvGraphicFramePr>
        <p:xfrm>
          <a:off x="858851" y="1916832"/>
          <a:ext cx="7169533" cy="2791492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6666"/>
                        </a:gs>
                        <a:gs pos="50000">
                          <a:srgbClr val="006666">
                            <a:gamma/>
                            <a:tint val="72941"/>
                            <a:invGamma/>
                          </a:srgbClr>
                        </a:gs>
                        <a:gs pos="100000">
                          <a:srgbClr val="006666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크기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6666"/>
                        </a:gs>
                        <a:gs pos="50000">
                          <a:srgbClr val="006666">
                            <a:gamma/>
                            <a:tint val="72941"/>
                            <a:invGamma/>
                          </a:srgbClr>
                        </a:gs>
                        <a:gs pos="100000">
                          <a:srgbClr val="006666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표현 범위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6666"/>
                        </a:gs>
                        <a:gs pos="50000">
                          <a:srgbClr val="006666">
                            <a:gamma/>
                            <a:tint val="72941"/>
                            <a:invGamma/>
                          </a:srgbClr>
                        </a:gs>
                        <a:gs pos="100000">
                          <a:srgbClr val="006666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short 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-32,768~32,767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short 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0~65,536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또는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-32,768~32,767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또는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2,147,483,648~2,147,483,647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int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또는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0~65,536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또는 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0~4,294,967,295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long int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-2,147,483,648~2,147,483,647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long 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0~4,294,967,295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694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부동 소수점 타입</a:t>
            </a:r>
          </a:p>
          <a:p>
            <a:pPr lvl="1"/>
            <a:r>
              <a:rPr lang="ko-KR" altLang="en-US" dirty="0"/>
              <a:t>실수 </a:t>
            </a:r>
            <a:r>
              <a:rPr lang="ko-KR" altLang="en-US" dirty="0" smtClean="0"/>
              <a:t>표현을 위한 표기법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지수와 가수로 표현</a:t>
            </a:r>
            <a:r>
              <a:rPr lang="en-US" altLang="ko-KR" dirty="0" smtClean="0"/>
              <a:t>=</a:t>
            </a:r>
            <a:r>
              <a:rPr lang="ko-KR" altLang="en-US" dirty="0" smtClean="0"/>
              <a:t>가수</a:t>
            </a:r>
            <a:r>
              <a:rPr lang="en-US" altLang="ko-KR" dirty="0" smtClean="0"/>
              <a:t>*</a:t>
            </a:r>
            <a:r>
              <a:rPr lang="ko-KR" altLang="en-US" dirty="0" err="1" smtClean="0"/>
              <a:t>밑수</a:t>
            </a:r>
            <a:r>
              <a:rPr lang="ko-KR" altLang="en-US" baseline="30000" dirty="0" err="1" smtClean="0"/>
              <a:t>지수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대부분의 컴퓨터들은 </a:t>
            </a:r>
            <a:r>
              <a:rPr lang="en-US" altLang="ko-KR" dirty="0"/>
              <a:t>IEEE 754 </a:t>
            </a:r>
            <a:r>
              <a:rPr lang="ko-KR" altLang="en-US" dirty="0"/>
              <a:t>표준 형식을 사용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바이트 크기의 </a:t>
            </a:r>
            <a:r>
              <a:rPr lang="en-US" altLang="ko-KR" dirty="0"/>
              <a:t>float</a:t>
            </a:r>
            <a:r>
              <a:rPr lang="ko-KR" altLang="en-US" dirty="0"/>
              <a:t>와 </a:t>
            </a:r>
            <a:r>
              <a:rPr lang="en-US" altLang="ko-KR" dirty="0"/>
              <a:t>8</a:t>
            </a:r>
            <a:r>
              <a:rPr lang="ko-KR" altLang="en-US" dirty="0"/>
              <a:t>바이트 크기의 </a:t>
            </a:r>
            <a:r>
              <a:rPr lang="en-US" altLang="ko-KR" dirty="0"/>
              <a:t>double</a:t>
            </a:r>
            <a:r>
              <a:rPr lang="ko-KR" altLang="en-US" dirty="0"/>
              <a:t> 타입 제공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언어는 </a:t>
            </a:r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float </a:t>
            </a:r>
            <a:r>
              <a:rPr lang="ko-KR" altLang="en-US" dirty="0"/>
              <a:t>타입과 </a:t>
            </a:r>
            <a:r>
              <a:rPr lang="en-US" altLang="ko-KR" dirty="0"/>
              <a:t>double </a:t>
            </a:r>
            <a:r>
              <a:rPr lang="ko-KR" altLang="en-US" dirty="0"/>
              <a:t>타입의 크기 확인</a:t>
            </a:r>
          </a:p>
          <a:p>
            <a:endParaRPr lang="ko-KR" altLang="en-US" dirty="0"/>
          </a:p>
        </p:txBody>
      </p:sp>
      <p:sp>
        <p:nvSpPr>
          <p:cNvPr id="4" name="AutoShape 41"/>
          <p:cNvSpPr>
            <a:spLocks noChangeArrowheads="1"/>
          </p:cNvSpPr>
          <p:nvPr/>
        </p:nvSpPr>
        <p:spPr bwMode="blackWhite">
          <a:xfrm>
            <a:off x="1187624" y="4725144"/>
            <a:ext cx="7235825" cy="347663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printf("float: %dbytes\ndouble: %dbytes", sizeof(float), sizeof(double));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0573"/>
          <a:stretch/>
        </p:blipFill>
        <p:spPr>
          <a:xfrm>
            <a:off x="1331640" y="1484784"/>
            <a:ext cx="4248472" cy="13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26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IEEE 754 </a:t>
            </a:r>
            <a:r>
              <a:rPr lang="ko-KR" altLang="en-US" dirty="0"/>
              <a:t>표준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ko-KR" altLang="en-US" dirty="0"/>
              <a:t>단일 정밀도는 이중 정밀도에 비해 연산 속도는 빠름</a:t>
            </a:r>
          </a:p>
          <a:p>
            <a:pPr lvl="1"/>
            <a:r>
              <a:rPr lang="ko-KR" altLang="en-US" dirty="0" smtClean="0"/>
              <a:t>단일 정밀도는 </a:t>
            </a:r>
            <a:r>
              <a:rPr lang="ko-KR" altLang="en-US" dirty="0"/>
              <a:t>이중 정밀도에 </a:t>
            </a:r>
            <a:r>
              <a:rPr lang="ko-KR" altLang="en-US" dirty="0" smtClean="0"/>
              <a:t>비해 정밀도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표현범위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떨어짐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8224"/>
          <a:stretch/>
        </p:blipFill>
        <p:spPr>
          <a:xfrm>
            <a:off x="641355" y="2276872"/>
            <a:ext cx="7861290" cy="30243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49926" y="1999873"/>
            <a:ext cx="3006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ko-KR" sz="1200" dirty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r>
              <a:rPr lang="ko-KR" altLang="en-US" sz="1200" dirty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바이트를 사용하는 부동 소수점 형식</a:t>
            </a:r>
            <a:endParaRPr lang="en-US" altLang="ko-KR" sz="1200" dirty="0">
              <a:solidFill>
                <a:srgbClr val="0000CC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35939" y="3632268"/>
            <a:ext cx="3006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ko-KR" sz="1200" dirty="0" smtClean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8</a:t>
            </a:r>
            <a:r>
              <a:rPr lang="ko-KR" altLang="en-US" sz="1200" dirty="0" smtClean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바이트를 </a:t>
            </a:r>
            <a:r>
              <a:rPr lang="ko-KR" altLang="en-US" sz="1200" dirty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사용하는 부동 소수점 형식</a:t>
            </a:r>
            <a:endParaRPr lang="en-US" altLang="ko-KR" sz="1200" dirty="0">
              <a:solidFill>
                <a:srgbClr val="0000CC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797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불린 타입</a:t>
            </a:r>
          </a:p>
          <a:p>
            <a:pPr lvl="1"/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라는 두 개의 값</a:t>
            </a:r>
          </a:p>
          <a:p>
            <a:pPr lvl="1"/>
            <a:r>
              <a:rPr lang="en-US" altLang="ko-KR" dirty="0" smtClean="0"/>
              <a:t>ALGOL 60</a:t>
            </a:r>
            <a:r>
              <a:rPr lang="ko-KR" altLang="en-US" dirty="0"/>
              <a:t>에서 처음 도입</a:t>
            </a:r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를 제외한 대부분의 언어에서 제공</a:t>
            </a:r>
          </a:p>
          <a:p>
            <a:pPr lvl="1"/>
            <a:r>
              <a:rPr lang="ko-KR" altLang="en-US" dirty="0"/>
              <a:t>불린 타입 </a:t>
            </a:r>
            <a:r>
              <a:rPr lang="ko-KR" altLang="en-US" dirty="0" err="1"/>
              <a:t>테이터에</a:t>
            </a:r>
            <a:r>
              <a:rPr lang="ko-KR" altLang="en-US" dirty="0"/>
              <a:t> 대한 대표적인 연산</a:t>
            </a:r>
          </a:p>
          <a:p>
            <a:endParaRPr lang="ko-KR" altLang="en-US" dirty="0"/>
          </a:p>
        </p:txBody>
      </p:sp>
      <p:graphicFrame>
        <p:nvGraphicFramePr>
          <p:cNvPr id="4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09729"/>
              </p:ext>
            </p:extLst>
          </p:nvPr>
        </p:nvGraphicFramePr>
        <p:xfrm>
          <a:off x="1115616" y="2708920"/>
          <a:ext cx="4648200" cy="17145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8526770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906695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922265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7670159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15009176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66"/>
                        </a:gs>
                        <a:gs pos="5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66"/>
                        </a:gs>
                        <a:gs pos="5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and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66"/>
                        </a:gs>
                        <a:gs pos="5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or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66"/>
                        </a:gs>
                        <a:gs pos="5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66"/>
                        </a:gs>
                        <a:gs pos="5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27175124"/>
                  </a:ext>
                </a:extLst>
              </a:tr>
              <a:tr h="354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43940259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3192645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16227593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4930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43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바이트를 사용하여 </a:t>
            </a:r>
            <a:r>
              <a:rPr lang="ko-KR" altLang="en-US" dirty="0" smtClean="0"/>
              <a:t>불린 </a:t>
            </a:r>
            <a:r>
              <a:rPr lang="ko-KR" altLang="en-US" dirty="0" err="1" smtClean="0"/>
              <a:t>타입를</a:t>
            </a:r>
            <a:r>
              <a:rPr lang="ko-KR" altLang="en-US" dirty="0" smtClean="0"/>
              <a:t> </a:t>
            </a:r>
            <a:r>
              <a:rPr lang="ko-KR" altLang="en-US" dirty="0"/>
              <a:t>표현하는 방법</a:t>
            </a:r>
            <a:endParaRPr lang="en-US" altLang="ko-KR" dirty="0"/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1)</a:t>
            </a:r>
          </a:p>
          <a:p>
            <a:pPr lvl="2" eaLnBrk="1" hangingPunct="1"/>
            <a:r>
              <a:rPr lang="ko-KR" altLang="en-US" dirty="0"/>
              <a:t>참 </a:t>
            </a:r>
            <a:r>
              <a:rPr lang="en-US" altLang="ko-KR" dirty="0"/>
              <a:t>: </a:t>
            </a:r>
            <a:r>
              <a:rPr lang="ko-KR" altLang="en-US" dirty="0"/>
              <a:t>최하위 비트를 </a:t>
            </a:r>
            <a:r>
              <a:rPr lang="en-US" altLang="ko-KR" dirty="0"/>
              <a:t>1</a:t>
            </a:r>
            <a:r>
              <a:rPr lang="ko-KR" altLang="en-US" dirty="0"/>
              <a:t>로 표시 </a:t>
            </a:r>
            <a:r>
              <a:rPr lang="en-US" altLang="ko-KR" dirty="0"/>
              <a:t> 	</a:t>
            </a:r>
            <a:r>
              <a:rPr lang="en-US" altLang="ko-KR" b="1" dirty="0"/>
              <a:t>00000001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거짓 </a:t>
            </a:r>
            <a:r>
              <a:rPr lang="en-US" altLang="ko-KR" dirty="0">
                <a:latin typeface="Times New Roman" panose="02020603050405020304" pitchFamily="18" charset="0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전체 비트를 </a:t>
            </a:r>
            <a:r>
              <a:rPr lang="en-US" altLang="ko-KR" dirty="0"/>
              <a:t>0</a:t>
            </a:r>
            <a:r>
              <a:rPr lang="ko-KR" altLang="en-US" dirty="0"/>
              <a:t>으로 표시</a:t>
            </a:r>
            <a:r>
              <a:rPr lang="en-US" altLang="ko-KR" dirty="0"/>
              <a:t> 	</a:t>
            </a:r>
            <a:r>
              <a:rPr lang="en-US" altLang="ko-KR" b="1" dirty="0"/>
              <a:t>00000000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b="1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방법</a:t>
            </a:r>
            <a:r>
              <a:rPr lang="en-US" altLang="ko-KR" dirty="0"/>
              <a:t>2)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참 </a:t>
            </a:r>
            <a:r>
              <a:rPr lang="en-US" altLang="ko-KR" dirty="0">
                <a:latin typeface="Times New Roman" panose="02020603050405020304" pitchFamily="18" charset="0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전체 비트를 </a:t>
            </a:r>
            <a:r>
              <a:rPr lang="en-US" altLang="ko-KR" dirty="0"/>
              <a:t>1</a:t>
            </a:r>
            <a:r>
              <a:rPr lang="ko-KR" altLang="en-US" dirty="0"/>
              <a:t>로 표시</a:t>
            </a:r>
            <a:r>
              <a:rPr lang="en-US" altLang="ko-KR" dirty="0"/>
              <a:t> 		</a:t>
            </a:r>
            <a:r>
              <a:rPr lang="en-US" altLang="ko-KR" b="1" dirty="0"/>
              <a:t>11111111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거짓 </a:t>
            </a:r>
            <a:r>
              <a:rPr lang="en-US" altLang="ko-KR" dirty="0">
                <a:latin typeface="Times New Roman" panose="02020603050405020304" pitchFamily="18" charset="0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전체 비트를 </a:t>
            </a:r>
            <a:r>
              <a:rPr lang="en-US" altLang="ko-KR" dirty="0"/>
              <a:t>0</a:t>
            </a:r>
            <a:r>
              <a:rPr lang="ko-KR" altLang="en-US" dirty="0"/>
              <a:t>으로 표시</a:t>
            </a:r>
            <a:r>
              <a:rPr lang="en-US" altLang="ko-KR" dirty="0"/>
              <a:t> 	</a:t>
            </a:r>
            <a:r>
              <a:rPr lang="en-US" altLang="ko-KR" b="1" dirty="0"/>
              <a:t>00000000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b="1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방법</a:t>
            </a:r>
            <a:r>
              <a:rPr lang="en-US" altLang="ko-KR" dirty="0"/>
              <a:t>3)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참 </a:t>
            </a:r>
            <a:r>
              <a:rPr lang="en-US" altLang="ko-KR" dirty="0">
                <a:latin typeface="Times New Roman" panose="02020603050405020304" pitchFamily="18" charset="0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하나 이상의 비트를 </a:t>
            </a:r>
            <a:r>
              <a:rPr lang="en-US" altLang="ko-KR" dirty="0"/>
              <a:t>1</a:t>
            </a:r>
            <a:r>
              <a:rPr lang="ko-KR" altLang="en-US" dirty="0"/>
              <a:t>로 표시</a:t>
            </a:r>
            <a:r>
              <a:rPr lang="en-US" altLang="ko-KR" dirty="0"/>
              <a:t>	</a:t>
            </a:r>
            <a:r>
              <a:rPr lang="en-US" altLang="ko-KR" b="1" dirty="0"/>
              <a:t>00000001 or 00000100 ……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거짓 </a:t>
            </a:r>
            <a:r>
              <a:rPr lang="en-US" altLang="ko-KR" dirty="0">
                <a:latin typeface="Times New Roman" panose="02020603050405020304" pitchFamily="18" charset="0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전체 비트를 </a:t>
            </a:r>
            <a:r>
              <a:rPr lang="en-US" altLang="ko-KR" dirty="0"/>
              <a:t>0</a:t>
            </a:r>
            <a:r>
              <a:rPr lang="ko-KR" altLang="en-US" dirty="0"/>
              <a:t>으로 표시</a:t>
            </a:r>
            <a:r>
              <a:rPr lang="en-US" altLang="ko-KR" dirty="0"/>
              <a:t> 	</a:t>
            </a:r>
            <a:r>
              <a:rPr lang="en-US" altLang="ko-KR" b="1" dirty="0"/>
              <a:t>00000000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822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/>
              <a:t> </a:t>
            </a:r>
            <a:r>
              <a:rPr lang="ko-KR" altLang="en-US" dirty="0" smtClean="0"/>
              <a:t>불린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 </a:t>
            </a:r>
            <a:r>
              <a:rPr lang="ko-KR" altLang="en-US" dirty="0"/>
              <a:t>연산자는 </a:t>
            </a:r>
            <a:r>
              <a:rPr lang="en-US" altLang="ko-KR" dirty="0"/>
              <a:t>&amp;&amp;, or </a:t>
            </a:r>
            <a:r>
              <a:rPr lang="ko-KR" altLang="en-US" dirty="0"/>
              <a:t>연산자는 </a:t>
            </a:r>
            <a:r>
              <a:rPr lang="en-US" altLang="ko-KR" dirty="0"/>
              <a:t>||, </a:t>
            </a:r>
            <a:r>
              <a:rPr lang="ko-KR" altLang="en-US" dirty="0"/>
              <a:t>그리고 </a:t>
            </a:r>
            <a:r>
              <a:rPr lang="en-US" altLang="ko-KR" dirty="0"/>
              <a:t>not </a:t>
            </a:r>
            <a:r>
              <a:rPr lang="ko-KR" altLang="en-US" dirty="0"/>
              <a:t>연산자는 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ch</a:t>
            </a:r>
            <a:r>
              <a:rPr lang="ko-KR" altLang="en-US" dirty="0"/>
              <a:t>에 저장된 값이 영문자인지를 판별하는 </a:t>
            </a:r>
            <a:r>
              <a:rPr lang="en-US" altLang="ko-KR" dirty="0"/>
              <a:t>C++ </a:t>
            </a:r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4" name="AutoShape 44"/>
          <p:cNvSpPr>
            <a:spLocks noChangeArrowheads="1"/>
          </p:cNvSpPr>
          <p:nvPr/>
        </p:nvSpPr>
        <p:spPr bwMode="blackWhite">
          <a:xfrm>
            <a:off x="1115616" y="2017960"/>
            <a:ext cx="4583112" cy="1843088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bool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upperCheck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lowerCheck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⋮</a:t>
            </a:r>
          </a:p>
          <a:p>
            <a:pPr algn="l"/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upperCheck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= (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ch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&gt;= 'A' &amp;&amp;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ch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&lt;= 'Z');</a:t>
            </a:r>
          </a:p>
          <a:p>
            <a:pPr algn="l"/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lowerCheck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= (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ch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&gt;= 'a' &amp;&amp;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ch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&lt;= 'z');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if (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upperCheck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||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lowerCheck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 {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⋮ 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631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 타입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C </a:t>
            </a:r>
            <a:r>
              <a:rPr lang="ko-KR" altLang="en-US" dirty="0"/>
              <a:t>언어의 문자 타입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문자 코딩 기법을 사용하여 표현</a:t>
            </a:r>
          </a:p>
          <a:p>
            <a:pPr lvl="1"/>
            <a:r>
              <a:rPr lang="en-US" altLang="ko-KR" dirty="0"/>
              <a:t>ASCII</a:t>
            </a:r>
          </a:p>
          <a:p>
            <a:pPr lvl="2"/>
            <a:r>
              <a:rPr lang="en-US" altLang="ko-KR" dirty="0"/>
              <a:t>0~127</a:t>
            </a:r>
            <a:r>
              <a:rPr lang="ko-KR" altLang="en-US" dirty="0"/>
              <a:t>까지 총 </a:t>
            </a:r>
            <a:r>
              <a:rPr lang="en-US" altLang="ko-KR" dirty="0"/>
              <a:t>128</a:t>
            </a:r>
            <a:r>
              <a:rPr lang="ko-KR" altLang="en-US" dirty="0"/>
              <a:t>개 문자 표현 가능</a:t>
            </a:r>
          </a:p>
          <a:p>
            <a:pPr lvl="1"/>
            <a:r>
              <a:rPr lang="ko-KR" altLang="en-US" dirty="0"/>
              <a:t>유니코드</a:t>
            </a:r>
          </a:p>
          <a:p>
            <a:pPr lvl="2"/>
            <a:r>
              <a:rPr lang="en-US" altLang="ko-KR" dirty="0"/>
              <a:t>ASCII</a:t>
            </a:r>
            <a:r>
              <a:rPr lang="ko-KR" altLang="en-US" dirty="0"/>
              <a:t>로 표현할 수 없는 나라별 언어 표현 가능</a:t>
            </a:r>
          </a:p>
          <a:p>
            <a:pPr lvl="2"/>
            <a:r>
              <a:rPr lang="en-US" altLang="ko-KR" dirty="0"/>
              <a:t>Java, C#</a:t>
            </a:r>
            <a:r>
              <a:rPr lang="ko-KR" altLang="en-US" dirty="0"/>
              <a:t>에서 사용</a:t>
            </a:r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: Java</a:t>
            </a:r>
            <a:r>
              <a:rPr lang="ko-KR" altLang="en-US" dirty="0"/>
              <a:t>의 유니코드 사용</a:t>
            </a:r>
          </a:p>
          <a:p>
            <a:endParaRPr lang="ko-KR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blackWhite">
          <a:xfrm>
            <a:off x="1295400" y="1612032"/>
            <a:ext cx="990600" cy="304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ch = ‘a’;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blackWhite">
          <a:xfrm>
            <a:off x="1676400" y="4419600"/>
            <a:ext cx="4267200" cy="159385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public class unicode{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public static void main(String[] args){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  char ch = '\ud55c';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  System.out.println(ch);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}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33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타입의 종류</a:t>
            </a:r>
            <a:endParaRPr lang="en-US" altLang="ko-KR" dirty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데이터 타입 </a:t>
            </a:r>
            <a:r>
              <a:rPr lang="en-US" altLang="ko-KR" dirty="0"/>
              <a:t>: </a:t>
            </a:r>
            <a:r>
              <a:rPr lang="ko-KR" altLang="en-US" dirty="0"/>
              <a:t>정수 타입</a:t>
            </a:r>
            <a:r>
              <a:rPr lang="en-US" altLang="ko-KR" dirty="0"/>
              <a:t>, </a:t>
            </a:r>
            <a:r>
              <a:rPr lang="ko-KR" altLang="en-US" dirty="0"/>
              <a:t>부동소수점 타입과 같이 해당 언어에서 기본적으로 제공</a:t>
            </a:r>
          </a:p>
          <a:p>
            <a:pPr lvl="1"/>
            <a:r>
              <a:rPr lang="ko-KR" altLang="en-US" dirty="0"/>
              <a:t>사용자 정의 데이터 타입 </a:t>
            </a:r>
            <a:r>
              <a:rPr lang="en-US" altLang="ko-KR" dirty="0"/>
              <a:t>: </a:t>
            </a:r>
            <a:r>
              <a:rPr lang="ko-KR" altLang="en-US" dirty="0"/>
              <a:t>레코드 타입과 같이 기본 데이터 타입을 이용하여 사용자가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/>
              <a:t>프로그래밍 언어는 프로그래머가 새로운 타입들을 편하고 효과적으로 정의하는 방법을 제공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298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타입</a:t>
            </a:r>
          </a:p>
          <a:p>
            <a:pPr lvl="1"/>
            <a:r>
              <a:rPr lang="ko-KR" altLang="en-US" dirty="0"/>
              <a:t>여러 문자로 이루어진 문자의 그룹을 하나의 자료로 취급하여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메모리에 연속적으로 저장하는 자료 형식</a:t>
            </a:r>
            <a:endParaRPr lang="en-US" altLang="ko-KR" dirty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/>
              <a:t>: C </a:t>
            </a:r>
            <a:r>
              <a:rPr lang="ko-KR" altLang="en-US" dirty="0"/>
              <a:t>언어의 문자열 타입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1960</a:t>
            </a:r>
            <a:r>
              <a:rPr lang="ko-KR" altLang="en-US" dirty="0"/>
              <a:t>년대 중반에 </a:t>
            </a:r>
            <a:r>
              <a:rPr lang="ko-KR" altLang="en-US" dirty="0" smtClean="0"/>
              <a:t>프로그래밍 </a:t>
            </a:r>
            <a:r>
              <a:rPr lang="ko-KR" altLang="en-US" dirty="0"/>
              <a:t>언어에 문자열 처리를 위한 </a:t>
            </a:r>
            <a:r>
              <a:rPr lang="ko-KR" altLang="en-US" dirty="0" smtClean="0"/>
              <a:t>기능이 요구</a:t>
            </a:r>
            <a:endParaRPr lang="ko-KR" altLang="en-US" dirty="0"/>
          </a:p>
          <a:p>
            <a:pPr lvl="2"/>
            <a:r>
              <a:rPr lang="ko-KR" altLang="en-US" dirty="0"/>
              <a:t>변수들이 문자열을 값으로 가질 수 있도록 하는 것</a:t>
            </a:r>
          </a:p>
          <a:p>
            <a:pPr lvl="2"/>
            <a:r>
              <a:rPr lang="ko-KR" altLang="en-US" dirty="0"/>
              <a:t>문자들의 순서를 기반으로 하여 관계 연산자를 문자열 비교에 그대로 사용할 수 있도록 하는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pPr lvl="2">
              <a:buFontTx/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이러한 기능을 제공한 첫 번째 언어가 </a:t>
            </a:r>
            <a:r>
              <a:rPr lang="en-US" altLang="ko-KR" dirty="0"/>
              <a:t>PL/Ⅰ</a:t>
            </a:r>
          </a:p>
          <a:p>
            <a:pPr lvl="3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blackWhite">
          <a:xfrm>
            <a:off x="1395210" y="2260104"/>
            <a:ext cx="1752600" cy="304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( “Hello”);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blackWhite">
          <a:xfrm>
            <a:off x="1371600" y="4398353"/>
            <a:ext cx="3352800" cy="347662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DCL A CHAR(10);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blackWhite">
          <a:xfrm>
            <a:off x="1371600" y="5050815"/>
            <a:ext cx="3349625" cy="347663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DCL A CHAR(50)  VARYFYING;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46177" y="4365104"/>
            <a:ext cx="56183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è"/>
            </a:pPr>
            <a:r>
              <a:rPr lang="ko-KR" altLang="en-US" sz="1400" dirty="0" smtClean="0">
                <a:sym typeface="Wingdings" panose="05000000000000000000" pitchFamily="2" charset="2"/>
              </a:rPr>
              <a:t>문자열의 </a:t>
            </a:r>
            <a:r>
              <a:rPr lang="ko-KR" altLang="en-US" sz="1400" dirty="0"/>
              <a:t>길이가 </a:t>
            </a:r>
            <a:r>
              <a:rPr lang="en-US" altLang="ko-KR" sz="1400" dirty="0"/>
              <a:t>10</a:t>
            </a:r>
            <a:r>
              <a:rPr lang="ko-KR" altLang="en-US" sz="1400" dirty="0"/>
              <a:t>인 문자열 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A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lvl="3"/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문자열의 </a:t>
            </a:r>
            <a:r>
              <a:rPr lang="ko-KR" altLang="en-US" sz="1400" dirty="0"/>
              <a:t>길이가 </a:t>
            </a:r>
            <a:r>
              <a:rPr lang="en-US" altLang="ko-KR" sz="1400" dirty="0"/>
              <a:t>10</a:t>
            </a:r>
            <a:r>
              <a:rPr lang="ko-KR" altLang="en-US" sz="1400" dirty="0" smtClean="0"/>
              <a:t>보다 작으면 공백으로 채움</a:t>
            </a:r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marL="1657350" lvl="3" indent="-285750">
              <a:buFont typeface="Wingdings" panose="05000000000000000000" pitchFamily="2" charset="2"/>
              <a:buChar char="è"/>
            </a:pPr>
            <a:r>
              <a:rPr lang="ko-KR" altLang="en-US" sz="1400" dirty="0" smtClean="0">
                <a:sym typeface="Wingdings" panose="05000000000000000000" pitchFamily="2" charset="2"/>
              </a:rPr>
              <a:t>문자열의 </a:t>
            </a:r>
            <a:r>
              <a:rPr lang="ko-KR" altLang="en-US" sz="1400" dirty="0"/>
              <a:t>길이가 </a:t>
            </a:r>
            <a:r>
              <a:rPr lang="en-US" altLang="ko-KR" sz="1400" dirty="0"/>
              <a:t>50</a:t>
            </a:r>
            <a:r>
              <a:rPr lang="ko-KR" altLang="en-US" sz="1400" dirty="0"/>
              <a:t>보다 </a:t>
            </a:r>
            <a:r>
              <a:rPr lang="ko-KR" altLang="en-US" sz="1400" dirty="0" smtClean="0"/>
              <a:t>작으면 해당 </a:t>
            </a:r>
            <a:r>
              <a:rPr lang="ko-KR" altLang="en-US" sz="1400" dirty="0"/>
              <a:t>문자열의 </a:t>
            </a:r>
            <a:r>
              <a:rPr lang="ko-KR" altLang="en-US" sz="1400" dirty="0" smtClean="0"/>
              <a:t>       </a:t>
            </a:r>
            <a:endParaRPr lang="en-US" altLang="ko-KR" sz="1400" dirty="0" smtClean="0"/>
          </a:p>
          <a:p>
            <a:pPr lvl="3"/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길이만큼의 크기로 자름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7948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하나의 문자열 자료에 포함된 부분문자열을 표현하는 방법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방법 </a:t>
            </a:r>
            <a:r>
              <a:rPr lang="en-US" altLang="ko-KR" dirty="0"/>
              <a:t>1 : </a:t>
            </a:r>
            <a:r>
              <a:rPr lang="ko-KR" altLang="en-US" dirty="0">
                <a:latin typeface="YDVYMjOStd12"/>
              </a:rPr>
              <a:t>부분 문자열 사이에 </a:t>
            </a:r>
            <a:r>
              <a:rPr lang="ko-KR" altLang="en-US" dirty="0" err="1">
                <a:latin typeface="YDVYMjOStd12"/>
              </a:rPr>
              <a:t>구분자를</a:t>
            </a:r>
            <a:r>
              <a:rPr lang="ko-KR" altLang="en-US" dirty="0">
                <a:latin typeface="YDVYMjOStd12"/>
              </a:rPr>
              <a:t> 사용하여 </a:t>
            </a:r>
            <a:r>
              <a:rPr lang="ko-KR" altLang="en-US" dirty="0" smtClean="0">
                <a:latin typeface="YDVYMjOStd12"/>
              </a:rPr>
              <a:t>저장</a:t>
            </a:r>
            <a:endParaRPr lang="en-US" altLang="ko-KR" dirty="0" smtClean="0">
              <a:latin typeface="YDVYMjOStd12"/>
            </a:endParaRPr>
          </a:p>
          <a:p>
            <a:pPr lvl="1" eaLnBrk="1" hangingPunct="1">
              <a:defRPr/>
            </a:pPr>
            <a:endParaRPr lang="en-US" altLang="ko-KR" dirty="0">
              <a:latin typeface="YDVYMjOStd12"/>
            </a:endParaRPr>
          </a:p>
          <a:p>
            <a:pPr lvl="1" eaLnBrk="1" hangingPunct="1">
              <a:defRPr/>
            </a:pPr>
            <a:endParaRPr lang="en-US" altLang="ko-KR" dirty="0" smtClean="0">
              <a:latin typeface="YDVYMjOStd12"/>
            </a:endParaRPr>
          </a:p>
          <a:p>
            <a:pPr lvl="1" eaLnBrk="1" hangingPunct="1">
              <a:defRPr/>
            </a:pPr>
            <a:endParaRPr lang="en-US" altLang="ko-KR" dirty="0">
              <a:latin typeface="YDVYMjOStd12"/>
            </a:endParaRPr>
          </a:p>
          <a:p>
            <a:pPr lvl="1" eaLnBrk="1" hangingPunct="1">
              <a:defRPr/>
            </a:pPr>
            <a:r>
              <a:rPr lang="ko-KR" altLang="en-US" dirty="0"/>
              <a:t>방법 </a:t>
            </a:r>
            <a:r>
              <a:rPr lang="en-US" altLang="ko-KR" dirty="0"/>
              <a:t>2 : </a:t>
            </a:r>
            <a:r>
              <a:rPr lang="ko-KR" altLang="en-US" dirty="0">
                <a:latin typeface="YDVYMjOStd12"/>
              </a:rPr>
              <a:t>가장 긴 문자열의 길이에 맞춰 고정 길이로 저장</a:t>
            </a:r>
            <a:endParaRPr lang="en-US" altLang="ko-KR" dirty="0">
              <a:latin typeface="YDVYMjOStd12"/>
            </a:endParaRPr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방법 </a:t>
            </a:r>
            <a:r>
              <a:rPr lang="en-US" altLang="ko-KR" dirty="0"/>
              <a:t>3 : </a:t>
            </a:r>
            <a:r>
              <a:rPr lang="ko-KR" altLang="en-US" dirty="0">
                <a:latin typeface="YDVYMjOStd12"/>
              </a:rPr>
              <a:t>부분 문자열을 연속하여 저장하고 </a:t>
            </a:r>
            <a:r>
              <a:rPr lang="ko-KR" altLang="en-US" dirty="0" smtClean="0">
                <a:latin typeface="YDVYMjOStd12"/>
              </a:rPr>
              <a:t>문자열에 </a:t>
            </a:r>
            <a:r>
              <a:rPr lang="ko-KR" altLang="en-US" dirty="0">
                <a:latin typeface="YDVYMjOStd12"/>
              </a:rPr>
              <a:t>대한 포인터를 사용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15215" y="1628800"/>
            <a:ext cx="8782050" cy="4585414"/>
            <a:chOff x="260806" y="1772816"/>
            <a:chExt cx="8782050" cy="458541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806" y="1772816"/>
              <a:ext cx="8782050" cy="6858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685" y="2989198"/>
              <a:ext cx="7934325" cy="9810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685" y="4500855"/>
              <a:ext cx="8667750" cy="185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2954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표현 방법 비교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630"/>
          <a:stretch/>
        </p:blipFill>
        <p:spPr>
          <a:xfrm>
            <a:off x="527298" y="1412776"/>
            <a:ext cx="8089403" cy="2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28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관련된 여러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(1/2)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| : </a:t>
            </a:r>
            <a:r>
              <a:rPr lang="ko-KR" altLang="en-US" dirty="0"/>
              <a:t>문자열과 문자열 연결</a:t>
            </a:r>
          </a:p>
          <a:p>
            <a:pPr lvl="2">
              <a:lnSpc>
                <a:spcPct val="170000"/>
              </a:lnSpc>
              <a:buFontTx/>
              <a:buNone/>
            </a:pPr>
            <a:r>
              <a:rPr lang="en-US" altLang="ko-KR" dirty="0">
                <a:sym typeface="Wingdings" panose="05000000000000000000" pitchFamily="2" charset="2"/>
              </a:rPr>
              <a:t>					        </a:t>
            </a:r>
          </a:p>
          <a:p>
            <a:pPr lvl="1">
              <a:lnSpc>
                <a:spcPct val="2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LENGTH : </a:t>
            </a:r>
            <a:r>
              <a:rPr lang="ko-KR" altLang="en-US" dirty="0">
                <a:sym typeface="Wingdings" panose="05000000000000000000" pitchFamily="2" charset="2"/>
              </a:rPr>
              <a:t>문자열의 길이를 알아내는 연산 </a:t>
            </a:r>
          </a:p>
          <a:p>
            <a:pPr lvl="1">
              <a:lnSpc>
                <a:spcPct val="220000"/>
              </a:lnSpc>
              <a:buFontTx/>
              <a:buNone/>
            </a:pPr>
            <a:r>
              <a:rPr lang="en-US" altLang="ko-KR" dirty="0">
                <a:sym typeface="Wingdings" panose="05000000000000000000" pitchFamily="2" charset="2"/>
              </a:rPr>
              <a:t> 		         	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lnSpc>
                <a:spcPct val="22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SUBSTR(A, I, J) : </a:t>
            </a:r>
            <a:r>
              <a:rPr lang="ko-KR" altLang="en-US" dirty="0" smtClean="0">
                <a:sym typeface="Wingdings" panose="05000000000000000000" pitchFamily="2" charset="2"/>
              </a:rPr>
              <a:t>문자열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</a:t>
            </a:r>
            <a:r>
              <a:rPr lang="ko-KR" altLang="en-US" dirty="0" smtClean="0">
                <a:sym typeface="Wingdings" panose="05000000000000000000" pitchFamily="2" charset="2"/>
              </a:rPr>
              <a:t>번째 문자부터 </a:t>
            </a:r>
            <a:r>
              <a:rPr lang="en-US" altLang="ko-KR" dirty="0" smtClean="0">
                <a:sym typeface="Wingdings" panose="05000000000000000000" pitchFamily="2" charset="2"/>
              </a:rPr>
              <a:t>J</a:t>
            </a:r>
            <a:r>
              <a:rPr lang="ko-KR" altLang="en-US" dirty="0" smtClean="0">
                <a:sym typeface="Wingdings" panose="05000000000000000000" pitchFamily="2" charset="2"/>
              </a:rPr>
              <a:t>개 문자열 추출</a:t>
            </a:r>
          </a:p>
          <a:p>
            <a:pPr lvl="2">
              <a:lnSpc>
                <a:spcPct val="220000"/>
              </a:lnSpc>
              <a:buFontTx/>
              <a:buNone/>
            </a:pPr>
            <a:r>
              <a:rPr lang="en-US" altLang="ko-KR" dirty="0">
                <a:sym typeface="Wingdings" panose="05000000000000000000" pitchFamily="2" charset="2"/>
              </a:rPr>
              <a:t>		                        </a:t>
            </a:r>
            <a:r>
              <a:rPr lang="en-US" altLang="ko-KR" dirty="0" smtClean="0">
                <a:sym typeface="Wingdings" panose="05000000000000000000" pitchFamily="2" charset="2"/>
              </a:rPr>
              <a:t>  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blackWhite">
          <a:xfrm>
            <a:off x="1052264" y="1396008"/>
            <a:ext cx="5410200" cy="304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|  LENGTH  SUBSTR  INDEX  VERIFY  TRANSLATE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blackWhite">
          <a:xfrm>
            <a:off x="1204664" y="2348880"/>
            <a:ext cx="4038600" cy="304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A = 'PROGRAMMING ' | 'LANGUAGE'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blackWhite">
          <a:xfrm>
            <a:off x="5700464" y="2348880"/>
            <a:ext cx="3048000" cy="304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‘PROGRAMMING LANGUAGE’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blackWhite">
          <a:xfrm>
            <a:off x="1324744" y="3530096"/>
            <a:ext cx="1600200" cy="304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LENGTH(A)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blackWhite">
          <a:xfrm>
            <a:off x="3534544" y="3530096"/>
            <a:ext cx="533400" cy="304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20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blackWhite">
          <a:xfrm>
            <a:off x="1204664" y="4852392"/>
            <a:ext cx="2286000" cy="304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SUBSTR(A, 13, 4)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blackWhite">
          <a:xfrm>
            <a:off x="3947864" y="4852392"/>
            <a:ext cx="914400" cy="304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LANG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016" y="3491716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033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관련된 여러 연산자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en-US" altLang="ko-KR" dirty="0" smtClean="0"/>
              <a:t>INDEX(A</a:t>
            </a:r>
            <a:r>
              <a:rPr lang="en-US" altLang="ko-KR" dirty="0"/>
              <a:t>, B)</a:t>
            </a:r>
          </a:p>
          <a:p>
            <a:pPr lvl="2"/>
            <a:r>
              <a:rPr lang="ko-KR" altLang="en-US" dirty="0"/>
              <a:t>문자열 </a:t>
            </a:r>
            <a:r>
              <a:rPr lang="en-US" altLang="ko-KR" dirty="0"/>
              <a:t>A</a:t>
            </a:r>
            <a:r>
              <a:rPr lang="ko-KR" altLang="en-US" dirty="0"/>
              <a:t>에서 문자열 </a:t>
            </a:r>
            <a:r>
              <a:rPr lang="en-US" altLang="ko-KR" dirty="0"/>
              <a:t>B</a:t>
            </a:r>
            <a:r>
              <a:rPr lang="ko-KR" altLang="en-US" dirty="0"/>
              <a:t>의 위치를 찾아 </a:t>
            </a:r>
            <a:r>
              <a:rPr lang="ko-KR" altLang="en-US" dirty="0" err="1"/>
              <a:t>정수값으로</a:t>
            </a:r>
            <a:r>
              <a:rPr lang="ko-KR" altLang="en-US" dirty="0"/>
              <a:t> 반환</a:t>
            </a:r>
          </a:p>
          <a:p>
            <a:pPr lvl="2"/>
            <a:r>
              <a:rPr lang="ko-KR" altLang="en-US" dirty="0"/>
              <a:t>문자열 </a:t>
            </a:r>
            <a:r>
              <a:rPr lang="en-US" altLang="ko-KR" dirty="0"/>
              <a:t>A</a:t>
            </a:r>
            <a:r>
              <a:rPr lang="ko-KR" altLang="en-US" dirty="0"/>
              <a:t>에 문자열 </a:t>
            </a:r>
            <a:r>
              <a:rPr lang="en-US" altLang="ko-KR" dirty="0"/>
              <a:t>B</a:t>
            </a:r>
            <a:r>
              <a:rPr lang="ko-KR" altLang="en-US" dirty="0"/>
              <a:t>가 없으면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ko-KR" altLang="en-US" dirty="0" smtClean="0"/>
              <a:t>반환</a:t>
            </a:r>
            <a:endParaRPr lang="ko-KR" altLang="en-US" dirty="0"/>
          </a:p>
          <a:p>
            <a:pPr lvl="1"/>
            <a:r>
              <a:rPr lang="en-US" altLang="ko-KR" dirty="0"/>
              <a:t>VERIFY(A, B)</a:t>
            </a:r>
          </a:p>
          <a:p>
            <a:pPr lvl="2"/>
            <a:r>
              <a:rPr lang="ko-KR" altLang="en-US" dirty="0"/>
              <a:t>문자열 </a:t>
            </a:r>
            <a:r>
              <a:rPr lang="en-US" altLang="ko-KR" dirty="0"/>
              <a:t>A</a:t>
            </a:r>
            <a:r>
              <a:rPr lang="ko-KR" altLang="en-US" dirty="0"/>
              <a:t>에서 문자열 </a:t>
            </a:r>
            <a:r>
              <a:rPr lang="en-US" altLang="ko-KR" dirty="0"/>
              <a:t>B</a:t>
            </a:r>
            <a:r>
              <a:rPr lang="ko-KR" altLang="en-US" dirty="0"/>
              <a:t>에 속하지 않는 첫번째 문자의 위치를 </a:t>
            </a:r>
            <a:r>
              <a:rPr lang="ko-KR" altLang="en-US" dirty="0" err="1"/>
              <a:t>정수값으로</a:t>
            </a:r>
            <a:r>
              <a:rPr lang="ko-KR" altLang="en-US" dirty="0"/>
              <a:t> 반환</a:t>
            </a:r>
          </a:p>
          <a:p>
            <a:pPr lvl="2"/>
            <a:r>
              <a:rPr lang="ko-KR" altLang="en-US" dirty="0"/>
              <a:t>문자열 </a:t>
            </a:r>
            <a:r>
              <a:rPr lang="en-US" altLang="ko-KR" dirty="0"/>
              <a:t>B</a:t>
            </a:r>
            <a:r>
              <a:rPr lang="ko-KR" altLang="en-US" dirty="0"/>
              <a:t>에 속하지 않는 문자가 없으면 </a:t>
            </a:r>
            <a:r>
              <a:rPr lang="en-US" altLang="ko-KR" dirty="0"/>
              <a:t>0</a:t>
            </a:r>
            <a:r>
              <a:rPr lang="ko-KR" altLang="en-US" dirty="0"/>
              <a:t>을 반환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3"/>
            <a:r>
              <a:rPr lang="ko-KR" altLang="en-US" dirty="0"/>
              <a:t>영문자가 아닌 문자의 위치를 찾아 </a:t>
            </a:r>
            <a:r>
              <a:rPr lang="ko-KR" altLang="en-US" dirty="0" smtClean="0"/>
              <a:t>반환</a:t>
            </a:r>
            <a:endParaRPr lang="ko-KR" altLang="en-US" dirty="0"/>
          </a:p>
          <a:p>
            <a:pPr lvl="1"/>
            <a:r>
              <a:rPr lang="en-US" altLang="ko-KR" dirty="0"/>
              <a:t>TRANSLATE(A, B, C)</a:t>
            </a:r>
          </a:p>
          <a:p>
            <a:pPr lvl="2"/>
            <a:r>
              <a:rPr lang="ko-KR" altLang="en-US" dirty="0"/>
              <a:t>문자열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에 해당하는 문자를 문자 </a:t>
            </a:r>
            <a:r>
              <a:rPr lang="en-US" altLang="ko-KR" dirty="0"/>
              <a:t>B</a:t>
            </a:r>
            <a:r>
              <a:rPr lang="ko-KR" altLang="en-US" dirty="0"/>
              <a:t>로 교체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3"/>
            <a:r>
              <a:rPr lang="ko-KR" altLang="en-US" dirty="0"/>
              <a:t>문자열 </a:t>
            </a:r>
            <a:r>
              <a:rPr lang="en-US" altLang="ko-KR" dirty="0"/>
              <a:t>B</a:t>
            </a:r>
            <a:r>
              <a:rPr lang="ko-KR" altLang="en-US" dirty="0"/>
              <a:t>에서 </a:t>
            </a:r>
            <a:r>
              <a:rPr lang="en-US" altLang="ko-KR" dirty="0"/>
              <a:t>‘-’</a:t>
            </a:r>
            <a:r>
              <a:rPr lang="ko-KR" altLang="en-US" dirty="0"/>
              <a:t>를 </a:t>
            </a:r>
            <a:r>
              <a:rPr lang="en-US" altLang="ko-KR" dirty="0"/>
              <a:t>‘_’</a:t>
            </a:r>
            <a:r>
              <a:rPr lang="ko-KR" altLang="en-US" dirty="0"/>
              <a:t>로 교체</a:t>
            </a:r>
          </a:p>
          <a:p>
            <a:endParaRPr lang="ko-KR" altLang="en-US" dirty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blackWhite">
          <a:xfrm>
            <a:off x="2051720" y="3124200"/>
            <a:ext cx="5257800" cy="304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VERIFY(B, 'ABCDEFGHIJKLMNOPQRSTUVWXYZ')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blackWhite">
          <a:xfrm>
            <a:off x="2286000" y="4648200"/>
            <a:ext cx="2438400" cy="304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TRANSLATE(B, ‘_’, ‘-’)</a:t>
            </a:r>
          </a:p>
        </p:txBody>
      </p:sp>
    </p:spTree>
    <p:extLst>
      <p:ext uri="{BB962C8B-B14F-4D97-AF65-F5344CB8AC3E}">
        <p14:creationId xmlns:p14="http://schemas.microsoft.com/office/powerpoint/2010/main" val="370665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Pascal</a:t>
            </a:r>
          </a:p>
          <a:p>
            <a:pPr lvl="1"/>
            <a:r>
              <a:rPr lang="en-US" altLang="ko-KR" dirty="0"/>
              <a:t>PL/I</a:t>
            </a:r>
            <a:r>
              <a:rPr lang="ko-KR" altLang="en-US" dirty="0"/>
              <a:t>의 문제점 보완</a:t>
            </a:r>
          </a:p>
          <a:p>
            <a:pPr lvl="2"/>
            <a:r>
              <a:rPr lang="ko-KR" altLang="en-US" dirty="0"/>
              <a:t>문자열 타입 구현 난해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문자열을 기본 타입에서 제외</a:t>
            </a:r>
            <a:endParaRPr lang="ko-KR" altLang="en-US" dirty="0"/>
          </a:p>
          <a:p>
            <a:pPr lvl="2"/>
            <a:r>
              <a:rPr lang="ko-KR" altLang="en-US" dirty="0"/>
              <a:t>실행 </a:t>
            </a:r>
            <a:r>
              <a:rPr lang="ko-KR" altLang="en-US" dirty="0" err="1"/>
              <a:t>시간면에서</a:t>
            </a:r>
            <a:r>
              <a:rPr lang="ko-KR" altLang="en-US" dirty="0"/>
              <a:t> 비효율적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배열을 이용한 문자열 처리</a:t>
            </a:r>
            <a:endParaRPr lang="ko-KR" alt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char </a:t>
            </a:r>
            <a:r>
              <a:rPr lang="ko-KR" altLang="en-US" dirty="0"/>
              <a:t>타입의 배열을 이용해 문자열 저장이 가능한 </a:t>
            </a:r>
            <a:r>
              <a:rPr lang="en-US" altLang="ko-KR" dirty="0"/>
              <a:t>name </a:t>
            </a:r>
            <a:r>
              <a:rPr lang="ko-KR" altLang="en-US" dirty="0"/>
              <a:t>선언</a:t>
            </a:r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r>
              <a:rPr lang="en-US" altLang="ko-KR" dirty="0" smtClean="0"/>
              <a:t>C/C</a:t>
            </a:r>
            <a:r>
              <a:rPr lang="en-US" altLang="ko-KR" dirty="0"/>
              <a:t>++ </a:t>
            </a:r>
            <a:r>
              <a:rPr lang="ko-KR" altLang="en-US" dirty="0"/>
              <a:t>활용 예 </a:t>
            </a:r>
            <a:r>
              <a:rPr lang="en-US" altLang="ko-KR" dirty="0"/>
              <a:t>: char </a:t>
            </a:r>
            <a:r>
              <a:rPr lang="ko-KR" altLang="en-US" dirty="0"/>
              <a:t>배열을 이용한 문자열 처리</a:t>
            </a:r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752600" y="2564904"/>
            <a:ext cx="3276600" cy="304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var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name: array[1…20] of char;</a:t>
            </a:r>
            <a:endParaRPr lang="ko-KR" altLang="en-US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blackWhite">
          <a:xfrm>
            <a:off x="1752600" y="3631704"/>
            <a:ext cx="3276600" cy="304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char str[] = “programming”;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519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C/C++ </a:t>
            </a:r>
            <a:r>
              <a:rPr lang="ko-KR" altLang="en-US" dirty="0"/>
              <a:t>언어에서 제공하는 문자열 처리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(1/2)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r>
              <a:rPr lang="en-US" altLang="ko-KR" dirty="0" err="1"/>
              <a:t>strcat</a:t>
            </a:r>
            <a:r>
              <a:rPr lang="en-US" altLang="ko-KR" dirty="0"/>
              <a:t>(s, t) : </a:t>
            </a:r>
            <a:r>
              <a:rPr lang="ko-KR" altLang="en-US" dirty="0"/>
              <a:t>문자열 </a:t>
            </a:r>
            <a:r>
              <a:rPr lang="en-US" altLang="ko-KR" dirty="0"/>
              <a:t>t</a:t>
            </a:r>
            <a:r>
              <a:rPr lang="ko-KR" altLang="en-US" dirty="0"/>
              <a:t>를 문자열 </a:t>
            </a:r>
            <a:r>
              <a:rPr lang="en-US" altLang="ko-KR" dirty="0"/>
              <a:t>s </a:t>
            </a:r>
            <a:r>
              <a:rPr lang="ko-KR" altLang="en-US" dirty="0"/>
              <a:t>끝에 연결</a:t>
            </a:r>
          </a:p>
          <a:p>
            <a:pPr lvl="1"/>
            <a:r>
              <a:rPr lang="en-US" altLang="ko-KR" dirty="0" err="1"/>
              <a:t>strcmp</a:t>
            </a:r>
            <a:r>
              <a:rPr lang="en-US" altLang="ko-KR" dirty="0"/>
              <a:t>(s, t) : </a:t>
            </a:r>
            <a:r>
              <a:rPr lang="ko-KR" altLang="en-US" dirty="0"/>
              <a:t>문자열 </a:t>
            </a:r>
            <a:r>
              <a:rPr lang="en-US" altLang="ko-KR" dirty="0"/>
              <a:t>s</a:t>
            </a:r>
            <a:r>
              <a:rPr lang="ko-KR" altLang="en-US" dirty="0"/>
              <a:t>와 문자열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ko-KR" altLang="en-US" dirty="0" err="1"/>
              <a:t>코드값</a:t>
            </a:r>
            <a:r>
              <a:rPr lang="ko-KR" altLang="en-US" dirty="0"/>
              <a:t>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문자열이 같으면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조건이 참</a:t>
            </a:r>
          </a:p>
          <a:p>
            <a:pPr lvl="3">
              <a:buFontTx/>
              <a:buNone/>
            </a:pPr>
            <a:endParaRPr lang="ko-KR" altLang="en-US" dirty="0"/>
          </a:p>
          <a:p>
            <a:pPr lvl="3">
              <a:buFontTx/>
              <a:buNone/>
            </a:pPr>
            <a:endParaRPr lang="ko-KR" altLang="en-US" dirty="0"/>
          </a:p>
          <a:p>
            <a:pPr lvl="3">
              <a:buFontTx/>
              <a:buNone/>
            </a:pPr>
            <a:endParaRPr lang="ko-KR" altLang="en-US" dirty="0"/>
          </a:p>
          <a:p>
            <a:pPr lvl="1"/>
            <a:r>
              <a:rPr lang="en-US" altLang="ko-KR" dirty="0" err="1"/>
              <a:t>strcpy</a:t>
            </a:r>
            <a:r>
              <a:rPr lang="en-US" altLang="ko-KR" dirty="0"/>
              <a:t>(s, t) : </a:t>
            </a:r>
            <a:r>
              <a:rPr lang="ko-KR" altLang="en-US" dirty="0"/>
              <a:t>문자열 </a:t>
            </a:r>
            <a:r>
              <a:rPr lang="en-US" altLang="ko-KR" dirty="0"/>
              <a:t>t</a:t>
            </a:r>
            <a:r>
              <a:rPr lang="ko-KR" altLang="en-US" dirty="0"/>
              <a:t>를 문자열 </a:t>
            </a:r>
            <a:r>
              <a:rPr lang="en-US" altLang="ko-KR" dirty="0"/>
              <a:t>s</a:t>
            </a:r>
            <a:r>
              <a:rPr lang="ko-KR" altLang="en-US" dirty="0"/>
              <a:t>에 복사</a:t>
            </a:r>
          </a:p>
          <a:p>
            <a:pPr lvl="1"/>
            <a:endParaRPr lang="ko-KR" altLang="en-US" dirty="0"/>
          </a:p>
          <a:p>
            <a:pPr lvl="2">
              <a:buFontTx/>
              <a:buNone/>
            </a:pPr>
            <a:r>
              <a:rPr lang="en-US" altLang="ko-KR" dirty="0">
                <a:sym typeface="Wingdings" panose="05000000000000000000" pitchFamily="2" charset="2"/>
              </a:rPr>
              <a:t>				             </a:t>
            </a:r>
          </a:p>
          <a:p>
            <a:pPr lvl="2">
              <a:buFontTx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2">
              <a:buFontTx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/>
              <a:t>strlen</a:t>
            </a:r>
            <a:r>
              <a:rPr lang="en-US" altLang="ko-KR" dirty="0"/>
              <a:t>(s) : </a:t>
            </a:r>
            <a:r>
              <a:rPr lang="ko-KR" altLang="en-US" dirty="0"/>
              <a:t>문자열 </a:t>
            </a:r>
            <a:r>
              <a:rPr lang="en-US" altLang="ko-KR" dirty="0"/>
              <a:t>s</a:t>
            </a:r>
            <a:r>
              <a:rPr lang="ko-KR" altLang="en-US" dirty="0"/>
              <a:t>의 길이 반환</a:t>
            </a:r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371600" y="1447800"/>
            <a:ext cx="4876800" cy="304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strcat	strcmp	strcpy	strlen	strchr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blackWhite">
          <a:xfrm>
            <a:off x="1646312" y="2878832"/>
            <a:ext cx="2133600" cy="8382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if (! strcmp(s, t)) {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	…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blackWhite">
          <a:xfrm>
            <a:off x="1547664" y="4149080"/>
            <a:ext cx="2971800" cy="685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strcpy(str, “programming”);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printf(“%s”, str);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blackWhite">
          <a:xfrm>
            <a:off x="5052864" y="4272905"/>
            <a:ext cx="1828800" cy="304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programming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blackWhite">
          <a:xfrm>
            <a:off x="1828800" y="5638800"/>
            <a:ext cx="17526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strlen(“linux”)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blackWhite">
          <a:xfrm>
            <a:off x="4267200" y="5638800"/>
            <a:ext cx="457200" cy="304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5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503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C/C++ </a:t>
            </a:r>
            <a:r>
              <a:rPr lang="ko-KR" altLang="en-US" dirty="0"/>
              <a:t>언어에서 제공하는 문자열 처리 함수</a:t>
            </a:r>
            <a:r>
              <a:rPr lang="en-US" altLang="ko-KR" dirty="0" smtClean="0"/>
              <a:t>(2/2)</a:t>
            </a:r>
          </a:p>
          <a:p>
            <a:pPr lvl="1"/>
            <a:r>
              <a:rPr lang="en-US" altLang="ko-KR" dirty="0" err="1" smtClean="0"/>
              <a:t>strchr</a:t>
            </a:r>
            <a:r>
              <a:rPr lang="en-US" altLang="ko-KR" dirty="0" smtClean="0"/>
              <a:t>(s</a:t>
            </a:r>
            <a:r>
              <a:rPr lang="en-US" altLang="ko-KR" dirty="0"/>
              <a:t>, c) : </a:t>
            </a:r>
            <a:r>
              <a:rPr lang="ko-KR" altLang="en-US" dirty="0"/>
              <a:t>문자열 </a:t>
            </a:r>
            <a:r>
              <a:rPr lang="en-US" altLang="ko-KR" dirty="0"/>
              <a:t>s</a:t>
            </a:r>
            <a:r>
              <a:rPr lang="ko-KR" altLang="en-US" dirty="0"/>
              <a:t>에서 문자 </a:t>
            </a:r>
            <a:r>
              <a:rPr lang="en-US" altLang="ko-KR" dirty="0"/>
              <a:t>c</a:t>
            </a:r>
            <a:r>
              <a:rPr lang="ko-KR" altLang="en-US" dirty="0"/>
              <a:t>가 처음으로 발견된 위치 반환</a:t>
            </a:r>
          </a:p>
          <a:p>
            <a:pPr lvl="2">
              <a:buFontTx/>
              <a:buNone/>
            </a:pPr>
            <a:r>
              <a:rPr lang="en-US" altLang="ko-KR" dirty="0">
                <a:sym typeface="Wingdings" panose="05000000000000000000" pitchFamily="2" charset="2"/>
              </a:rPr>
              <a:t>						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				            </a:t>
            </a:r>
          </a:p>
          <a:p>
            <a:pPr lvl="2">
              <a:buFontTx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2">
              <a:buFontTx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2">
              <a:buFontTx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2">
              <a:buFontTx/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blackWhite">
          <a:xfrm>
            <a:off x="6047656" y="1804863"/>
            <a:ext cx="685800" cy="304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DEF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blackWhite">
          <a:xfrm>
            <a:off x="1475656" y="1728663"/>
            <a:ext cx="38862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printf("%s", strchr("ABCDEF", 'D'));</a:t>
            </a:r>
          </a:p>
        </p:txBody>
      </p:sp>
      <p:pic>
        <p:nvPicPr>
          <p:cNvPr id="6" name="Picture 12" descr="127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56" y="2262063"/>
            <a:ext cx="14478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803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C/C++ </a:t>
            </a:r>
            <a:r>
              <a:rPr lang="ko-KR" altLang="en-US" dirty="0"/>
              <a:t>언어에서 </a:t>
            </a:r>
            <a:r>
              <a:rPr lang="ko-KR" altLang="en-US" dirty="0" smtClean="0"/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			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C/C++ : char </a:t>
            </a:r>
            <a:r>
              <a:rPr lang="ko-KR" altLang="en-US" dirty="0" smtClean="0"/>
              <a:t>포인터 이용한 문자열 처리 가능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C++ : string </a:t>
            </a:r>
            <a:r>
              <a:rPr lang="ko-KR" altLang="en-US" dirty="0"/>
              <a:t>클래스를 이용한 문자열 처리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blackWhite">
          <a:xfrm>
            <a:off x="1295400" y="1700808"/>
            <a:ext cx="28194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char *str = “programming”;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blackWhite">
          <a:xfrm>
            <a:off x="1295400" y="2691408"/>
            <a:ext cx="28194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string str = “programming”;</a:t>
            </a:r>
          </a:p>
        </p:txBody>
      </p:sp>
    </p:spTree>
    <p:extLst>
      <p:ext uri="{BB962C8B-B14F-4D97-AF65-F5344CB8AC3E}">
        <p14:creationId xmlns:p14="http://schemas.microsoft.com/office/powerpoint/2010/main" val="1796643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 </a:t>
            </a:r>
            <a:r>
              <a:rPr lang="ko-KR" altLang="en-US" dirty="0"/>
              <a:t>배열을 이용한 문자열 처리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smtClean="0"/>
              <a:t>클래스가 기본 타입으로 제공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blackWhite">
          <a:xfrm>
            <a:off x="1288256" y="2615952"/>
            <a:ext cx="28194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string str = “programming”;</a:t>
            </a: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blackWhite">
          <a:xfrm>
            <a:off x="1295400" y="1628800"/>
            <a:ext cx="58674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char[ ]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str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= {'p', 'r', 'o', 'g', 'r', 'a', 'm', 'm', '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', 'n', 'g'};</a:t>
            </a:r>
          </a:p>
        </p:txBody>
      </p:sp>
    </p:spTree>
    <p:extLst>
      <p:ext uri="{BB962C8B-B14F-4D97-AF65-F5344CB8AC3E}">
        <p14:creationId xmlns:p14="http://schemas.microsoft.com/office/powerpoint/2010/main" val="133195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저장하기 </a:t>
            </a:r>
            <a:r>
              <a:rPr lang="ko-KR" altLang="en-US" dirty="0"/>
              <a:t>위한 메모리의 크기가 고정되어 있기 때문에 </a:t>
            </a:r>
            <a:r>
              <a:rPr lang="ko-KR" altLang="en-US" dirty="0" smtClean="0"/>
              <a:t>값의 범위가 유한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숫자 타입에서 문제가 발생할 수 있음</a:t>
            </a:r>
            <a:endParaRPr lang="en-US" altLang="ko-KR" dirty="0" smtClean="0"/>
          </a:p>
          <a:p>
            <a:pPr lvl="1"/>
            <a:r>
              <a:rPr lang="ko-KR" altLang="en-US" dirty="0"/>
              <a:t>연산은 유효한 범위를 벗어나는 값을 계산할 수 없음</a:t>
            </a:r>
            <a:endParaRPr lang="en-US" altLang="ko-KR" dirty="0"/>
          </a:p>
          <a:p>
            <a:pPr lvl="1"/>
            <a:r>
              <a:rPr lang="ko-KR" altLang="en-US" dirty="0" smtClean="0"/>
              <a:t>수학의 </a:t>
            </a:r>
            <a:r>
              <a:rPr lang="ko-KR" altLang="en-US" dirty="0"/>
              <a:t>실수를 </a:t>
            </a:r>
            <a:r>
              <a:rPr lang="ko-KR" altLang="en-US" dirty="0" err="1"/>
              <a:t>근사하기</a:t>
            </a:r>
            <a:r>
              <a:rPr lang="ko-KR" altLang="en-US" dirty="0"/>
              <a:t> 위하여 고정된 크기의 부동소수점 실수를 사용할 때 발생하는 문제는 더욱 </a:t>
            </a:r>
            <a:r>
              <a:rPr lang="ko-KR" altLang="en-US" dirty="0" smtClean="0"/>
              <a:t>심각</a:t>
            </a:r>
            <a:endParaRPr lang="en-US" altLang="ko-KR" dirty="0" smtClean="0"/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컴퓨터의 부동소수점 계산은 수학에서의 계산과 일치하지 </a:t>
            </a:r>
            <a:r>
              <a:rPr lang="ko-KR" altLang="en-US" dirty="0" smtClean="0">
                <a:ea typeface="굴림" panose="020B0600000101010101" pitchFamily="50" charset="-127"/>
              </a:rPr>
              <a:t>않을 수 있음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407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/>
              <a:t>으로 끝나는 문자열 형식</a:t>
            </a:r>
          </a:p>
          <a:p>
            <a:pPr lvl="1"/>
            <a:r>
              <a:rPr lang="en-US" altLang="ko-KR" dirty="0"/>
              <a:t>C, C++, Java </a:t>
            </a:r>
            <a:r>
              <a:rPr lang="ko-KR" altLang="en-US" dirty="0"/>
              <a:t>등의 다양한 언어에서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메모리에 표현된 ‘</a:t>
            </a:r>
            <a:r>
              <a:rPr lang="en-US" altLang="ko-KR" dirty="0"/>
              <a:t>String</a:t>
            </a:r>
            <a:r>
              <a:rPr lang="en-US" altLang="ko-KR" dirty="0" smtClean="0"/>
              <a:t>’</a:t>
            </a:r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바이트를 차지하므로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바이트 차지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Picture 11" descr="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52"/>
          <a:stretch>
            <a:fillRect/>
          </a:stretch>
        </p:blipFill>
        <p:spPr bwMode="auto">
          <a:xfrm>
            <a:off x="971600" y="2276872"/>
            <a:ext cx="48910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19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체계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타입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컴퓨터에서 데이터의 표현은 기본적으로 타입에 관한 어떤 정보도 명시적으로 가지고 있지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기계에 저장된 데이터는 단순히 비트들의 나열일 뿐이기 때문에 본질적으로 타입이 없는 상태</a:t>
            </a:r>
            <a:endParaRPr lang="en-US" altLang="ko-KR" dirty="0" smtClean="0"/>
          </a:p>
          <a:p>
            <a:pPr lvl="2"/>
            <a:r>
              <a:rPr lang="ko-KR" altLang="en-US" dirty="0" smtClean="0">
                <a:ea typeface="굴림" panose="020B0600000101010101" pitchFamily="50" charset="-127"/>
              </a:rPr>
              <a:t>예</a:t>
            </a:r>
            <a:r>
              <a:rPr lang="en-US" altLang="ko-KR" dirty="0" smtClean="0">
                <a:ea typeface="굴림" panose="020B0600000101010101" pitchFamily="50" charset="-127"/>
              </a:rPr>
              <a:t>) </a:t>
            </a:r>
            <a:r>
              <a:rPr lang="en-US" altLang="ko-KR" dirty="0">
                <a:ea typeface="굴림" panose="020B0600000101010101" pitchFamily="50" charset="-127"/>
              </a:rPr>
              <a:t>0100 0000 0101 1000 0000 0000 0000 </a:t>
            </a:r>
            <a:r>
              <a:rPr lang="en-US" altLang="ko-KR" dirty="0" smtClean="0">
                <a:ea typeface="굴림" panose="020B0600000101010101" pitchFamily="50" charset="-127"/>
              </a:rPr>
              <a:t>0000</a:t>
            </a:r>
          </a:p>
          <a:p>
            <a:pPr lvl="3"/>
            <a:r>
              <a:rPr lang="ko-KR" altLang="en-US" dirty="0">
                <a:ea typeface="굴림" panose="020B0600000101010101" pitchFamily="50" charset="-127"/>
              </a:rPr>
              <a:t>부동 소수점 </a:t>
            </a:r>
            <a:r>
              <a:rPr lang="ko-KR" altLang="en-US" dirty="0" smtClean="0">
                <a:ea typeface="굴림" panose="020B0600000101010101" pitchFamily="50" charset="-127"/>
              </a:rPr>
              <a:t>수 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3.375 </a:t>
            </a:r>
          </a:p>
          <a:p>
            <a:pPr lvl="3"/>
            <a:r>
              <a:rPr lang="en-US" altLang="ko-KR" dirty="0">
                <a:ea typeface="굴림" panose="020B0600000101010101" pitchFamily="50" charset="-127"/>
              </a:rPr>
              <a:t>32</a:t>
            </a:r>
            <a:r>
              <a:rPr lang="ko-KR" altLang="en-US" dirty="0">
                <a:ea typeface="굴림" panose="020B0600000101010101" pitchFamily="50" charset="-127"/>
              </a:rPr>
              <a:t>비트 정수 </a:t>
            </a:r>
            <a:r>
              <a:rPr lang="en-US" altLang="ko-KR" dirty="0" smtClean="0">
                <a:ea typeface="굴림" panose="020B0600000101010101" pitchFamily="50" charset="-127"/>
              </a:rPr>
              <a:t>: 1,079,508,992 </a:t>
            </a:r>
            <a:endParaRPr lang="en-US" altLang="ko-KR" dirty="0">
              <a:ea typeface="굴림" panose="020B0600000101010101" pitchFamily="50" charset="-127"/>
            </a:endParaRPr>
          </a:p>
          <a:p>
            <a:pPr lvl="3"/>
            <a:r>
              <a:rPr lang="ko-KR" altLang="en-US" dirty="0">
                <a:ea typeface="굴림" panose="020B0600000101010101" pitchFamily="50" charset="-127"/>
              </a:rPr>
              <a:t>두 개의 </a:t>
            </a:r>
            <a:r>
              <a:rPr lang="en-US" altLang="ko-KR" dirty="0">
                <a:ea typeface="굴림" panose="020B0600000101010101" pitchFamily="50" charset="-127"/>
              </a:rPr>
              <a:t>16</a:t>
            </a:r>
            <a:r>
              <a:rPr lang="ko-KR" altLang="en-US" dirty="0">
                <a:ea typeface="굴림" panose="020B0600000101010101" pitchFamily="50" charset="-127"/>
              </a:rPr>
              <a:t>비트 정수 </a:t>
            </a:r>
            <a:r>
              <a:rPr lang="en-US" altLang="ko-KR" dirty="0" smtClean="0">
                <a:ea typeface="굴림" panose="020B0600000101010101" pitchFamily="50" charset="-127"/>
              </a:rPr>
              <a:t>: 16472</a:t>
            </a:r>
            <a:r>
              <a:rPr lang="ko-KR" altLang="en-US" dirty="0">
                <a:ea typeface="굴림" panose="020B0600000101010101" pitchFamily="50" charset="-127"/>
              </a:rPr>
              <a:t>와 </a:t>
            </a:r>
            <a:r>
              <a:rPr lang="en-US" altLang="ko-KR" dirty="0">
                <a:ea typeface="굴림" panose="020B0600000101010101" pitchFamily="50" charset="-127"/>
              </a:rPr>
              <a:t>0 </a:t>
            </a:r>
          </a:p>
          <a:p>
            <a:pPr lvl="3"/>
            <a:r>
              <a:rPr lang="ko-KR" altLang="en-US" dirty="0">
                <a:ea typeface="굴림" panose="020B0600000101010101" pitchFamily="50" charset="-127"/>
              </a:rPr>
              <a:t>네 개의 </a:t>
            </a:r>
            <a:r>
              <a:rPr lang="en-US" altLang="ko-KR" dirty="0">
                <a:ea typeface="굴림" panose="020B0600000101010101" pitchFamily="50" charset="-127"/>
              </a:rPr>
              <a:t>ASCII </a:t>
            </a:r>
            <a:r>
              <a:rPr lang="ko-KR" altLang="en-US" dirty="0">
                <a:ea typeface="굴림" panose="020B0600000101010101" pitchFamily="50" charset="-127"/>
              </a:rPr>
              <a:t>문자열 </a:t>
            </a:r>
            <a:r>
              <a:rPr lang="en-US" altLang="ko-KR" dirty="0">
                <a:ea typeface="굴림" panose="020B0600000101010101" pitchFamily="50" charset="-127"/>
              </a:rPr>
              <a:t>@ X NUL </a:t>
            </a:r>
            <a:r>
              <a:rPr lang="en-US" altLang="ko-KR" dirty="0" err="1">
                <a:ea typeface="굴림" panose="020B0600000101010101" pitchFamily="50" charset="-127"/>
              </a:rPr>
              <a:t>NUL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lvl="2"/>
            <a:r>
              <a:rPr lang="ko-KR" altLang="en-US" dirty="0" smtClean="0"/>
              <a:t>비트들은 다양한 타입의 값으로 해석될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추가적인 정보 없이는 어떤 해석이 정확한 것인지 알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연산을 해당하지 않은 타입의 값에 적용함으로써 발생하는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타입 오류를 감소시키기 위해 고급 언어의 경우 컴파일러와 실행 시간에 타입 오류를 검사하도록 설계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4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체계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타입 체계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변수의 타입과 값 및 가능한 연산들의 관계에 대한 정확한 정의</a:t>
            </a:r>
            <a:endParaRPr lang="en-US" altLang="ko-KR" dirty="0" smtClean="0"/>
          </a:p>
          <a:p>
            <a:pPr lvl="2"/>
            <a:r>
              <a:rPr lang="ko-KR" altLang="en-US" dirty="0"/>
              <a:t>타입 오류를 검출하기 위한 기반을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타입 체계는 덧셈에 사용되는 값은 숫자여야 한다는 것과 같은 </a:t>
            </a:r>
            <a:r>
              <a:rPr lang="ko-KR" altLang="en-US" dirty="0" smtClean="0"/>
              <a:t>제약을 보장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EBNF</a:t>
            </a:r>
            <a:r>
              <a:rPr lang="ko-KR" altLang="en-US" dirty="0"/>
              <a:t>를 사용하여 문법적으로 표현할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 검사</a:t>
            </a:r>
            <a:endParaRPr lang="en-US" altLang="ko-KR" dirty="0"/>
          </a:p>
          <a:p>
            <a:pPr lvl="2"/>
            <a:r>
              <a:rPr lang="ko-KR" altLang="en-US" dirty="0"/>
              <a:t>어떤 언어는 컴파일 시간에 타입 검사를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(</a:t>
            </a:r>
            <a:r>
              <a:rPr lang="en-US" altLang="ko-KR" dirty="0" err="1"/>
              <a:t>eg</a:t>
            </a:r>
            <a:r>
              <a:rPr lang="en-US" altLang="ko-KR" dirty="0"/>
              <a:t>, C).</a:t>
            </a:r>
          </a:p>
          <a:p>
            <a:pPr lvl="2"/>
            <a:r>
              <a:rPr lang="ko-KR" altLang="en-US" dirty="0"/>
              <a:t>다른 언어들은 실행 중에 타입 검사를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(</a:t>
            </a:r>
            <a:r>
              <a:rPr lang="en-US" altLang="ko-KR" dirty="0" err="1"/>
              <a:t>eg</a:t>
            </a:r>
            <a:r>
              <a:rPr lang="en-US" altLang="ko-KR" dirty="0"/>
              <a:t>, Perl)  </a:t>
            </a:r>
          </a:p>
          <a:p>
            <a:pPr lvl="2"/>
            <a:r>
              <a:rPr lang="ko-KR" altLang="en-US" dirty="0" smtClean="0"/>
              <a:t>두 </a:t>
            </a:r>
            <a:r>
              <a:rPr lang="ko-KR" altLang="en-US" dirty="0"/>
              <a:t>가지 방법을 다 </a:t>
            </a:r>
            <a:r>
              <a:rPr lang="ko-KR" altLang="en-US" dirty="0" smtClean="0"/>
              <a:t>사용하기도함</a:t>
            </a:r>
            <a:r>
              <a:rPr lang="en-US" altLang="ko-KR" dirty="0" smtClean="0"/>
              <a:t>(</a:t>
            </a:r>
            <a:r>
              <a:rPr lang="en-US" altLang="ko-KR" dirty="0" err="1"/>
              <a:t>eg</a:t>
            </a:r>
            <a:r>
              <a:rPr lang="en-US" altLang="ko-KR" dirty="0"/>
              <a:t>, Java)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6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체계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타입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타입 결정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ko-KR" altLang="en-US" dirty="0"/>
              <a:t>변수의 타입이 컴파일 시간에 </a:t>
            </a:r>
            <a:r>
              <a:rPr lang="ko-KR" altLang="en-US" dirty="0" smtClean="0"/>
              <a:t>선언되어 </a:t>
            </a:r>
            <a:r>
              <a:rPr lang="ko-KR" altLang="en-US" dirty="0"/>
              <a:t>고정되는 </a:t>
            </a:r>
            <a:r>
              <a:rPr lang="ko-KR" altLang="en-US" dirty="0" smtClean="0"/>
              <a:t>경우</a:t>
            </a:r>
            <a:endParaRPr lang="en-US" altLang="ko-KR" dirty="0"/>
          </a:p>
          <a:p>
            <a:pPr lvl="1"/>
            <a:r>
              <a:rPr lang="ko-KR" altLang="en-US" dirty="0" smtClean="0"/>
              <a:t>동적 타입 결정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변수의 </a:t>
            </a:r>
            <a:r>
              <a:rPr lang="ko-KR" altLang="en-US" dirty="0"/>
              <a:t>타입이 저장되는 값에 따라 실행 중에 바뀔 수 있을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엄격한 </a:t>
            </a:r>
            <a:r>
              <a:rPr lang="ko-KR" altLang="en-US" dirty="0" smtClean="0"/>
              <a:t>타입의</a:t>
            </a:r>
            <a:r>
              <a:rPr lang="en-US" altLang="ko-KR" dirty="0" smtClean="0"/>
              <a:t>(</a:t>
            </a:r>
            <a:r>
              <a:rPr lang="en-US" altLang="ko-KR" dirty="0"/>
              <a:t>strongly typed ) </a:t>
            </a:r>
            <a:r>
              <a:rPr lang="ko-KR" altLang="en-US" dirty="0"/>
              <a:t>언어</a:t>
            </a:r>
            <a:endParaRPr lang="en-US" altLang="ko-KR" dirty="0" smtClean="0"/>
          </a:p>
          <a:p>
            <a:pPr lvl="2"/>
            <a:r>
              <a:rPr lang="ko-KR" altLang="en-US" dirty="0"/>
              <a:t>프로그래밍 언어에서 타입 체계가 컴파일 중이나 실행 중에 모든 타입 오류를 찾아낼 수 있을 경우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엄격한 </a:t>
            </a:r>
            <a:r>
              <a:rPr lang="ko-KR" altLang="en-US" dirty="0"/>
              <a:t>타입의 언어는 동적 타입 결정 또는 정적 타입 </a:t>
            </a:r>
            <a:r>
              <a:rPr lang="ko-KR" altLang="en-US" dirty="0" smtClean="0"/>
              <a:t>결정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r>
              <a:rPr lang="ko-KR" altLang="en-US" dirty="0" smtClean="0"/>
              <a:t>대부분의 동적으로 </a:t>
            </a:r>
            <a:r>
              <a:rPr lang="ko-KR" altLang="en-US" dirty="0"/>
              <a:t>타입이 결정되는 언어는 각각의 값에 타입을 함께 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70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컴퓨터에서의 자료 표현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소리</a:t>
            </a:r>
            <a:r>
              <a:rPr lang="en-US" altLang="ko-KR" dirty="0"/>
              <a:t>, </a:t>
            </a:r>
            <a:r>
              <a:rPr lang="ko-KR" altLang="en-US" dirty="0"/>
              <a:t>기호 등 모든 형식의 자료를 </a:t>
            </a:r>
            <a:r>
              <a:rPr lang="en-US" altLang="ko-KR" dirty="0"/>
              <a:t>2</a:t>
            </a:r>
            <a:r>
              <a:rPr lang="ko-KR" altLang="en-US" dirty="0"/>
              <a:t>진수 코드로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표현하여 저장 및 처리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진수 코드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0, On</a:t>
            </a:r>
            <a:r>
              <a:rPr lang="ko-KR" altLang="en-US" dirty="0"/>
              <a:t>과 </a:t>
            </a:r>
            <a:r>
              <a:rPr lang="en-US" altLang="ko-KR" dirty="0"/>
              <a:t>Off, </a:t>
            </a:r>
            <a:r>
              <a:rPr lang="ko-KR" altLang="en-US" dirty="0"/>
              <a:t>참</a:t>
            </a:r>
            <a:r>
              <a:rPr lang="en-US" altLang="ko-KR" baseline="30000" dirty="0"/>
              <a:t>True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거짓</a:t>
            </a:r>
            <a:r>
              <a:rPr lang="en-US" altLang="ko-KR" baseline="30000" dirty="0"/>
              <a:t>False</a:t>
            </a:r>
            <a:r>
              <a:rPr lang="ko-KR" altLang="en-US" dirty="0"/>
              <a:t>의 조합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진수 코드의 단위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87624" y="2852936"/>
            <a:ext cx="4299633" cy="2923539"/>
            <a:chOff x="1784535" y="3284460"/>
            <a:chExt cx="4299633" cy="292353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16398" t="5573" r="58799" b="31744"/>
            <a:stretch/>
          </p:blipFill>
          <p:spPr>
            <a:xfrm>
              <a:off x="1835696" y="4293096"/>
              <a:ext cx="2232248" cy="86409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r="92992" b="31067"/>
            <a:stretch/>
          </p:blipFill>
          <p:spPr>
            <a:xfrm>
              <a:off x="1784535" y="3284460"/>
              <a:ext cx="630704" cy="95026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52005" t="2584" r="790" b="29509"/>
            <a:stretch/>
          </p:blipFill>
          <p:spPr>
            <a:xfrm>
              <a:off x="1835696" y="5271895"/>
              <a:ext cx="4248472" cy="936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965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디지털 시스템에서의 자료 표현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개의 비트로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개의 상태 표현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27584" y="1532036"/>
            <a:ext cx="6959104" cy="4921300"/>
            <a:chOff x="806521" y="1916832"/>
            <a:chExt cx="6774162" cy="464387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521" y="1916832"/>
              <a:ext cx="1639207" cy="144016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2872" y="1931169"/>
              <a:ext cx="3417811" cy="434201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/>
            <a:srcRect t="4132" r="54449" b="47101"/>
            <a:stretch/>
          </p:blipFill>
          <p:spPr>
            <a:xfrm>
              <a:off x="831907" y="6230264"/>
              <a:ext cx="2232249" cy="26553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/>
            <a:srcRect l="55837" t="-1375" b="47102"/>
            <a:stretch/>
          </p:blipFill>
          <p:spPr>
            <a:xfrm>
              <a:off x="4591616" y="6265187"/>
              <a:ext cx="2164229" cy="295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1586442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19284</TotalTime>
  <Words>1655</Words>
  <Application>Microsoft Office PowerPoint</Application>
  <PresentationFormat>화면 슬라이드 쇼(4:3)</PresentationFormat>
  <Paragraphs>472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40</vt:i4>
      </vt:variant>
    </vt:vector>
  </HeadingPairs>
  <TitlesOfParts>
    <vt:vector size="59" baseType="lpstr">
      <vt:lpstr>HY견고딕</vt:lpstr>
      <vt:lpstr>HY엽서L</vt:lpstr>
      <vt:lpstr>HY헤드라인M</vt:lpstr>
      <vt:lpstr>YDVYMjOStd12</vt:lpstr>
      <vt:lpstr>굴림</vt:lpstr>
      <vt:lpstr>돋움</vt:lpstr>
      <vt:lpstr>맑은 고딕</vt:lpstr>
      <vt:lpstr>한컴바탕</vt:lpstr>
      <vt:lpstr>휴먼모음T</vt:lpstr>
      <vt:lpstr>Arial</vt:lpstr>
      <vt:lpstr>Bell MT</vt:lpstr>
      <vt:lpstr>Bodoni MT</vt:lpstr>
      <vt:lpstr>Comic Sans MS</vt:lpstr>
      <vt:lpstr>Times New Roman</vt:lpstr>
      <vt:lpstr>Wingdings</vt:lpstr>
      <vt:lpstr>1_기본 디자인</vt:lpstr>
      <vt:lpstr>2_기본 디자인</vt:lpstr>
      <vt:lpstr>디자인 사용자 지정</vt:lpstr>
      <vt:lpstr>3_기본 디자인</vt:lpstr>
      <vt:lpstr>PowerPoint 프레젠테이션</vt:lpstr>
      <vt:lpstr>데이터 타입</vt:lpstr>
      <vt:lpstr>데이터 타입</vt:lpstr>
      <vt:lpstr>데이터 타입</vt:lpstr>
      <vt:lpstr>타입 체계</vt:lpstr>
      <vt:lpstr>타입 체계</vt:lpstr>
      <vt:lpstr>타입 체계</vt:lpstr>
      <vt:lpstr>자료 표현</vt:lpstr>
      <vt:lpstr>자료 표현</vt:lpstr>
      <vt:lpstr>자료 표현</vt:lpstr>
      <vt:lpstr>수치 타입</vt:lpstr>
      <vt:lpstr>수치 타입</vt:lpstr>
      <vt:lpstr>수치 타입</vt:lpstr>
      <vt:lpstr>수치 타입</vt:lpstr>
      <vt:lpstr>수치 타입</vt:lpstr>
      <vt:lpstr>수치 타입</vt:lpstr>
      <vt:lpstr>수치 타입</vt:lpstr>
      <vt:lpstr>수치 타입</vt:lpstr>
      <vt:lpstr>수치 타입</vt:lpstr>
      <vt:lpstr>수치 타입</vt:lpstr>
      <vt:lpstr>수치 타입</vt:lpstr>
      <vt:lpstr>수치 타입</vt:lpstr>
      <vt:lpstr>수치 타입</vt:lpstr>
      <vt:lpstr>수치 타입</vt:lpstr>
      <vt:lpstr>수치 타입</vt:lpstr>
      <vt:lpstr>불린 타입</vt:lpstr>
      <vt:lpstr>불린 타입</vt:lpstr>
      <vt:lpstr>불린 타입</vt:lpstr>
      <vt:lpstr>문자 타입</vt:lpstr>
      <vt:lpstr>문자열 타입</vt:lpstr>
      <vt:lpstr>문자열 타입</vt:lpstr>
      <vt:lpstr>문자열 타입</vt:lpstr>
      <vt:lpstr>문자열 타입</vt:lpstr>
      <vt:lpstr>문자열 타입</vt:lpstr>
      <vt:lpstr>문자열 타입</vt:lpstr>
      <vt:lpstr>문자열 타입</vt:lpstr>
      <vt:lpstr>문자열 타입</vt:lpstr>
      <vt:lpstr>문자열 타입</vt:lpstr>
      <vt:lpstr>문자열 타입</vt:lpstr>
      <vt:lpstr>문자열 타입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Kyoungsoo Bok</cp:lastModifiedBy>
  <cp:revision>1100</cp:revision>
  <cp:lastPrinted>2017-01-23T06:09:45Z</cp:lastPrinted>
  <dcterms:created xsi:type="dcterms:W3CDTF">2004-04-28T09:15:25Z</dcterms:created>
  <dcterms:modified xsi:type="dcterms:W3CDTF">2019-10-27T09:49:34Z</dcterms:modified>
</cp:coreProperties>
</file>