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7606" r:id="rId2"/>
    <p:sldMasterId id="2147486836" r:id="rId3"/>
    <p:sldMasterId id="2147487621" r:id="rId4"/>
  </p:sldMasterIdLst>
  <p:notesMasterIdLst>
    <p:notesMasterId r:id="rId44"/>
  </p:notesMasterIdLst>
  <p:handoutMasterIdLst>
    <p:handoutMasterId r:id="rId45"/>
  </p:handoutMasterIdLst>
  <p:sldIdLst>
    <p:sldId id="1116" r:id="rId5"/>
    <p:sldId id="1354" r:id="rId6"/>
    <p:sldId id="1355" r:id="rId7"/>
    <p:sldId id="1356" r:id="rId8"/>
    <p:sldId id="1357" r:id="rId9"/>
    <p:sldId id="1358" r:id="rId10"/>
    <p:sldId id="1385" r:id="rId11"/>
    <p:sldId id="1359" r:id="rId12"/>
    <p:sldId id="1360" r:id="rId13"/>
    <p:sldId id="1361" r:id="rId14"/>
    <p:sldId id="1386" r:id="rId15"/>
    <p:sldId id="1363" r:id="rId16"/>
    <p:sldId id="1364" r:id="rId17"/>
    <p:sldId id="1387" r:id="rId18"/>
    <p:sldId id="1365" r:id="rId19"/>
    <p:sldId id="1366" r:id="rId20"/>
    <p:sldId id="1388" r:id="rId21"/>
    <p:sldId id="1367" r:id="rId22"/>
    <p:sldId id="1368" r:id="rId23"/>
    <p:sldId id="1389" r:id="rId24"/>
    <p:sldId id="1369" r:id="rId25"/>
    <p:sldId id="1390" r:id="rId26"/>
    <p:sldId id="1391" r:id="rId27"/>
    <p:sldId id="1392" r:id="rId28"/>
    <p:sldId id="1371" r:id="rId29"/>
    <p:sldId id="1372" r:id="rId30"/>
    <p:sldId id="1373" r:id="rId31"/>
    <p:sldId id="1393" r:id="rId32"/>
    <p:sldId id="1374" r:id="rId33"/>
    <p:sldId id="1375" r:id="rId34"/>
    <p:sldId id="1376" r:id="rId35"/>
    <p:sldId id="1377" r:id="rId36"/>
    <p:sldId id="1378" r:id="rId37"/>
    <p:sldId id="1379" r:id="rId38"/>
    <p:sldId id="1380" r:id="rId39"/>
    <p:sldId id="1381" r:id="rId40"/>
    <p:sldId id="1382" r:id="rId41"/>
    <p:sldId id="1383" r:id="rId42"/>
    <p:sldId id="1384" r:id="rId4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0066CC"/>
    <a:srgbClr val="003399"/>
    <a:srgbClr val="FF00FF"/>
    <a:srgbClr val="C4C8F2"/>
    <a:srgbClr val="D29B2E"/>
    <a:srgbClr val="A4CB5D"/>
    <a:srgbClr val="363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469" autoAdjust="0"/>
  </p:normalViewPr>
  <p:slideViewPr>
    <p:cSldViewPr>
      <p:cViewPr varScale="1">
        <p:scale>
          <a:sx n="111" d="100"/>
          <a:sy n="111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0"/>
    </p:cViewPr>
  </p:sorterViewPr>
  <p:notesViewPr>
    <p:cSldViewPr>
      <p:cViewPr varScale="1">
        <p:scale>
          <a:sx n="80" d="100"/>
          <a:sy n="80" d="100"/>
        </p:scale>
        <p:origin x="2982" y="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9D35DD1-5FFE-46C3-91C8-847D6DF1BAD8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8951"/>
            <a:ext cx="2946400" cy="493713"/>
          </a:xfrm>
          <a:prstGeom prst="rect">
            <a:avLst/>
          </a:prstGeom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172D296-022A-468B-A63B-E28167E814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27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691064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378951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9F0319F-4616-4E87-ADEC-BD17C288F8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867661-A3A2-49F1-AB2A-C7DBB5240AAB}" type="slidenum">
              <a:rPr lang="en-US" altLang="ko-KR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10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65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924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02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/>
          </p:cNvSpPr>
          <p:nvPr userDrawn="1"/>
        </p:nvSpPr>
        <p:spPr bwMode="gray">
          <a:xfrm>
            <a:off x="6916738" y="3411538"/>
            <a:ext cx="1819275" cy="1981200"/>
          </a:xfrm>
          <a:custGeom>
            <a:avLst/>
            <a:gdLst>
              <a:gd name="T0" fmla="*/ 2147483646 w 1146"/>
              <a:gd name="T1" fmla="*/ 2147483646 h 1248"/>
              <a:gd name="T2" fmla="*/ 2147483646 w 1146"/>
              <a:gd name="T3" fmla="*/ 0 h 1248"/>
              <a:gd name="T4" fmla="*/ 2147483646 w 1146"/>
              <a:gd name="T5" fmla="*/ 2147483646 h 1248"/>
              <a:gd name="T6" fmla="*/ 0 w 1146"/>
              <a:gd name="T7" fmla="*/ 2147483646 h 1248"/>
              <a:gd name="T8" fmla="*/ 2147483646 w 1146"/>
              <a:gd name="T9" fmla="*/ 2147483646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6" h="1248">
                <a:moveTo>
                  <a:pt x="362" y="46"/>
                </a:moveTo>
                <a:lnTo>
                  <a:pt x="1146" y="0"/>
                </a:lnTo>
                <a:lnTo>
                  <a:pt x="686" y="1156"/>
                </a:lnTo>
                <a:lnTo>
                  <a:pt x="0" y="1248"/>
                </a:lnTo>
                <a:lnTo>
                  <a:pt x="362" y="46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gray">
          <a:xfrm>
            <a:off x="4495800" y="6400800"/>
            <a:ext cx="9144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8FEA537F-601E-4FF5-A87D-17022B6815FC}" type="slidenum">
              <a:rPr kumimoji="0" lang="ko-KR" altLang="en-US" sz="1200" smtClean="0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ko-KR" sz="12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그림 17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941888"/>
            <a:ext cx="914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925" y="44624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20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0043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17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184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92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605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8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15" y="11372"/>
            <a:ext cx="8229600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u"/>
              <a:defRPr sz="2000" b="1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Bodoni MT" panose="02070603080606020203" pitchFamily="18" charset="0"/>
                <a:ea typeface="돋움" panose="020B0600000101010101" pitchFamily="50" charset="-127"/>
                <a:cs typeface="Times New Roman" pitchFamily="18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400" baseline="0">
                <a:latin typeface="Bodoni MT" panose="02070603080606020203" pitchFamily="18" charset="0"/>
                <a:ea typeface="돋움" panose="020B0600000101010101" pitchFamily="50" charset="-127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네번째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4003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09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9316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B393CC8-5696-4772-B5D6-EC3C3707B52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011C6E36-5736-4AE9-B501-533739EB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584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F8B2CDD-584A-4014-B9A8-F9F7905F69E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599C8FE-7455-4409-BD76-440A4B49A5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39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7EEDDFBE-7265-4459-8DAE-1DDFAFFDAB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6A67D5-12C7-4566-AF1A-B1F5A9FE9C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08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6AFCAD0A-630E-4C44-8705-8958E3515F8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364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98F72ACE-B5B6-4BAE-BF9D-89250142259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6"/>
            <a:ext cx="8229600" cy="6840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600" b="1" kern="1200" spc="-5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견고딕" pitchFamily="18" charset="-127"/>
                <a:ea typeface="HY견고딕" pitchFamily="18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1800">
                <a:latin typeface="맑은 고딕" pitchFamily="50" charset="-127"/>
                <a:ea typeface="맑은 고딕" pitchFamily="50" charset="-127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6236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2CEDD-181C-455F-A33E-127014F79AA7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C454-FB90-4BF2-9AF5-E899C62010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5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F6D4-86F6-409B-8D15-36640945F364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BC661-008C-4D74-AADA-3B89820AC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2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1CE72-3F4B-43E5-9C71-CB7EA08F7DBB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CEA00-4543-46BD-AD56-E84D93EFB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5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7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AB86957-672F-4E3F-A9FF-198EF049F6DD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0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AECBD3F-5675-41BB-A3C6-D39EC3DB1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000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8211-DE91-4409-898E-89244E7A0B37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4C49E-C5EB-4970-9167-5D4784229A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CD06-2875-40D1-8DA6-5AD364015DEC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6501-0536-430A-A7CC-B75D4E6963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04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51A0-6417-49FB-80C6-331A9EC1A766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4D7E-4909-415D-8964-7DF59BDFA4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98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16293-AE33-4B92-9F49-0E8504535211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91131-B827-40F3-A65B-B828E06744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85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2570-FEC3-41EC-8919-89E8A570FD44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39C0-D41D-4018-962E-900E12C0CCE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2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E03F2-1CCA-4510-A420-456C688C94F5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FEE39-9FCC-4E79-8948-3F8029DBB9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93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DCC8-AB13-408C-9ECE-CCEFF1766406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E28E-6468-481B-9678-08C3E3F0B2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BFA5-58BA-4CAF-870C-0C0317A60222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CDED-FDD7-4A69-9111-E930CC44A3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76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defRPr>
            </a:lvl3pPr>
            <a:lvl4pPr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7826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99A213B-8939-4547-B5EF-4484D0EA0A28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8B7CB23-CC11-421F-B4F9-807C0B62BF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066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5BC821E-A6A7-4827-8ED6-B1EE4B58C11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627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DA0E9B5-80C4-497C-87BA-7EB77B21DC2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5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7DE81BE-7CDA-4DF1-BC7A-9A293414A66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39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E530A43-899A-4130-8EFE-1F047F0B72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5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C165923-1503-460F-91BA-56DBD55F3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805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FE4C2343-6D06-462D-B00E-81EF2A77F2B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238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CBB2FDA-D9BE-4DBD-AD3A-DFD379B2285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7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67718BE-D67D-4CC7-88EF-C77AE77F8B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A093B13-AD46-4D6C-908F-104978FAA78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67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640CD6E0-1076-4869-8307-BCFBAFF833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8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7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A5B2AA8B-CAF5-4C8B-91F7-1B793EE900F2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3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D06B75B-825C-48B5-86C6-5C329ADB41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8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4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6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87490856-5596-4F0E-AB37-40DBFF7CA4C1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9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4AFB1FB8-14B6-492A-ABC8-9FD2B72602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3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2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5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4B69BB8D-AE58-4933-9100-D9A53B002C87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28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A7ECA26-81A8-4C32-999F-C9B51BD468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8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FA887E30-8EAC-4684-AE80-9A5E3CB20AA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F2D45BB-3820-4B6D-8CFD-5507AFF728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4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6" name="Picture 33" descr="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-4" y="-2"/>
              <a:ext cx="5762" cy="510"/>
            </a:xfrm>
            <a:custGeom>
              <a:avLst/>
              <a:gdLst>
                <a:gd name="T0" fmla="*/ 2 w 5762"/>
                <a:gd name="T1" fmla="*/ 3 h 600"/>
                <a:gd name="T2" fmla="*/ 3603 w 5762"/>
                <a:gd name="T3" fmla="*/ 3 h 600"/>
                <a:gd name="T4" fmla="*/ 3704 w 5762"/>
                <a:gd name="T5" fmla="*/ 3 h 600"/>
                <a:gd name="T6" fmla="*/ 3970 w 5762"/>
                <a:gd name="T7" fmla="*/ 3 h 600"/>
                <a:gd name="T8" fmla="*/ 4053 w 5762"/>
                <a:gd name="T9" fmla="*/ 3 h 600"/>
                <a:gd name="T10" fmla="*/ 5762 w 5762"/>
                <a:gd name="T11" fmla="*/ 3 h 600"/>
                <a:gd name="T12" fmla="*/ 5762 w 5762"/>
                <a:gd name="T13" fmla="*/ 0 h 600"/>
                <a:gd name="T14" fmla="*/ 0 w 5762"/>
                <a:gd name="T15" fmla="*/ 2 h 600"/>
                <a:gd name="T16" fmla="*/ 2 w 5762"/>
                <a:gd name="T17" fmla="*/ 3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600">
                  <a:moveTo>
                    <a:pt x="2" y="600"/>
                  </a:moveTo>
                  <a:lnTo>
                    <a:pt x="3603" y="600"/>
                  </a:lnTo>
                  <a:cubicBezTo>
                    <a:pt x="3663" y="600"/>
                    <a:pt x="3704" y="579"/>
                    <a:pt x="3704" y="579"/>
                  </a:cubicBezTo>
                  <a:lnTo>
                    <a:pt x="3970" y="485"/>
                  </a:lnTo>
                  <a:cubicBezTo>
                    <a:pt x="3970" y="485"/>
                    <a:pt x="3996" y="473"/>
                    <a:pt x="4053" y="467"/>
                  </a:cubicBezTo>
                  <a:lnTo>
                    <a:pt x="5762" y="466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2" y="600"/>
                  </a:lnTo>
                  <a:close/>
                </a:path>
              </a:pathLst>
            </a:custGeom>
            <a:gradFill rotWithShape="1">
              <a:gsLst>
                <a:gs pos="0">
                  <a:srgbClr val="0C72B8"/>
                </a:gs>
                <a:gs pos="100000">
                  <a:srgbClr val="0E8B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바닥_23"/>
          <p:cNvPicPr>
            <a:picLocks noChangeAspect="1" noChangeArrowheads="1"/>
          </p:cNvPicPr>
          <p:nvPr/>
        </p:nvPicPr>
        <p:blipFill>
          <a:blip r:embed="rId4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8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B0832A3C-B5A8-4CF3-A027-F57CFF0EB42F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31" name="그림 36" descr="cbnu_ci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37" descr="cbnu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E33B82DD-4A2D-4E9A-BC20-4755F210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그림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44450"/>
            <a:ext cx="912812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/>
          <p:cNvSpPr/>
          <p:nvPr userDrawn="1"/>
        </p:nvSpPr>
        <p:spPr>
          <a:xfrm flipV="1">
            <a:off x="1963" y="669925"/>
            <a:ext cx="9139238" cy="78914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flipV="1">
            <a:off x="18870" y="6518438"/>
            <a:ext cx="9139238" cy="18000"/>
          </a:xfrm>
          <a:prstGeom prst="rect">
            <a:avLst/>
          </a:prstGeom>
          <a:solidFill>
            <a:srgbClr val="0066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3" r:id="rId1"/>
    <p:sldLayoutId id="2147487581" r:id="rId2"/>
    <p:sldLayoutId id="2147487594" r:id="rId3"/>
    <p:sldLayoutId id="2147487595" r:id="rId4"/>
    <p:sldLayoutId id="2147487596" r:id="rId5"/>
    <p:sldLayoutId id="2147487597" r:id="rId6"/>
    <p:sldLayoutId id="2147487598" r:id="rId7"/>
    <p:sldLayoutId id="2147487599" r:id="rId8"/>
    <p:sldLayoutId id="2147487600" r:id="rId9"/>
    <p:sldLayoutId id="2147487601" r:id="rId10"/>
    <p:sldLayoutId id="2147487602" r:id="rId11"/>
    <p:sldLayoutId id="2147487603" r:id="rId12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175" y="744538"/>
            <a:ext cx="9140825" cy="61134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30" name="Rectangle 210"/>
          <p:cNvSpPr>
            <a:spLocks noChangeArrowheads="1"/>
          </p:cNvSpPr>
          <p:nvPr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 smtClean="0">
                <a:ea typeface="HY견고딕" panose="02030600000101010101" pitchFamily="18" charset="-127"/>
              </a:rPr>
              <a:t>  </a:t>
            </a:r>
            <a:fld id="{098B1BBF-7AB1-4354-865C-01500B48CB1B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5938838" y="6573838"/>
            <a:ext cx="3194050" cy="2778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1" indent="0" algn="r" eaLnBrk="1" latinLnBrk="1" hangingPunct="1">
              <a:defRPr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빅데이터생활형서비스연구센터</a:t>
            </a:r>
            <a:endParaRPr lang="ko-KR" altLang="en-US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2" name="그룹 35"/>
          <p:cNvGrpSpPr>
            <a:grpSpLocks/>
          </p:cNvGrpSpPr>
          <p:nvPr/>
        </p:nvGrpSpPr>
        <p:grpSpPr bwMode="auto">
          <a:xfrm>
            <a:off x="53975" y="6548438"/>
            <a:ext cx="1157288" cy="296862"/>
            <a:chOff x="7259485" y="151905"/>
            <a:chExt cx="1670233" cy="428628"/>
          </a:xfrm>
        </p:grpSpPr>
        <p:pic>
          <p:nvPicPr>
            <p:cNvPr id="1033" name="그림 36" descr="cbnu_ci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그림 37" descr="cbnu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2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07" r:id="rId1"/>
    <p:sldLayoutId id="2147487608" r:id="rId2"/>
    <p:sldLayoutId id="2147487609" r:id="rId3"/>
    <p:sldLayoutId id="2147487610" r:id="rId4"/>
    <p:sldLayoutId id="2147487611" r:id="rId5"/>
    <p:sldLayoutId id="2147487612" r:id="rId6"/>
    <p:sldLayoutId id="2147487613" r:id="rId7"/>
    <p:sldLayoutId id="2147487614" r:id="rId8"/>
    <p:sldLayoutId id="2147487615" r:id="rId9"/>
    <p:sldLayoutId id="2147487616" r:id="rId10"/>
    <p:sldLayoutId id="2147487617" r:id="rId11"/>
    <p:sldLayoutId id="2147487618" r:id="rId12"/>
    <p:sldLayoutId id="2147487619" r:id="rId13"/>
    <p:sldLayoutId id="2147487620" r:id="rId14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D69653-1A23-4BC6-8CC6-BBD0439CB0A5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552FAA-381D-4F43-80F5-A5510B194B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2" r:id="rId1"/>
    <p:sldLayoutId id="2147487583" r:id="rId2"/>
    <p:sldLayoutId id="2147487584" r:id="rId3"/>
    <p:sldLayoutId id="2147487585" r:id="rId4"/>
    <p:sldLayoutId id="2147487586" r:id="rId5"/>
    <p:sldLayoutId id="2147487587" r:id="rId6"/>
    <p:sldLayoutId id="2147487588" r:id="rId7"/>
    <p:sldLayoutId id="2147487589" r:id="rId8"/>
    <p:sldLayoutId id="2147487590" r:id="rId9"/>
    <p:sldLayoutId id="2147487591" r:id="rId10"/>
    <p:sldLayoutId id="2147487592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5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smtClean="0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BCF3FC86-BD6F-4DD1-8988-336ECB68A8AD}" type="slidenum">
              <a:rPr lang="en-US" altLang="ko-KR" sz="16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4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2" r:id="rId1"/>
    <p:sldLayoutId id="2147487623" r:id="rId2"/>
    <p:sldLayoutId id="2147487624" r:id="rId3"/>
    <p:sldLayoutId id="2147487625" r:id="rId4"/>
    <p:sldLayoutId id="2147487626" r:id="rId5"/>
    <p:sldLayoutId id="2147487627" r:id="rId6"/>
    <p:sldLayoutId id="2147487628" r:id="rId7"/>
    <p:sldLayoutId id="2147487629" r:id="rId8"/>
    <p:sldLayoutId id="2147487630" r:id="rId9"/>
    <p:sldLayoutId id="2147487631" r:id="rId10"/>
    <p:sldLayoutId id="2147487632" r:id="rId11"/>
    <p:sldLayoutId id="214748763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92075" y="3716338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endParaRPr lang="en-US" altLang="ko-KR" sz="36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원광대학교 </a:t>
            </a:r>
            <a:r>
              <a:rPr lang="en-US" altLang="ko-KR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SW</a:t>
            </a:r>
            <a:r>
              <a:rPr lang="ko-KR" altLang="en-US" sz="3200" b="1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융합학과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ko-KR" altLang="en-US" sz="32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복경수</a:t>
            </a:r>
            <a:endParaRPr lang="en-US" altLang="ko-KR" sz="3200" b="1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 smtClean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2557817" y="2205038"/>
            <a:ext cx="399821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타입</a:t>
            </a:r>
            <a:r>
              <a:rPr lang="en-US" altLang="ko-KR" sz="4800" b="1" spc="-1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altLang="en-US" sz="48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 smtClean="0"/>
              <a:t>(2/3)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FORTRAN</a:t>
            </a:r>
            <a:r>
              <a:rPr lang="en-US" altLang="ko-KR" dirty="0"/>
              <a:t>, Ada</a:t>
            </a:r>
            <a:r>
              <a:rPr lang="ko-KR" altLang="en-US" dirty="0"/>
              <a:t>에서의 배열 선언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예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334616" y="1628800"/>
            <a:ext cx="5181600" cy="685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INTEGER A(3, 2)               	      ⋯ FORTRAN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A: array (1..3, 1..2) of integer;    ⋯ Ada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676400" y="2819400"/>
            <a:ext cx="13716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int A[3][2];</a:t>
            </a:r>
          </a:p>
        </p:txBody>
      </p:sp>
      <p:pic>
        <p:nvPicPr>
          <p:cNvPr id="6" name="Picture 7" descr="5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1"/>
          <a:stretch>
            <a:fillRect/>
          </a:stretch>
        </p:blipFill>
        <p:spPr bwMode="auto">
          <a:xfrm>
            <a:off x="3419872" y="2890961"/>
            <a:ext cx="3048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42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(1/3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메모리에 </a:t>
            </a:r>
            <a:r>
              <a:rPr lang="ko-KR" altLang="en-US" dirty="0"/>
              <a:t>저장되는 방식</a:t>
            </a:r>
          </a:p>
          <a:p>
            <a:pPr lvl="2"/>
            <a:r>
              <a:rPr lang="ko-KR" altLang="en-US" dirty="0"/>
              <a:t>행 중심 저장 방식 </a:t>
            </a:r>
            <a:r>
              <a:rPr lang="en-US" altLang="ko-KR" dirty="0"/>
              <a:t>: </a:t>
            </a:r>
            <a:r>
              <a:rPr lang="ko-KR" altLang="en-US" dirty="0"/>
              <a:t>먼저 첫째 행</a:t>
            </a:r>
            <a:r>
              <a:rPr lang="en-US" altLang="ko-KR" dirty="0"/>
              <a:t>, </a:t>
            </a:r>
            <a:r>
              <a:rPr lang="ko-KR" altLang="en-US" dirty="0"/>
              <a:t>다음에 둘째 행</a:t>
            </a:r>
            <a:r>
              <a:rPr lang="en-US" altLang="ko-KR" dirty="0"/>
              <a:t>, … </a:t>
            </a:r>
            <a:r>
              <a:rPr lang="ko-KR" altLang="en-US" dirty="0"/>
              <a:t>식으로 저장</a:t>
            </a:r>
          </a:p>
          <a:p>
            <a:pPr lvl="3"/>
            <a:r>
              <a:rPr lang="ko-KR" altLang="en-US" dirty="0"/>
              <a:t>대부분의 언어에서 사용</a:t>
            </a:r>
          </a:p>
          <a:p>
            <a:pPr lvl="2"/>
            <a:r>
              <a:rPr lang="ko-KR" altLang="en-US" dirty="0"/>
              <a:t>열 중심 저장 방식 </a:t>
            </a:r>
            <a:r>
              <a:rPr lang="en-US" altLang="ko-KR" dirty="0"/>
              <a:t>: </a:t>
            </a:r>
            <a:r>
              <a:rPr lang="ko-KR" altLang="en-US" dirty="0"/>
              <a:t>먼저 첫째 열</a:t>
            </a:r>
            <a:r>
              <a:rPr lang="en-US" altLang="ko-KR" dirty="0"/>
              <a:t>, </a:t>
            </a:r>
            <a:r>
              <a:rPr lang="ko-KR" altLang="en-US" dirty="0"/>
              <a:t>다음에 둘째 열</a:t>
            </a:r>
            <a:r>
              <a:rPr lang="en-US" altLang="ko-KR" dirty="0"/>
              <a:t>, … </a:t>
            </a:r>
            <a:r>
              <a:rPr lang="ko-KR" altLang="en-US" dirty="0"/>
              <a:t>식으로 저장</a:t>
            </a:r>
          </a:p>
          <a:p>
            <a:pPr lvl="3"/>
            <a:r>
              <a:rPr lang="en-US" altLang="ko-KR" dirty="0"/>
              <a:t>FORTRAN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A[3][2];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7" descr="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4"/>
          <a:stretch>
            <a:fillRect/>
          </a:stretch>
        </p:blipFill>
        <p:spPr bwMode="auto">
          <a:xfrm>
            <a:off x="1182960" y="2996952"/>
            <a:ext cx="66294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7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원소의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pPr lvl="1"/>
            <a:r>
              <a:rPr lang="en-US" altLang="ko-KR" dirty="0"/>
              <a:t>A[n][m]</a:t>
            </a:r>
            <a:r>
              <a:rPr lang="ko-KR" altLang="en-US" dirty="0"/>
              <a:t>의 첫 번째 원소의 행과 열의 첨자는 </a:t>
            </a:r>
            <a:r>
              <a:rPr lang="en-US" altLang="ko-KR" dirty="0"/>
              <a:t>a,</a:t>
            </a:r>
            <a:r>
              <a:rPr lang="ko-KR" altLang="en-US" dirty="0"/>
              <a:t> 시작 주소 </a:t>
            </a:r>
            <a:r>
              <a:rPr lang="en-US" altLang="ko-KR" dirty="0"/>
              <a:t>base, </a:t>
            </a:r>
            <a:r>
              <a:rPr lang="ko-KR" altLang="en-US" dirty="0"/>
              <a:t>원소의 크기는 </a:t>
            </a:r>
            <a:r>
              <a:rPr lang="en-US" altLang="ko-KR" dirty="0"/>
              <a:t>size</a:t>
            </a:r>
            <a:r>
              <a:rPr lang="ko-KR" altLang="en-US" dirty="0"/>
              <a:t>일 때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의 주소는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A[3][2] </a:t>
            </a:r>
            <a:r>
              <a:rPr lang="ko-KR" altLang="en-US" dirty="0"/>
              <a:t>배열의 </a:t>
            </a:r>
            <a:r>
              <a:rPr lang="en-US" altLang="ko-KR" dirty="0"/>
              <a:t>A[2][0]</a:t>
            </a:r>
            <a:r>
              <a:rPr lang="ko-KR" altLang="en-US" dirty="0"/>
              <a:t>의 주소 값은</a:t>
            </a:r>
            <a:r>
              <a:rPr lang="en-US" altLang="ko-KR" dirty="0"/>
              <a:t>?</a:t>
            </a:r>
            <a:endParaRPr lang="ko-KR" altLang="en-US" dirty="0"/>
          </a:p>
          <a:p>
            <a:pPr lvl="2"/>
            <a:r>
              <a:rPr lang="ko-KR" altLang="en-US" dirty="0"/>
              <a:t>시작 주소 </a:t>
            </a:r>
            <a:r>
              <a:rPr lang="en-US" altLang="ko-KR" dirty="0"/>
              <a:t>200, </a:t>
            </a:r>
            <a:r>
              <a:rPr lang="ko-KR" altLang="en-US" dirty="0"/>
              <a:t>각 원소의 크기를 </a:t>
            </a:r>
            <a:r>
              <a:rPr lang="en-US" altLang="ko-KR" dirty="0"/>
              <a:t>4</a:t>
            </a:r>
            <a:r>
              <a:rPr lang="ko-KR" altLang="en-US" dirty="0"/>
              <a:t>로 가정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259632" y="1844824"/>
            <a:ext cx="6324600" cy="762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행 중심 저장 방식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: A[i][j]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의 주소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= base + (m×(i-a) + (j-a)) × size</a:t>
            </a:r>
          </a:p>
          <a:p>
            <a:pPr algn="l">
              <a:lnSpc>
                <a:spcPct val="130000"/>
              </a:lnSpc>
            </a:pP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열 중심 저장 방식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: A[i][j]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의 주소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= base + (n×(j-a) + (i-a)) × size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pic>
        <p:nvPicPr>
          <p:cNvPr id="5" name="Picture 6" descr="5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8"/>
          <a:stretch>
            <a:fillRect/>
          </a:stretch>
        </p:blipFill>
        <p:spPr bwMode="auto">
          <a:xfrm>
            <a:off x="1234480" y="3501008"/>
            <a:ext cx="62484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0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원소의 주소</a:t>
            </a:r>
            <a:r>
              <a:rPr lang="en-US" altLang="ko-KR" dirty="0" smtClean="0"/>
              <a:t>(2/2)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</a:t>
            </a:r>
            <a:r>
              <a:rPr lang="ko-KR" altLang="en-US" dirty="0"/>
              <a:t>중심 저장 방식의 </a:t>
            </a:r>
            <a:r>
              <a:rPr lang="en-US" altLang="ko-KR" dirty="0"/>
              <a:t>A[2][0] </a:t>
            </a:r>
            <a:r>
              <a:rPr lang="ko-KR" altLang="en-US" dirty="0"/>
              <a:t>주소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ko-KR" altLang="en-US" dirty="0"/>
              <a:t>	 </a:t>
            </a:r>
            <a:r>
              <a:rPr lang="en-US" altLang="ko-KR" dirty="0"/>
              <a:t>base + (m×(</a:t>
            </a:r>
            <a:r>
              <a:rPr lang="en-US" altLang="ko-KR" dirty="0" err="1"/>
              <a:t>i</a:t>
            </a:r>
            <a:r>
              <a:rPr lang="en-US" altLang="ko-KR" dirty="0"/>
              <a:t>-a) + (j-a)) × size</a:t>
            </a:r>
          </a:p>
          <a:p>
            <a:pPr lvl="1">
              <a:buFontTx/>
              <a:buNone/>
            </a:pPr>
            <a:r>
              <a:rPr lang="en-US" altLang="ko-KR" dirty="0"/>
              <a:t>	 = 200 + (2×(2-0) + (0-0)) × 4</a:t>
            </a:r>
          </a:p>
          <a:p>
            <a:pPr lvl="1">
              <a:buFontTx/>
              <a:buNone/>
            </a:pPr>
            <a:r>
              <a:rPr lang="en-US" altLang="ko-KR" dirty="0"/>
              <a:t>	 = </a:t>
            </a:r>
            <a:r>
              <a:rPr lang="en-US" altLang="ko-KR" dirty="0" smtClean="0"/>
              <a:t>216</a:t>
            </a:r>
            <a:endParaRPr lang="ko-KR" altLang="en-US" dirty="0"/>
          </a:p>
          <a:p>
            <a:pPr lvl="1"/>
            <a:r>
              <a:rPr lang="ko-KR" altLang="en-US" dirty="0"/>
              <a:t>열 중심 저장 방식의 </a:t>
            </a:r>
            <a:r>
              <a:rPr lang="en-US" altLang="ko-KR" dirty="0"/>
              <a:t>A[2][0] </a:t>
            </a:r>
            <a:r>
              <a:rPr lang="ko-KR" altLang="en-US" dirty="0"/>
              <a:t>주소</a:t>
            </a:r>
          </a:p>
          <a:p>
            <a:pPr lvl="1">
              <a:buFontTx/>
              <a:buNone/>
            </a:pPr>
            <a:r>
              <a:rPr lang="ko-KR" altLang="en-US" dirty="0"/>
              <a:t>	</a:t>
            </a:r>
            <a:r>
              <a:rPr lang="en-US" altLang="ko-KR" dirty="0"/>
              <a:t>base + (n×(j-a) + (</a:t>
            </a:r>
            <a:r>
              <a:rPr lang="en-US" altLang="ko-KR" dirty="0" err="1"/>
              <a:t>i</a:t>
            </a:r>
            <a:r>
              <a:rPr lang="en-US" altLang="ko-KR" dirty="0"/>
              <a:t>-a)) × size</a:t>
            </a:r>
          </a:p>
          <a:p>
            <a:pPr lvl="1">
              <a:buFontTx/>
              <a:buNone/>
            </a:pPr>
            <a:r>
              <a:rPr lang="en-US" altLang="ko-KR" dirty="0"/>
              <a:t>	 = 200 + (3×(0-0) + (2-0)) × 4</a:t>
            </a:r>
          </a:p>
          <a:p>
            <a:pPr lvl="1">
              <a:buFontTx/>
              <a:buNone/>
            </a:pPr>
            <a:r>
              <a:rPr lang="en-US" altLang="ko-KR" dirty="0"/>
              <a:t>	 = 208</a:t>
            </a:r>
          </a:p>
          <a:p>
            <a:pPr lvl="3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351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C/C</a:t>
            </a:r>
            <a:r>
              <a:rPr lang="en-US" altLang="ko-KR" dirty="0"/>
              <a:t>++</a:t>
            </a:r>
            <a:r>
              <a:rPr lang="ko-KR" altLang="en-US" dirty="0"/>
              <a:t>에서 배열의 초기화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[5] = {1, 2, 3, 4, 5};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matrix[2][3] = {1, 2, 3, 4, 5, 6};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intArray</a:t>
            </a:r>
            <a:r>
              <a:rPr lang="en-US" altLang="ko-KR" dirty="0"/>
              <a:t>[] = {1, 2, 3, 4, 5};</a:t>
            </a:r>
          </a:p>
          <a:p>
            <a:pPr lvl="3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6600"/>
                </a:solidFill>
              </a:rPr>
              <a:t>배열 크기 생략 시 초기 값의 개수에 따라 배열 크기 설정</a:t>
            </a:r>
            <a:endParaRPr lang="en-US" altLang="ko-KR" dirty="0">
              <a:solidFill>
                <a:srgbClr val="FF6600"/>
              </a:solidFill>
            </a:endParaRP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matrix[][3] = {1, 2, 3, 4, 5, 6};</a:t>
            </a:r>
          </a:p>
          <a:p>
            <a:pPr lvl="3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rgbClr val="FF6600"/>
                </a:solidFill>
                <a:sym typeface="Wingdings" panose="05000000000000000000" pitchFamily="2" charset="2"/>
              </a:rPr>
              <a:t>행 크기 생략 가능</a:t>
            </a:r>
            <a:endParaRPr lang="en-US" altLang="ko-KR" dirty="0">
              <a:solidFill>
                <a:srgbClr val="FF6600"/>
              </a:solidFill>
            </a:endParaRPr>
          </a:p>
          <a:p>
            <a:pPr lvl="1"/>
            <a:r>
              <a:rPr lang="en-US" altLang="ko-KR" dirty="0" smtClean="0"/>
              <a:t>Ada</a:t>
            </a:r>
            <a:r>
              <a:rPr lang="ko-KR" altLang="en-US" dirty="0"/>
              <a:t>에서 배열의 초기화</a:t>
            </a:r>
          </a:p>
          <a:p>
            <a:pPr lvl="2"/>
            <a:r>
              <a:rPr lang="en-US" altLang="ko-KR" dirty="0" err="1"/>
              <a:t>intArray</a:t>
            </a:r>
            <a:r>
              <a:rPr lang="en-US" altLang="ko-KR" dirty="0"/>
              <a:t>: array(1..5) of integer := (1, 2, 3, 4, 5);</a:t>
            </a:r>
          </a:p>
          <a:p>
            <a:pPr lvl="2"/>
            <a:r>
              <a:rPr lang="en-US" altLang="ko-KR" dirty="0" err="1"/>
              <a:t>intArray</a:t>
            </a:r>
            <a:r>
              <a:rPr lang="en-US" altLang="ko-KR" dirty="0"/>
              <a:t>: array(1..5) of integer := (2=&gt;5, 4=&gt;10, others=&gt;0);</a:t>
            </a:r>
          </a:p>
          <a:p>
            <a:pPr lvl="3">
              <a:buFontTx/>
              <a:buNone/>
            </a:pP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6600"/>
                </a:solidFill>
                <a:sym typeface="Wingdings" panose="05000000000000000000" pitchFamily="2" charset="2"/>
              </a:rPr>
              <a:t>=&gt;</a:t>
            </a:r>
            <a:r>
              <a:rPr lang="ko-KR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로 값들의 위치를 직접 지정할 수 있음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ko-KR" altLang="en-US" dirty="0">
              <a:solidFill>
                <a:srgbClr val="FF66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4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배열을 </a:t>
            </a:r>
            <a:r>
              <a:rPr lang="ko-KR" altLang="en-US" dirty="0">
                <a:sym typeface="Wingdings" panose="05000000000000000000" pitchFamily="2" charset="2"/>
              </a:rPr>
              <a:t>초기화하는 </a:t>
            </a:r>
            <a:r>
              <a:rPr lang="en-US" altLang="ko-KR" dirty="0">
                <a:sym typeface="Wingdings" panose="05000000000000000000" pitchFamily="2" charset="2"/>
              </a:rPr>
              <a:t>Ada 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</a:p>
          <a:p>
            <a:endParaRPr lang="ko-KR" altLang="en-US" dirty="0"/>
          </a:p>
        </p:txBody>
      </p:sp>
      <p:sp>
        <p:nvSpPr>
          <p:cNvPr id="8" name="내용 개체 틀 14"/>
          <p:cNvSpPr>
            <a:spLocks/>
          </p:cNvSpPr>
          <p:nvPr/>
        </p:nvSpPr>
        <p:spPr bwMode="auto">
          <a:xfrm>
            <a:off x="811308" y="1196752"/>
            <a:ext cx="7237413" cy="3657600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352425"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352425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with TEXT_IO;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use TEXT_IO;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procedure test is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package INT_IO is new TEXT_IO.INTEGER_IO (integer);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use INT_IO;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</a:t>
            </a:r>
            <a:r>
              <a:rPr kumimoji="0" lang="en-US" altLang="ko-KR" sz="1400" dirty="0" err="1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intArray</a:t>
            </a: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: array(1..5) of integer := (2=&gt;5, 4=&gt;10, others=&gt;0);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index: integer;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index := 1;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while index &lt;= 5 loop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   put(</a:t>
            </a:r>
            <a:r>
              <a:rPr kumimoji="0" lang="en-US" altLang="ko-KR" sz="1400" dirty="0" err="1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intArray</a:t>
            </a: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(index));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   index := index + 1;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   end loop;</a:t>
            </a:r>
          </a:p>
          <a:p>
            <a:pPr eaLnBrk="1" hangingPunct="1">
              <a:spcBef>
                <a:spcPct val="20000"/>
              </a:spcBef>
              <a:buClr>
                <a:srgbClr val="4098B4"/>
              </a:buClr>
              <a:buFont typeface="Wingdings" panose="05000000000000000000" pitchFamily="2" charset="2"/>
              <a:buNone/>
            </a:pPr>
            <a:r>
              <a:rPr kumimoji="0" lang="en-US" altLang="ko-KR" sz="1400" dirty="0" smtClean="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end test;</a:t>
            </a:r>
            <a:endParaRPr kumimoji="0" lang="ko-KR" altLang="en-US" sz="1400" dirty="0" smtClean="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80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레코드</a:t>
            </a:r>
            <a:endParaRPr lang="ko-KR" altLang="en-US" dirty="0"/>
          </a:p>
          <a:p>
            <a:pPr lvl="1"/>
            <a:r>
              <a:rPr lang="ko-KR" altLang="en-US" dirty="0"/>
              <a:t>집합체의 원소를 이름으로 식별하는 </a:t>
            </a:r>
            <a:r>
              <a:rPr lang="ko-KR" altLang="en-US" dirty="0" err="1"/>
              <a:t>이질형</a:t>
            </a:r>
            <a:r>
              <a:rPr lang="ko-KR" altLang="en-US" dirty="0"/>
              <a:t> 데이터의 모임</a:t>
            </a:r>
          </a:p>
          <a:p>
            <a:pPr lvl="1"/>
            <a:r>
              <a:rPr lang="en-US" altLang="ko-KR" dirty="0"/>
              <a:t>1960</a:t>
            </a:r>
            <a:r>
              <a:rPr lang="ko-KR" altLang="en-US" dirty="0"/>
              <a:t>년대 초기에 </a:t>
            </a:r>
            <a:r>
              <a:rPr lang="en-US" altLang="ko-KR" dirty="0"/>
              <a:t>COBOL</a:t>
            </a:r>
            <a:r>
              <a:rPr lang="ko-KR" altLang="en-US" dirty="0"/>
              <a:t>에 </a:t>
            </a:r>
            <a:r>
              <a:rPr lang="ko-KR" altLang="en-US" dirty="0" smtClean="0"/>
              <a:t>도입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-1" b="49028"/>
          <a:stretch/>
        </p:blipFill>
        <p:spPr bwMode="auto">
          <a:xfrm>
            <a:off x="1048147" y="1988840"/>
            <a:ext cx="7512655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735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레코드 정의와 선언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(1/2)</a:t>
            </a:r>
          </a:p>
          <a:p>
            <a:pPr lvl="1"/>
            <a:r>
              <a:rPr lang="en-US" altLang="ko-KR" dirty="0" smtClean="0"/>
              <a:t>Pascal</a:t>
            </a:r>
            <a:endParaRPr lang="en-US" altLang="ko-KR" dirty="0"/>
          </a:p>
          <a:p>
            <a:pPr lvl="2"/>
            <a:r>
              <a:rPr lang="en-US" altLang="ko-KR" dirty="0"/>
              <a:t>name, number, address </a:t>
            </a:r>
            <a:r>
              <a:rPr lang="ko-KR" altLang="en-US" dirty="0"/>
              <a:t>데이터를 하나의 레코드로 묶음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정의된 레코드인 </a:t>
            </a:r>
            <a:r>
              <a:rPr lang="en-US" altLang="ko-KR" dirty="0"/>
              <a:t>student </a:t>
            </a:r>
            <a:r>
              <a:rPr lang="ko-KR" altLang="en-US" dirty="0"/>
              <a:t>타입의 변수 </a:t>
            </a:r>
            <a:r>
              <a:rPr lang="en-US" altLang="ko-KR" dirty="0"/>
              <a:t>A </a:t>
            </a:r>
            <a:r>
              <a:rPr lang="ko-KR" altLang="en-US" dirty="0"/>
              <a:t>선언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blackWhite">
          <a:xfrm>
            <a:off x="1547664" y="1916832"/>
            <a:ext cx="5181600" cy="1524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type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student = record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name: packed array[1..20] of char;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number: integer;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address: packed array[1..30] of char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end;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blackWhite">
          <a:xfrm>
            <a:off x="1676400" y="4056112"/>
            <a:ext cx="51816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var A: student;</a:t>
            </a:r>
          </a:p>
        </p:txBody>
      </p:sp>
    </p:spTree>
    <p:extLst>
      <p:ext uri="{BB962C8B-B14F-4D97-AF65-F5344CB8AC3E}">
        <p14:creationId xmlns:p14="http://schemas.microsoft.com/office/powerpoint/2010/main" val="253382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레코드 정의와 선언 예</a:t>
            </a:r>
            <a:r>
              <a:rPr lang="en-US" altLang="ko-KR" dirty="0" smtClean="0"/>
              <a:t>(2/2)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 </a:t>
            </a:r>
            <a:r>
              <a:rPr lang="ko-KR" altLang="en-US" dirty="0"/>
              <a:t>정의와 선언 예 </a:t>
            </a:r>
            <a:r>
              <a:rPr lang="en-US" altLang="ko-KR" dirty="0"/>
              <a:t>: </a:t>
            </a:r>
            <a:r>
              <a:rPr lang="en-US" altLang="ko-KR" dirty="0" smtClean="0"/>
              <a:t>C(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레코드 정의와 선언 예 </a:t>
            </a:r>
            <a:r>
              <a:rPr lang="en-US" altLang="ko-KR" dirty="0"/>
              <a:t>: Ada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187624" y="1700808"/>
            <a:ext cx="4038600" cy="17526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struct student {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char name[20];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int number;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char address[30];</a:t>
            </a: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};</a:t>
            </a:r>
          </a:p>
          <a:p>
            <a:pPr algn="l"/>
            <a:endParaRPr lang="en-US" altLang="ko-KR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struct student A;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1187624" y="4317504"/>
            <a:ext cx="4038600" cy="1905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type student is record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name: string (1..20);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number: integer;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address: string (1..30);</a:t>
            </a: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end record;</a:t>
            </a:r>
          </a:p>
          <a:p>
            <a:pPr algn="l"/>
            <a:endParaRPr lang="en-US" altLang="ko-KR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A: student;</a:t>
            </a:r>
          </a:p>
        </p:txBody>
      </p:sp>
    </p:spTree>
    <p:extLst>
      <p:ext uri="{BB962C8B-B14F-4D97-AF65-F5344CB8AC3E}">
        <p14:creationId xmlns:p14="http://schemas.microsoft.com/office/powerpoint/2010/main" val="143878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레코드 타입 변수 </a:t>
            </a:r>
            <a:r>
              <a:rPr lang="en-US" altLang="ko-KR" dirty="0"/>
              <a:t>A</a:t>
            </a:r>
            <a:r>
              <a:rPr lang="ko-KR" altLang="en-US" dirty="0"/>
              <a:t>의 구조도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필드</a:t>
            </a:r>
            <a:r>
              <a:rPr lang="en-US" altLang="ko-KR" dirty="0"/>
              <a:t>(field): </a:t>
            </a:r>
            <a:r>
              <a:rPr lang="ko-KR" altLang="en-US" dirty="0"/>
              <a:t>레코드를 이루고 있는 데이터</a:t>
            </a:r>
          </a:p>
          <a:p>
            <a:pPr lvl="1"/>
            <a:r>
              <a:rPr lang="ko-KR" altLang="en-US" dirty="0"/>
              <a:t>필드 접근 시</a:t>
            </a:r>
            <a:r>
              <a:rPr lang="en-US" altLang="ko-KR" dirty="0"/>
              <a:t>, C/Pascal/Ada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6600"/>
                </a:solidFill>
              </a:rPr>
              <a:t>변수 이름</a:t>
            </a:r>
            <a:r>
              <a:rPr lang="en-US" altLang="ko-KR" dirty="0">
                <a:solidFill>
                  <a:srgbClr val="FF6600"/>
                </a:solidFill>
              </a:rPr>
              <a:t>.</a:t>
            </a:r>
            <a:r>
              <a:rPr lang="ko-KR" altLang="en-US" dirty="0" err="1">
                <a:solidFill>
                  <a:srgbClr val="FF6600"/>
                </a:solidFill>
              </a:rPr>
              <a:t>필드이름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ko-KR" altLang="en-US" dirty="0"/>
              <a:t>사용</a:t>
            </a:r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number </a:t>
            </a:r>
            <a:r>
              <a:rPr lang="ko-KR" altLang="en-US" dirty="0"/>
              <a:t>필드에 </a:t>
            </a:r>
            <a:r>
              <a:rPr lang="en-US" altLang="ko-KR" dirty="0"/>
              <a:t>10</a:t>
            </a:r>
            <a:r>
              <a:rPr lang="ko-KR" altLang="en-US" dirty="0"/>
              <a:t> 저장하기</a:t>
            </a:r>
          </a:p>
          <a:p>
            <a:pPr lvl="2"/>
            <a:r>
              <a:rPr lang="en-US" altLang="ko-KR" dirty="0" err="1"/>
              <a:t>A.number</a:t>
            </a:r>
            <a:r>
              <a:rPr lang="en-US" altLang="ko-KR" dirty="0"/>
              <a:t> = 10;    ⋯  C</a:t>
            </a:r>
          </a:p>
          <a:p>
            <a:pPr lvl="2"/>
            <a:r>
              <a:rPr lang="en-US" altLang="ko-KR" dirty="0" err="1"/>
              <a:t>A.number</a:t>
            </a:r>
            <a:r>
              <a:rPr lang="en-US" altLang="ko-KR" dirty="0"/>
              <a:t> := 10;   ⋯  Pascal, Ada</a:t>
            </a:r>
          </a:p>
          <a:p>
            <a:pPr lvl="2"/>
            <a:r>
              <a:rPr lang="en-US" altLang="ko-KR" dirty="0"/>
              <a:t>NUMBER OF A   ⋯ COBOL</a:t>
            </a:r>
          </a:p>
          <a:p>
            <a:endParaRPr lang="ko-KR" altLang="en-US" dirty="0"/>
          </a:p>
        </p:txBody>
      </p:sp>
      <p:pic>
        <p:nvPicPr>
          <p:cNvPr id="4" name="Picture 4" descr="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05"/>
          <a:stretch>
            <a:fillRect/>
          </a:stretch>
        </p:blipFill>
        <p:spPr bwMode="auto">
          <a:xfrm>
            <a:off x="1002221" y="1340768"/>
            <a:ext cx="35337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24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순서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열거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pPr lvl="1"/>
            <a:r>
              <a:rPr lang="ko-KR" altLang="en-US" dirty="0" smtClean="0"/>
              <a:t>변수가 </a:t>
            </a:r>
            <a:r>
              <a:rPr lang="ko-KR" altLang="en-US" dirty="0"/>
              <a:t>가질 수 있는 값들을 나열해 놓은 타입으로 양의 정수 집합과 </a:t>
            </a:r>
            <a:r>
              <a:rPr lang="ko-KR" altLang="en-US" dirty="0" smtClean="0"/>
              <a:t>연관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가질 </a:t>
            </a:r>
            <a:r>
              <a:rPr lang="ko-KR" altLang="en-US" dirty="0"/>
              <a:t>수 있는 모든 값들은 타입 정의에서 정해지는 이름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(=</a:t>
            </a:r>
            <a:r>
              <a:rPr lang="ko-KR" altLang="en-US" dirty="0" smtClean="0"/>
              <a:t>열거 상수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열거 목록의 위치에 따라 정수 값이 자동으로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ko-KR" altLang="en-US" dirty="0"/>
              <a:t>첫 번째 </a:t>
            </a:r>
            <a:r>
              <a:rPr lang="ko-KR" altLang="en-US" dirty="0" err="1"/>
              <a:t>열거자에는</a:t>
            </a:r>
            <a:r>
              <a:rPr lang="ko-KR" altLang="en-US" dirty="0"/>
              <a:t> 정수 값 </a:t>
            </a:r>
            <a:r>
              <a:rPr lang="en-US" altLang="ko-KR" dirty="0"/>
              <a:t>0</a:t>
            </a:r>
            <a:r>
              <a:rPr lang="ko-KR" altLang="en-US" dirty="0"/>
              <a:t>이 할당되며</a:t>
            </a:r>
            <a:r>
              <a:rPr lang="en-US" altLang="ko-KR" dirty="0"/>
              <a:t>, </a:t>
            </a:r>
            <a:r>
              <a:rPr lang="ko-KR" altLang="en-US" dirty="0"/>
              <a:t>각 이후 </a:t>
            </a:r>
            <a:r>
              <a:rPr lang="ko-KR" altLang="en-US" dirty="0" err="1"/>
              <a:t>열거자에는</a:t>
            </a:r>
            <a:r>
              <a:rPr lang="ko-KR" altLang="en-US" dirty="0"/>
              <a:t> 이전 </a:t>
            </a:r>
            <a:r>
              <a:rPr lang="ko-KR" altLang="en-US" dirty="0" err="1"/>
              <a:t>열거자보다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더 큰 값이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ko-KR" altLang="en-US" dirty="0" err="1"/>
              <a:t>열거자의</a:t>
            </a:r>
            <a:r>
              <a:rPr lang="ko-KR" altLang="en-US" dirty="0"/>
              <a:t> 값을 명시적으로 </a:t>
            </a:r>
            <a:r>
              <a:rPr lang="ko-KR" altLang="en-US" dirty="0" smtClean="0"/>
              <a:t>정의할 수 있음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정수 </a:t>
            </a:r>
            <a:r>
              <a:rPr lang="ko-KR" altLang="en-US" dirty="0"/>
              <a:t>값은 양 또는 음의 값일 수 있으며 </a:t>
            </a:r>
            <a:r>
              <a:rPr lang="ko-KR" altLang="en-US" dirty="0" smtClean="0"/>
              <a:t>정의되지 </a:t>
            </a:r>
            <a:r>
              <a:rPr lang="ko-KR" altLang="en-US" dirty="0"/>
              <a:t>않은 모든 </a:t>
            </a:r>
            <a:r>
              <a:rPr lang="ko-KR" altLang="en-US" dirty="0" err="1"/>
              <a:t>열거자는</a:t>
            </a:r>
            <a:r>
              <a:rPr lang="ko-KR" altLang="en-US" dirty="0"/>
              <a:t> 이전 </a:t>
            </a:r>
            <a:r>
              <a:rPr lang="ko-KR" altLang="en-US" dirty="0" err="1"/>
              <a:t>열거자보다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더 큰 값이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187624" y="4077072"/>
            <a:ext cx="6858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enum day {SUN, MON, TUE, WED, THU, FRI, SAT};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blackWhite">
          <a:xfrm>
            <a:off x="1187624" y="4610472"/>
            <a:ext cx="6858000" cy="685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enum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months {JAN=1, FEB, MAR, APR, MAY, JUN, JUL, AUG, SEP,</a:t>
            </a:r>
            <a:b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</a:b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	        OCT, NOV, DEC};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187624" y="5524872"/>
            <a:ext cx="6858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enum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 day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currentDay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163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레코드 저장 구조</a:t>
            </a:r>
            <a:endParaRPr lang="ko-KR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8" y="1313780"/>
            <a:ext cx="62992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1" y="3977605"/>
            <a:ext cx="59769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76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중첩된 레코드 타입 </a:t>
            </a:r>
            <a:r>
              <a:rPr lang="ko-KR" altLang="en-US" dirty="0" smtClean="0"/>
              <a:t>변수의 </a:t>
            </a:r>
            <a:r>
              <a:rPr lang="ko-KR" altLang="en-US" dirty="0"/>
              <a:t>구조도</a:t>
            </a:r>
          </a:p>
          <a:p>
            <a:pPr lvl="1"/>
            <a:r>
              <a:rPr lang="ko-KR" altLang="en-US" dirty="0" smtClean="0"/>
              <a:t>다른 레코드를 필드로 지정할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Ada</a:t>
            </a:r>
            <a:r>
              <a:rPr lang="en-US" altLang="ko-KR" dirty="0"/>
              <a:t>) student </a:t>
            </a:r>
            <a:r>
              <a:rPr lang="ko-KR" altLang="en-US" dirty="0"/>
              <a:t>레코드의 </a:t>
            </a:r>
            <a:r>
              <a:rPr lang="en-US" altLang="ko-KR" dirty="0"/>
              <a:t>grade </a:t>
            </a:r>
            <a:r>
              <a:rPr lang="ko-KR" altLang="en-US" dirty="0"/>
              <a:t>필드가 </a:t>
            </a:r>
            <a:r>
              <a:rPr lang="en-US" altLang="ko-KR" dirty="0"/>
              <a:t>score </a:t>
            </a:r>
            <a:r>
              <a:rPr lang="ko-KR" altLang="en-US" dirty="0"/>
              <a:t>레코드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math </a:t>
            </a:r>
            <a:r>
              <a:rPr lang="ko-KR" altLang="en-US" dirty="0"/>
              <a:t>필드 접근 방법 </a:t>
            </a:r>
            <a:r>
              <a:rPr lang="en-US" altLang="ko-KR" dirty="0"/>
              <a:t>: </a:t>
            </a:r>
            <a:r>
              <a:rPr lang="en-US" altLang="ko-KR" dirty="0" err="1" smtClean="0">
                <a:solidFill>
                  <a:srgbClr val="FF6600"/>
                </a:solidFill>
              </a:rPr>
              <a:t>A.grade.math</a:t>
            </a:r>
            <a:endParaRPr lang="ko-KR" alt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blackWhite">
          <a:xfrm>
            <a:off x="1043608" y="2060848"/>
            <a:ext cx="3657600" cy="3505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type score is record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korea: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math: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computer: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end record;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type student is record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name: string (1..20);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number: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address: string (1..30);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grade: score;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end record;</a:t>
            </a:r>
          </a:p>
          <a:p>
            <a:pPr marL="0" lvl="3" algn="l"/>
            <a:endParaRPr lang="en-US" altLang="ko-KR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A: student;</a:t>
            </a:r>
          </a:p>
        </p:txBody>
      </p:sp>
      <p:pic>
        <p:nvPicPr>
          <p:cNvPr id="5" name="Picture 5" descr="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05"/>
          <a:stretch>
            <a:fillRect/>
          </a:stretch>
        </p:blipFill>
        <p:spPr bwMode="auto">
          <a:xfrm>
            <a:off x="5292080" y="2201986"/>
            <a:ext cx="308133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6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>
                <a:latin typeface="+mn-ea"/>
              </a:rPr>
              <a:t>{ } </a:t>
            </a:r>
            <a:r>
              <a:rPr lang="ko-KR" altLang="en-US" dirty="0">
                <a:latin typeface="+mn-ea"/>
              </a:rPr>
              <a:t>안에 멤버들의 초기값을 순서대로 나열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{ } </a:t>
            </a:r>
            <a:r>
              <a:rPr lang="ko-KR" altLang="en-US" dirty="0">
                <a:latin typeface="+mn-ea"/>
              </a:rPr>
              <a:t>안에 지정한 초기값이 멤버의 개수보다 부족하면 나머지 멤버들은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초기화</a:t>
            </a:r>
            <a:endParaRPr lang="en-US" altLang="ko-KR" dirty="0">
              <a:latin typeface="+mn-ea"/>
            </a:endParaRPr>
          </a:p>
          <a:p>
            <a:pPr lvl="2"/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624" y="2420888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74" y="4791026"/>
            <a:ext cx="504031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90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멤버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참조하려면 </a:t>
            </a:r>
            <a:r>
              <a:rPr lang="en-US" altLang="ko-KR" dirty="0" smtClean="0"/>
              <a:t>“.” </a:t>
            </a:r>
            <a:r>
              <a:rPr lang="ko-KR" altLang="en-US" dirty="0" smtClean="0"/>
              <a:t>연산자를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7114"/>
          <a:stretch>
            <a:fillRect/>
          </a:stretch>
        </p:blipFill>
        <p:spPr bwMode="auto">
          <a:xfrm>
            <a:off x="1043608" y="3107514"/>
            <a:ext cx="617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21188"/>
          <a:stretch/>
        </p:blipFill>
        <p:spPr bwMode="auto">
          <a:xfrm>
            <a:off x="1115616" y="1628800"/>
            <a:ext cx="5184576" cy="1372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978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동등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변수 </a:t>
            </a:r>
            <a:r>
              <a:rPr lang="ko-KR" altLang="en-US" dirty="0">
                <a:latin typeface="+mn-ea"/>
              </a:rPr>
              <a:t>간에는 직접 비교 연산을 할 수 없음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 smtClean="0">
                <a:latin typeface="+mn-ea"/>
              </a:rPr>
              <a:t>두 </a:t>
            </a:r>
            <a:r>
              <a:rPr lang="ko-KR" altLang="en-US" dirty="0">
                <a:latin typeface="+mn-ea"/>
              </a:rPr>
              <a:t>구조체 변수의 값이 같은지 비교하려면 구조체 </a:t>
            </a:r>
            <a:r>
              <a:rPr lang="ko-KR" altLang="en-US" dirty="0" err="1">
                <a:latin typeface="+mn-ea"/>
              </a:rPr>
              <a:t>변수끼리</a:t>
            </a:r>
            <a:r>
              <a:rPr lang="ko-KR" altLang="en-US" dirty="0">
                <a:latin typeface="+mn-ea"/>
              </a:rPr>
              <a:t> 비교하는 대신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멤버 대 멤버로 비교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0248" y="4793111"/>
            <a:ext cx="7467599" cy="93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6079"/>
          <a:stretch/>
        </p:blipFill>
        <p:spPr bwMode="auto">
          <a:xfrm>
            <a:off x="1086738" y="2688696"/>
            <a:ext cx="7013654" cy="153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53701"/>
          <a:stretch/>
        </p:blipFill>
        <p:spPr bwMode="auto">
          <a:xfrm>
            <a:off x="1087465" y="1580906"/>
            <a:ext cx="7107380" cy="1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78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레코드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Ada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번에 레코드 타입 변수의 모든 필드에 값 배정 가능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동등 </a:t>
            </a:r>
            <a:r>
              <a:rPr lang="ko-KR" altLang="en-US" dirty="0"/>
              <a:t>연산자 적용 가능</a:t>
            </a:r>
          </a:p>
          <a:p>
            <a:endParaRPr lang="ko-KR" alt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blackWhite">
          <a:xfrm>
            <a:off x="1115616" y="1544720"/>
            <a:ext cx="3657600" cy="1828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type score is record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korean: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math: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computer: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end record;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student: score;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student := (70, 80, 90);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blackWhite">
          <a:xfrm>
            <a:off x="4343400" y="3429000"/>
            <a:ext cx="3657600" cy="3048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type score is record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math: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computer: integer;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end record;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student1, student2: score;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student1 := (70, 80);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student2 := (70, 80);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if student1 = student2 then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put("equal");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else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put("not equal");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end if;</a:t>
            </a:r>
          </a:p>
        </p:txBody>
      </p:sp>
    </p:spTree>
    <p:extLst>
      <p:ext uri="{BB962C8B-B14F-4D97-AF65-F5344CB8AC3E}">
        <p14:creationId xmlns:p14="http://schemas.microsoft.com/office/powerpoint/2010/main" val="60043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공용체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endParaRPr lang="ko-KR" altLang="en-US" dirty="0"/>
          </a:p>
          <a:p>
            <a:pPr lvl="1"/>
            <a:r>
              <a:rPr lang="ko-KR" altLang="en-US" dirty="0"/>
              <a:t>레코드와 형식이 </a:t>
            </a:r>
            <a:r>
              <a:rPr lang="ko-KR" altLang="en-US" dirty="0"/>
              <a:t>유사하며 </a:t>
            </a:r>
            <a:r>
              <a:rPr lang="ko-KR" altLang="en-US" dirty="0" err="1"/>
              <a:t>공용체를</a:t>
            </a:r>
            <a:r>
              <a:rPr lang="ko-KR" altLang="en-US" dirty="0"/>
              <a:t> 정의하면 </a:t>
            </a:r>
            <a:r>
              <a:rPr lang="ko-KR" altLang="en-US" dirty="0" smtClean="0"/>
              <a:t>새로운 </a:t>
            </a:r>
            <a:r>
              <a:rPr lang="ko-KR" altLang="en-US" dirty="0" err="1" smtClean="0"/>
              <a:t>데이터형</a:t>
            </a:r>
            <a:endParaRPr lang="ko-KR" altLang="en-US" dirty="0"/>
          </a:p>
          <a:p>
            <a:pPr lvl="1"/>
            <a:r>
              <a:rPr lang="ko-KR" altLang="en-US" dirty="0"/>
              <a:t>구조체와 달리 모든 필드가 같은 메모리를 공유하면서 필요에 따라 한 </a:t>
            </a:r>
            <a:r>
              <a:rPr lang="ko-KR" altLang="en-US" dirty="0" err="1"/>
              <a:t>필드만을</a:t>
            </a:r>
            <a:r>
              <a:rPr lang="ko-KR" altLang="en-US" dirty="0"/>
              <a:t> 사용할 수 있음</a:t>
            </a:r>
          </a:p>
          <a:p>
            <a:pPr lvl="1"/>
            <a:r>
              <a:rPr lang="ko-KR" altLang="en-US" dirty="0"/>
              <a:t>개념 설명 예</a:t>
            </a:r>
          </a:p>
          <a:p>
            <a:pPr lvl="2"/>
            <a:r>
              <a:rPr lang="ko-KR" altLang="en-US" dirty="0"/>
              <a:t>음료수는 </a:t>
            </a:r>
            <a:r>
              <a:rPr lang="en-US" altLang="ko-KR" dirty="0"/>
              <a:t>float </a:t>
            </a:r>
            <a:r>
              <a:rPr lang="ko-KR" altLang="en-US" dirty="0"/>
              <a:t>타입의 </a:t>
            </a:r>
            <a:r>
              <a:rPr lang="en-US" altLang="ko-KR" dirty="0"/>
              <a:t>liter(</a:t>
            </a:r>
            <a:r>
              <a:rPr lang="ko-KR" altLang="en-US" dirty="0"/>
              <a:t>용량</a:t>
            </a:r>
            <a:r>
              <a:rPr lang="en-US" altLang="ko-KR" dirty="0"/>
              <a:t>), </a:t>
            </a:r>
            <a:r>
              <a:rPr lang="ko-KR" altLang="en-US" dirty="0"/>
              <a:t>과일은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number(</a:t>
            </a:r>
            <a:r>
              <a:rPr lang="ko-KR" altLang="en-US" dirty="0"/>
              <a:t>개수</a:t>
            </a:r>
            <a:r>
              <a:rPr lang="en-US" altLang="ko-KR" dirty="0"/>
              <a:t>), </a:t>
            </a:r>
            <a:r>
              <a:rPr lang="ko-KR" altLang="en-US" dirty="0"/>
              <a:t>꽃은 </a:t>
            </a:r>
            <a:r>
              <a:rPr lang="en-US" altLang="ko-KR" dirty="0"/>
              <a:t>char </a:t>
            </a:r>
            <a:r>
              <a:rPr lang="ko-KR" altLang="en-US" dirty="0"/>
              <a:t>배열의 </a:t>
            </a:r>
            <a:r>
              <a:rPr lang="en-US" altLang="ko-KR" dirty="0"/>
              <a:t>name(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  <a:r>
              <a:rPr lang="ko-KR" altLang="en-US" dirty="0"/>
              <a:t>으로 가정</a:t>
            </a:r>
          </a:p>
          <a:p>
            <a:pPr lvl="2"/>
            <a:r>
              <a:rPr lang="en-US" altLang="ko-KR" dirty="0"/>
              <a:t>liter, number, name</a:t>
            </a:r>
            <a:r>
              <a:rPr lang="ko-KR" altLang="en-US" dirty="0"/>
              <a:t>은 동시에 사용되는 경우는 없고 상황에 따라 하나만 사용되는데 이러한 경우에 </a:t>
            </a:r>
            <a:r>
              <a:rPr lang="ko-KR" altLang="en-US" dirty="0" err="1"/>
              <a:t>공용체를</a:t>
            </a:r>
            <a:r>
              <a:rPr lang="ko-KR" altLang="en-US" dirty="0"/>
              <a:t> 사용하는 것이 </a:t>
            </a:r>
            <a:r>
              <a:rPr lang="ko-KR" altLang="en-US" dirty="0" err="1" smtClean="0"/>
              <a:t>바람직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을 사용한 </a:t>
            </a:r>
            <a:r>
              <a:rPr lang="en-US" altLang="ko-KR" dirty="0"/>
              <a:t>C/C++ </a:t>
            </a:r>
            <a:r>
              <a:rPr lang="ko-KR" altLang="en-US" dirty="0" err="1"/>
              <a:t>공용체</a:t>
            </a:r>
            <a:r>
              <a:rPr lang="ko-KR" altLang="en-US" dirty="0"/>
              <a:t> 표현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115616" y="3933056"/>
            <a:ext cx="3657600" cy="1828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union product {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float liter;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int number;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   char name[10];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};</a:t>
            </a:r>
          </a:p>
          <a:p>
            <a:pPr marL="0" lvl="3" algn="l"/>
            <a:endParaRPr lang="en-US" altLang="ko-KR">
              <a:latin typeface="Comic Sans MS" panose="030F0702030302020204" pitchFamily="66" charset="0"/>
              <a:ea typeface="맑은 고딕" panose="020B0503020000020004" pitchFamily="50" charset="-127"/>
            </a:endParaRPr>
          </a:p>
          <a:p>
            <a:pPr marL="0" lvl="3"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union product A;</a:t>
            </a:r>
          </a:p>
        </p:txBody>
      </p:sp>
    </p:spTree>
    <p:extLst>
      <p:ext uri="{BB962C8B-B14F-4D97-AF65-F5344CB8AC3E}">
        <p14:creationId xmlns:p14="http://schemas.microsoft.com/office/powerpoint/2010/main" val="164900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타입 변수 </a:t>
            </a:r>
            <a:r>
              <a:rPr lang="en-US" altLang="ko-KR" dirty="0"/>
              <a:t>A</a:t>
            </a:r>
            <a:r>
              <a:rPr lang="ko-KR" altLang="en-US" dirty="0"/>
              <a:t>의 구조도</a:t>
            </a:r>
          </a:p>
          <a:p>
            <a:pPr lvl="1">
              <a:defRPr/>
            </a:pPr>
            <a:r>
              <a:rPr lang="ko-KR" altLang="en-US" dirty="0" err="1" smtClean="0"/>
              <a:t>공용체</a:t>
            </a:r>
            <a:r>
              <a:rPr lang="ko-KR" altLang="en-US" dirty="0" smtClean="0"/>
              <a:t> </a:t>
            </a:r>
            <a:r>
              <a:rPr lang="ko-KR" altLang="en-US" dirty="0"/>
              <a:t>변수의 멤버들은 모두 같은 주소에 할당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모든 멤버 변수들의 값을 저장할 수 없으며 어떤 순간에는 하나의 멤버만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공용체의</a:t>
            </a:r>
            <a:r>
              <a:rPr lang="ko-KR" altLang="en-US" dirty="0"/>
              <a:t> 크기는 </a:t>
            </a:r>
            <a:r>
              <a:rPr lang="ko-KR" altLang="en-US" dirty="0" err="1"/>
              <a:t>공용체의</a:t>
            </a:r>
            <a:r>
              <a:rPr lang="ko-KR" altLang="en-US" dirty="0"/>
              <a:t> 멤버 중 가장 크기가 큰 멤버에 의해 결정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liter </a:t>
            </a:r>
            <a:r>
              <a:rPr lang="ko-KR" altLang="en-US" dirty="0"/>
              <a:t>필드 접근 방법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6600"/>
                </a:solidFill>
              </a:rPr>
              <a:t>A.litter</a:t>
            </a:r>
            <a:endParaRPr lang="en-US" altLang="ko-KR" dirty="0">
              <a:solidFill>
                <a:srgbClr val="FF6600"/>
              </a:solidFill>
            </a:endParaRP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5029200" y="3048000"/>
            <a:ext cx="3810000" cy="32004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switch(type) {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DRINK: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("%f\n",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A.liter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break;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FRUIT: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("%d\n", 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A.number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break;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case FLOWER: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("%s\n", A.name);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break;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default: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      </a:t>
            </a:r>
            <a:r>
              <a:rPr lang="en-US" altLang="ko-KR" dirty="0" err="1">
                <a:latin typeface="Comic Sans MS" panose="030F0702030302020204" pitchFamily="66" charset="0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("bad type\n");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}</a:t>
            </a:r>
          </a:p>
        </p:txBody>
      </p:sp>
      <p:pic>
        <p:nvPicPr>
          <p:cNvPr id="5" name="Picture 5" descr="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1"/>
          <a:stretch>
            <a:fillRect/>
          </a:stretch>
        </p:blipFill>
        <p:spPr bwMode="auto">
          <a:xfrm>
            <a:off x="868871" y="2309018"/>
            <a:ext cx="3667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41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공용체</a:t>
            </a:r>
            <a:endParaRPr lang="en-US" altLang="ko-KR" dirty="0" smtClean="0"/>
          </a:p>
          <a:p>
            <a:pPr lvl="1"/>
            <a:r>
              <a:rPr lang="en-US" altLang="ko-KR" dirty="0"/>
              <a:t>union</a:t>
            </a:r>
            <a:r>
              <a:rPr lang="ko-KR" altLang="en-US" dirty="0"/>
              <a:t>을 </a:t>
            </a:r>
            <a:r>
              <a:rPr lang="en-US" altLang="ko-KR" dirty="0" err="1"/>
              <a:t>struct</a:t>
            </a:r>
            <a:r>
              <a:rPr lang="ko-KR" altLang="en-US" dirty="0"/>
              <a:t>로 사용하는 것을 제외하면 </a:t>
            </a:r>
            <a:r>
              <a:rPr lang="ko-KR" altLang="en-US" dirty="0" smtClean="0"/>
              <a:t>구조체 선언 </a:t>
            </a:r>
            <a:r>
              <a:rPr lang="ko-KR" altLang="en-US" dirty="0"/>
              <a:t>방법과 동일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7" b="6386"/>
          <a:stretch/>
        </p:blipFill>
        <p:spPr>
          <a:xfrm>
            <a:off x="1187624" y="1700808"/>
            <a:ext cx="665618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Ada) </a:t>
            </a:r>
            <a:r>
              <a:rPr lang="ko-KR" altLang="en-US" dirty="0"/>
              <a:t>가변 레코드 </a:t>
            </a:r>
            <a:r>
              <a:rPr lang="en-US" altLang="ko-KR" dirty="0"/>
              <a:t>- </a:t>
            </a:r>
            <a:r>
              <a:rPr lang="ko-KR" altLang="en-US" dirty="0" err="1"/>
              <a:t>판별자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pPr lvl="1"/>
            <a:r>
              <a:rPr lang="ko-KR" altLang="en-US" dirty="0" err="1"/>
              <a:t>판별자</a:t>
            </a:r>
            <a:r>
              <a:rPr lang="ko-KR" altLang="en-US" dirty="0"/>
              <a:t> </a:t>
            </a:r>
            <a:r>
              <a:rPr lang="en-US" altLang="ko-KR" dirty="0"/>
              <a:t>kind</a:t>
            </a:r>
            <a:r>
              <a:rPr lang="ko-KR" altLang="en-US" dirty="0"/>
              <a:t>에 따라 사용되는 필드가 달라짐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115616" y="1628800"/>
            <a:ext cx="5051648" cy="3810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type Class is (DRINK, FRUIT, FLOWER);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type product(kind: Class) is record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 name: string(1..5);</a:t>
            </a:r>
          </a:p>
          <a:p>
            <a:pPr marL="0" lvl="3" algn="l"/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    no: integer;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case kind is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when DRINK =&gt;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   liter: float;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when FRUIT =&gt;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   size: integer;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   number: integer;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when FLOWER =&gt;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    bunch: integer;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end case;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end record;</a:t>
            </a:r>
          </a:p>
        </p:txBody>
      </p:sp>
    </p:spTree>
    <p:extLst>
      <p:ext uri="{BB962C8B-B14F-4D97-AF65-F5344CB8AC3E}">
        <p14:creationId xmlns:p14="http://schemas.microsoft.com/office/powerpoint/2010/main" val="14922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순서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/>
              <a:t>향상시키기 위해 사용</a:t>
            </a:r>
          </a:p>
          <a:p>
            <a:pPr lvl="1"/>
            <a:endParaRPr lang="ko-KR" altLang="en-US" dirty="0"/>
          </a:p>
          <a:p>
            <a:pPr lvl="1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		  </a:t>
            </a:r>
            <a:r>
              <a:rPr lang="en-US" altLang="ko-KR" dirty="0" smtClean="0">
                <a:sym typeface="Wingdings" panose="05000000000000000000" pitchFamily="2" charset="2"/>
              </a:rPr>
              <a:t>    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r>
              <a:rPr lang="en-US" altLang="ko-KR" dirty="0">
                <a:sym typeface="Wingdings" panose="05000000000000000000" pitchFamily="2" charset="2"/>
              </a:rPr>
              <a:t>				  </a:t>
            </a:r>
            <a:r>
              <a:rPr lang="en-US" altLang="ko-KR" dirty="0" smtClean="0">
                <a:sym typeface="Wingdings" panose="05000000000000000000" pitchFamily="2" charset="2"/>
              </a:rPr>
              <a:t>   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</a:t>
            </a:r>
            <a:r>
              <a:rPr lang="en-US" altLang="ko-KR" dirty="0">
                <a:sym typeface="Wingdings" panose="05000000000000000000" pitchFamily="2" charset="2"/>
              </a:rPr>
              <a:t>++</a:t>
            </a:r>
            <a:r>
              <a:rPr lang="ko-KR" altLang="en-US" dirty="0">
                <a:sym typeface="Wingdings" panose="05000000000000000000" pitchFamily="2" charset="2"/>
              </a:rPr>
              <a:t>에서는 열거 타입 변수에 수치 값을 배정하면 오류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캐스트 연산자 사용하여 명시적인 타입 변환으로 해결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899592" y="1781944"/>
            <a:ext cx="2286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if (currentDay == 1)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3947592" y="1781944"/>
            <a:ext cx="29718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if (currentDay == MON)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899592" y="2543944"/>
            <a:ext cx="2286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currentDay = MON;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blackWhite">
          <a:xfrm>
            <a:off x="3947592" y="2543944"/>
            <a:ext cx="29718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currentDay = 1;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blackWhite">
          <a:xfrm>
            <a:off x="4802088" y="4293096"/>
            <a:ext cx="2362200" cy="304800"/>
          </a:xfrm>
          <a:prstGeom prst="roundRect">
            <a:avLst>
              <a:gd name="adj" fmla="val 3333"/>
            </a:avLst>
          </a:prstGeom>
          <a:solidFill>
            <a:srgbClr val="FF66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currentDay = (day)1;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gray">
          <a:xfrm>
            <a:off x="6588224" y="2924944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92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r>
              <a:rPr lang="ko-KR" altLang="en-US" dirty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Ada) </a:t>
            </a:r>
            <a:r>
              <a:rPr lang="ko-KR" altLang="en-US" dirty="0"/>
              <a:t>가변 레코드 </a:t>
            </a:r>
            <a:r>
              <a:rPr lang="en-US" altLang="ko-KR" dirty="0"/>
              <a:t>- </a:t>
            </a:r>
            <a:r>
              <a:rPr lang="ko-KR" altLang="en-US" dirty="0" err="1"/>
              <a:t>판별자</a:t>
            </a:r>
            <a:r>
              <a:rPr lang="ko-KR" altLang="en-US" dirty="0"/>
              <a:t> 이용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정의된 </a:t>
            </a:r>
            <a:r>
              <a:rPr lang="ko-KR" altLang="en-US" dirty="0"/>
              <a:t>가변 레코드 </a:t>
            </a:r>
            <a:r>
              <a:rPr lang="en-US" altLang="ko-KR" dirty="0"/>
              <a:t>product </a:t>
            </a:r>
            <a:r>
              <a:rPr lang="ko-KR" altLang="en-US" dirty="0"/>
              <a:t>타입의 변수 선언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2"/>
            <a:r>
              <a:rPr lang="en-US" altLang="ko-KR" dirty="0" smtClean="0"/>
              <a:t>goods1 </a:t>
            </a:r>
            <a:r>
              <a:rPr lang="en-US" altLang="ko-KR" dirty="0"/>
              <a:t>: name, no, liter </a:t>
            </a:r>
            <a:r>
              <a:rPr lang="ko-KR" altLang="en-US" dirty="0"/>
              <a:t>필드로 이루어짐</a:t>
            </a:r>
          </a:p>
          <a:p>
            <a:pPr lvl="2"/>
            <a:r>
              <a:rPr lang="en-US" altLang="ko-KR" dirty="0"/>
              <a:t>goods2 : name, no, size, </a:t>
            </a:r>
            <a:r>
              <a:rPr lang="en-US" altLang="ko-KR" dirty="0" err="1"/>
              <a:t>numbe</a:t>
            </a:r>
            <a:r>
              <a:rPr lang="en-US" altLang="ko-KR" dirty="0"/>
              <a:t> </a:t>
            </a:r>
            <a:r>
              <a:rPr lang="ko-KR" altLang="en-US" dirty="0"/>
              <a:t>필드로 이루어짐</a:t>
            </a:r>
          </a:p>
          <a:p>
            <a:pPr lvl="3"/>
            <a:endParaRPr lang="ko-KR" altLang="en-US" dirty="0"/>
          </a:p>
          <a:p>
            <a:pPr lvl="1"/>
            <a:r>
              <a:rPr lang="ko-KR" altLang="en-US" dirty="0"/>
              <a:t>각 필드에 값을 배정하는 문장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19672" y="1628800"/>
            <a:ext cx="3200400" cy="6858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goods1: product(DRINK);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goods2: product(FRUIT);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1187624" y="3777866"/>
            <a:ext cx="6858000" cy="1219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goods1.name := "cider";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goods1.no := 1;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goods1.liter := 1.5;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goods2:= (kind=&gt;FRUIT, name=&gt;"apple", no=&gt;2, size=&gt;3, number=&gt;5);</a:t>
            </a:r>
          </a:p>
        </p:txBody>
      </p:sp>
    </p:spTree>
    <p:extLst>
      <p:ext uri="{BB962C8B-B14F-4D97-AF65-F5344CB8AC3E}">
        <p14:creationId xmlns:p14="http://schemas.microsoft.com/office/powerpoint/2010/main" val="3509599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포인터의 개요</a:t>
            </a:r>
          </a:p>
          <a:p>
            <a:pPr lvl="1"/>
            <a:r>
              <a:rPr lang="ko-KR" altLang="en-US" dirty="0"/>
              <a:t>포인터 타입</a:t>
            </a:r>
          </a:p>
          <a:p>
            <a:pPr lvl="2"/>
            <a:r>
              <a:rPr lang="ko-KR" altLang="en-US" dirty="0"/>
              <a:t>변수가 임의의 객체를 참조하기 위해 메모리 주소를 값으로 갖는 타입</a:t>
            </a:r>
          </a:p>
          <a:p>
            <a:pPr lvl="2"/>
            <a:r>
              <a:rPr lang="en-US" altLang="ko-KR" dirty="0"/>
              <a:t>Pascal, C, C++, Ada </a:t>
            </a:r>
            <a:r>
              <a:rPr lang="ko-KR" altLang="en-US" dirty="0"/>
              <a:t>등 최근 언어들은 포인터 개념을 </a:t>
            </a:r>
            <a:r>
              <a:rPr lang="ko-KR" altLang="en-US" dirty="0" smtClean="0"/>
              <a:t>제공</a:t>
            </a:r>
            <a:endParaRPr lang="ko-KR" altLang="en-US" dirty="0"/>
          </a:p>
          <a:p>
            <a:pPr lvl="1"/>
            <a:r>
              <a:rPr lang="ko-KR" altLang="en-US" dirty="0"/>
              <a:t>포인터 개념이 도입된 큰 이유</a:t>
            </a:r>
          </a:p>
          <a:p>
            <a:pPr lvl="2"/>
            <a:r>
              <a:rPr lang="ko-KR" altLang="en-US" dirty="0" smtClean="0"/>
              <a:t>기억 장소의 </a:t>
            </a:r>
            <a:r>
              <a:rPr lang="ko-KR" altLang="en-US" dirty="0"/>
              <a:t>동적 관리</a:t>
            </a:r>
          </a:p>
          <a:p>
            <a:pPr lvl="2"/>
            <a:r>
              <a:rPr lang="ko-KR" altLang="en-US" dirty="0"/>
              <a:t>동적으로 </a:t>
            </a:r>
            <a:r>
              <a:rPr lang="ko-KR" altLang="en-US" dirty="0" err="1"/>
              <a:t>할당받는</a:t>
            </a:r>
            <a:r>
              <a:rPr lang="ko-KR" altLang="en-US" dirty="0"/>
              <a:t> 메모리 공간 </a:t>
            </a:r>
            <a:r>
              <a:rPr lang="en-US" altLang="ko-KR" dirty="0"/>
              <a:t>: </a:t>
            </a:r>
            <a:r>
              <a:rPr lang="en-US" altLang="ko-KR" dirty="0" smtClean="0"/>
              <a:t>heap</a:t>
            </a:r>
            <a:endParaRPr lang="en-US" altLang="ko-KR" dirty="0"/>
          </a:p>
          <a:p>
            <a:pPr lvl="1"/>
            <a:r>
              <a:rPr lang="ko-KR" altLang="en-US" dirty="0"/>
              <a:t>포인터 </a:t>
            </a:r>
            <a:r>
              <a:rPr lang="ko-KR" altLang="en-US" dirty="0" smtClean="0"/>
              <a:t>선언</a:t>
            </a:r>
            <a:endParaRPr lang="ko-KR" altLang="en-US" dirty="0"/>
          </a:p>
          <a:p>
            <a:pPr lvl="2"/>
            <a:r>
              <a:rPr lang="ko-KR" altLang="en-US" dirty="0"/>
              <a:t>포인터 변수 선언 시</a:t>
            </a:r>
            <a:r>
              <a:rPr lang="en-US" altLang="ko-KR" dirty="0"/>
              <a:t>, </a:t>
            </a:r>
            <a:r>
              <a:rPr lang="ko-KR" altLang="en-US" dirty="0"/>
              <a:t>변수 이름 앞에 * 를 붙임</a:t>
            </a:r>
          </a:p>
          <a:p>
            <a:pPr lvl="2"/>
            <a:r>
              <a:rPr lang="en-US" altLang="ko-KR" dirty="0" err="1"/>
              <a:t>ptr</a:t>
            </a:r>
            <a:r>
              <a:rPr lang="en-US" altLang="ko-KR" dirty="0"/>
              <a:t> : </a:t>
            </a:r>
            <a:r>
              <a:rPr lang="ko-KR" altLang="en-US" dirty="0"/>
              <a:t>포인터 변수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타입의 데이터를 저장하고 있는 메모리 주소를 저장</a:t>
            </a:r>
          </a:p>
          <a:p>
            <a:pPr lvl="3"/>
            <a:r>
              <a:rPr lang="ko-KR" altLang="en-US" dirty="0"/>
              <a:t>포인터 변수에 *</a:t>
            </a:r>
            <a:r>
              <a:rPr lang="ko-KR" altLang="en-US" dirty="0" err="1"/>
              <a:t>를</a:t>
            </a:r>
            <a:r>
              <a:rPr lang="ko-KR" altLang="en-US" dirty="0"/>
              <a:t> 붙이면</a:t>
            </a:r>
            <a:r>
              <a:rPr lang="en-US" altLang="ko-KR" dirty="0"/>
              <a:t>, </a:t>
            </a:r>
            <a:r>
              <a:rPr lang="en-US" altLang="ko-KR" dirty="0" err="1"/>
              <a:t>ptr</a:t>
            </a:r>
            <a:r>
              <a:rPr lang="ko-KR" altLang="en-US" dirty="0"/>
              <a:t>이 가리키는 곳을 의미</a:t>
            </a:r>
          </a:p>
          <a:p>
            <a:pPr lvl="2"/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259632" y="4657328"/>
            <a:ext cx="2895600" cy="1219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01  int a=3;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02  int *ptr;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03  ptr = &amp;a;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04  printf("%d", *ptr);</a:t>
            </a:r>
          </a:p>
        </p:txBody>
      </p:sp>
      <p:pic>
        <p:nvPicPr>
          <p:cNvPr id="5" name="Picture 6" descr="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5"/>
          <a:stretch>
            <a:fillRect/>
          </a:stretch>
        </p:blipFill>
        <p:spPr bwMode="auto">
          <a:xfrm>
            <a:off x="4536232" y="4581128"/>
            <a:ext cx="3962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10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포인터를 </a:t>
            </a:r>
            <a:r>
              <a:rPr lang="ko-KR" altLang="en-US" dirty="0"/>
              <a:t>이용한 동적 기억 장소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(1/4)</a:t>
            </a:r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구조체 선언</a:t>
            </a:r>
            <a:r>
              <a:rPr lang="en-US" altLang="ko-KR" dirty="0"/>
              <a:t>, </a:t>
            </a:r>
            <a:r>
              <a:rPr lang="ko-KR" altLang="en-US" dirty="0"/>
              <a:t>포인터 타입 변수 선언 후 동적 메모리 </a:t>
            </a:r>
            <a:r>
              <a:rPr lang="ko-KR" altLang="en-US" dirty="0" smtClean="0"/>
              <a:t>할당</a:t>
            </a:r>
            <a:endParaRPr lang="en-US" altLang="ko-KR" dirty="0"/>
          </a:p>
          <a:p>
            <a:pPr lvl="2"/>
            <a:r>
              <a:rPr lang="ko-KR" altLang="en-US" dirty="0" smtClean="0"/>
              <a:t>생성되는 </a:t>
            </a:r>
            <a:r>
              <a:rPr lang="en-US" altLang="ko-KR" dirty="0" err="1"/>
              <a:t>ptr</a:t>
            </a:r>
            <a:r>
              <a:rPr lang="ko-KR" altLang="en-US" dirty="0"/>
              <a:t>은 </a:t>
            </a:r>
            <a:r>
              <a:rPr lang="en-US" altLang="ko-KR" dirty="0" err="1"/>
              <a:t>struct</a:t>
            </a:r>
            <a:r>
              <a:rPr lang="en-US" altLang="ko-KR" dirty="0"/>
              <a:t> list </a:t>
            </a:r>
            <a:r>
              <a:rPr lang="ko-KR" altLang="en-US" dirty="0"/>
              <a:t>타입 데이터를 저장하고 있는 메모리 주소를 저장할 수 있음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blackWhite">
          <a:xfrm>
            <a:off x="1676400" y="2204864"/>
            <a:ext cx="5105400" cy="12192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struct list {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int data;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struct list *next;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};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676400" y="3652664"/>
            <a:ext cx="5105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</a:rPr>
              <a:t>struct</a:t>
            </a:r>
            <a:r>
              <a:rPr lang="en-US" altLang="ko-KR" dirty="0">
                <a:latin typeface="Comic Sans MS" panose="030F0702030302020204" pitchFamily="66" charset="0"/>
              </a:rPr>
              <a:t> list *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0897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이용한 동적 기억 장소 관리</a:t>
            </a:r>
            <a:r>
              <a:rPr lang="en-US" altLang="ko-KR" dirty="0" smtClean="0"/>
              <a:t>(2/4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err="1" smtClean="0"/>
              <a:t>malloc</a:t>
            </a:r>
            <a:r>
              <a:rPr lang="en-US" altLang="ko-KR" dirty="0" smtClean="0"/>
              <a:t> </a:t>
            </a:r>
            <a:r>
              <a:rPr lang="ko-KR" altLang="en-US" dirty="0"/>
              <a:t>함수 사용</a:t>
            </a:r>
            <a:r>
              <a:rPr lang="en-US" altLang="ko-KR" dirty="0"/>
              <a:t>, </a:t>
            </a:r>
            <a:r>
              <a:rPr lang="ko-KR" altLang="en-US" dirty="0"/>
              <a:t>동적으로 메모리를 할당한 후 </a:t>
            </a:r>
            <a:r>
              <a:rPr lang="en-US" altLang="ko-KR" dirty="0" err="1"/>
              <a:t>ptr</a:t>
            </a:r>
            <a:r>
              <a:rPr lang="ko-KR" altLang="en-US" dirty="0"/>
              <a:t>이 이 영역을 가리킴</a:t>
            </a:r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ptr</a:t>
            </a:r>
            <a:r>
              <a:rPr lang="ko-KR" altLang="en-US" dirty="0"/>
              <a:t>이 가리키는 영역의 </a:t>
            </a:r>
            <a:r>
              <a:rPr lang="en-US" altLang="ko-KR" dirty="0"/>
              <a:t>data</a:t>
            </a:r>
            <a:r>
              <a:rPr lang="ko-KR" altLang="en-US" dirty="0"/>
              <a:t>에 접근하는 표현 형식 </a:t>
            </a:r>
            <a:r>
              <a:rPr lang="en-US" altLang="ko-KR" dirty="0"/>
              <a:t>: </a:t>
            </a:r>
            <a:r>
              <a:rPr lang="en-US" altLang="ko-KR" dirty="0" err="1"/>
              <a:t>ptr</a:t>
            </a:r>
            <a:r>
              <a:rPr lang="en-US" altLang="ko-KR" dirty="0"/>
              <a:t>-&gt;data</a:t>
            </a:r>
          </a:p>
          <a:p>
            <a:pPr lvl="2"/>
            <a:r>
              <a:rPr lang="en-US" altLang="ko-KR" dirty="0"/>
              <a:t>data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저장하는 방법 </a:t>
            </a:r>
            <a:r>
              <a:rPr lang="en-US" altLang="ko-KR" dirty="0"/>
              <a:t>: </a:t>
            </a:r>
            <a:r>
              <a:rPr lang="en-US" altLang="ko-KR" dirty="0" err="1"/>
              <a:t>ptr</a:t>
            </a:r>
            <a:r>
              <a:rPr lang="en-US" altLang="ko-KR" dirty="0"/>
              <a:t>-&gt;data = 10;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475656" y="1628800"/>
            <a:ext cx="5105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 = (</a:t>
            </a:r>
            <a:r>
              <a:rPr lang="en-US" altLang="ko-KR" dirty="0" err="1">
                <a:latin typeface="Comic Sans MS" panose="030F0702030302020204" pitchFamily="66" charset="0"/>
              </a:rPr>
              <a:t>struct</a:t>
            </a:r>
            <a:r>
              <a:rPr lang="en-US" altLang="ko-KR" dirty="0">
                <a:latin typeface="Comic Sans MS" panose="030F0702030302020204" pitchFamily="66" charset="0"/>
              </a:rPr>
              <a:t> list *)</a:t>
            </a:r>
            <a:r>
              <a:rPr lang="en-US" altLang="ko-KR" dirty="0" err="1">
                <a:latin typeface="Comic Sans MS" panose="030F0702030302020204" pitchFamily="66" charset="0"/>
              </a:rPr>
              <a:t>malloc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sizeof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struct</a:t>
            </a:r>
            <a:r>
              <a:rPr lang="en-US" altLang="ko-KR" dirty="0">
                <a:latin typeface="Comic Sans MS" panose="030F0702030302020204" pitchFamily="66" charset="0"/>
              </a:rPr>
              <a:t> list));</a:t>
            </a:r>
          </a:p>
        </p:txBody>
      </p:sp>
      <p:pic>
        <p:nvPicPr>
          <p:cNvPr id="5" name="Picture 6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45"/>
          <a:stretch>
            <a:fillRect/>
          </a:stretch>
        </p:blipFill>
        <p:spPr bwMode="auto">
          <a:xfrm>
            <a:off x="1828800" y="2286000"/>
            <a:ext cx="4205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이용한 동적 기억 장소 관리</a:t>
            </a:r>
            <a:r>
              <a:rPr lang="en-US" altLang="ko-KR" dirty="0" smtClean="0"/>
              <a:t>(3/4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또 </a:t>
            </a:r>
            <a:r>
              <a:rPr lang="ko-KR" altLang="en-US" dirty="0"/>
              <a:t>다른 메모리 영역을 동적으로 </a:t>
            </a:r>
            <a:r>
              <a:rPr lang="ko-KR" altLang="en-US" dirty="0" err="1"/>
              <a:t>할당받고</a:t>
            </a:r>
            <a:r>
              <a:rPr lang="ko-KR" altLang="en-US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-&gt;next</a:t>
            </a:r>
            <a:r>
              <a:rPr lang="ko-KR" altLang="en-US" dirty="0"/>
              <a:t>가 이 영역을 가리키게 하는 코드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4"/>
            <a:endParaRPr lang="ko-KR" altLang="en-US" dirty="0"/>
          </a:p>
          <a:p>
            <a:pPr lvl="3"/>
            <a:endParaRPr lang="ko-KR" altLang="en-US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새롭게 </a:t>
            </a:r>
            <a:r>
              <a:rPr lang="ko-KR" altLang="en-US" dirty="0"/>
              <a:t>생성된 영역의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r>
              <a:rPr lang="en-US" altLang="ko-KR" dirty="0"/>
              <a:t>20</a:t>
            </a:r>
            <a:r>
              <a:rPr lang="ko-KR" altLang="en-US" dirty="0"/>
              <a:t> 저장</a:t>
            </a:r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영역을 가리키고 있지 않음을 의미하는 </a:t>
            </a:r>
            <a:r>
              <a:rPr lang="en-US" altLang="ko-KR" dirty="0"/>
              <a:t>NULL</a:t>
            </a:r>
            <a:r>
              <a:rPr lang="ko-KR" altLang="en-US" dirty="0"/>
              <a:t>을 저장</a:t>
            </a:r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676400" y="1900163"/>
            <a:ext cx="5486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-&gt;next = (</a:t>
            </a:r>
            <a:r>
              <a:rPr lang="en-US" altLang="ko-KR" dirty="0" err="1">
                <a:latin typeface="Comic Sans MS" panose="030F0702030302020204" pitchFamily="66" charset="0"/>
              </a:rPr>
              <a:t>struct</a:t>
            </a:r>
            <a:r>
              <a:rPr lang="en-US" altLang="ko-KR" dirty="0">
                <a:latin typeface="Comic Sans MS" panose="030F0702030302020204" pitchFamily="66" charset="0"/>
              </a:rPr>
              <a:t> list *)</a:t>
            </a:r>
            <a:r>
              <a:rPr lang="en-US" altLang="ko-KR" dirty="0" err="1">
                <a:latin typeface="Comic Sans MS" panose="030F0702030302020204" pitchFamily="66" charset="0"/>
              </a:rPr>
              <a:t>malloc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sizeof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struct</a:t>
            </a:r>
            <a:r>
              <a:rPr lang="en-US" altLang="ko-KR" dirty="0">
                <a:latin typeface="Comic Sans MS" panose="030F0702030302020204" pitchFamily="66" charset="0"/>
              </a:rPr>
              <a:t> list));</a:t>
            </a:r>
          </a:p>
        </p:txBody>
      </p:sp>
      <p:pic>
        <p:nvPicPr>
          <p:cNvPr id="5" name="Picture 8" descr="5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4"/>
          <a:stretch>
            <a:fillRect/>
          </a:stretch>
        </p:blipFill>
        <p:spPr bwMode="auto">
          <a:xfrm>
            <a:off x="1752600" y="2585963"/>
            <a:ext cx="57912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"/>
          <p:cNvSpPr>
            <a:spLocks noChangeArrowheads="1"/>
          </p:cNvSpPr>
          <p:nvPr/>
        </p:nvSpPr>
        <p:spPr bwMode="blackWhite">
          <a:xfrm>
            <a:off x="1676400" y="4724400"/>
            <a:ext cx="2286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ptr-&gt;next-&gt;data = 20;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blackWhite">
          <a:xfrm>
            <a:off x="1676400" y="5661248"/>
            <a:ext cx="2819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ptr-&gt;next-&gt;next = NULL;</a:t>
            </a:r>
          </a:p>
        </p:txBody>
      </p:sp>
    </p:spTree>
    <p:extLst>
      <p:ext uri="{BB962C8B-B14F-4D97-AF65-F5344CB8AC3E}">
        <p14:creationId xmlns:p14="http://schemas.microsoft.com/office/powerpoint/2010/main" val="168448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이용한 동적 기억 장소 관리</a:t>
            </a:r>
            <a:r>
              <a:rPr lang="en-US" altLang="ko-KR" dirty="0" smtClean="0"/>
              <a:t>(4/4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상태에서 다음을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>
                <a:solidFill>
                  <a:srgbClr val="FF6600"/>
                </a:solidFill>
              </a:rPr>
              <a:t>쓰레기 발생</a:t>
            </a:r>
            <a:r>
              <a:rPr lang="ko-KR" altLang="en-US" dirty="0"/>
              <a:t> </a:t>
            </a:r>
            <a:r>
              <a:rPr lang="en-US" altLang="ko-KR" dirty="0"/>
              <a:t>: 20</a:t>
            </a:r>
            <a:r>
              <a:rPr lang="ko-KR" altLang="en-US" dirty="0"/>
              <a:t>을 저장한 영역은 더 이상 접근 불가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en-US" altLang="ko-KR" b="1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동적으로 </a:t>
            </a:r>
            <a:r>
              <a:rPr lang="ko-KR" altLang="en-US" dirty="0"/>
              <a:t>할당된 영역을 회수하기 위한 </a:t>
            </a:r>
            <a:r>
              <a:rPr lang="en-US" altLang="ko-KR" dirty="0"/>
              <a:t>free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blackWhite">
          <a:xfrm>
            <a:off x="1259632" y="1644650"/>
            <a:ext cx="21336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-&gt;next = NULL;</a:t>
            </a:r>
          </a:p>
        </p:txBody>
      </p:sp>
      <p:pic>
        <p:nvPicPr>
          <p:cNvPr id="5" name="Picture 8" descr="5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3"/>
          <a:stretch>
            <a:fillRect/>
          </a:stretch>
        </p:blipFill>
        <p:spPr bwMode="auto">
          <a:xfrm>
            <a:off x="1115616" y="2601764"/>
            <a:ext cx="5257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9"/>
          <p:cNvSpPr>
            <a:spLocks noChangeArrowheads="1"/>
          </p:cNvSpPr>
          <p:nvPr/>
        </p:nvSpPr>
        <p:spPr bwMode="blackWhite">
          <a:xfrm>
            <a:off x="1676400" y="5181600"/>
            <a:ext cx="2438400" cy="6096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free(ptr-&gt;next); 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ptr-&gt;next = NULL;</a:t>
            </a:r>
          </a:p>
        </p:txBody>
      </p:sp>
      <p:pic>
        <p:nvPicPr>
          <p:cNvPr id="7" name="Picture 10" descr="5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9"/>
          <a:stretch>
            <a:fillRect/>
          </a:stretch>
        </p:blipFill>
        <p:spPr bwMode="auto">
          <a:xfrm>
            <a:off x="4572000" y="5029200"/>
            <a:ext cx="3262313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08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</a:t>
            </a:r>
            <a:r>
              <a:rPr lang="ko-KR" altLang="en-US" dirty="0"/>
              <a:t>를 이용한 동적 메모리 관리</a:t>
            </a:r>
          </a:p>
          <a:p>
            <a:endParaRPr lang="ko-KR" altLang="en-US" dirty="0"/>
          </a:p>
        </p:txBody>
      </p:sp>
      <p:sp>
        <p:nvSpPr>
          <p:cNvPr id="4" name="내용 개체 틀 14"/>
          <p:cNvSpPr>
            <a:spLocks/>
          </p:cNvSpPr>
          <p:nvPr/>
        </p:nvSpPr>
        <p:spPr bwMode="auto">
          <a:xfrm>
            <a:off x="912813" y="1340768"/>
            <a:ext cx="7237412" cy="5027613"/>
          </a:xfrm>
          <a:prstGeom prst="rect">
            <a:avLst/>
          </a:prstGeom>
          <a:solidFill>
            <a:srgbClr val="E2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248150"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 defTabSz="4248150"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 defTabSz="4248150"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 defTabSz="4248150"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 defTabSz="4248150"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defTabSz="42481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defTabSz="42481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defTabSz="42481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defTabSz="42481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ctr"/>
              </a:tabLs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01 	with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02 	use TEXT_IO;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03 	procedure pointer is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04 	package INT_IO is new TEXT_IO.INTEGER_IO (integer);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05 		use INT_IO;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06 		type list;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07		type ptrList is access list;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08 		type list is record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09 			data: integer;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10			next: ptrList;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11		end record;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12 		ptr: ptrList;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13 	begin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14 		ptr := new list'(10, null);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15 		ptr.next := new list'(20, null);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16		put(ptr.data);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17 		put(ptr.next.data);</a:t>
            </a:r>
          </a:p>
          <a:p>
            <a:pPr algn="l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663300"/>
                </a:solidFill>
                <a:latin typeface="Comic Sans MS" panose="030F0702030302020204" pitchFamily="66" charset="0"/>
                <a:ea typeface="HY견고딕" panose="02030600000101010101" pitchFamily="18" charset="-127"/>
              </a:rPr>
              <a:t>18 	end pointer;</a:t>
            </a:r>
            <a:endParaRPr lang="ko-KR" altLang="en-US" sz="1400">
              <a:solidFill>
                <a:srgbClr val="663300"/>
              </a:solidFill>
              <a:latin typeface="Comic Sans MS" panose="030F0702030302020204" pitchFamily="66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974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 타입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는 참조 타입이라는 포인터 타입을 추가적으로 제공</a:t>
            </a:r>
          </a:p>
          <a:p>
            <a:pPr lvl="2"/>
            <a:r>
              <a:rPr lang="ko-KR" altLang="en-US" dirty="0"/>
              <a:t>참조 타입 변수는 변수 선언과 동시에 반드시 초기화되어야 함</a:t>
            </a:r>
          </a:p>
          <a:p>
            <a:pPr lvl="2"/>
            <a:r>
              <a:rPr lang="ko-KR" altLang="en-US" dirty="0"/>
              <a:t>그 후에는 값을 변경할 수 없음</a:t>
            </a:r>
          </a:p>
          <a:p>
            <a:pPr lvl="2"/>
            <a:r>
              <a:rPr lang="ko-KR" altLang="en-US" dirty="0"/>
              <a:t>참조 타입 변수는 선언할 때 변수 이름 앞에 </a:t>
            </a:r>
            <a:r>
              <a:rPr lang="en-US" altLang="ko-KR" dirty="0"/>
              <a:t>&amp;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ko-KR" altLang="en-US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예</a:t>
            </a:r>
          </a:p>
          <a:p>
            <a:pPr lvl="2"/>
            <a:endParaRPr lang="ko-KR" altLang="en-US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3"/>
            <a:r>
              <a:rPr lang="ko-KR" altLang="en-US" dirty="0" err="1"/>
              <a:t>참조타입</a:t>
            </a:r>
            <a:r>
              <a:rPr lang="ko-KR" altLang="en-US" dirty="0"/>
              <a:t> 변수 </a:t>
            </a:r>
            <a:r>
              <a:rPr lang="en-US" altLang="ko-KR" dirty="0"/>
              <a:t>ref </a:t>
            </a:r>
            <a:r>
              <a:rPr lang="ko-KR" altLang="en-US" dirty="0"/>
              <a:t>선언 후</a:t>
            </a:r>
            <a:r>
              <a:rPr lang="en-US" altLang="ko-KR" dirty="0"/>
              <a:t>, </a:t>
            </a:r>
            <a:r>
              <a:rPr lang="en-US" altLang="ko-KR" dirty="0" err="1"/>
              <a:t>val</a:t>
            </a:r>
            <a:r>
              <a:rPr lang="ko-KR" altLang="en-US" dirty="0"/>
              <a:t>과 </a:t>
            </a:r>
            <a:r>
              <a:rPr lang="en-US" altLang="ko-KR" dirty="0"/>
              <a:t>ref</a:t>
            </a:r>
            <a:r>
              <a:rPr lang="ko-KR" altLang="en-US" dirty="0"/>
              <a:t>는 이름만 다른 같은 변수가 됨</a:t>
            </a:r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행 실행 후 </a:t>
            </a:r>
            <a:r>
              <a:rPr lang="en-US" altLang="ko-KR" dirty="0" err="1"/>
              <a:t>val</a:t>
            </a:r>
            <a:r>
              <a:rPr lang="ko-KR" altLang="en-US" dirty="0"/>
              <a:t>도 </a:t>
            </a:r>
            <a:r>
              <a:rPr lang="en-US" altLang="ko-KR" dirty="0"/>
              <a:t>20</a:t>
            </a:r>
            <a:r>
              <a:rPr lang="ko-KR" altLang="en-US" dirty="0"/>
              <a:t>이 됨</a:t>
            </a:r>
          </a:p>
          <a:p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1640396" y="2780928"/>
            <a:ext cx="2895600" cy="1143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 smtClean="0">
                <a:latin typeface="Comic Sans MS" panose="030F0702030302020204" pitchFamily="66" charset="0"/>
              </a:rPr>
              <a:t>01 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int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val</a:t>
            </a:r>
            <a:r>
              <a:rPr lang="en-US" altLang="ko-KR" dirty="0">
                <a:latin typeface="Comic Sans MS" panose="030F0702030302020204" pitchFamily="66" charset="0"/>
              </a:rPr>
              <a:t> = 10;</a:t>
            </a:r>
          </a:p>
          <a:p>
            <a:pPr marL="0" lvl="3" algn="l"/>
            <a:r>
              <a:rPr lang="en-US" altLang="ko-KR" dirty="0" smtClean="0">
                <a:latin typeface="Comic Sans MS" panose="030F0702030302020204" pitchFamily="66" charset="0"/>
              </a:rPr>
              <a:t>02 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int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latin typeface="Comic Sans MS" panose="030F0702030302020204" pitchFamily="66" charset="0"/>
              </a:rPr>
              <a:t>&amp;ref = </a:t>
            </a:r>
            <a:r>
              <a:rPr lang="en-US" altLang="ko-KR" dirty="0" err="1">
                <a:latin typeface="Comic Sans MS" panose="030F0702030302020204" pitchFamily="66" charset="0"/>
              </a:rPr>
              <a:t>val</a:t>
            </a:r>
            <a:r>
              <a:rPr lang="en-US" altLang="ko-KR" dirty="0">
                <a:latin typeface="Comic Sans MS" panose="030F0702030302020204" pitchFamily="66" charset="0"/>
              </a:rPr>
              <a:t>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⋮</a:t>
            </a:r>
          </a:p>
          <a:p>
            <a:pPr marL="0" lvl="3" algn="l"/>
            <a:r>
              <a:rPr lang="en-US" altLang="ko-KR" dirty="0" smtClean="0">
                <a:latin typeface="Comic Sans MS" panose="030F0702030302020204" pitchFamily="66" charset="0"/>
              </a:rPr>
              <a:t>03  ref </a:t>
            </a:r>
            <a:r>
              <a:rPr lang="en-US" altLang="ko-KR" dirty="0">
                <a:latin typeface="Comic Sans MS" panose="030F0702030302020204" pitchFamily="66" charset="0"/>
              </a:rPr>
              <a:t>= 20;</a:t>
            </a:r>
          </a:p>
        </p:txBody>
      </p:sp>
    </p:spTree>
    <p:extLst>
      <p:ext uri="{BB962C8B-B14F-4D97-AF65-F5344CB8AC3E}">
        <p14:creationId xmlns:p14="http://schemas.microsoft.com/office/powerpoint/2010/main" val="2659745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부프로그램의 </a:t>
            </a:r>
            <a:r>
              <a:rPr lang="ko-KR" altLang="en-US" dirty="0"/>
              <a:t>형식 매개 변수로 사용할 때 매우 유용</a:t>
            </a:r>
          </a:p>
          <a:p>
            <a:pPr lvl="1"/>
            <a:r>
              <a:rPr lang="ko-KR" altLang="en-US" dirty="0"/>
              <a:t>포인터를 이용해서 </a:t>
            </a:r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count </a:t>
            </a:r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증가시키는 예</a:t>
            </a:r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19672" y="1988840"/>
            <a:ext cx="3657600" cy="2667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void </a:t>
            </a:r>
            <a:r>
              <a:rPr lang="en-US" altLang="ko-KR" dirty="0" err="1">
                <a:latin typeface="Comic Sans MS" panose="030F0702030302020204" pitchFamily="66" charset="0"/>
              </a:rPr>
              <a:t>incr</a:t>
            </a:r>
            <a:r>
              <a:rPr lang="en-US" altLang="ko-KR" dirty="0">
                <a:latin typeface="Comic Sans MS" panose="030F0702030302020204" pitchFamily="66" charset="0"/>
              </a:rPr>
              <a:t> (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*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{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(*</a:t>
            </a:r>
            <a:r>
              <a:rPr lang="en-US" altLang="ko-KR" dirty="0" err="1">
                <a:latin typeface="Comic Sans MS" panose="030F0702030302020204" pitchFamily="66" charset="0"/>
              </a:rPr>
              <a:t>ptr</a:t>
            </a:r>
            <a:r>
              <a:rPr lang="en-US" altLang="ko-KR" dirty="0">
                <a:latin typeface="Comic Sans MS" panose="030F0702030302020204" pitchFamily="66" charset="0"/>
              </a:rPr>
              <a:t>)++;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}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</a:t>
            </a:r>
            <a:r>
              <a:rPr lang="en-US" altLang="ko-KR" dirty="0" err="1">
                <a:latin typeface="Comic Sans MS" panose="030F0702030302020204" pitchFamily="66" charset="0"/>
              </a:rPr>
              <a:t>int</a:t>
            </a:r>
            <a:r>
              <a:rPr lang="en-US" altLang="ko-KR" dirty="0">
                <a:latin typeface="Comic Sans MS" panose="030F0702030302020204" pitchFamily="66" charset="0"/>
              </a:rPr>
              <a:t> main (void)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{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⋮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</a:t>
            </a:r>
            <a:r>
              <a:rPr lang="en-US" altLang="ko-KR" dirty="0" err="1">
                <a:latin typeface="Comic Sans MS" panose="030F0702030302020204" pitchFamily="66" charset="0"/>
              </a:rPr>
              <a:t>incr</a:t>
            </a:r>
            <a:r>
              <a:rPr lang="en-US" altLang="ko-KR" dirty="0">
                <a:latin typeface="Comic Sans MS" panose="030F0702030302020204" pitchFamily="66" charset="0"/>
              </a:rPr>
              <a:t> (&amp;count);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     ⋮</a:t>
            </a:r>
          </a:p>
          <a:p>
            <a:pPr marL="0" lvl="3" algn="l"/>
            <a:r>
              <a:rPr lang="en-US" altLang="ko-KR" dirty="0">
                <a:latin typeface="Comic Sans MS" panose="030F0702030302020204" pitchFamily="66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608727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 타입 변수를 이용해서 </a:t>
            </a:r>
            <a:r>
              <a:rPr lang="en-US" altLang="ko-KR" dirty="0"/>
              <a:t>main</a:t>
            </a:r>
            <a:r>
              <a:rPr lang="ko-KR" altLang="en-US" dirty="0"/>
              <a:t>의 </a:t>
            </a:r>
            <a:r>
              <a:rPr lang="en-US" altLang="ko-KR" dirty="0"/>
              <a:t>count </a:t>
            </a:r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증가시키는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판독하기가 쉽고</a:t>
            </a:r>
            <a:r>
              <a:rPr lang="en-US" altLang="ko-KR" dirty="0" smtClean="0"/>
              <a:t> </a:t>
            </a:r>
            <a:r>
              <a:rPr lang="ko-KR" altLang="en-US" dirty="0"/>
              <a:t>프로그램의 안정성이 </a:t>
            </a:r>
            <a:r>
              <a:rPr lang="ko-KR" altLang="en-US" dirty="0" smtClean="0"/>
              <a:t>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91680" y="1772816"/>
            <a:ext cx="3657600" cy="2667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 marL="342900" indent="-3429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void incr (int &amp;ref)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{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ref++;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}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int main (void)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{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  ⋮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incr (count);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     ⋮</a:t>
            </a:r>
          </a:p>
          <a:p>
            <a:pPr marL="0" lvl="3" algn="l"/>
            <a:r>
              <a:rPr lang="en-US" altLang="ko-KR">
                <a:latin typeface="Comic Sans MS" panose="030F0702030302020204" pitchFamily="66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2471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순서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 범위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(1/2)</a:t>
            </a:r>
            <a:endParaRPr lang="ko-KR" altLang="en-US" dirty="0"/>
          </a:p>
          <a:p>
            <a:pPr lvl="1"/>
            <a:r>
              <a:rPr lang="ko-KR" altLang="en-US" dirty="0"/>
              <a:t>미리 정의된 열거 타입 또는 정수의 부분 집합을 값으로 하는 타입</a:t>
            </a:r>
          </a:p>
          <a:p>
            <a:pPr lvl="1"/>
            <a:r>
              <a:rPr lang="en-US" altLang="ko-KR" dirty="0"/>
              <a:t>Pascal</a:t>
            </a:r>
            <a:r>
              <a:rPr lang="ko-KR" altLang="en-US" dirty="0"/>
              <a:t>과 </a:t>
            </a:r>
            <a:r>
              <a:rPr lang="en-US" altLang="ko-KR" dirty="0"/>
              <a:t>Ada</a:t>
            </a:r>
            <a:r>
              <a:rPr lang="ko-KR" altLang="en-US" dirty="0"/>
              <a:t>에서 제공</a:t>
            </a:r>
          </a:p>
          <a:p>
            <a:pPr lvl="2"/>
            <a:r>
              <a:rPr lang="en-US" altLang="ko-KR" dirty="0"/>
              <a:t>Ada</a:t>
            </a:r>
            <a:r>
              <a:rPr lang="ko-KR" altLang="en-US" dirty="0"/>
              <a:t>에서는 </a:t>
            </a:r>
            <a:r>
              <a:rPr lang="en-US" altLang="ko-KR" dirty="0"/>
              <a:t>subtype</a:t>
            </a:r>
            <a:r>
              <a:rPr lang="ko-KR" altLang="en-US" dirty="0"/>
              <a:t>을 사용해서 부분 범위 타입을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Ada</a:t>
            </a:r>
            <a:r>
              <a:rPr lang="ko-KR" altLang="en-US" dirty="0"/>
              <a:t>에서 </a:t>
            </a:r>
            <a:r>
              <a:rPr lang="en-US" altLang="ko-KR" dirty="0"/>
              <a:t>day</a:t>
            </a:r>
            <a:r>
              <a:rPr lang="ko-KR" altLang="en-US" dirty="0"/>
              <a:t>라는 열거 타입을 정의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day </a:t>
            </a:r>
            <a:r>
              <a:rPr lang="ko-KR" altLang="en-US" dirty="0"/>
              <a:t>타입의 부분 집합을 값으로 하는 부분 범위 타입인 </a:t>
            </a:r>
            <a:r>
              <a:rPr lang="en-US" altLang="ko-KR" dirty="0"/>
              <a:t>workday </a:t>
            </a:r>
            <a:r>
              <a:rPr lang="ko-KR" altLang="en-US" dirty="0"/>
              <a:t>정의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676400" y="2710408"/>
            <a:ext cx="54102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type day is (SUN, MON, TUE, WED, THU, FRI, SAT);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blackWhite">
          <a:xfrm>
            <a:off x="1676400" y="3777208"/>
            <a:ext cx="54102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subtype workday is day range MON..FRI;</a:t>
            </a:r>
          </a:p>
        </p:txBody>
      </p:sp>
    </p:spTree>
    <p:extLst>
      <p:ext uri="{BB962C8B-B14F-4D97-AF65-F5344CB8AC3E}">
        <p14:creationId xmlns:p14="http://schemas.microsoft.com/office/powerpoint/2010/main" val="207653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순서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부분 범위 타입</a:t>
            </a:r>
            <a:r>
              <a:rPr lang="en-US" altLang="ko-KR" dirty="0" smtClean="0"/>
              <a:t>(2/2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정의된 </a:t>
            </a:r>
            <a:r>
              <a:rPr lang="en-US" altLang="ko-KR" dirty="0"/>
              <a:t>workday </a:t>
            </a:r>
            <a:r>
              <a:rPr lang="ko-KR" altLang="en-US" dirty="0"/>
              <a:t>타입의 변수 선언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변수 </a:t>
            </a:r>
            <a:r>
              <a:rPr lang="en-US" altLang="ko-KR" dirty="0"/>
              <a:t>today</a:t>
            </a:r>
            <a:r>
              <a:rPr lang="ko-KR" altLang="en-US" dirty="0"/>
              <a:t>에 </a:t>
            </a:r>
            <a:r>
              <a:rPr lang="en-US" altLang="ko-KR" dirty="0"/>
              <a:t>workday </a:t>
            </a:r>
            <a:r>
              <a:rPr lang="ko-KR" altLang="en-US" dirty="0"/>
              <a:t>타입에 속하는 값의 배정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day</a:t>
            </a:r>
            <a:r>
              <a:rPr lang="ko-KR" altLang="en-US" dirty="0"/>
              <a:t>에는 속하나 </a:t>
            </a:r>
            <a:r>
              <a:rPr lang="en-US" altLang="ko-KR" dirty="0"/>
              <a:t>workday</a:t>
            </a:r>
            <a:r>
              <a:rPr lang="ko-KR" altLang="en-US" dirty="0"/>
              <a:t>에 속하지 않는 값은 </a:t>
            </a:r>
            <a:r>
              <a:rPr lang="en-US" altLang="ko-KR" dirty="0"/>
              <a:t>workday </a:t>
            </a:r>
            <a:r>
              <a:rPr lang="ko-KR" altLang="en-US" dirty="0"/>
              <a:t>타입 변수에 배정할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1504014" y="2564904"/>
            <a:ext cx="17526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today := TUE;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blackWhite">
          <a:xfrm>
            <a:off x="1371951" y="1556792"/>
            <a:ext cx="19050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 dirty="0">
                <a:latin typeface="Comic Sans MS" panose="030F0702030302020204" pitchFamily="66" charset="0"/>
                <a:ea typeface="맑은 고딕" panose="020B0503020000020004" pitchFamily="50" charset="-127"/>
              </a:rPr>
              <a:t> today : workday;</a:t>
            </a:r>
            <a:endParaRPr lang="ko-KR" altLang="en-US" dirty="0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64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구조적 데이터 타입</a:t>
            </a:r>
          </a:p>
          <a:p>
            <a:pPr lvl="1"/>
            <a:r>
              <a:rPr lang="ko-KR" altLang="en-US" dirty="0"/>
              <a:t>여러 데이터를 묶어서 하나의 단위로 처리하는 데이터 타입</a:t>
            </a:r>
          </a:p>
          <a:p>
            <a:pPr lvl="2"/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 err="1"/>
              <a:t>공용체로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ko-KR" altLang="en-US" dirty="0"/>
          </a:p>
          <a:p>
            <a:pPr lvl="1"/>
            <a:r>
              <a:rPr lang="ko-KR" altLang="en-US" dirty="0"/>
              <a:t> 배열</a:t>
            </a:r>
          </a:p>
          <a:p>
            <a:pPr lvl="2"/>
            <a:r>
              <a:rPr lang="ko-KR" altLang="en-US" dirty="0"/>
              <a:t>집합체의 첫 번째 원소의 상대적 위치로 원소를 식별하는 </a:t>
            </a:r>
            <a:r>
              <a:rPr lang="ko-KR" altLang="en-US" dirty="0" err="1"/>
              <a:t>동질형</a:t>
            </a:r>
            <a:r>
              <a:rPr lang="ko-KR" altLang="en-US" dirty="0"/>
              <a:t> 데이터의 모임</a:t>
            </a:r>
          </a:p>
          <a:p>
            <a:pPr lvl="2"/>
            <a:r>
              <a:rPr lang="ko-KR" altLang="en-US" dirty="0"/>
              <a:t>배열의 원소는 배열 이름과 첨자에 의해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pPr lvl="2"/>
            <a:r>
              <a:rPr lang="ko-KR" altLang="en-US" dirty="0"/>
              <a:t>여러 변수들이 </a:t>
            </a:r>
            <a:r>
              <a:rPr lang="ko-KR" altLang="en-US" dirty="0" smtClean="0"/>
              <a:t>일정한 </a:t>
            </a:r>
            <a:r>
              <a:rPr lang="ko-KR" altLang="en-US" dirty="0"/>
              <a:t>크기의 연속된 메모리에 저장되는 구조가</a:t>
            </a:r>
            <a:r>
              <a:rPr lang="en-US" altLang="ko-KR" dirty="0"/>
              <a:t> </a:t>
            </a:r>
            <a:r>
              <a:rPr lang="ko-KR" altLang="en-US" dirty="0"/>
              <a:t>있다면 편리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7"/>
          <a:stretch/>
        </p:blipFill>
        <p:spPr>
          <a:xfrm>
            <a:off x="539552" y="3140968"/>
            <a:ext cx="840607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배열 정의</a:t>
            </a:r>
            <a:endParaRPr lang="en-US" altLang="ko-KR" dirty="0" smtClean="0">
              <a:latin typeface="+mj-ea"/>
            </a:endParaRPr>
          </a:p>
          <a:p>
            <a:pPr lvl="1"/>
            <a:r>
              <a:rPr lang="ko-KR" altLang="en-US" dirty="0" smtClean="0">
                <a:latin typeface="+mj-ea"/>
              </a:rPr>
              <a:t>배열의 이름이 먼저 오고 다음에 소괄호나 대괄호에 첨자를 표기</a:t>
            </a:r>
            <a:endParaRPr lang="en-US" altLang="ko-KR" dirty="0" smtClean="0">
              <a:latin typeface="+mj-ea"/>
            </a:endParaRPr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/>
              <a:t>크기로 지정된 배열크기만큼 확보한 연속된 </a:t>
            </a:r>
            <a:r>
              <a:rPr lang="ko-KR" altLang="en-US" dirty="0" smtClean="0"/>
              <a:t>저장공간</a:t>
            </a:r>
            <a:endParaRPr lang="en-US" altLang="ko-KR" dirty="0" smtClean="0">
              <a:latin typeface="+mj-ea"/>
            </a:endParaRPr>
          </a:p>
          <a:p>
            <a:pPr lvl="1"/>
            <a:r>
              <a:rPr lang="ko-KR" altLang="en-US" dirty="0" smtClean="0">
                <a:latin typeface="+mj-ea"/>
              </a:rPr>
              <a:t>배열을 </a:t>
            </a:r>
            <a:r>
              <a:rPr lang="ko-KR" altLang="en-US" dirty="0">
                <a:latin typeface="+mj-ea"/>
              </a:rPr>
              <a:t>이용하면 여러 개의 값을 하나의 이름으로 처리</a:t>
            </a:r>
            <a:endParaRPr lang="en-US" altLang="ko-KR" dirty="0">
              <a:latin typeface="+mj-ea"/>
            </a:endParaRPr>
          </a:p>
          <a:p>
            <a:pPr lvl="2"/>
            <a:r>
              <a:rPr lang="en-US" altLang="ko-KR" dirty="0"/>
              <a:t>FORTRAN </a:t>
            </a:r>
            <a:r>
              <a:rPr lang="ko-KR" altLang="en-US" dirty="0"/>
              <a:t>또는 </a:t>
            </a:r>
            <a:r>
              <a:rPr lang="en-US" altLang="ko-KR" dirty="0"/>
              <a:t>Ada</a:t>
            </a:r>
            <a:r>
              <a:rPr lang="ko-KR" altLang="en-US" dirty="0"/>
              <a:t>의 예 </a:t>
            </a:r>
            <a:r>
              <a:rPr lang="en-US" altLang="ko-KR" dirty="0"/>
              <a:t>: A(2)</a:t>
            </a:r>
            <a:endParaRPr lang="ko-KR" altLang="en-US" dirty="0"/>
          </a:p>
          <a:p>
            <a:pPr lvl="3"/>
            <a:r>
              <a:rPr lang="ko-KR" altLang="en-US" dirty="0" err="1"/>
              <a:t>부프로그램</a:t>
            </a:r>
            <a:r>
              <a:rPr lang="ko-KR" altLang="en-US" dirty="0"/>
              <a:t> 호출 형식과 유사하여 구별이 어려움</a:t>
            </a:r>
          </a:p>
          <a:p>
            <a:pPr lvl="2"/>
            <a:r>
              <a:rPr lang="en-US" altLang="ko-KR" dirty="0"/>
              <a:t>ALGOL 60, PASCAL, C</a:t>
            </a:r>
            <a:r>
              <a:rPr lang="ko-KR" altLang="en-US" dirty="0"/>
              <a:t>의 예 </a:t>
            </a:r>
            <a:r>
              <a:rPr lang="en-US" altLang="ko-KR" dirty="0"/>
              <a:t>: A[2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/>
              <a:t>Ada</a:t>
            </a:r>
            <a:r>
              <a:rPr lang="ko-KR" altLang="en-US" dirty="0"/>
              <a:t>의 예 </a:t>
            </a:r>
            <a:r>
              <a:rPr lang="en-US" altLang="ko-KR" dirty="0"/>
              <a:t>: A: array (-2..2) of integer</a:t>
            </a:r>
          </a:p>
          <a:p>
            <a:pPr lvl="2"/>
            <a:r>
              <a:rPr lang="ko-KR" altLang="en-US" dirty="0"/>
              <a:t>첨자가 </a:t>
            </a:r>
            <a:r>
              <a:rPr lang="en-US" altLang="ko-KR" dirty="0"/>
              <a:t>-2</a:t>
            </a:r>
            <a:r>
              <a:rPr lang="ko-KR" altLang="en-US" dirty="0"/>
              <a:t>로 시작하는 배열 선언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/>
              <a:t>의 예 </a:t>
            </a:r>
            <a:r>
              <a:rPr lang="en-US" altLang="ko-KR" dirty="0"/>
              <a:t>: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grade[10]</a:t>
            </a:r>
            <a:endParaRPr lang="en-US" altLang="ko-KR" dirty="0"/>
          </a:p>
          <a:p>
            <a:pPr lvl="2"/>
            <a:r>
              <a:rPr lang="ko-KR" altLang="en-US" dirty="0"/>
              <a:t>이름 </a:t>
            </a:r>
            <a:r>
              <a:rPr lang="en-US" altLang="ko-KR" dirty="0" smtClean="0"/>
              <a:t>grade, </a:t>
            </a:r>
            <a:r>
              <a:rPr lang="ko-KR" altLang="en-US" dirty="0"/>
              <a:t>크기 </a:t>
            </a:r>
            <a:r>
              <a:rPr lang="en-US" altLang="ko-KR" dirty="0" smtClean="0"/>
              <a:t>10, </a:t>
            </a:r>
            <a:r>
              <a:rPr lang="ko-KR" altLang="en-US" dirty="0"/>
              <a:t>원소의 타입이 </a:t>
            </a:r>
            <a:r>
              <a:rPr lang="en-US" altLang="ko-KR" dirty="0" err="1"/>
              <a:t>int</a:t>
            </a:r>
            <a:r>
              <a:rPr lang="ko-KR" altLang="en-US" dirty="0"/>
              <a:t>인 배열</a:t>
            </a:r>
          </a:p>
          <a:p>
            <a:endParaRPr lang="ko-KR" altLang="en-US" dirty="0"/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873348" y="5301208"/>
            <a:ext cx="7845425" cy="1017588"/>
            <a:chOff x="3682222" y="1812468"/>
            <a:chExt cx="4489981" cy="583601"/>
          </a:xfrm>
        </p:grpSpPr>
        <p:grpSp>
          <p:nvGrpSpPr>
            <p:cNvPr id="32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34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3964777" y="2132948"/>
              <a:ext cx="4207426" cy="145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[0]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[1] 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[2]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[3]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[4] 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[5]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[6]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[7]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[8]</a:t>
              </a:r>
              <a:r>
                <a:rPr kumimoji="0" lang="en-US" altLang="ko-KR" sz="1050" dirty="0">
                  <a:solidFill>
                    <a:srgbClr val="000000"/>
                  </a:solidFill>
                  <a:latin typeface="Lucida Calligraphy" pitchFamily="66" charset="0"/>
                  <a:ea typeface="굴림"/>
                </a:rPr>
                <a:t>   grade</a:t>
              </a:r>
              <a:r>
                <a:rPr kumimoji="0" lang="en-US" altLang="ko-KR" sz="1050" dirty="0">
                  <a:solidFill>
                    <a:srgbClr val="FF0000"/>
                  </a:solidFill>
                  <a:latin typeface="Lucida Calligraphy" pitchFamily="66" charset="0"/>
                  <a:ea typeface="굴림"/>
                </a:rPr>
                <a:t>[9]</a:t>
              </a:r>
              <a:endParaRPr kumimoji="0" lang="ko-KR" altLang="en-US" sz="1100" dirty="0">
                <a:solidFill>
                  <a:srgbClr val="FF0000"/>
                </a:solidFill>
                <a:latin typeface="Lucida Calligraphy" pitchFamily="66" charset="0"/>
                <a:ea typeface="굴림"/>
              </a:endParaRPr>
            </a:p>
          </p:txBody>
        </p:sp>
      </p:grpSp>
      <p:pic>
        <p:nvPicPr>
          <p:cNvPr id="44" name="Picture 6" descr="5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9"/>
          <a:stretch>
            <a:fillRect/>
          </a:stretch>
        </p:blipFill>
        <p:spPr bwMode="auto">
          <a:xfrm>
            <a:off x="1349240" y="3614192"/>
            <a:ext cx="3048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8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/>
              <a:t>차원 배열 원소의 주소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첫 </a:t>
            </a:r>
            <a:r>
              <a:rPr lang="ko-KR" altLang="en-US" dirty="0"/>
              <a:t>번째 원소의 첨자가 </a:t>
            </a:r>
            <a:r>
              <a:rPr lang="en-US" altLang="ko-KR" dirty="0"/>
              <a:t>a, </a:t>
            </a:r>
            <a:r>
              <a:rPr lang="ko-KR" altLang="en-US" dirty="0"/>
              <a:t>배열의 시작 주소가 </a:t>
            </a:r>
            <a:r>
              <a:rPr lang="en-US" altLang="ko-KR" dirty="0"/>
              <a:t>base,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</a:t>
            </a:r>
            <a:r>
              <a:rPr lang="ko-KR" altLang="en-US" dirty="0"/>
              <a:t>원소의 크기가 </a:t>
            </a:r>
            <a:r>
              <a:rPr lang="en-US" altLang="ko-KR" dirty="0"/>
              <a:t>size</a:t>
            </a:r>
            <a:r>
              <a:rPr lang="ko-KR" altLang="en-US" dirty="0"/>
              <a:t>일 때 </a:t>
            </a: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주소는</a:t>
            </a:r>
            <a:r>
              <a:rPr lang="en-US" altLang="ko-KR" dirty="0"/>
              <a:t>?</a:t>
            </a:r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A[3]</a:t>
            </a:r>
            <a:r>
              <a:rPr lang="ko-KR" altLang="en-US" dirty="0"/>
              <a:t>의 주소 </a:t>
            </a:r>
            <a:r>
              <a:rPr lang="ko-KR" altLang="en-US" dirty="0" smtClean="0"/>
              <a:t>계산하기</a:t>
            </a:r>
            <a:endParaRPr lang="en-US" altLang="ko-KR" dirty="0"/>
          </a:p>
          <a:p>
            <a:pPr lvl="2"/>
            <a:r>
              <a:rPr lang="en-US" altLang="ko-KR" dirty="0"/>
              <a:t>A[0]</a:t>
            </a:r>
            <a:r>
              <a:rPr lang="ko-KR" altLang="en-US" dirty="0"/>
              <a:t>의 시작 주소는 </a:t>
            </a:r>
            <a:r>
              <a:rPr lang="en-US" altLang="ko-KR" dirty="0"/>
              <a:t>200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원소의 크기는 </a:t>
            </a:r>
            <a:r>
              <a:rPr lang="en-US" altLang="ko-KR" dirty="0"/>
              <a:t>4</a:t>
            </a:r>
            <a:r>
              <a:rPr lang="ko-KR" altLang="en-US" dirty="0" err="1"/>
              <a:t>바이트라고</a:t>
            </a:r>
            <a:r>
              <a:rPr lang="ko-KR" altLang="en-US" dirty="0"/>
              <a:t> 가정</a:t>
            </a:r>
          </a:p>
          <a:p>
            <a:pPr lvl="2">
              <a:buFontTx/>
              <a:buNone/>
            </a:pPr>
            <a:r>
              <a:rPr lang="en-US" altLang="ko-KR" dirty="0"/>
              <a:t>   base + (</a:t>
            </a:r>
            <a:r>
              <a:rPr lang="en-US" altLang="ko-KR" dirty="0" err="1"/>
              <a:t>i</a:t>
            </a:r>
            <a:r>
              <a:rPr lang="en-US" altLang="ko-KR" dirty="0"/>
              <a:t> - a) × size</a:t>
            </a:r>
          </a:p>
          <a:p>
            <a:pPr lvl="2">
              <a:buFontTx/>
              <a:buNone/>
            </a:pPr>
            <a:r>
              <a:rPr lang="en-US" altLang="ko-KR" dirty="0"/>
              <a:t>   = 200 + (3 - 0) × 4</a:t>
            </a:r>
          </a:p>
          <a:p>
            <a:pPr lvl="2">
              <a:buFontTx/>
              <a:buNone/>
            </a:pPr>
            <a:r>
              <a:rPr lang="en-US" altLang="ko-KR" dirty="0"/>
              <a:t>   = 212</a:t>
            </a:r>
          </a:p>
          <a:p>
            <a:endParaRPr lang="ko-KR" alt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blackWhite">
          <a:xfrm>
            <a:off x="1259632" y="3804084"/>
            <a:ext cx="3581400" cy="381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/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A[i]</a:t>
            </a:r>
            <a:r>
              <a:rPr lang="ko-KR" altLang="en-US">
                <a:latin typeface="Comic Sans MS" panose="030F0702030302020204" pitchFamily="66" charset="0"/>
                <a:ea typeface="맑은 고딕" panose="020B0503020000020004" pitchFamily="50" charset="-127"/>
              </a:rPr>
              <a:t>의 주소 </a:t>
            </a: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= base + (i - a) × size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pic>
        <p:nvPicPr>
          <p:cNvPr id="6" name="Picture 8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80"/>
          <a:stretch>
            <a:fillRect/>
          </a:stretch>
        </p:blipFill>
        <p:spPr bwMode="auto">
          <a:xfrm>
            <a:off x="4535996" y="5085184"/>
            <a:ext cx="3048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40160"/>
            <a:ext cx="54426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33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(1/3)</a:t>
            </a:r>
            <a:endParaRPr lang="ko-KR" altLang="en-US" dirty="0"/>
          </a:p>
          <a:p>
            <a:pPr lvl="1">
              <a:defRPr/>
            </a:pPr>
            <a:r>
              <a:rPr lang="ko-KR" altLang="en-US" dirty="0">
                <a:latin typeface="+mn-ea"/>
              </a:rPr>
              <a:t>배열의 원소에 접근하기 위해서 </a:t>
            </a:r>
            <a:r>
              <a:rPr lang="ko-KR" altLang="en-US" dirty="0" smtClean="0">
                <a:latin typeface="+mn-ea"/>
              </a:rPr>
              <a:t>인덱스를 두개 사용하는 </a:t>
            </a:r>
            <a:r>
              <a:rPr lang="ko-KR" altLang="en-US" dirty="0">
                <a:latin typeface="+mn-ea"/>
              </a:rPr>
              <a:t>경우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차원 배열도 </a:t>
            </a:r>
            <a:r>
              <a:rPr lang="ko-KR" altLang="en-US" dirty="0" err="1" smtClean="0">
                <a:latin typeface="+mn-ea"/>
              </a:rPr>
              <a:t>일차원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배열처럼 연속된 메모리에 </a:t>
            </a:r>
            <a:r>
              <a:rPr lang="ko-KR" altLang="en-US" dirty="0" smtClean="0">
                <a:latin typeface="+mn-ea"/>
              </a:rPr>
              <a:t>할당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A[1][2], A(1, 2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C, C++, Java</a:t>
            </a:r>
            <a:r>
              <a:rPr lang="ko-KR" altLang="en-US" dirty="0"/>
              <a:t>에서의 배열 선언</a:t>
            </a:r>
          </a:p>
          <a:p>
            <a:endParaRPr lang="ko-KR" altLang="en-US" dirty="0"/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blackWhite">
          <a:xfrm>
            <a:off x="1187624" y="4668180"/>
            <a:ext cx="3810000" cy="762000"/>
          </a:xfrm>
          <a:prstGeom prst="roundRect">
            <a:avLst>
              <a:gd name="adj" fmla="val 3333"/>
            </a:avLst>
          </a:prstGeom>
          <a:solidFill>
            <a:srgbClr val="FFCC00">
              <a:alpha val="30196"/>
            </a:srgb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Y그래픽" pitchFamily="18" charset="-127"/>
                <a:ea typeface="HY그래픽" pitchFamily="18" charset="-127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int A[3][2];                    	⋯ C</a:t>
            </a:r>
          </a:p>
          <a:p>
            <a:pPr algn="l">
              <a:lnSpc>
                <a:spcPct val="120000"/>
              </a:lnSpc>
            </a:pPr>
            <a:r>
              <a:rPr lang="en-US" altLang="ko-KR">
                <a:latin typeface="Comic Sans MS" panose="030F0702030302020204" pitchFamily="66" charset="0"/>
                <a:ea typeface="맑은 고딕" panose="020B0503020000020004" pitchFamily="50" charset="-127"/>
              </a:rPr>
              <a:t> int[ ][ ] A = new int [3][2];    ⋯ Java</a:t>
            </a:r>
            <a:endParaRPr lang="ko-KR" altLang="en-US">
              <a:latin typeface="Comic Sans MS" panose="030F0702030302020204" pitchFamily="66" charset="0"/>
              <a:ea typeface="맑은 고딕" panose="020B0503020000020004" pitchFamily="50" charset="-127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70451"/>
            <a:ext cx="5904656" cy="167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95088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58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19226</TotalTime>
  <Words>1594</Words>
  <Application>Microsoft Office PowerPoint</Application>
  <PresentationFormat>화면 슬라이드 쇼(4:3)</PresentationFormat>
  <Paragraphs>551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39</vt:i4>
      </vt:variant>
    </vt:vector>
  </HeadingPairs>
  <TitlesOfParts>
    <vt:vector size="59" baseType="lpstr">
      <vt:lpstr>HY견고딕</vt:lpstr>
      <vt:lpstr>HY그래픽</vt:lpstr>
      <vt:lpstr>HY헤드라인M</vt:lpstr>
      <vt:lpstr>굴림</vt:lpstr>
      <vt:lpstr>돋움</vt:lpstr>
      <vt:lpstr>맑은 고딕</vt:lpstr>
      <vt:lpstr>휴먼모음T</vt:lpstr>
      <vt:lpstr>Arial</vt:lpstr>
      <vt:lpstr>Bell MT</vt:lpstr>
      <vt:lpstr>Bodoni MT</vt:lpstr>
      <vt:lpstr>Comic Sans MS</vt:lpstr>
      <vt:lpstr>Lucida Calligraphy</vt:lpstr>
      <vt:lpstr>Symbol</vt:lpstr>
      <vt:lpstr>Times New Roman</vt:lpstr>
      <vt:lpstr>Trebuchet MS</vt:lpstr>
      <vt:lpstr>Wingdings</vt:lpstr>
      <vt:lpstr>1_기본 디자인</vt:lpstr>
      <vt:lpstr>2_기본 디자인</vt:lpstr>
      <vt:lpstr>디자인 사용자 지정</vt:lpstr>
      <vt:lpstr>3_기본 디자인</vt:lpstr>
      <vt:lpstr>PowerPoint 프레젠테이션</vt:lpstr>
      <vt:lpstr>사용자 정의 순서 타입</vt:lpstr>
      <vt:lpstr>사용자 정의 순서 타입</vt:lpstr>
      <vt:lpstr>사용자 정의 순서 타입</vt:lpstr>
      <vt:lpstr>사용자 정의 순서 타입</vt:lpstr>
      <vt:lpstr>배열 타입</vt:lpstr>
      <vt:lpstr>배열 타입</vt:lpstr>
      <vt:lpstr>배열 타입</vt:lpstr>
      <vt:lpstr>배열 타입</vt:lpstr>
      <vt:lpstr>배열 타입</vt:lpstr>
      <vt:lpstr>배열 타입</vt:lpstr>
      <vt:lpstr>배열 타입</vt:lpstr>
      <vt:lpstr>배열 타입</vt:lpstr>
      <vt:lpstr>배열 타입</vt:lpstr>
      <vt:lpstr>배열 타입</vt:lpstr>
      <vt:lpstr>레코드 타입</vt:lpstr>
      <vt:lpstr>레코드 타입</vt:lpstr>
      <vt:lpstr>레코드 타입</vt:lpstr>
      <vt:lpstr>레코드 타입</vt:lpstr>
      <vt:lpstr>레코드 타입</vt:lpstr>
      <vt:lpstr>레코드 타입</vt:lpstr>
      <vt:lpstr>레코드 타입</vt:lpstr>
      <vt:lpstr>레코드 타입</vt:lpstr>
      <vt:lpstr>레코드 타입</vt:lpstr>
      <vt:lpstr>레코드 타입</vt:lpstr>
      <vt:lpstr>공용체 타입</vt:lpstr>
      <vt:lpstr>공용체 타입</vt:lpstr>
      <vt:lpstr>공용체 타입</vt:lpstr>
      <vt:lpstr>공용체 타입</vt:lpstr>
      <vt:lpstr>공용체 타입</vt:lpstr>
      <vt:lpstr>포인터 타입</vt:lpstr>
      <vt:lpstr>포인터 타입</vt:lpstr>
      <vt:lpstr>포인터 타입</vt:lpstr>
      <vt:lpstr>포인터 타입</vt:lpstr>
      <vt:lpstr>포인터 타입</vt:lpstr>
      <vt:lpstr>포인터 타입</vt:lpstr>
      <vt:lpstr>포인터 타입</vt:lpstr>
      <vt:lpstr>포인터 타입</vt:lpstr>
      <vt:lpstr>포인터 타입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Kyoungsoo Bok</cp:lastModifiedBy>
  <cp:revision>1102</cp:revision>
  <cp:lastPrinted>2017-01-23T06:09:45Z</cp:lastPrinted>
  <dcterms:created xsi:type="dcterms:W3CDTF">2004-04-28T09:15:25Z</dcterms:created>
  <dcterms:modified xsi:type="dcterms:W3CDTF">2019-11-04T06:19:27Z</dcterms:modified>
</cp:coreProperties>
</file>