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7606" r:id="rId2"/>
    <p:sldMasterId id="2147486836" r:id="rId3"/>
    <p:sldMasterId id="2147487621" r:id="rId4"/>
  </p:sldMasterIdLst>
  <p:notesMasterIdLst>
    <p:notesMasterId r:id="rId40"/>
  </p:notesMasterIdLst>
  <p:handoutMasterIdLst>
    <p:handoutMasterId r:id="rId41"/>
  </p:handoutMasterIdLst>
  <p:sldIdLst>
    <p:sldId id="1116" r:id="rId5"/>
    <p:sldId id="1394" r:id="rId6"/>
    <p:sldId id="1395" r:id="rId7"/>
    <p:sldId id="1464" r:id="rId8"/>
    <p:sldId id="1441" r:id="rId9"/>
    <p:sldId id="1442" r:id="rId10"/>
    <p:sldId id="1466" r:id="rId11"/>
    <p:sldId id="1467" r:id="rId12"/>
    <p:sldId id="1469" r:id="rId13"/>
    <p:sldId id="1468" r:id="rId14"/>
    <p:sldId id="1443" r:id="rId15"/>
    <p:sldId id="1444" r:id="rId16"/>
    <p:sldId id="1478" r:id="rId17"/>
    <p:sldId id="1445" r:id="rId18"/>
    <p:sldId id="1446" r:id="rId19"/>
    <p:sldId id="1462" r:id="rId20"/>
    <p:sldId id="1452" r:id="rId21"/>
    <p:sldId id="1456" r:id="rId22"/>
    <p:sldId id="1457" r:id="rId23"/>
    <p:sldId id="1396" r:id="rId24"/>
    <p:sldId id="1397" r:id="rId25"/>
    <p:sldId id="1471" r:id="rId26"/>
    <p:sldId id="1470" r:id="rId27"/>
    <p:sldId id="1447" r:id="rId28"/>
    <p:sldId id="1398" r:id="rId29"/>
    <p:sldId id="1399" r:id="rId30"/>
    <p:sldId id="1472" r:id="rId31"/>
    <p:sldId id="1401" r:id="rId32"/>
    <p:sldId id="1402" r:id="rId33"/>
    <p:sldId id="1474" r:id="rId34"/>
    <p:sldId id="1475" r:id="rId35"/>
    <p:sldId id="1403" r:id="rId36"/>
    <p:sldId id="1404" r:id="rId37"/>
    <p:sldId id="1477" r:id="rId38"/>
    <p:sldId id="1405" r:id="rId39"/>
  </p:sldIdLst>
  <p:sldSz cx="9144000" cy="6858000" type="screen4x3"/>
  <p:notesSz cx="6797675" cy="987425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6600"/>
    <a:srgbClr val="0066CC"/>
    <a:srgbClr val="003399"/>
    <a:srgbClr val="FF00FF"/>
    <a:srgbClr val="C4C8F2"/>
    <a:srgbClr val="D29B2E"/>
    <a:srgbClr val="A4CB5D"/>
    <a:srgbClr val="3631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6469" autoAdjust="0"/>
  </p:normalViewPr>
  <p:slideViewPr>
    <p:cSldViewPr>
      <p:cViewPr varScale="1">
        <p:scale>
          <a:sx n="111" d="100"/>
          <a:sy n="111" d="100"/>
        </p:scale>
        <p:origin x="166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23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28"/>
    </p:cViewPr>
  </p:sorterViewPr>
  <p:notesViewPr>
    <p:cSldViewPr>
      <p:cViewPr varScale="1">
        <p:scale>
          <a:sx n="80" d="100"/>
          <a:sy n="80" d="100"/>
        </p:scale>
        <p:origin x="2982" y="10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9D35DD1-5FFE-46C3-91C8-847D6DF1BAD8}" type="datetimeFigureOut">
              <a:rPr lang="ko-KR" altLang="en-US"/>
              <a:pPr>
                <a:defRPr/>
              </a:pPr>
              <a:t>2019-11-11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378951"/>
            <a:ext cx="2946400" cy="493713"/>
          </a:xfrm>
          <a:prstGeom prst="rect">
            <a:avLst/>
          </a:prstGeom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3172D296-022A-468B-A63B-E28167E8146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327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9" y="1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691064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1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9" y="9378951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B9F0319F-4616-4E87-ADEC-BD17C288F8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28398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7867661-A3A2-49F1-AB2A-C7DBB5240AAB}" type="slidenum">
              <a:rPr lang="en-US" altLang="ko-KR" smtClean="0">
                <a:solidFill>
                  <a:srgbClr val="000000"/>
                </a:solidFill>
              </a:rPr>
              <a:pPr/>
              <a:t>1</a:t>
            </a:fld>
            <a:endParaRPr lang="en-US" altLang="ko-KR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108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/>
          </p:cNvSpPr>
          <p:nvPr userDrawn="1"/>
        </p:nvSpPr>
        <p:spPr bwMode="gray">
          <a:xfrm>
            <a:off x="6916738" y="3411538"/>
            <a:ext cx="1819275" cy="1981200"/>
          </a:xfrm>
          <a:custGeom>
            <a:avLst/>
            <a:gdLst>
              <a:gd name="T0" fmla="*/ 2147483646 w 1146"/>
              <a:gd name="T1" fmla="*/ 2147483646 h 1248"/>
              <a:gd name="T2" fmla="*/ 2147483646 w 1146"/>
              <a:gd name="T3" fmla="*/ 0 h 1248"/>
              <a:gd name="T4" fmla="*/ 2147483646 w 1146"/>
              <a:gd name="T5" fmla="*/ 2147483646 h 1248"/>
              <a:gd name="T6" fmla="*/ 0 w 1146"/>
              <a:gd name="T7" fmla="*/ 2147483646 h 1248"/>
              <a:gd name="T8" fmla="*/ 2147483646 w 1146"/>
              <a:gd name="T9" fmla="*/ 2147483646 h 1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6" h="1248">
                <a:moveTo>
                  <a:pt x="362" y="46"/>
                </a:moveTo>
                <a:lnTo>
                  <a:pt x="1146" y="0"/>
                </a:lnTo>
                <a:lnTo>
                  <a:pt x="686" y="1156"/>
                </a:lnTo>
                <a:lnTo>
                  <a:pt x="0" y="1248"/>
                </a:lnTo>
                <a:lnTo>
                  <a:pt x="362" y="46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Line 19"/>
          <p:cNvSpPr>
            <a:spLocks noChangeShapeType="1"/>
          </p:cNvSpPr>
          <p:nvPr userDrawn="1"/>
        </p:nvSpPr>
        <p:spPr bwMode="gray">
          <a:xfrm>
            <a:off x="22225" y="2744788"/>
            <a:ext cx="1219200" cy="4130675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gray">
          <a:xfrm flipH="1">
            <a:off x="7367588" y="2327275"/>
            <a:ext cx="1798637" cy="4527550"/>
          </a:xfrm>
          <a:prstGeom prst="line">
            <a:avLst/>
          </a:prstGeom>
          <a:noFill/>
          <a:ln w="19050">
            <a:solidFill>
              <a:srgbClr val="FFFFFF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Line 21"/>
          <p:cNvSpPr>
            <a:spLocks noChangeShapeType="1"/>
          </p:cNvSpPr>
          <p:nvPr userDrawn="1"/>
        </p:nvSpPr>
        <p:spPr bwMode="gray">
          <a:xfrm flipH="1">
            <a:off x="8132763" y="4724400"/>
            <a:ext cx="1027112" cy="2136775"/>
          </a:xfrm>
          <a:prstGeom prst="line">
            <a:avLst/>
          </a:prstGeom>
          <a:noFill/>
          <a:ln w="19050">
            <a:solidFill>
              <a:srgbClr val="FFFFFF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AutoShape 64"/>
          <p:cNvSpPr>
            <a:spLocks noChangeArrowheads="1"/>
          </p:cNvSpPr>
          <p:nvPr userDrawn="1"/>
        </p:nvSpPr>
        <p:spPr bwMode="gray">
          <a:xfrm>
            <a:off x="13128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Line 24"/>
          <p:cNvSpPr>
            <a:spLocks noChangeShapeType="1"/>
          </p:cNvSpPr>
          <p:nvPr userDrawn="1"/>
        </p:nvSpPr>
        <p:spPr bwMode="gray">
          <a:xfrm flipH="1">
            <a:off x="0" y="2982913"/>
            <a:ext cx="9161463" cy="931862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AutoShape 65"/>
          <p:cNvSpPr>
            <a:spLocks noChangeArrowheads="1"/>
          </p:cNvSpPr>
          <p:nvPr userDrawn="1"/>
        </p:nvSpPr>
        <p:spPr bwMode="gray">
          <a:xfrm>
            <a:off x="19986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AutoShape 66"/>
          <p:cNvSpPr>
            <a:spLocks noChangeArrowheads="1"/>
          </p:cNvSpPr>
          <p:nvPr userDrawn="1"/>
        </p:nvSpPr>
        <p:spPr bwMode="gray">
          <a:xfrm>
            <a:off x="26844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06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6B393CC8-5696-4772-B5D6-EC3C3707B527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011C6E36-5736-4AE9-B501-533739EB8D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365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4F8B2CDD-584A-4014-B9A8-F9F7905F69E2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4599C8FE-7455-4409-BD76-440A4B49A5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9242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7EEDDFBE-7265-4459-8DAE-1DDFAFFDAB2F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33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4098925" y="6518275"/>
            <a:ext cx="982663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1C6A67D5-12C7-4566-AF1A-B1F5A9FE9C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7029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/>
          </p:cNvSpPr>
          <p:nvPr userDrawn="1"/>
        </p:nvSpPr>
        <p:spPr bwMode="gray">
          <a:xfrm>
            <a:off x="6916738" y="3411538"/>
            <a:ext cx="1819275" cy="1981200"/>
          </a:xfrm>
          <a:custGeom>
            <a:avLst/>
            <a:gdLst>
              <a:gd name="T0" fmla="*/ 2147483646 w 1146"/>
              <a:gd name="T1" fmla="*/ 2147483646 h 1248"/>
              <a:gd name="T2" fmla="*/ 2147483646 w 1146"/>
              <a:gd name="T3" fmla="*/ 0 h 1248"/>
              <a:gd name="T4" fmla="*/ 2147483646 w 1146"/>
              <a:gd name="T5" fmla="*/ 2147483646 h 1248"/>
              <a:gd name="T6" fmla="*/ 0 w 1146"/>
              <a:gd name="T7" fmla="*/ 2147483646 h 1248"/>
              <a:gd name="T8" fmla="*/ 2147483646 w 1146"/>
              <a:gd name="T9" fmla="*/ 2147483646 h 1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6" h="1248">
                <a:moveTo>
                  <a:pt x="362" y="46"/>
                </a:moveTo>
                <a:lnTo>
                  <a:pt x="1146" y="0"/>
                </a:lnTo>
                <a:lnTo>
                  <a:pt x="686" y="1156"/>
                </a:lnTo>
                <a:lnTo>
                  <a:pt x="0" y="1248"/>
                </a:lnTo>
                <a:lnTo>
                  <a:pt x="362" y="46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Line 19"/>
          <p:cNvSpPr>
            <a:spLocks noChangeShapeType="1"/>
          </p:cNvSpPr>
          <p:nvPr userDrawn="1"/>
        </p:nvSpPr>
        <p:spPr bwMode="gray">
          <a:xfrm>
            <a:off x="22225" y="2744788"/>
            <a:ext cx="1219200" cy="4130675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gray">
          <a:xfrm flipH="1">
            <a:off x="7367588" y="2327275"/>
            <a:ext cx="1798637" cy="4527550"/>
          </a:xfrm>
          <a:prstGeom prst="line">
            <a:avLst/>
          </a:prstGeom>
          <a:noFill/>
          <a:ln w="19050">
            <a:solidFill>
              <a:srgbClr val="FFFFFF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Line 21"/>
          <p:cNvSpPr>
            <a:spLocks noChangeShapeType="1"/>
          </p:cNvSpPr>
          <p:nvPr userDrawn="1"/>
        </p:nvSpPr>
        <p:spPr bwMode="gray">
          <a:xfrm flipH="1">
            <a:off x="8132763" y="4724400"/>
            <a:ext cx="1027112" cy="2136775"/>
          </a:xfrm>
          <a:prstGeom prst="line">
            <a:avLst/>
          </a:prstGeom>
          <a:noFill/>
          <a:ln w="19050">
            <a:solidFill>
              <a:srgbClr val="FFFFFF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AutoShape 64"/>
          <p:cNvSpPr>
            <a:spLocks noChangeArrowheads="1"/>
          </p:cNvSpPr>
          <p:nvPr userDrawn="1"/>
        </p:nvSpPr>
        <p:spPr bwMode="gray">
          <a:xfrm>
            <a:off x="13128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26"/>
          <p:cNvSpPr>
            <a:spLocks noChangeShapeType="1"/>
          </p:cNvSpPr>
          <p:nvPr userDrawn="1"/>
        </p:nvSpPr>
        <p:spPr bwMode="gray">
          <a:xfrm flipH="1">
            <a:off x="6194425" y="6259513"/>
            <a:ext cx="2967038" cy="584200"/>
          </a:xfrm>
          <a:prstGeom prst="line">
            <a:avLst/>
          </a:prstGeom>
          <a:noFill/>
          <a:ln w="19050">
            <a:solidFill>
              <a:srgbClr val="FFFFFF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24"/>
          <p:cNvSpPr>
            <a:spLocks noChangeShapeType="1"/>
          </p:cNvSpPr>
          <p:nvPr userDrawn="1"/>
        </p:nvSpPr>
        <p:spPr bwMode="gray">
          <a:xfrm flipH="1">
            <a:off x="0" y="2982913"/>
            <a:ext cx="9161463" cy="931862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AutoShape 65"/>
          <p:cNvSpPr>
            <a:spLocks noChangeArrowheads="1"/>
          </p:cNvSpPr>
          <p:nvPr userDrawn="1"/>
        </p:nvSpPr>
        <p:spPr bwMode="gray">
          <a:xfrm>
            <a:off x="19986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AutoShape 66"/>
          <p:cNvSpPr>
            <a:spLocks noChangeArrowheads="1"/>
          </p:cNvSpPr>
          <p:nvPr userDrawn="1"/>
        </p:nvSpPr>
        <p:spPr bwMode="gray">
          <a:xfrm>
            <a:off x="26844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 userDrawn="1"/>
        </p:nvSpPr>
        <p:spPr bwMode="gray">
          <a:xfrm>
            <a:off x="228600" y="6400800"/>
            <a:ext cx="1143000" cy="360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kumimoji="0" lang="en-US" altLang="ko-KR"/>
          </a:p>
        </p:txBody>
      </p:sp>
      <p:sp>
        <p:nvSpPr>
          <p:cNvPr id="13" name="Rectangle 5"/>
          <p:cNvSpPr txBox="1">
            <a:spLocks noChangeArrowheads="1"/>
          </p:cNvSpPr>
          <p:nvPr userDrawn="1"/>
        </p:nvSpPr>
        <p:spPr bwMode="gray">
          <a:xfrm>
            <a:off x="1371600" y="6400800"/>
            <a:ext cx="3103563" cy="360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kumimoji="0" lang="en-US" altLang="ko-KR"/>
          </a:p>
        </p:txBody>
      </p:sp>
      <p:sp>
        <p:nvSpPr>
          <p:cNvPr id="14" name="Rectangle 6"/>
          <p:cNvSpPr txBox="1">
            <a:spLocks noChangeArrowheads="1"/>
          </p:cNvSpPr>
          <p:nvPr userDrawn="1"/>
        </p:nvSpPr>
        <p:spPr bwMode="gray">
          <a:xfrm>
            <a:off x="4495800" y="6400800"/>
            <a:ext cx="914400" cy="360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fld id="{8FEA537F-601E-4FF5-A87D-17022B6815FC}" type="slidenum">
              <a:rPr kumimoji="0" lang="ko-KR" altLang="en-US" sz="1200" smtClean="0">
                <a:solidFill>
                  <a:srgbClr val="FFFFFF"/>
                </a:solidFill>
                <a:latin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ko-KR" sz="120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5" name="그림 17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4941888"/>
            <a:ext cx="9144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12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3925" y="44624"/>
            <a:ext cx="8229600" cy="71438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836712"/>
            <a:ext cx="8424936" cy="561662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"/>
              <a:defRPr sz="2200" b="1" baseline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defRPr>
            </a:lvl1pPr>
            <a:lvl2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 sz="2000" b="0" baseline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defRPr>
            </a:lvl2pPr>
            <a:lvl3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ü"/>
              <a:defRPr sz="1800" b="0" baseline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defRPr>
            </a:lvl3pPr>
            <a:lvl4pPr>
              <a:defRPr baseline="0">
                <a:latin typeface="Bell MT" pitchFamily="18" charset="0"/>
              </a:defRPr>
            </a:lvl4pPr>
            <a:lvl5pPr>
              <a:defRPr baseline="0">
                <a:latin typeface="Bell MT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400432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0AB86957-672F-4E3F-A9FF-198EF049F6DD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3AECBD3F-5675-41BB-A3C6-D39EC3DB10A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7179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499A213B-8939-4547-B5EF-4484D0EA0A28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D8B7CB23-CC11-421F-B4F9-807C0B62BF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1840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8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7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30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A5B2AA8B-CAF5-4C8B-91F7-1B793EE900F2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3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4D06B75B-825C-48B5-86C6-5C329ADB416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5920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4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3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6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87490856-5596-4F0E-AB37-40DBFF7CA4C1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29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4AFB1FB8-14B6-492A-ABC8-9FD2B72602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96058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3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2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5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4B69BB8D-AE58-4933-9100-D9A53B002C87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28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BA7ECA26-81A8-4C32-999F-C9B51BD468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888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5215" y="11372"/>
            <a:ext cx="8229600" cy="71438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836712"/>
            <a:ext cx="8424936" cy="561662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u"/>
              <a:defRPr sz="2000" b="1" baseline="0">
                <a:latin typeface="Bodoni MT" panose="02070603080606020203" pitchFamily="18" charset="0"/>
                <a:ea typeface="돋움" panose="020B0600000101010101" pitchFamily="50" charset="-127"/>
                <a:cs typeface="Times New Roman" pitchFamily="18" charset="0"/>
              </a:defRPr>
            </a:lvl1pPr>
            <a:lvl2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 sz="1800" b="0" baseline="0">
                <a:latin typeface="Bodoni MT" panose="02070603080606020203" pitchFamily="18" charset="0"/>
                <a:ea typeface="돋움" panose="020B0600000101010101" pitchFamily="50" charset="-127"/>
                <a:cs typeface="Times New Roman" pitchFamily="18" charset="0"/>
              </a:defRPr>
            </a:lvl2pPr>
            <a:lvl3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ü"/>
              <a:defRPr sz="1600" b="0" baseline="0">
                <a:latin typeface="Bodoni MT" panose="02070603080606020203" pitchFamily="18" charset="0"/>
                <a:ea typeface="돋움" panose="020B0600000101010101" pitchFamily="50" charset="-127"/>
                <a:cs typeface="Times New Roman" pitchFamily="18" charset="0"/>
              </a:defRPr>
            </a:lvl3pPr>
            <a:lvl4pPr marL="1600200" indent="-2286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400" baseline="0">
                <a:latin typeface="Bodoni MT" panose="02070603080606020203" pitchFamily="18" charset="0"/>
                <a:ea typeface="돋움" panose="020B0600000101010101" pitchFamily="50" charset="-127"/>
              </a:defRPr>
            </a:lvl4pPr>
            <a:lvl5pPr>
              <a:defRPr baseline="0">
                <a:latin typeface="Bell MT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네번째</a:t>
            </a:r>
            <a:r>
              <a:rPr lang="ko-KR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4003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FA887E30-8EAC-4684-AE80-9A5E3CB20AAC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3F2D45BB-3820-4B6D-8CFD-5507AFF728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9109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B0832A3C-B5A8-4CF3-A027-F57CFF0EB42F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E33B82DD-4A2D-4E9A-BC20-4755F21008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9316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6B393CC8-5696-4772-B5D6-EC3C3707B527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011C6E36-5736-4AE9-B501-533739EB8D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55849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4F8B2CDD-584A-4014-B9A8-F9F7905F69E2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4599C8FE-7455-4409-BD76-440A4B49A5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83998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7EEDDFBE-7265-4459-8DAE-1DDFAFFDAB2F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33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4098925" y="6518275"/>
            <a:ext cx="982663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1C6A67D5-12C7-4566-AF1A-B1F5A9FE9C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90814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6AFCAD0A-630E-4C44-8705-8958E3515F8F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6"/>
            <a:ext cx="8229600" cy="684000"/>
          </a:xfrm>
          <a:prstGeom prst="rect">
            <a:avLst/>
          </a:prstGeom>
        </p:spPr>
        <p:txBody>
          <a:bodyPr anchor="ctr"/>
          <a:lstStyle>
            <a:lvl1pPr>
              <a:defRPr kumimoji="1" lang="ko-KR" altLang="en-US" sz="3600" b="1" kern="1200" spc="-5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HY견고딕" pitchFamily="18" charset="-127"/>
                <a:ea typeface="HY견고딕" pitchFamily="18" charset="-127"/>
              </a:defRPr>
            </a:lvl1pPr>
            <a:lvl2pPr>
              <a:defRPr sz="2000">
                <a:latin typeface="맑은 고딕" pitchFamily="50" charset="-127"/>
                <a:ea typeface="맑은 고딕" pitchFamily="50" charset="-127"/>
              </a:defRPr>
            </a:lvl2pPr>
            <a:lvl3pPr>
              <a:defRPr sz="1800">
                <a:latin typeface="맑은 고딕" pitchFamily="50" charset="-127"/>
                <a:ea typeface="맑은 고딕" pitchFamily="50" charset="-127"/>
              </a:defRPr>
            </a:lvl3pPr>
            <a:lvl4pPr>
              <a:defRPr sz="1600">
                <a:latin typeface="맑은 고딕" pitchFamily="50" charset="-127"/>
                <a:ea typeface="맑은 고딕" pitchFamily="50" charset="-127"/>
              </a:defRPr>
            </a:lvl4pPr>
            <a:lvl5pPr>
              <a:defRPr sz="16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03649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98F72ACE-B5B6-4BAE-BF9D-892501422597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6"/>
            <a:ext cx="8229600" cy="684000"/>
          </a:xfrm>
          <a:prstGeom prst="rect">
            <a:avLst/>
          </a:prstGeom>
        </p:spPr>
        <p:txBody>
          <a:bodyPr anchor="ctr"/>
          <a:lstStyle>
            <a:lvl1pPr>
              <a:defRPr kumimoji="1" lang="ko-KR" altLang="en-US" sz="3600" b="1" kern="1200" spc="-5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HY견고딕" pitchFamily="18" charset="-127"/>
                <a:ea typeface="HY견고딕" pitchFamily="18" charset="-127"/>
              </a:defRPr>
            </a:lvl1pPr>
            <a:lvl2pPr>
              <a:defRPr sz="2000">
                <a:latin typeface="맑은 고딕" pitchFamily="50" charset="-127"/>
                <a:ea typeface="맑은 고딕" pitchFamily="50" charset="-127"/>
              </a:defRPr>
            </a:lvl2pPr>
            <a:lvl3pPr>
              <a:defRPr sz="1800">
                <a:latin typeface="맑은 고딕" pitchFamily="50" charset="-127"/>
                <a:ea typeface="맑은 고딕" pitchFamily="50" charset="-127"/>
              </a:defRPr>
            </a:lvl3pPr>
            <a:lvl4pPr>
              <a:defRPr sz="1600">
                <a:latin typeface="맑은 고딕" pitchFamily="50" charset="-127"/>
                <a:ea typeface="맑은 고딕" pitchFamily="50" charset="-127"/>
              </a:defRPr>
            </a:lvl4pPr>
            <a:lvl5pPr>
              <a:defRPr sz="16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623631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2CEDD-181C-455F-A33E-127014F79AA7}" type="datetimeFigureOut">
              <a:rPr lang="ko-KR" altLang="en-US"/>
              <a:pPr>
                <a:defRPr/>
              </a:pPr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FC454-FB90-4BF2-9AF5-E899C620109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150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6F6D4-86F6-409B-8D15-36640945F364}" type="datetimeFigureOut">
              <a:rPr lang="ko-KR" altLang="en-US"/>
              <a:pPr>
                <a:defRPr/>
              </a:pPr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BC661-008C-4D74-AADA-3B89820ACFA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4220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1CE72-3F4B-43E5-9C71-CB7EA08F7DBB}" type="datetimeFigureOut">
              <a:rPr lang="ko-KR" altLang="en-US"/>
              <a:pPr>
                <a:defRPr/>
              </a:pPr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CEA00-4543-46BD-AD56-E84D93EFB24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02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0AB86957-672F-4E3F-A9FF-198EF049F6DD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3AECBD3F-5675-41BB-A3C6-D39EC3DB10A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17000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28211-DE91-4409-898E-89244E7A0B37}" type="datetimeFigureOut">
              <a:rPr lang="ko-KR" altLang="en-US"/>
              <a:pPr>
                <a:defRPr/>
              </a:pPr>
              <a:t>2019-11-11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4C49E-C5EB-4970-9167-5D4784229AE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3897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6CD06-2875-40D1-8DA6-5AD364015DEC}" type="datetimeFigureOut">
              <a:rPr lang="ko-KR" altLang="en-US"/>
              <a:pPr>
                <a:defRPr/>
              </a:pPr>
              <a:t>2019-11-11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6501-0536-430A-A7CC-B75D4E6963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1040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E51A0-6417-49FB-80C6-331A9EC1A766}" type="datetimeFigureOut">
              <a:rPr lang="ko-KR" altLang="en-US"/>
              <a:pPr>
                <a:defRPr/>
              </a:pPr>
              <a:t>2019-11-11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04D7E-4909-415D-8964-7DF59BDFA48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983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16293-AE33-4B92-9F49-0E8504535211}" type="datetimeFigureOut">
              <a:rPr lang="ko-KR" altLang="en-US"/>
              <a:pPr>
                <a:defRPr/>
              </a:pPr>
              <a:t>2019-11-11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91131-B827-40F3-A65B-B828E06744F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4856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42570-FEC3-41EC-8919-89E8A570FD44}" type="datetimeFigureOut">
              <a:rPr lang="ko-KR" altLang="en-US"/>
              <a:pPr>
                <a:defRPr/>
              </a:pPr>
              <a:t>2019-11-11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039C0-D41D-4018-962E-900E12C0CCE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4268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E03F2-1CCA-4510-A420-456C688C94F5}" type="datetimeFigureOut">
              <a:rPr lang="ko-KR" altLang="en-US"/>
              <a:pPr>
                <a:defRPr/>
              </a:pPr>
              <a:t>2019-11-11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FEE39-9FCC-4E79-8948-3F8029DBB9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936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EDCC8-AB13-408C-9ECE-CCEFF1766406}" type="datetimeFigureOut">
              <a:rPr lang="ko-KR" altLang="en-US"/>
              <a:pPr>
                <a:defRPr/>
              </a:pPr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AE28E-6468-481B-9678-08C3E3F0B24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1500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1BFA5-58BA-4CAF-870C-0C0317A60222}" type="datetimeFigureOut">
              <a:rPr lang="ko-KR" altLang="en-US"/>
              <a:pPr>
                <a:defRPr/>
              </a:pPr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0CDED-FDD7-4A69-9111-E930CC44A36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2305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바닥_23"/>
          <p:cNvPicPr>
            <a:picLocks noChangeAspect="1" noChangeArrowheads="1"/>
          </p:cNvPicPr>
          <p:nvPr userDrawn="1"/>
        </p:nvPicPr>
        <p:blipFill>
          <a:blip r:embed="rId2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1146175"/>
            <a:ext cx="9144000" cy="573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19"/>
          <p:cNvSpPr>
            <a:spLocks noChangeShapeType="1"/>
          </p:cNvSpPr>
          <p:nvPr userDrawn="1"/>
        </p:nvSpPr>
        <p:spPr bwMode="gray">
          <a:xfrm>
            <a:off x="22225" y="2744788"/>
            <a:ext cx="1219200" cy="4130675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gray">
          <a:xfrm flipH="1">
            <a:off x="7367588" y="2327275"/>
            <a:ext cx="1798637" cy="4527550"/>
          </a:xfrm>
          <a:prstGeom prst="line">
            <a:avLst/>
          </a:prstGeom>
          <a:noFill/>
          <a:ln w="19050">
            <a:solidFill>
              <a:srgbClr val="FFFFFF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5" name="Line 21"/>
          <p:cNvSpPr>
            <a:spLocks noChangeShapeType="1"/>
          </p:cNvSpPr>
          <p:nvPr userDrawn="1"/>
        </p:nvSpPr>
        <p:spPr bwMode="gray">
          <a:xfrm flipH="1">
            <a:off x="8132763" y="4724400"/>
            <a:ext cx="1027112" cy="2136775"/>
          </a:xfrm>
          <a:prstGeom prst="line">
            <a:avLst/>
          </a:prstGeom>
          <a:noFill/>
          <a:ln w="19050">
            <a:solidFill>
              <a:srgbClr val="FFFFFF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6" name="AutoShape 64"/>
          <p:cNvSpPr>
            <a:spLocks noChangeArrowheads="1"/>
          </p:cNvSpPr>
          <p:nvPr userDrawn="1"/>
        </p:nvSpPr>
        <p:spPr bwMode="gray">
          <a:xfrm>
            <a:off x="13128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26"/>
          <p:cNvSpPr>
            <a:spLocks noChangeShapeType="1"/>
          </p:cNvSpPr>
          <p:nvPr userDrawn="1"/>
        </p:nvSpPr>
        <p:spPr bwMode="gray">
          <a:xfrm flipH="1">
            <a:off x="6194425" y="6259513"/>
            <a:ext cx="2967038" cy="584200"/>
          </a:xfrm>
          <a:prstGeom prst="line">
            <a:avLst/>
          </a:prstGeom>
          <a:noFill/>
          <a:ln w="19050">
            <a:solidFill>
              <a:srgbClr val="FFFFFF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8" name="Line 24"/>
          <p:cNvSpPr>
            <a:spLocks noChangeShapeType="1"/>
          </p:cNvSpPr>
          <p:nvPr userDrawn="1"/>
        </p:nvSpPr>
        <p:spPr bwMode="gray">
          <a:xfrm flipH="1">
            <a:off x="0" y="2982913"/>
            <a:ext cx="9161463" cy="931862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9" name="AutoShape 65"/>
          <p:cNvSpPr>
            <a:spLocks noChangeArrowheads="1"/>
          </p:cNvSpPr>
          <p:nvPr userDrawn="1"/>
        </p:nvSpPr>
        <p:spPr bwMode="gray">
          <a:xfrm>
            <a:off x="19986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AutoShape 66"/>
          <p:cNvSpPr>
            <a:spLocks noChangeArrowheads="1"/>
          </p:cNvSpPr>
          <p:nvPr userDrawn="1"/>
        </p:nvSpPr>
        <p:spPr bwMode="gray">
          <a:xfrm>
            <a:off x="26844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 userDrawn="1"/>
        </p:nvSpPr>
        <p:spPr bwMode="gray">
          <a:xfrm>
            <a:off x="228600" y="6400800"/>
            <a:ext cx="1143000" cy="360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kumimoji="0" lang="en-US" altLang="ko-KR"/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gray">
          <a:xfrm>
            <a:off x="1371600" y="6400800"/>
            <a:ext cx="3103563" cy="360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kumimoji="0" lang="en-US" altLang="ko-KR"/>
          </a:p>
        </p:txBody>
      </p:sp>
      <p:sp>
        <p:nvSpPr>
          <p:cNvPr id="13" name="직사각형 12"/>
          <p:cNvSpPr/>
          <p:nvPr userDrawn="1"/>
        </p:nvSpPr>
        <p:spPr>
          <a:xfrm>
            <a:off x="-3175" y="1858963"/>
            <a:ext cx="9159875" cy="145573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-7938" y="3484563"/>
            <a:ext cx="9159876" cy="889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1768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0"/>
            <a:ext cx="8424936" cy="71438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836712"/>
            <a:ext cx="8424936" cy="561662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"/>
              <a:defRPr sz="2200" b="1" baseline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defRPr>
            </a:lvl1pPr>
            <a:lvl2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 sz="1800" b="0" baseline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defRPr>
            </a:lvl2pPr>
            <a:lvl3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ü"/>
              <a:defRPr sz="1600" b="0" baseline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defRPr>
            </a:lvl3pPr>
            <a:lvl4pPr>
              <a:defRPr baseline="0">
                <a:latin typeface="Bell MT" pitchFamily="18" charset="0"/>
              </a:defRPr>
            </a:lvl4pPr>
            <a:lvl5pPr>
              <a:defRPr baseline="0">
                <a:latin typeface="Bell MT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17826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499A213B-8939-4547-B5EF-4484D0EA0A28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D8B7CB23-CC11-421F-B4F9-807C0B62BF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10665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35BC821E-A6A7-4827-8ED6-B1EE4B58C111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8627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8DA0E9B5-80C4-497C-87BA-7EB77B21DC2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9856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D7DE81BE-7CDA-4DF1-BC7A-9A293414A66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5390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3E530A43-899A-4130-8EFE-1F047F0B72E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6545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FC165923-1503-460F-91BA-56DBD55F3F30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2805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FE4C2343-6D06-462D-B00E-81EF2A77F2B8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9238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ECBB2FDA-D9BE-4DBD-AD3A-DFD379B2285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978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B67718BE-D67D-4CC7-88EF-C77AE77F8BA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600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DA093B13-AD46-4D6C-908F-104978FAA785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6676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4098925" y="6518275"/>
            <a:ext cx="982663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640CD6E0-1076-4869-8307-BCFBAFF8332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51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8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7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30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A5B2AA8B-CAF5-4C8B-91F7-1B793EE900F2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3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4D06B75B-825C-48B5-86C6-5C329ADB416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084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4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3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6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87490856-5596-4F0E-AB37-40DBFF7CA4C1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29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4AFB1FB8-14B6-492A-ABC8-9FD2B72602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312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3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2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5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4B69BB8D-AE58-4933-9100-D9A53B002C87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28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BA7ECA26-81A8-4C32-999F-C9B51BD468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882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FA887E30-8EAC-4684-AE80-9A5E3CB20AAC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3F2D45BB-3820-4B6D-8CFD-5507AFF728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642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B0832A3C-B5A8-4CF3-A027-F57CFF0EB42F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E33B82DD-4A2D-4E9A-BC20-4755F21008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346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그림 5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098B1BBF-7AB1-4354-865C-01500B48CB1B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2" name="직사각형 31"/>
          <p:cNvSpPr/>
          <p:nvPr userDrawn="1"/>
        </p:nvSpPr>
        <p:spPr>
          <a:xfrm flipV="1">
            <a:off x="1963" y="669925"/>
            <a:ext cx="9139238" cy="78914"/>
          </a:xfrm>
          <a:prstGeom prst="rect">
            <a:avLst/>
          </a:prstGeom>
          <a:solidFill>
            <a:srgbClr val="0066FF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 flipV="1">
            <a:off x="18870" y="6518438"/>
            <a:ext cx="9139238" cy="18000"/>
          </a:xfrm>
          <a:prstGeom prst="rect">
            <a:avLst/>
          </a:prstGeom>
          <a:solidFill>
            <a:srgbClr val="0066FF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593" r:id="rId1"/>
    <p:sldLayoutId id="2147487581" r:id="rId2"/>
    <p:sldLayoutId id="2147487594" r:id="rId3"/>
    <p:sldLayoutId id="2147487595" r:id="rId4"/>
    <p:sldLayoutId id="2147487596" r:id="rId5"/>
    <p:sldLayoutId id="2147487597" r:id="rId6"/>
    <p:sldLayoutId id="2147487598" r:id="rId7"/>
    <p:sldLayoutId id="2147487599" r:id="rId8"/>
    <p:sldLayoutId id="2147487600" r:id="rId9"/>
    <p:sldLayoutId id="2147487601" r:id="rId10"/>
    <p:sldLayoutId id="2147487602" r:id="rId11"/>
    <p:sldLayoutId id="2147487603" r:id="rId12"/>
  </p:sldLayoutIdLst>
  <p:hf hdr="0" ft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£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£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2" descr="바닥_23"/>
          <p:cNvPicPr>
            <a:picLocks noChangeAspect="1" noChangeArrowheads="1"/>
          </p:cNvPicPr>
          <p:nvPr/>
        </p:nvPicPr>
        <p:blipFill>
          <a:blip r:embed="rId16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030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098B1BBF-7AB1-4354-865C-01500B48CB1B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32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1033" name="그림 36" descr="cbnu_ci.png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그림 37" descr="cbnu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422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607" r:id="rId1"/>
    <p:sldLayoutId id="2147487608" r:id="rId2"/>
    <p:sldLayoutId id="2147487609" r:id="rId3"/>
    <p:sldLayoutId id="2147487610" r:id="rId4"/>
    <p:sldLayoutId id="2147487611" r:id="rId5"/>
    <p:sldLayoutId id="2147487612" r:id="rId6"/>
    <p:sldLayoutId id="2147487613" r:id="rId7"/>
    <p:sldLayoutId id="2147487614" r:id="rId8"/>
    <p:sldLayoutId id="2147487615" r:id="rId9"/>
    <p:sldLayoutId id="2147487616" r:id="rId10"/>
    <p:sldLayoutId id="2147487617" r:id="rId11"/>
    <p:sldLayoutId id="2147487618" r:id="rId12"/>
    <p:sldLayoutId id="2147487619" r:id="rId13"/>
    <p:sldLayoutId id="2147487620" r:id="rId14"/>
  </p:sldLayoutIdLst>
  <p:hf hdr="0" ft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£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£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ED69653-1A23-4BC6-8CC6-BBD0439CB0A5}" type="datetimeFigureOut">
              <a:rPr lang="ko-KR" altLang="en-US"/>
              <a:pPr>
                <a:defRPr/>
              </a:pPr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2552FAA-381D-4F43-80F5-A5510B194B7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582" r:id="rId1"/>
    <p:sldLayoutId id="2147487583" r:id="rId2"/>
    <p:sldLayoutId id="2147487584" r:id="rId3"/>
    <p:sldLayoutId id="2147487585" r:id="rId4"/>
    <p:sldLayoutId id="2147487586" r:id="rId5"/>
    <p:sldLayoutId id="2147487587" r:id="rId6"/>
    <p:sldLayoutId id="2147487588" r:id="rId7"/>
    <p:sldLayoutId id="2147487589" r:id="rId8"/>
    <p:sldLayoutId id="2147487590" r:id="rId9"/>
    <p:sldLayoutId id="2147487591" r:id="rId10"/>
    <p:sldLayoutId id="2147487592" r:id="rId11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1"/>
          <p:cNvGrpSpPr>
            <a:grpSpLocks/>
          </p:cNvGrpSpPr>
          <p:nvPr userDrawn="1"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1031" name="Picture 33" descr="9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3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4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5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6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7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8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9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0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1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2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3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4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5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6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7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8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1027" name="Picture 2" descr="바닥_23"/>
          <p:cNvPicPr>
            <a:picLocks noChangeAspect="1" noChangeArrowheads="1"/>
          </p:cNvPicPr>
          <p:nvPr/>
        </p:nvPicPr>
        <p:blipFill>
          <a:blip r:embed="rId15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/>
          <p:cNvSpPr/>
          <p:nvPr userDrawn="1"/>
        </p:nvSpPr>
        <p:spPr>
          <a:xfrm>
            <a:off x="1588" y="755650"/>
            <a:ext cx="9140825" cy="61134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2" name="Rectangle 210"/>
          <p:cNvSpPr>
            <a:spLocks noChangeArrowheads="1"/>
          </p:cNvSpPr>
          <p:nvPr/>
        </p:nvSpPr>
        <p:spPr bwMode="auto">
          <a:xfrm>
            <a:off x="4124325" y="6559550"/>
            <a:ext cx="773113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b="1" smtClean="0">
                <a:solidFill>
                  <a:srgbClr val="000000"/>
                </a:solidFill>
                <a:ea typeface="HY견고딕" panose="02030600000101010101" pitchFamily="18" charset="-127"/>
              </a:rPr>
              <a:t>  </a:t>
            </a:r>
            <a:fld id="{BCF3FC86-BD6F-4DD1-8988-336ECB68A8AD}" type="slidenum">
              <a:rPr lang="en-US" altLang="ko-KR" sz="16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4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0" y="677863"/>
            <a:ext cx="9153525" cy="4603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90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622" r:id="rId1"/>
    <p:sldLayoutId id="2147487623" r:id="rId2"/>
    <p:sldLayoutId id="2147487624" r:id="rId3"/>
    <p:sldLayoutId id="2147487625" r:id="rId4"/>
    <p:sldLayoutId id="2147487626" r:id="rId5"/>
    <p:sldLayoutId id="2147487627" r:id="rId6"/>
    <p:sldLayoutId id="2147487628" r:id="rId7"/>
    <p:sldLayoutId id="2147487629" r:id="rId8"/>
    <p:sldLayoutId id="2147487630" r:id="rId9"/>
    <p:sldLayoutId id="2147487631" r:id="rId10"/>
    <p:sldLayoutId id="2147487632" r:id="rId11"/>
    <p:sldLayoutId id="214748763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£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£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 txBox="1">
            <a:spLocks noChangeArrowheads="1"/>
          </p:cNvSpPr>
          <p:nvPr/>
        </p:nvSpPr>
        <p:spPr bwMode="auto">
          <a:xfrm>
            <a:off x="92075" y="3716338"/>
            <a:ext cx="88392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</a:pPr>
            <a:endParaRPr lang="en-US" altLang="ko-KR" sz="3600" b="1" dirty="0" smtClean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eaLnBrk="1" latinLnBrk="1" hangingPunct="1">
              <a:lnSpc>
                <a:spcPct val="90000"/>
              </a:lnSpc>
            </a:pPr>
            <a:r>
              <a:rPr lang="ko-KR" altLang="en-US" sz="3200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원광대학교 </a:t>
            </a:r>
            <a:r>
              <a:rPr lang="en-US" altLang="ko-KR" sz="3200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SW</a:t>
            </a:r>
            <a:r>
              <a:rPr lang="ko-KR" altLang="en-US" sz="3200" b="1" dirty="0" err="1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융합학과</a:t>
            </a:r>
            <a:endParaRPr lang="en-US" altLang="ko-KR" sz="3200" b="1" dirty="0" smtClean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>
              <a:lnSpc>
                <a:spcPct val="90000"/>
              </a:lnSpc>
            </a:pPr>
            <a:endParaRPr lang="en-US" altLang="ko-KR" sz="3200" b="1" dirty="0" smtClean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>
              <a:lnSpc>
                <a:spcPct val="90000"/>
              </a:lnSpc>
            </a:pPr>
            <a:r>
              <a:rPr lang="ko-KR" altLang="en-US" sz="3200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복경수</a:t>
            </a:r>
            <a:endParaRPr lang="en-US" altLang="ko-KR" sz="3200" b="1" dirty="0" smtClean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>
              <a:lnSpc>
                <a:spcPct val="90000"/>
              </a:lnSpc>
            </a:pPr>
            <a:endParaRPr lang="en-US" altLang="ko-KR" sz="2400" b="1" dirty="0" smtClean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339" name="직사각형 2"/>
          <p:cNvSpPr>
            <a:spLocks noChangeArrowheads="1"/>
          </p:cNvSpPr>
          <p:nvPr/>
        </p:nvSpPr>
        <p:spPr bwMode="auto">
          <a:xfrm>
            <a:off x="2557818" y="2205038"/>
            <a:ext cx="3998210" cy="83099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4800" b="1" spc="-1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식과 </a:t>
            </a:r>
            <a:r>
              <a:rPr lang="ko-KR" altLang="en-US" sz="4800" b="1" spc="-1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제어문</a:t>
            </a:r>
            <a:r>
              <a:rPr lang="en-US" altLang="ko-KR" sz="4800" b="1" spc="-1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(1)</a:t>
            </a:r>
            <a:endParaRPr lang="ko-KR" altLang="en-US" sz="4800" b="1" spc="-1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0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latin typeface="+mn-ea"/>
              </a:rPr>
              <a:t>대입 연산자</a:t>
            </a:r>
            <a:r>
              <a:rPr lang="en-US" altLang="ko-KR" dirty="0" smtClean="0">
                <a:latin typeface="+mn-ea"/>
              </a:rPr>
              <a:t>(4/4</a:t>
            </a:r>
            <a:r>
              <a:rPr lang="en-US" altLang="ko-KR" dirty="0">
                <a:latin typeface="+mn-ea"/>
              </a:rPr>
              <a:t>)</a:t>
            </a:r>
          </a:p>
          <a:p>
            <a:pPr lvl="1">
              <a:defRPr/>
            </a:pPr>
            <a:r>
              <a:rPr lang="ko-KR" altLang="en-US" dirty="0" smtClean="0">
                <a:latin typeface="돋움" panose="020B0600000101010101" pitchFamily="50" charset="-127"/>
              </a:rPr>
              <a:t>산술 </a:t>
            </a:r>
            <a:r>
              <a:rPr lang="ko-KR" altLang="en-US" dirty="0">
                <a:latin typeface="돋움" panose="020B0600000101010101" pitchFamily="50" charset="-127"/>
              </a:rPr>
              <a:t>연산자</a:t>
            </a:r>
            <a:r>
              <a:rPr lang="en-US" altLang="ko-KR" dirty="0">
                <a:latin typeface="돋움" panose="020B0600000101010101" pitchFamily="50" charset="-127"/>
              </a:rPr>
              <a:t>, </a:t>
            </a:r>
            <a:r>
              <a:rPr lang="ko-KR" altLang="en-US" dirty="0">
                <a:latin typeface="돋움" panose="020B0600000101010101" pitchFamily="50" charset="-127"/>
              </a:rPr>
              <a:t>비트 연산자와 결합해서 복합 대입 연산자로 </a:t>
            </a:r>
            <a:r>
              <a:rPr lang="ko-KR" altLang="en-US" dirty="0" smtClean="0">
                <a:latin typeface="돋움" panose="020B0600000101010101" pitchFamily="50" charset="-127"/>
              </a:rPr>
              <a:t>사용 가능</a:t>
            </a:r>
            <a:endParaRPr lang="en-US" altLang="ko-KR" dirty="0" smtClean="0">
              <a:latin typeface="돋움" panose="020B0600000101010101" pitchFamily="50" charset="-127"/>
            </a:endParaRPr>
          </a:p>
          <a:p>
            <a:pPr lvl="1">
              <a:defRPr/>
            </a:pPr>
            <a:endParaRPr lang="en-US" altLang="ko-KR" dirty="0">
              <a:latin typeface="돋움" panose="020B0600000101010101" pitchFamily="50" charset="-127"/>
            </a:endParaRPr>
          </a:p>
          <a:p>
            <a:pPr lvl="1">
              <a:defRPr/>
            </a:pPr>
            <a:endParaRPr lang="en-US" altLang="ko-KR" dirty="0" smtClean="0">
              <a:latin typeface="돋움" panose="020B0600000101010101" pitchFamily="50" charset="-127"/>
            </a:endParaRPr>
          </a:p>
          <a:p>
            <a:pPr lvl="1">
              <a:defRPr/>
            </a:pPr>
            <a:endParaRPr lang="en-US" altLang="ko-KR" dirty="0">
              <a:latin typeface="돋움" panose="020B0600000101010101" pitchFamily="50" charset="-127"/>
            </a:endParaRPr>
          </a:p>
          <a:p>
            <a:pPr lvl="1">
              <a:defRPr/>
            </a:pPr>
            <a:r>
              <a:rPr lang="ko-KR" altLang="en-US" dirty="0" smtClean="0">
                <a:latin typeface="돋움" panose="020B0600000101010101" pitchFamily="50" charset="-127"/>
              </a:rPr>
              <a:t>복합 대인 연산자 유형</a:t>
            </a:r>
            <a:endParaRPr lang="ko-KR" altLang="en-US" dirty="0">
              <a:latin typeface="돋움" panose="020B0600000101010101" pitchFamily="50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39530" r="3079" b="18939"/>
          <a:stretch/>
        </p:blipFill>
        <p:spPr bwMode="auto">
          <a:xfrm>
            <a:off x="1187624" y="1628800"/>
            <a:ext cx="403067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852936"/>
            <a:ext cx="4030396" cy="3386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6814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latin typeface="+mn-ea"/>
              </a:rPr>
              <a:t>산술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연산자</a:t>
            </a:r>
          </a:p>
          <a:p>
            <a:pPr lvl="1">
              <a:defRPr/>
            </a:pPr>
            <a:r>
              <a:rPr lang="ko-KR" altLang="en-US" dirty="0">
                <a:latin typeface="+mn-ea"/>
              </a:rPr>
              <a:t>기본적인 사칙 연산 기능을 제공하는 연산자</a:t>
            </a:r>
          </a:p>
          <a:p>
            <a:endParaRPr lang="ko-KR" altLang="en-US" dirty="0"/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628800"/>
            <a:ext cx="6466867" cy="2198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350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latin typeface="돋움" panose="020B0600000101010101" pitchFamily="50" charset="-127"/>
              </a:rPr>
              <a:t>증감 </a:t>
            </a:r>
            <a:r>
              <a:rPr lang="ko-KR" altLang="en-US" dirty="0" smtClean="0">
                <a:latin typeface="돋움" panose="020B0600000101010101" pitchFamily="50" charset="-127"/>
              </a:rPr>
              <a:t>연산자</a:t>
            </a:r>
            <a:r>
              <a:rPr lang="en-US" altLang="ko-KR" dirty="0" smtClean="0">
                <a:latin typeface="돋움" panose="020B0600000101010101" pitchFamily="50" charset="-127"/>
              </a:rPr>
              <a:t>(1/2)</a:t>
            </a:r>
            <a:r>
              <a:rPr lang="ko-KR" altLang="en-US" dirty="0" smtClean="0">
                <a:latin typeface="돋움" panose="020B0600000101010101" pitchFamily="50" charset="-127"/>
              </a:rPr>
              <a:t> </a:t>
            </a:r>
            <a:endParaRPr lang="en-US" altLang="ko-KR" dirty="0">
              <a:latin typeface="돋움" panose="020B0600000101010101" pitchFamily="50" charset="-127"/>
            </a:endParaRPr>
          </a:p>
          <a:p>
            <a:pPr lvl="1">
              <a:defRPr/>
            </a:pPr>
            <a:r>
              <a:rPr lang="ko-KR" altLang="en-US" dirty="0">
                <a:latin typeface="+mn-ea"/>
              </a:rPr>
              <a:t>변수의 값을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만큼 증가시키거나 </a:t>
            </a:r>
            <a:r>
              <a:rPr lang="ko-KR" altLang="en-US" dirty="0" smtClean="0">
                <a:latin typeface="+mn-ea"/>
              </a:rPr>
              <a:t>감소</a:t>
            </a:r>
            <a:endParaRPr lang="en-US" altLang="ko-KR" dirty="0">
              <a:latin typeface="+mn-ea"/>
            </a:endParaRPr>
          </a:p>
          <a:p>
            <a:pPr lvl="1">
              <a:defRPr/>
            </a:pPr>
            <a:r>
              <a:rPr lang="ko-KR" altLang="en-US" dirty="0">
                <a:latin typeface="+mn-ea"/>
              </a:rPr>
              <a:t>증감 연산자는 반드시 변수에만 </a:t>
            </a:r>
            <a:r>
              <a:rPr lang="ko-KR" altLang="en-US" dirty="0" smtClean="0">
                <a:latin typeface="+mn-ea"/>
              </a:rPr>
              <a:t>사용</a:t>
            </a:r>
            <a:endParaRPr lang="en-US" altLang="ko-KR" dirty="0">
              <a:latin typeface="+mn-ea"/>
            </a:endParaRPr>
          </a:p>
          <a:p>
            <a:pPr lvl="1">
              <a:defRPr/>
            </a:pPr>
            <a:r>
              <a:rPr lang="ko-KR" altLang="en-US" dirty="0" err="1">
                <a:latin typeface="+mn-ea"/>
              </a:rPr>
              <a:t>전위형과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후위형</a:t>
            </a:r>
            <a:r>
              <a:rPr lang="ko-KR" altLang="en-US" dirty="0" smtClean="0">
                <a:latin typeface="+mn-ea"/>
              </a:rPr>
              <a:t> 두가지 유형이 존재</a:t>
            </a:r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348880"/>
            <a:ext cx="6248400" cy="1759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1679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latin typeface="돋움" panose="020B0600000101010101" pitchFamily="50" charset="-127"/>
              </a:rPr>
              <a:t>증감 연산자</a:t>
            </a:r>
            <a:r>
              <a:rPr lang="en-US" altLang="ko-KR" dirty="0" smtClean="0">
                <a:latin typeface="돋움" panose="020B0600000101010101" pitchFamily="50" charset="-127"/>
              </a:rPr>
              <a:t>(21/2</a:t>
            </a:r>
            <a:r>
              <a:rPr lang="en-US" altLang="ko-KR" dirty="0">
                <a:latin typeface="돋움" panose="020B0600000101010101" pitchFamily="50" charset="-127"/>
              </a:rPr>
              <a:t>)</a:t>
            </a:r>
            <a:r>
              <a:rPr lang="ko-KR" altLang="en-US" dirty="0">
                <a:latin typeface="돋움" panose="020B0600000101010101" pitchFamily="50" charset="-127"/>
              </a:rPr>
              <a:t> </a:t>
            </a:r>
            <a:endParaRPr lang="en-US" altLang="ko-KR" dirty="0" smtClean="0">
              <a:latin typeface="돋움" panose="020B0600000101010101" pitchFamily="50" charset="-127"/>
            </a:endParaRPr>
          </a:p>
          <a:p>
            <a:pPr lvl="1">
              <a:defRPr/>
            </a:pPr>
            <a:r>
              <a:rPr lang="en-US" altLang="ko-KR" dirty="0" smtClean="0"/>
              <a:t>y </a:t>
            </a:r>
            <a:r>
              <a:rPr lang="en-US" altLang="ko-KR" dirty="0"/>
              <a:t>= ++x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y=  x++;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72"/>
          <a:stretch/>
        </p:blipFill>
        <p:spPr bwMode="auto">
          <a:xfrm>
            <a:off x="971600" y="1628800"/>
            <a:ext cx="7419975" cy="1983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95"/>
          <a:stretch/>
        </p:blipFill>
        <p:spPr bwMode="auto">
          <a:xfrm>
            <a:off x="826008" y="4130724"/>
            <a:ext cx="7419975" cy="180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7018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latin typeface="+mn-ea"/>
              </a:rPr>
              <a:t>관계 </a:t>
            </a:r>
            <a:r>
              <a:rPr lang="ko-KR" altLang="en-US" dirty="0" smtClean="0">
                <a:latin typeface="+mn-ea"/>
              </a:rPr>
              <a:t>연산자</a:t>
            </a:r>
            <a:endParaRPr lang="en-US" altLang="ko-KR" dirty="0">
              <a:latin typeface="+mn-ea"/>
            </a:endParaRPr>
          </a:p>
          <a:p>
            <a:pPr lvl="1">
              <a:defRPr/>
            </a:pPr>
            <a:r>
              <a:rPr lang="ko-KR" altLang="en-US" dirty="0">
                <a:latin typeface="+mn-ea"/>
              </a:rPr>
              <a:t>두 </a:t>
            </a:r>
            <a:r>
              <a:rPr lang="ko-KR" altLang="en-US" dirty="0" smtClean="0">
                <a:latin typeface="+mn-ea"/>
              </a:rPr>
              <a:t>수 또는 식의 </a:t>
            </a:r>
            <a:r>
              <a:rPr lang="ko-KR" altLang="en-US" dirty="0">
                <a:latin typeface="+mn-ea"/>
              </a:rPr>
              <a:t>값을 비교할 때 사용되는 </a:t>
            </a:r>
            <a:r>
              <a:rPr lang="ko-KR" altLang="en-US" dirty="0" smtClean="0">
                <a:latin typeface="+mn-ea"/>
              </a:rPr>
              <a:t>연산자</a:t>
            </a:r>
            <a:endParaRPr lang="en-US" altLang="ko-KR" dirty="0" smtClean="0">
              <a:latin typeface="+mn-ea"/>
            </a:endParaRPr>
          </a:p>
          <a:p>
            <a:pPr lvl="1">
              <a:defRPr/>
            </a:pPr>
            <a:r>
              <a:rPr lang="ko-KR" altLang="en-US" dirty="0">
                <a:latin typeface="+mn-ea"/>
              </a:rPr>
              <a:t>정수형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실수형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문자형 등이 </a:t>
            </a:r>
            <a:r>
              <a:rPr lang="ko-KR" altLang="en-US" dirty="0" err="1">
                <a:latin typeface="+mn-ea"/>
              </a:rPr>
              <a:t>피연산자가</a:t>
            </a:r>
            <a:r>
              <a:rPr lang="ko-KR" altLang="en-US" dirty="0">
                <a:latin typeface="+mn-ea"/>
              </a:rPr>
              <a:t> 될 수 있음</a:t>
            </a:r>
            <a:endParaRPr lang="en-US" altLang="ko-KR" dirty="0">
              <a:latin typeface="+mn-ea"/>
            </a:endParaRPr>
          </a:p>
          <a:p>
            <a:pPr lvl="1">
              <a:defRPr/>
            </a:pPr>
            <a:r>
              <a:rPr lang="ko-KR" altLang="en-US" dirty="0">
                <a:latin typeface="+mn-ea"/>
              </a:rPr>
              <a:t>수식의 </a:t>
            </a:r>
            <a:r>
              <a:rPr lang="ko-KR" altLang="en-US" dirty="0" smtClean="0">
                <a:latin typeface="+mn-ea"/>
              </a:rPr>
              <a:t>결과는 항상 </a:t>
            </a:r>
            <a:r>
              <a:rPr lang="ko-KR" altLang="en-US" dirty="0">
                <a:latin typeface="+mn-ea"/>
              </a:rPr>
              <a:t>참 또는 </a:t>
            </a:r>
            <a:r>
              <a:rPr lang="ko-KR" altLang="en-US" dirty="0" smtClean="0">
                <a:latin typeface="+mn-ea"/>
              </a:rPr>
              <a:t>거짓</a:t>
            </a:r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  <p:pic>
        <p:nvPicPr>
          <p:cNvPr id="4" name="Picture 4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276872"/>
            <a:ext cx="7200800" cy="2501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1985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latin typeface="+mn-ea"/>
              </a:rPr>
              <a:t>논리 </a:t>
            </a:r>
            <a:r>
              <a:rPr lang="ko-KR" altLang="en-US" dirty="0" smtClean="0">
                <a:latin typeface="+mn-ea"/>
              </a:rPr>
              <a:t>연산자</a:t>
            </a:r>
            <a:endParaRPr lang="en-US" altLang="ko-KR" dirty="0">
              <a:latin typeface="+mn-ea"/>
            </a:endParaRPr>
          </a:p>
          <a:p>
            <a:pPr lvl="1">
              <a:defRPr/>
            </a:pPr>
            <a:r>
              <a:rPr lang="ko-KR" altLang="en-US" dirty="0">
                <a:latin typeface="+mn-ea"/>
              </a:rPr>
              <a:t>참과 거짓을 이용한 논리 연산 기능을 제공</a:t>
            </a:r>
            <a:endParaRPr lang="en-US" altLang="ko-KR" dirty="0">
              <a:latin typeface="+mn-ea"/>
            </a:endParaRPr>
          </a:p>
          <a:p>
            <a:pPr lvl="1">
              <a:defRPr/>
            </a:pPr>
            <a:r>
              <a:rPr lang="en-US" altLang="ko-KR" dirty="0">
                <a:latin typeface="+mn-ea"/>
              </a:rPr>
              <a:t>AND(&amp;&amp;), OR(||), NOT(!) </a:t>
            </a:r>
            <a:r>
              <a:rPr lang="ko-KR" altLang="en-US" dirty="0" smtClean="0">
                <a:latin typeface="+mn-ea"/>
              </a:rPr>
              <a:t>연산</a:t>
            </a:r>
            <a:endParaRPr lang="en-US" altLang="ko-KR" dirty="0" smtClean="0">
              <a:latin typeface="+mn-ea"/>
            </a:endParaRPr>
          </a:p>
          <a:p>
            <a:pPr lvl="1">
              <a:defRPr/>
            </a:pPr>
            <a:r>
              <a:rPr lang="ko-KR" altLang="en-US" dirty="0">
                <a:latin typeface="+mn-ea"/>
              </a:rPr>
              <a:t>결과가 참이면 </a:t>
            </a:r>
            <a:r>
              <a:rPr lang="en-US" altLang="ko-KR" dirty="0">
                <a:latin typeface="+mn-ea"/>
              </a:rPr>
              <a:t>1 </a:t>
            </a:r>
            <a:r>
              <a:rPr lang="ko-KR" altLang="en-US" dirty="0">
                <a:latin typeface="+mn-ea"/>
              </a:rPr>
              <a:t>거짓이면 </a:t>
            </a:r>
            <a:r>
              <a:rPr lang="en-US" altLang="ko-KR" dirty="0">
                <a:latin typeface="+mn-ea"/>
              </a:rPr>
              <a:t>0</a:t>
            </a:r>
            <a:r>
              <a:rPr lang="ko-KR" altLang="en-US" dirty="0">
                <a:latin typeface="+mn-ea"/>
              </a:rPr>
              <a:t>을 반환</a:t>
            </a: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276872"/>
            <a:ext cx="6696744" cy="169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60216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5215" y="836712"/>
            <a:ext cx="8424936" cy="5616624"/>
          </a:xfrm>
        </p:spPr>
        <p:txBody>
          <a:bodyPr/>
          <a:lstStyle/>
          <a:p>
            <a:r>
              <a:rPr lang="ko-KR" altLang="en-US" dirty="0" smtClean="0"/>
              <a:t>비트 연산자</a:t>
            </a:r>
            <a:endParaRPr lang="en-US" altLang="ko-KR" dirty="0" smtClean="0"/>
          </a:p>
          <a:p>
            <a:pPr lvl="1"/>
            <a:r>
              <a:rPr lang="ko-KR" altLang="en-US" dirty="0" err="1"/>
              <a:t>피연산자</a:t>
            </a:r>
            <a:r>
              <a:rPr lang="ko-KR" altLang="en-US" dirty="0"/>
              <a:t> </a:t>
            </a:r>
            <a:r>
              <a:rPr lang="ko-KR" altLang="en-US" dirty="0" err="1" smtClean="0"/>
              <a:t>정수값을</a:t>
            </a:r>
            <a:r>
              <a:rPr lang="ko-KR" altLang="en-US" dirty="0" smtClean="0"/>
              <a:t> 비트 </a:t>
            </a:r>
            <a:r>
              <a:rPr lang="ko-KR" altLang="en-US" dirty="0"/>
              <a:t>단위로 논리 </a:t>
            </a:r>
            <a:r>
              <a:rPr lang="ko-KR" altLang="en-US" dirty="0" smtClean="0"/>
              <a:t>연산을 </a:t>
            </a:r>
            <a:r>
              <a:rPr lang="ko-KR" altLang="en-US" dirty="0"/>
              <a:t>수행하는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3&amp;</a:t>
            </a:r>
            <a:r>
              <a:rPr lang="en-US" altLang="ko-KR" dirty="0"/>
              <a:t>5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19"/>
          <a:stretch/>
        </p:blipFill>
        <p:spPr>
          <a:xfrm>
            <a:off x="1015186" y="1556792"/>
            <a:ext cx="7497801" cy="15704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52"/>
          <a:stretch/>
        </p:blipFill>
        <p:spPr>
          <a:xfrm>
            <a:off x="1018546" y="3645024"/>
            <a:ext cx="731029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88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latin typeface="+mn-ea"/>
              </a:rPr>
              <a:t>비트 이동 </a:t>
            </a:r>
            <a:r>
              <a:rPr lang="ko-KR" altLang="en-US" dirty="0" smtClean="0">
                <a:latin typeface="+mn-ea"/>
              </a:rPr>
              <a:t>연산자</a:t>
            </a:r>
            <a:endParaRPr lang="en-US" altLang="ko-KR" dirty="0" smtClean="0">
              <a:latin typeface="+mn-ea"/>
            </a:endParaRPr>
          </a:p>
          <a:p>
            <a:pPr lvl="1">
              <a:defRPr/>
            </a:pPr>
            <a:r>
              <a:rPr lang="ko-KR" altLang="en-US" dirty="0"/>
              <a:t>연산자의 방향인 왼쪽이나 </a:t>
            </a:r>
            <a:r>
              <a:rPr lang="ko-KR" altLang="en-US" dirty="0" smtClean="0"/>
              <a:t>오른쪽으로</a:t>
            </a:r>
            <a:r>
              <a:rPr lang="en-US" altLang="ko-KR" dirty="0" smtClean="0"/>
              <a:t> </a:t>
            </a:r>
            <a:r>
              <a:rPr lang="ko-KR" altLang="en-US" dirty="0"/>
              <a:t>비트 단위로 </a:t>
            </a:r>
            <a:r>
              <a:rPr lang="ko-KR" altLang="en-US" dirty="0" smtClean="0"/>
              <a:t>이동시키는 연산자</a:t>
            </a: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 smtClean="0"/>
              <a:t>&lt;&lt; : </a:t>
            </a:r>
            <a:r>
              <a:rPr lang="ko-KR" altLang="en-US" dirty="0" smtClean="0">
                <a:latin typeface="+mn-ea"/>
              </a:rPr>
              <a:t>왼쪽으로 </a:t>
            </a:r>
            <a:r>
              <a:rPr lang="ko-KR" altLang="en-US" dirty="0">
                <a:latin typeface="+mn-ea"/>
              </a:rPr>
              <a:t>밀려난 비트가 사라져 </a:t>
            </a:r>
            <a:r>
              <a:rPr lang="ko-KR" altLang="en-US" dirty="0" smtClean="0">
                <a:latin typeface="+mn-ea"/>
              </a:rPr>
              <a:t>버리고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오른쪽 빈자리에는 </a:t>
            </a:r>
            <a:r>
              <a:rPr lang="en-US" altLang="ko-KR" dirty="0">
                <a:latin typeface="+mn-ea"/>
              </a:rPr>
              <a:t>0</a:t>
            </a:r>
            <a:r>
              <a:rPr lang="ko-KR" altLang="en-US" dirty="0">
                <a:latin typeface="+mn-ea"/>
              </a:rPr>
              <a:t>이 </a:t>
            </a:r>
            <a:r>
              <a:rPr lang="ko-KR" altLang="en-US" dirty="0" smtClean="0">
                <a:latin typeface="+mn-ea"/>
              </a:rPr>
              <a:t>채움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pPr lvl="1">
              <a:defRPr/>
            </a:pPr>
            <a:r>
              <a:rPr lang="en-US" altLang="ko-KR" dirty="0" smtClean="0">
                <a:latin typeface="+mn-ea"/>
              </a:rPr>
              <a:t>&gt;&gt; : </a:t>
            </a:r>
            <a:r>
              <a:rPr lang="ko-KR" altLang="en-US" dirty="0" smtClean="0">
                <a:latin typeface="+mn-ea"/>
              </a:rPr>
              <a:t>오른쪽으로 </a:t>
            </a:r>
            <a:r>
              <a:rPr lang="ko-KR" altLang="en-US" dirty="0">
                <a:latin typeface="+mn-ea"/>
              </a:rPr>
              <a:t>밀려난 </a:t>
            </a:r>
            <a:r>
              <a:rPr lang="ko-KR" altLang="en-US" dirty="0" smtClean="0">
                <a:latin typeface="+mn-ea"/>
              </a:rPr>
              <a:t>비트를 버리고 빈자리에는 </a:t>
            </a:r>
            <a:r>
              <a:rPr lang="ko-KR" altLang="en-US" dirty="0">
                <a:latin typeface="+mn-ea"/>
              </a:rPr>
              <a:t>부호 비트가 </a:t>
            </a:r>
            <a:r>
              <a:rPr lang="ko-KR" altLang="en-US" dirty="0" smtClean="0">
                <a:latin typeface="+mn-ea"/>
              </a:rPr>
              <a:t>채움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59" r="37653"/>
          <a:stretch/>
        </p:blipFill>
        <p:spPr>
          <a:xfrm>
            <a:off x="1187624" y="1556792"/>
            <a:ext cx="5472608" cy="9415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8958"/>
          <a:stretch/>
        </p:blipFill>
        <p:spPr>
          <a:xfrm>
            <a:off x="1691680" y="3197594"/>
            <a:ext cx="5976664" cy="329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60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latin typeface="+mn-ea"/>
              </a:rPr>
              <a:t>조건 연산자</a:t>
            </a:r>
          </a:p>
          <a:p>
            <a:pPr lvl="1">
              <a:defRPr/>
            </a:pPr>
            <a:r>
              <a:rPr lang="ko-KR" altLang="en-US" dirty="0">
                <a:latin typeface="+mn-ea"/>
              </a:rPr>
              <a:t>조건연산자는 조건에 따라 주어진 </a:t>
            </a:r>
            <a:r>
              <a:rPr lang="ko-KR" altLang="en-US" dirty="0" err="1">
                <a:latin typeface="+mn-ea"/>
              </a:rPr>
              <a:t>피연산자가</a:t>
            </a:r>
            <a:r>
              <a:rPr lang="ko-KR" altLang="en-US" dirty="0">
                <a:latin typeface="+mn-ea"/>
              </a:rPr>
              <a:t> 결과값이 되는 </a:t>
            </a:r>
            <a:r>
              <a:rPr lang="ko-KR" altLang="en-US" dirty="0" err="1" smtClean="0">
                <a:latin typeface="+mn-ea"/>
              </a:rPr>
              <a:t>삼항연산자</a:t>
            </a:r>
            <a:endParaRPr lang="en-US" altLang="ko-KR" dirty="0" smtClean="0">
              <a:latin typeface="+mn-ea"/>
            </a:endParaRPr>
          </a:p>
          <a:p>
            <a:pPr lvl="1">
              <a:defRPr/>
            </a:pPr>
            <a:r>
              <a:rPr lang="ko-KR" altLang="en-US" dirty="0" err="1">
                <a:latin typeface="+mn-ea"/>
              </a:rPr>
              <a:t>연산식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(x ? a : b)</a:t>
            </a:r>
            <a:r>
              <a:rPr lang="ko-KR" altLang="en-US" dirty="0">
                <a:latin typeface="+mn-ea"/>
              </a:rPr>
              <a:t>에서 </a:t>
            </a:r>
            <a:r>
              <a:rPr lang="ko-KR" altLang="en-US" dirty="0" err="1">
                <a:latin typeface="+mn-ea"/>
              </a:rPr>
              <a:t>피연산자는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x, a, b </a:t>
            </a:r>
            <a:r>
              <a:rPr lang="ko-KR" altLang="en-US" dirty="0">
                <a:latin typeface="+mn-ea"/>
              </a:rPr>
              <a:t>세 개</a:t>
            </a:r>
          </a:p>
          <a:p>
            <a:pPr lvl="2">
              <a:defRPr/>
            </a:pPr>
            <a:r>
              <a:rPr lang="ko-KR" altLang="en-US" dirty="0" err="1">
                <a:latin typeface="+mn-ea"/>
              </a:rPr>
              <a:t>피연산자인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x</a:t>
            </a:r>
            <a:r>
              <a:rPr lang="ko-KR" altLang="en-US" dirty="0">
                <a:latin typeface="+mn-ea"/>
              </a:rPr>
              <a:t>가 참이면</a:t>
            </a:r>
            <a:r>
              <a:rPr lang="en-US" altLang="ko-KR" dirty="0">
                <a:latin typeface="+mn-ea"/>
              </a:rPr>
              <a:t>(0</a:t>
            </a:r>
            <a:r>
              <a:rPr lang="ko-KR" altLang="en-US" dirty="0">
                <a:latin typeface="+mn-ea"/>
              </a:rPr>
              <a:t>이 아니면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결과는 </a:t>
            </a:r>
            <a:r>
              <a:rPr lang="en-US" altLang="ko-KR" dirty="0">
                <a:latin typeface="+mn-ea"/>
              </a:rPr>
              <a:t>a</a:t>
            </a:r>
            <a:r>
              <a:rPr lang="ko-KR" altLang="en-US" dirty="0" smtClean="0">
                <a:latin typeface="+mn-ea"/>
              </a:rPr>
              <a:t>이며</a:t>
            </a:r>
            <a:r>
              <a:rPr lang="en-US" altLang="ko-KR" dirty="0" smtClean="0">
                <a:latin typeface="+mn-ea"/>
              </a:rPr>
              <a:t> x</a:t>
            </a:r>
            <a:r>
              <a:rPr lang="ko-KR" altLang="en-US" dirty="0">
                <a:latin typeface="+mn-ea"/>
              </a:rPr>
              <a:t>가 </a:t>
            </a:r>
            <a:r>
              <a:rPr lang="en-US" altLang="ko-KR" dirty="0">
                <a:latin typeface="+mn-ea"/>
              </a:rPr>
              <a:t>0</a:t>
            </a:r>
            <a:r>
              <a:rPr lang="ko-KR" altLang="en-US" dirty="0">
                <a:latin typeface="+mn-ea"/>
              </a:rPr>
              <a:t>이면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거짓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결과는 </a:t>
            </a:r>
            <a:r>
              <a:rPr lang="en-US" altLang="ko-KR" dirty="0">
                <a:latin typeface="+mn-ea"/>
              </a:rPr>
              <a:t>b</a:t>
            </a:r>
          </a:p>
          <a:p>
            <a:pPr lvl="1">
              <a:defRPr/>
            </a:pPr>
            <a:endParaRPr lang="ko-KR" altLang="en-US" dirty="0" smtClean="0">
              <a:latin typeface="+mn-ea"/>
            </a:endParaRPr>
          </a:p>
          <a:p>
            <a:endParaRPr lang="ko-KR" alt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 rotWithShape="1">
          <a:blip r:embed="rId2" cstate="print"/>
          <a:srcRect l="21792" t="24300" r="43152" b="1400"/>
          <a:stretch/>
        </p:blipFill>
        <p:spPr bwMode="auto">
          <a:xfrm>
            <a:off x="5220072" y="2294096"/>
            <a:ext cx="2880320" cy="2142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348880"/>
            <a:ext cx="3105581" cy="2099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6714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 smtClean="0">
                <a:latin typeface="+mn-ea"/>
              </a:rPr>
              <a:t>형변환</a:t>
            </a:r>
            <a:r>
              <a:rPr lang="ko-KR" altLang="en-US" dirty="0" smtClean="0">
                <a:latin typeface="+mn-ea"/>
              </a:rPr>
              <a:t> 연산자</a:t>
            </a:r>
            <a:endParaRPr lang="en-US" altLang="ko-KR" dirty="0">
              <a:latin typeface="+mn-ea"/>
            </a:endParaRPr>
          </a:p>
          <a:p>
            <a:pPr lvl="1">
              <a:defRPr/>
            </a:pPr>
            <a:r>
              <a:rPr lang="ko-KR" altLang="en-US" dirty="0">
                <a:latin typeface="+mn-ea"/>
              </a:rPr>
              <a:t>암시적인 </a:t>
            </a:r>
            <a:r>
              <a:rPr lang="ko-KR" altLang="en-US" dirty="0" err="1" smtClean="0">
                <a:latin typeface="+mn-ea"/>
              </a:rPr>
              <a:t>형변환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pPr lvl="2">
              <a:defRPr/>
            </a:pPr>
            <a:r>
              <a:rPr lang="ko-KR" altLang="en-US" dirty="0" smtClean="0">
                <a:latin typeface="+mn-ea"/>
              </a:rPr>
              <a:t>컴파일러에 </a:t>
            </a:r>
            <a:r>
              <a:rPr lang="ko-KR" altLang="en-US" dirty="0">
                <a:latin typeface="+mn-ea"/>
              </a:rPr>
              <a:t>의해서 자동으로 형 변환을 </a:t>
            </a:r>
            <a:r>
              <a:rPr lang="ko-KR" altLang="en-US" dirty="0" smtClean="0">
                <a:latin typeface="+mn-ea"/>
              </a:rPr>
              <a:t>수행</a:t>
            </a:r>
            <a:endParaRPr lang="en-US" altLang="ko-KR" dirty="0" smtClean="0">
              <a:latin typeface="+mn-ea"/>
            </a:endParaRPr>
          </a:p>
          <a:p>
            <a:pPr lvl="2">
              <a:defRPr/>
            </a:pPr>
            <a:r>
              <a:rPr lang="ko-KR" altLang="en-US" dirty="0">
                <a:latin typeface="+mn-ea"/>
              </a:rPr>
              <a:t>서로 다른 형의 값을 혼합 연산하는 </a:t>
            </a:r>
            <a:r>
              <a:rPr lang="ko-KR" altLang="en-US" dirty="0" smtClean="0">
                <a:latin typeface="+mn-ea"/>
              </a:rPr>
              <a:t>경우나 변수에 </a:t>
            </a:r>
            <a:r>
              <a:rPr lang="ko-KR" altLang="en-US" dirty="0">
                <a:latin typeface="+mn-ea"/>
              </a:rPr>
              <a:t>다른 형의 값을 대입할 </a:t>
            </a:r>
            <a:r>
              <a:rPr lang="ko-KR" altLang="en-US" dirty="0" smtClean="0">
                <a:latin typeface="+mn-ea"/>
              </a:rPr>
              <a:t>때</a:t>
            </a:r>
            <a:endParaRPr lang="en-US" altLang="ko-KR" dirty="0" smtClean="0">
              <a:latin typeface="+mn-ea"/>
            </a:endParaRPr>
          </a:p>
          <a:p>
            <a:pPr lvl="2">
              <a:defRPr/>
            </a:pPr>
            <a:endParaRPr lang="en-US" altLang="ko-KR" dirty="0">
              <a:latin typeface="+mn-ea"/>
            </a:endParaRPr>
          </a:p>
          <a:p>
            <a:pPr lvl="2">
              <a:defRPr/>
            </a:pPr>
            <a:endParaRPr lang="en-US" altLang="ko-KR" dirty="0" smtClean="0">
              <a:latin typeface="+mn-ea"/>
            </a:endParaRPr>
          </a:p>
          <a:p>
            <a:pPr lvl="2">
              <a:defRPr/>
            </a:pPr>
            <a:endParaRPr lang="en-US" altLang="ko-KR" dirty="0">
              <a:latin typeface="+mn-ea"/>
            </a:endParaRPr>
          </a:p>
          <a:p>
            <a:pPr lvl="2">
              <a:defRPr/>
            </a:pPr>
            <a:endParaRPr lang="ko-KR" altLang="en-US" dirty="0">
              <a:latin typeface="+mn-ea"/>
            </a:endParaRPr>
          </a:p>
          <a:p>
            <a:pPr lvl="1">
              <a:defRPr/>
            </a:pPr>
            <a:endParaRPr lang="en-US" altLang="ko-KR" dirty="0" smtClean="0">
              <a:latin typeface="+mn-ea"/>
            </a:endParaRPr>
          </a:p>
          <a:p>
            <a:pPr lvl="1">
              <a:defRPr/>
            </a:pPr>
            <a:r>
              <a:rPr lang="ko-KR" altLang="en-US" dirty="0" smtClean="0">
                <a:latin typeface="+mn-ea"/>
              </a:rPr>
              <a:t>명시적 </a:t>
            </a:r>
            <a:r>
              <a:rPr lang="ko-KR" altLang="en-US" dirty="0" err="1" smtClean="0">
                <a:latin typeface="+mn-ea"/>
              </a:rPr>
              <a:t>형변환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pPr lvl="2">
              <a:defRPr/>
            </a:pPr>
            <a:r>
              <a:rPr lang="ko-KR" altLang="en-US" dirty="0" smtClean="0">
                <a:latin typeface="+mn-ea"/>
              </a:rPr>
              <a:t>형 </a:t>
            </a:r>
            <a:r>
              <a:rPr lang="ko-KR" altLang="en-US" dirty="0">
                <a:latin typeface="+mn-ea"/>
              </a:rPr>
              <a:t>변환 연산자에 의해 강제적으로 형 변환을 </a:t>
            </a:r>
            <a:r>
              <a:rPr lang="ko-KR" altLang="en-US" dirty="0" smtClean="0">
                <a:latin typeface="+mn-ea"/>
              </a:rPr>
              <a:t>수행</a:t>
            </a:r>
            <a:endParaRPr lang="en-US" altLang="ko-KR" dirty="0" smtClean="0">
              <a:latin typeface="+mn-ea"/>
            </a:endParaRPr>
          </a:p>
          <a:p>
            <a:pPr lvl="2">
              <a:defRPr/>
            </a:pPr>
            <a:r>
              <a:rPr lang="ko-KR" altLang="en-US" dirty="0">
                <a:latin typeface="+mn-ea"/>
              </a:rPr>
              <a:t>형 변환 연산자를 </a:t>
            </a:r>
            <a:r>
              <a:rPr lang="ko-KR" altLang="en-US" dirty="0" smtClean="0">
                <a:latin typeface="+mn-ea"/>
              </a:rPr>
              <a:t>사용하면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연산의 결과가 달라질 수 있으므로 </a:t>
            </a:r>
            <a:r>
              <a:rPr lang="ko-KR" altLang="en-US" dirty="0" smtClean="0">
                <a:latin typeface="+mn-ea"/>
              </a:rPr>
              <a:t>주의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475657" y="2132856"/>
            <a:ext cx="5904656" cy="1440160"/>
            <a:chOff x="1062467" y="1612727"/>
            <a:chExt cx="7500938" cy="2137813"/>
          </a:xfrm>
        </p:grpSpPr>
        <p:pic>
          <p:nvPicPr>
            <p:cNvPr id="4" name="Picture 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62467" y="1612727"/>
              <a:ext cx="7482348" cy="1208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62467" y="2821056"/>
              <a:ext cx="7500938" cy="9294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그룹 8"/>
          <p:cNvGrpSpPr/>
          <p:nvPr/>
        </p:nvGrpSpPr>
        <p:grpSpPr>
          <a:xfrm>
            <a:off x="1518786" y="4495676"/>
            <a:ext cx="5492482" cy="1947266"/>
            <a:chOff x="1499043" y="3477144"/>
            <a:chExt cx="6858000" cy="2772765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19352" y="3477144"/>
              <a:ext cx="6797064" cy="1933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99043" y="5392659"/>
              <a:ext cx="6858000" cy="857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137100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식</a:t>
            </a:r>
          </a:p>
          <a:p>
            <a:pPr lvl="1"/>
            <a:r>
              <a:rPr lang="ko-KR" altLang="en-US" dirty="0"/>
              <a:t>계산을 표현하는 기본적인 </a:t>
            </a:r>
            <a:r>
              <a:rPr lang="ko-KR" altLang="en-US" dirty="0" smtClean="0"/>
              <a:t>수단으로 연산자</a:t>
            </a:r>
            <a:r>
              <a:rPr lang="en-US" altLang="ko-KR" dirty="0"/>
              <a:t>, </a:t>
            </a:r>
            <a:r>
              <a:rPr lang="ko-KR" altLang="en-US" dirty="0" err="1"/>
              <a:t>피연산자</a:t>
            </a:r>
            <a:r>
              <a:rPr lang="en-US" altLang="ko-KR" dirty="0"/>
              <a:t>, </a:t>
            </a:r>
            <a:r>
              <a:rPr lang="ko-KR" altLang="en-US" dirty="0"/>
              <a:t>괄호</a:t>
            </a:r>
            <a:r>
              <a:rPr lang="en-US" altLang="ko-KR" dirty="0"/>
              <a:t>, </a:t>
            </a:r>
            <a:r>
              <a:rPr lang="ko-KR" altLang="en-US" dirty="0"/>
              <a:t>함수 호출 등으로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피연산자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연산에 참여하는 변수나 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연산자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연산을 수행하기 위한 기호나 키워드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3+4</a:t>
            </a:r>
          </a:p>
          <a:p>
            <a:pPr lvl="2"/>
            <a:r>
              <a:rPr lang="ko-KR" altLang="en-US" dirty="0"/>
              <a:t>‘</a:t>
            </a:r>
            <a:r>
              <a:rPr lang="en-US" altLang="ko-KR" dirty="0"/>
              <a:t>+’</a:t>
            </a:r>
            <a:r>
              <a:rPr lang="ko-KR" altLang="en-US" dirty="0"/>
              <a:t>는 연산자이고</a:t>
            </a:r>
            <a:r>
              <a:rPr lang="en-US" altLang="ko-KR" dirty="0"/>
              <a:t>, 3</a:t>
            </a:r>
            <a:r>
              <a:rPr lang="ko-KR" altLang="en-US" dirty="0"/>
              <a:t>과 </a:t>
            </a:r>
            <a:r>
              <a:rPr lang="en-US" altLang="ko-KR" dirty="0"/>
              <a:t>4</a:t>
            </a:r>
            <a:r>
              <a:rPr lang="ko-KR" altLang="en-US" dirty="0"/>
              <a:t>는 </a:t>
            </a:r>
            <a:r>
              <a:rPr lang="ko-KR" altLang="en-US" dirty="0" err="1"/>
              <a:t>피연산자</a:t>
            </a:r>
            <a:endParaRPr lang="en-US" altLang="ko-KR" dirty="0"/>
          </a:p>
          <a:p>
            <a:pPr lvl="2"/>
            <a:r>
              <a:rPr lang="ko-KR" altLang="en-US" dirty="0"/>
              <a:t>항상 하나의 결과값</a:t>
            </a:r>
            <a:r>
              <a:rPr lang="en-US" altLang="ko-KR" dirty="0"/>
              <a:t>: 7</a:t>
            </a:r>
          </a:p>
          <a:p>
            <a:pPr lvl="2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62"/>
          <a:stretch/>
        </p:blipFill>
        <p:spPr>
          <a:xfrm>
            <a:off x="1475656" y="3501008"/>
            <a:ext cx="4671075" cy="139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72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평가 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연산자 평가 순서</a:t>
            </a:r>
            <a:endParaRPr lang="en-US" altLang="ko-KR" dirty="0"/>
          </a:p>
          <a:p>
            <a:pPr lvl="1"/>
            <a:r>
              <a:rPr lang="ko-KR" altLang="en-US" dirty="0"/>
              <a:t>여러 개의 연산자로 이루어진 식에서는 연산자 평가 순서가 중요</a:t>
            </a:r>
          </a:p>
          <a:p>
            <a:pPr lvl="2"/>
            <a:r>
              <a:rPr lang="ko-KR" altLang="en-US" dirty="0"/>
              <a:t>어떤 연산자가 먼저 평가되느냐에 따라 연산 결과가 </a:t>
            </a:r>
            <a:r>
              <a:rPr lang="ko-KR" altLang="en-US" dirty="0" smtClean="0"/>
              <a:t>달라짐</a:t>
            </a:r>
            <a:endParaRPr lang="ko-KR" altLang="en-US" dirty="0"/>
          </a:p>
          <a:p>
            <a:pPr lvl="1"/>
            <a:r>
              <a:rPr lang="ko-KR" altLang="en-US" dirty="0" smtClean="0"/>
              <a:t>예 </a:t>
            </a:r>
            <a:r>
              <a:rPr lang="en-US" altLang="ko-KR" dirty="0"/>
              <a:t>: x=</a:t>
            </a:r>
            <a:r>
              <a:rPr lang="ko-KR" altLang="en-US" dirty="0"/>
              <a:t> </a:t>
            </a:r>
            <a:r>
              <a:rPr lang="en-US" altLang="ko-KR" dirty="0"/>
              <a:t>1, y=</a:t>
            </a:r>
            <a:r>
              <a:rPr lang="ko-KR" altLang="en-US" dirty="0"/>
              <a:t> </a:t>
            </a:r>
            <a:r>
              <a:rPr lang="en-US" altLang="ko-KR" dirty="0"/>
              <a:t>2, z=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2"/>
            <a:r>
              <a:rPr lang="ko-KR" altLang="en-US" dirty="0"/>
              <a:t>왼쪽에서 오른쪽으로 평가되면 </a:t>
            </a:r>
            <a:r>
              <a:rPr lang="en-US" altLang="ko-KR" dirty="0"/>
              <a:t>9</a:t>
            </a:r>
          </a:p>
          <a:p>
            <a:pPr lvl="2"/>
            <a:r>
              <a:rPr lang="ko-KR" altLang="en-US" dirty="0"/>
              <a:t>오른쪽에서 왼쪽으로 평가되면 </a:t>
            </a:r>
            <a:r>
              <a:rPr lang="en-US" altLang="ko-KR" dirty="0"/>
              <a:t>7</a:t>
            </a:r>
          </a:p>
          <a:p>
            <a:pPr lvl="2"/>
            <a:r>
              <a:rPr lang="ko-KR" altLang="en-US" dirty="0"/>
              <a:t>평가되는 순서에 따라 전혀 다른 </a:t>
            </a:r>
            <a:r>
              <a:rPr lang="ko-KR" altLang="en-US" dirty="0" smtClean="0"/>
              <a:t>결과</a:t>
            </a:r>
            <a:endParaRPr lang="en-US" altLang="ko-KR" dirty="0" smtClean="0"/>
          </a:p>
          <a:p>
            <a:pPr lvl="1"/>
            <a:r>
              <a:rPr lang="ko-KR" altLang="en-US" dirty="0"/>
              <a:t>우선순위</a:t>
            </a:r>
            <a:r>
              <a:rPr lang="en-US" altLang="ko-KR" dirty="0"/>
              <a:t>, </a:t>
            </a:r>
            <a:r>
              <a:rPr lang="ko-KR" altLang="en-US" dirty="0"/>
              <a:t>결합 규칙</a:t>
            </a:r>
            <a:r>
              <a:rPr lang="en-US" altLang="ko-KR" dirty="0"/>
              <a:t>, </a:t>
            </a:r>
            <a:r>
              <a:rPr lang="ko-KR" altLang="en-US" dirty="0"/>
              <a:t>그리고 괄호에 의해 결정</a:t>
            </a:r>
          </a:p>
          <a:p>
            <a:pPr lvl="2"/>
            <a:r>
              <a:rPr lang="ko-KR" altLang="en-US" dirty="0"/>
              <a:t>첫 번째 규칙은 괄호가 있으면 먼저 계산</a:t>
            </a:r>
            <a:endParaRPr lang="en-US" altLang="ko-KR" dirty="0"/>
          </a:p>
          <a:p>
            <a:pPr lvl="2"/>
            <a:r>
              <a:rPr lang="ko-KR" altLang="en-US" dirty="0"/>
              <a:t>두 번째 규칙으로 연산의 </a:t>
            </a:r>
            <a:r>
              <a:rPr lang="ko-KR" altLang="en-US" dirty="0" smtClean="0"/>
              <a:t>우선 순위</a:t>
            </a:r>
            <a:r>
              <a:rPr lang="en-US" altLang="ko-KR" dirty="0"/>
              <a:t>(priority)</a:t>
            </a:r>
          </a:p>
          <a:p>
            <a:pPr lvl="2"/>
            <a:r>
              <a:rPr lang="ko-KR" altLang="en-US" dirty="0"/>
              <a:t>세 번째 규칙은 동일한 우선순위인 경우 연산을 결합하는 </a:t>
            </a:r>
            <a:r>
              <a:rPr lang="ko-KR" altLang="en-US" dirty="0" smtClean="0"/>
              <a:t>규칙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결합규칙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48"/>
          <p:cNvSpPr>
            <a:spLocks noChangeArrowheads="1"/>
          </p:cNvSpPr>
          <p:nvPr/>
        </p:nvSpPr>
        <p:spPr bwMode="blackWhite">
          <a:xfrm>
            <a:off x="1403648" y="2204864"/>
            <a:ext cx="1217613" cy="347663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x + y * z</a:t>
            </a:r>
          </a:p>
        </p:txBody>
      </p:sp>
    </p:spTree>
    <p:extLst>
      <p:ext uri="{BB962C8B-B14F-4D97-AF65-F5344CB8AC3E}">
        <p14:creationId xmlns:p14="http://schemas.microsoft.com/office/powerpoint/2010/main" val="3538529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평가 순서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연산자 우선순위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r>
              <a:rPr lang="ko-KR" altLang="en-US" dirty="0" smtClean="0"/>
              <a:t>예 </a:t>
            </a:r>
            <a:r>
              <a:rPr lang="ko-KR" altLang="en-US" dirty="0"/>
              <a:t>① </a:t>
            </a:r>
            <a:r>
              <a:rPr lang="en-US" altLang="ko-KR" dirty="0"/>
              <a:t>: x + y *z</a:t>
            </a:r>
          </a:p>
          <a:p>
            <a:pPr lvl="2"/>
            <a:r>
              <a:rPr lang="en-US" altLang="ko-KR" dirty="0"/>
              <a:t>+</a:t>
            </a:r>
            <a:r>
              <a:rPr lang="ko-KR" altLang="en-US" dirty="0"/>
              <a:t>의 우선순위 </a:t>
            </a:r>
            <a:r>
              <a:rPr lang="en-US" altLang="ko-KR" dirty="0"/>
              <a:t>&lt; *</a:t>
            </a:r>
            <a:r>
              <a:rPr lang="ko-KR" altLang="en-US" dirty="0"/>
              <a:t>의 우선순위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>
                <a:solidFill>
                  <a:srgbClr val="FF3300"/>
                </a:solidFill>
                <a:sym typeface="Wingdings" panose="05000000000000000000" pitchFamily="2" charset="2"/>
              </a:rPr>
              <a:t>y*z</a:t>
            </a:r>
            <a:r>
              <a:rPr lang="ko-KR" altLang="en-US" dirty="0">
                <a:solidFill>
                  <a:srgbClr val="FF3300"/>
                </a:solidFill>
                <a:sym typeface="Wingdings" panose="05000000000000000000" pitchFamily="2" charset="2"/>
              </a:rPr>
              <a:t>가 먼저 계산됨</a:t>
            </a:r>
          </a:p>
          <a:p>
            <a:pPr lvl="1"/>
            <a:r>
              <a:rPr lang="ko-KR" altLang="en-US" dirty="0" smtClean="0"/>
              <a:t>예 </a:t>
            </a:r>
            <a:r>
              <a:rPr lang="ko-KR" altLang="en-US" dirty="0"/>
              <a:t>② </a:t>
            </a:r>
            <a:r>
              <a:rPr lang="en-US" altLang="ko-KR" dirty="0"/>
              <a:t>: x + y ** z * x</a:t>
            </a:r>
          </a:p>
          <a:p>
            <a:pPr lvl="2"/>
            <a:r>
              <a:rPr lang="ko-KR" altLang="en-US" dirty="0"/>
              <a:t>**는 지수 연산자로 우선순위가 가장 높음</a:t>
            </a:r>
          </a:p>
          <a:p>
            <a:pPr lvl="2"/>
            <a:r>
              <a:rPr lang="en-US" altLang="ko-KR" dirty="0"/>
              <a:t>x=2, y=3, z=4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3300"/>
                </a:solidFill>
              </a:rPr>
              <a:t>결과는 </a:t>
            </a:r>
            <a:r>
              <a:rPr lang="en-US" altLang="ko-KR" dirty="0">
                <a:solidFill>
                  <a:srgbClr val="FF3300"/>
                </a:solidFill>
              </a:rPr>
              <a:t>164</a:t>
            </a:r>
            <a:r>
              <a:rPr lang="ko-KR" altLang="en-US" dirty="0"/>
              <a:t>가 됨</a:t>
            </a:r>
          </a:p>
          <a:p>
            <a:endParaRPr lang="ko-KR" altLang="en-US" dirty="0"/>
          </a:p>
        </p:txBody>
      </p:sp>
      <p:graphicFrame>
        <p:nvGraphicFramePr>
          <p:cNvPr id="4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149915"/>
              </p:ext>
            </p:extLst>
          </p:nvPr>
        </p:nvGraphicFramePr>
        <p:xfrm>
          <a:off x="755576" y="1268760"/>
          <a:ext cx="6553200" cy="2401824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15418048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28309353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7505599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888585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666633"/>
                        </a:buClr>
                        <a:buFont typeface="Wingdings" panose="05000000000000000000" pitchFamily="2" charset="2"/>
                        <a:defRPr sz="15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3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FORTRAN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66"/>
                        </a:gs>
                        <a:gs pos="20000">
                          <a:srgbClr val="006666"/>
                        </a:gs>
                        <a:gs pos="50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666633"/>
                        </a:buClr>
                        <a:buFont typeface="Wingdings" panose="05000000000000000000" pitchFamily="2" charset="2"/>
                        <a:defRPr sz="15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3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66"/>
                        </a:gs>
                        <a:gs pos="20000">
                          <a:srgbClr val="006666"/>
                        </a:gs>
                        <a:gs pos="50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666633"/>
                        </a:buClr>
                        <a:buFont typeface="Wingdings" panose="05000000000000000000" pitchFamily="2" charset="2"/>
                        <a:defRPr sz="15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3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66"/>
                        </a:gs>
                        <a:gs pos="20000">
                          <a:srgbClr val="006666"/>
                        </a:gs>
                        <a:gs pos="50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666633"/>
                        </a:buClr>
                        <a:buFont typeface="Wingdings" panose="05000000000000000000" pitchFamily="2" charset="2"/>
                        <a:defRPr sz="15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3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우선순위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66"/>
                        </a:gs>
                        <a:gs pos="20000">
                          <a:srgbClr val="006666"/>
                        </a:gs>
                        <a:gs pos="50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93940342"/>
                  </a:ext>
                </a:extLst>
              </a:tr>
              <a:tr h="1985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666633"/>
                        </a:buClr>
                        <a:buFont typeface="Wingdings" panose="05000000000000000000" pitchFamily="2" charset="2"/>
                        <a:defRPr sz="15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3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*, 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+,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.EQ., .NE., .LT., .LE., .GT., .GE.</a:t>
                      </a: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.NOT.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.AND.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.OR.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666633"/>
                        </a:buClr>
                        <a:buFont typeface="Wingdings" panose="05000000000000000000" pitchFamily="2" charset="2"/>
                        <a:defRPr sz="15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3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후위 </a:t>
                      </a: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++, --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전위 </a:t>
                      </a: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++, --, !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/, 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+,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&lt;, &lt;=, &gt;, &gt;=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==, !=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&amp;&amp;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666633"/>
                        </a:buClr>
                        <a:buFont typeface="Wingdings" panose="05000000000000000000" pitchFamily="2" charset="2"/>
                        <a:defRPr sz="15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3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*, /, mod, rem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+, -, not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=, /=, &lt;, &lt;=, &gt;, &gt;=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and, or, not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666633"/>
                        </a:buClr>
                        <a:buFont typeface="Wingdings" panose="05000000000000000000" pitchFamily="2" charset="2"/>
                        <a:defRPr sz="15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300">
                          <a:solidFill>
                            <a:srgbClr val="3333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38406319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>
            <a:off x="6804248" y="1628800"/>
            <a:ext cx="0" cy="19442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33981" y="1862244"/>
            <a:ext cx="54373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높음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낮음</a:t>
            </a:r>
            <a:endParaRPr lang="ko-KR" altLang="en-US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198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평가 순서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언어 연산자 우선 순위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6"/>
          <a:stretch/>
        </p:blipFill>
        <p:spPr>
          <a:xfrm>
            <a:off x="755576" y="1196752"/>
            <a:ext cx="7174952" cy="475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56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평가 순서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우선 순위에 따른 계산 과정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괄호가 </a:t>
            </a:r>
            <a:r>
              <a:rPr lang="ko-KR" altLang="en-US" dirty="0"/>
              <a:t>있으면 먼저 </a:t>
            </a:r>
            <a:r>
              <a:rPr lang="ko-KR" altLang="en-US" dirty="0" smtClean="0"/>
              <a:t>계산하고 </a:t>
            </a:r>
            <a:r>
              <a:rPr lang="ko-KR" altLang="en-US" dirty="0"/>
              <a:t>곱하기와 나누기는 더하기와 빼기보다 먼저 </a:t>
            </a:r>
            <a:r>
              <a:rPr lang="ko-KR" altLang="en-US" dirty="0" smtClean="0"/>
              <a:t>계산</a:t>
            </a:r>
            <a:endParaRPr lang="en-US" altLang="ko-KR" dirty="0" smtClean="0"/>
          </a:p>
          <a:p>
            <a:pPr lvl="1"/>
            <a:r>
              <a:rPr lang="ko-KR" altLang="en-US" dirty="0"/>
              <a:t>괄호가 없고 동일한 우선 순위라면</a:t>
            </a:r>
            <a:r>
              <a:rPr lang="en-US" altLang="ko-KR" dirty="0"/>
              <a:t>, </a:t>
            </a:r>
            <a:r>
              <a:rPr lang="ko-KR" altLang="en-US" dirty="0"/>
              <a:t>덧셈과 뺄셈</a:t>
            </a:r>
            <a:r>
              <a:rPr lang="en-US" altLang="ko-KR" dirty="0"/>
              <a:t>, </a:t>
            </a:r>
            <a:r>
              <a:rPr lang="ko-KR" altLang="en-US" dirty="0"/>
              <a:t>곱셈과 나눗셈과 같은 일반적인 연속된 연산은 왼쪽부터 오른쪽으로 차례로 계산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75"/>
          <a:stretch/>
        </p:blipFill>
        <p:spPr>
          <a:xfrm>
            <a:off x="1115616" y="2492896"/>
            <a:ext cx="7261529" cy="244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00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평가 순서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latin typeface="+mn-ea"/>
              </a:rPr>
              <a:t>논리 연산자의 우선순위</a:t>
            </a:r>
            <a:endParaRPr lang="en-US" altLang="ko-KR" dirty="0">
              <a:latin typeface="+mn-ea"/>
            </a:endParaRPr>
          </a:p>
          <a:p>
            <a:pPr lvl="1">
              <a:defRPr/>
            </a:pPr>
            <a:r>
              <a:rPr lang="ko-KR" altLang="en-US" dirty="0">
                <a:latin typeface="+mn-ea"/>
              </a:rPr>
              <a:t>논리 연산자는 관계 연산자보다 우선순위가 </a:t>
            </a:r>
            <a:r>
              <a:rPr lang="ko-KR" altLang="en-US" dirty="0" smtClean="0">
                <a:latin typeface="+mn-ea"/>
              </a:rPr>
              <a:t>낮음</a:t>
            </a:r>
            <a:endParaRPr lang="en-US" altLang="ko-KR" dirty="0">
              <a:latin typeface="+mn-ea"/>
            </a:endParaRPr>
          </a:p>
          <a:p>
            <a:pPr lvl="1">
              <a:defRPr/>
            </a:pPr>
            <a:r>
              <a:rPr lang="en-US" altLang="ko-KR" dirty="0">
                <a:latin typeface="+mn-ea"/>
              </a:rPr>
              <a:t>&amp;&amp; </a:t>
            </a:r>
            <a:r>
              <a:rPr lang="ko-KR" altLang="en-US" dirty="0">
                <a:latin typeface="+mn-ea"/>
              </a:rPr>
              <a:t>연산자가 </a:t>
            </a:r>
            <a:r>
              <a:rPr lang="en-US" altLang="ko-KR" dirty="0">
                <a:latin typeface="+mn-ea"/>
              </a:rPr>
              <a:t>|| </a:t>
            </a:r>
            <a:r>
              <a:rPr lang="ko-KR" altLang="en-US" dirty="0">
                <a:latin typeface="+mn-ea"/>
              </a:rPr>
              <a:t>연산자보다 우선순위가 높고</a:t>
            </a:r>
            <a:r>
              <a:rPr lang="en-US" altLang="ko-KR" dirty="0">
                <a:latin typeface="+mn-ea"/>
              </a:rPr>
              <a:t>, ! </a:t>
            </a:r>
            <a:r>
              <a:rPr lang="ko-KR" altLang="en-US" dirty="0">
                <a:latin typeface="+mn-ea"/>
              </a:rPr>
              <a:t>연산자는 관계 연산자보다 우선순위가 </a:t>
            </a:r>
            <a:r>
              <a:rPr lang="ko-KR" altLang="en-US" dirty="0" smtClean="0">
                <a:latin typeface="+mn-ea"/>
              </a:rPr>
              <a:t>높음</a:t>
            </a:r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76872"/>
            <a:ext cx="3384376" cy="2077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2276872"/>
            <a:ext cx="3163380" cy="2076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2969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평가 순서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결합 </a:t>
            </a:r>
            <a:r>
              <a:rPr lang="ko-KR" altLang="en-US" dirty="0"/>
              <a:t>규칙</a:t>
            </a:r>
            <a:endParaRPr lang="ko-KR" altLang="en-US" dirty="0">
              <a:solidFill>
                <a:srgbClr val="FF6600"/>
              </a:solidFill>
            </a:endParaRPr>
          </a:p>
          <a:p>
            <a:pPr lvl="1"/>
            <a:r>
              <a:rPr lang="ko-KR" altLang="en-US" dirty="0"/>
              <a:t>좌 결합 규칙 </a:t>
            </a:r>
            <a:r>
              <a:rPr lang="en-US" altLang="ko-KR" dirty="0"/>
              <a:t>: </a:t>
            </a:r>
            <a:r>
              <a:rPr lang="ko-KR" altLang="en-US" dirty="0"/>
              <a:t>왼쪽에서부터 오른쪽으로 평가</a:t>
            </a:r>
          </a:p>
          <a:p>
            <a:pPr lvl="1"/>
            <a:r>
              <a:rPr lang="ko-KR" altLang="en-US" dirty="0"/>
              <a:t>우 결합 규칙 </a:t>
            </a:r>
            <a:r>
              <a:rPr lang="en-US" altLang="ko-KR" dirty="0"/>
              <a:t>: </a:t>
            </a:r>
            <a:r>
              <a:rPr lang="ko-KR" altLang="en-US" dirty="0"/>
              <a:t>오른쪽에서부터 왼쪽으로 평가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2"/>
            <a:r>
              <a:rPr lang="en-US" altLang="ko-KR" dirty="0"/>
              <a:t>FORTRAN</a:t>
            </a:r>
            <a:r>
              <a:rPr lang="ko-KR" altLang="en-US" dirty="0"/>
              <a:t>에서 지수 연산자는 우 결합 규칙을 적용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 x ** y ** z</a:t>
            </a:r>
          </a:p>
          <a:p>
            <a:pPr lvl="2"/>
            <a:r>
              <a:rPr lang="en-US" altLang="ko-KR" dirty="0"/>
              <a:t>Ada</a:t>
            </a:r>
            <a:r>
              <a:rPr lang="ko-KR" altLang="en-US" dirty="0"/>
              <a:t>에서 지수 연산자는 결합 규칙을 갖지 않음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괄호 사용 </a:t>
            </a:r>
            <a:r>
              <a:rPr lang="ko-KR" altLang="en-US" dirty="0" smtClean="0">
                <a:sym typeface="Wingdings" panose="05000000000000000000" pitchFamily="2" charset="2"/>
              </a:rPr>
              <a:t>권장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/>
              <a:t>예 </a:t>
            </a:r>
            <a:r>
              <a:rPr lang="ko-KR" altLang="en-US" dirty="0">
                <a:latin typeface="돋움" panose="020B0600000101010101" pitchFamily="50" charset="-127"/>
              </a:rPr>
              <a:t>③ </a:t>
            </a:r>
            <a:r>
              <a:rPr lang="en-US" altLang="ko-KR" dirty="0"/>
              <a:t>: x - y + z</a:t>
            </a:r>
            <a:endParaRPr lang="ko-KR" altLang="en-US" dirty="0"/>
          </a:p>
          <a:p>
            <a:pPr lvl="2"/>
            <a:r>
              <a:rPr lang="ko-KR" altLang="en-US" dirty="0"/>
              <a:t>왼쪽에 위치한 </a:t>
            </a:r>
            <a:r>
              <a:rPr lang="en-US" altLang="ko-KR" dirty="0"/>
              <a:t>-</a:t>
            </a:r>
            <a:r>
              <a:rPr lang="ko-KR" altLang="en-US" dirty="0"/>
              <a:t>가 먼저 평가되면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오른쪽에 위치한 </a:t>
            </a:r>
            <a:r>
              <a:rPr lang="en-US" altLang="ko-KR" dirty="0"/>
              <a:t>+</a:t>
            </a:r>
            <a:r>
              <a:rPr lang="ko-KR" altLang="en-US" dirty="0"/>
              <a:t>가 먼저 평가되면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/>
              <a:t>-4</a:t>
            </a:r>
          </a:p>
          <a:p>
            <a:pPr lvl="2"/>
            <a:r>
              <a:rPr lang="ko-KR" altLang="en-US" dirty="0"/>
              <a:t>같은 우선순위의 </a:t>
            </a:r>
            <a:r>
              <a:rPr lang="ko-KR" altLang="en-US" dirty="0" err="1"/>
              <a:t>연산자라</a:t>
            </a:r>
            <a:r>
              <a:rPr lang="ko-KR" altLang="en-US" dirty="0"/>
              <a:t> 하더라도 평가되는 위치에 따라 전혀 다른 결과를 가져올 수 있음</a:t>
            </a:r>
          </a:p>
          <a:p>
            <a:pPr lvl="2"/>
            <a:endParaRPr lang="ko-KR" altLang="en-US" dirty="0">
              <a:solidFill>
                <a:srgbClr val="FF33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386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평가 순서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괄호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  <a:p>
            <a:pPr lvl="1"/>
            <a:r>
              <a:rPr lang="ko-KR" altLang="en-US" dirty="0"/>
              <a:t>우선순위와 결합 규칙에 관계없이 괄호 안의 연산이 먼저 평가</a:t>
            </a:r>
          </a:p>
          <a:p>
            <a:pPr lvl="1"/>
            <a:r>
              <a:rPr lang="ko-KR" altLang="en-US" dirty="0"/>
              <a:t>순서를 명확히 정해야 함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(x ** y) ** z   </a:t>
            </a:r>
            <a:r>
              <a:rPr lang="ko-KR" altLang="en-US" dirty="0"/>
              <a:t>또는  </a:t>
            </a:r>
            <a:r>
              <a:rPr lang="en-US" altLang="ko-KR" dirty="0"/>
              <a:t>x ** (y ** z) x * (y + z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모든 연산자의 평가 순서를 괄호로 표현하면 우선순위나 결합 규칙을 기억할 필요가 없음</a:t>
            </a:r>
          </a:p>
          <a:p>
            <a:pPr lvl="1"/>
            <a:r>
              <a:rPr lang="ko-KR" altLang="en-US" dirty="0"/>
              <a:t>단점</a:t>
            </a:r>
            <a:r>
              <a:rPr lang="en-US" altLang="ko-KR" dirty="0"/>
              <a:t>: </a:t>
            </a:r>
            <a:r>
              <a:rPr lang="ko-KR" altLang="en-US" dirty="0"/>
              <a:t>식의 작성을 지루하게 하고 </a:t>
            </a:r>
            <a:r>
              <a:rPr lang="ko-KR" altLang="en-US" dirty="0" err="1"/>
              <a:t>판독성을</a:t>
            </a:r>
            <a:r>
              <a:rPr lang="ko-KR" altLang="en-US" dirty="0"/>
              <a:t> 떨어뜨림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0248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피연산자</a:t>
            </a:r>
            <a:r>
              <a:rPr lang="ko-KR" altLang="en-US" dirty="0"/>
              <a:t> 평가 순서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피연산자</a:t>
            </a:r>
            <a:r>
              <a:rPr lang="ko-KR" altLang="en-US" dirty="0" smtClean="0"/>
              <a:t> 평가 순서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피연산자</a:t>
            </a:r>
            <a:r>
              <a:rPr lang="ko-KR" altLang="en-US" dirty="0" smtClean="0"/>
              <a:t> 중 어떤 것으로 먼저 수행해도 문제가 없는 상황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x+y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피연산자</a:t>
            </a:r>
            <a:r>
              <a:rPr lang="ko-KR" altLang="en-US" dirty="0" smtClean="0"/>
              <a:t> 중 어떤 것을 먼저 평가하느냐에 따라 결과가 상이한 경우도 존재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</a:t>
            </a:r>
            <a:r>
              <a:rPr lang="ko-KR" altLang="en-US" dirty="0" smtClean="0"/>
              <a:t>언어 예제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내용 개체 틀 14"/>
          <p:cNvSpPr>
            <a:spLocks/>
          </p:cNvSpPr>
          <p:nvPr/>
        </p:nvSpPr>
        <p:spPr bwMode="auto">
          <a:xfrm>
            <a:off x="1043608" y="2492896"/>
            <a:ext cx="3456384" cy="3048000"/>
          </a:xfrm>
          <a:prstGeom prst="rect">
            <a:avLst/>
          </a:prstGeom>
          <a:solidFill>
            <a:srgbClr val="E2E8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3619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 defTabSz="3619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 defTabSz="3619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 defTabSz="3619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 defTabSz="3619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defTabSz="3619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defTabSz="3619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defTabSz="3619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defTabSz="3619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01 	#include &lt;</a:t>
            </a:r>
            <a:r>
              <a:rPr lang="en-US" altLang="ko-KR" sz="1400" dirty="0" err="1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stdio.h</a:t>
            </a: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&gt;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02	</a:t>
            </a:r>
            <a:r>
              <a:rPr lang="en-US" altLang="ko-KR" sz="1400" dirty="0" err="1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int</a:t>
            </a: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 x = 10;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03 	</a:t>
            </a:r>
            <a:r>
              <a:rPr lang="en-US" altLang="ko-KR" sz="1400" dirty="0" err="1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int</a:t>
            </a: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func</a:t>
            </a: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(void)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04 	{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05 		x = 20;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06 		return 30;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07 	}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08 	</a:t>
            </a:r>
            <a:r>
              <a:rPr lang="en-US" altLang="ko-KR" sz="1400" dirty="0" err="1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int</a:t>
            </a: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 main(void)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09 	{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10 		</a:t>
            </a:r>
            <a:r>
              <a:rPr lang="en-US" altLang="ko-KR" sz="1400" dirty="0" err="1">
                <a:solidFill>
                  <a:srgbClr val="FF00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printf</a:t>
            </a:r>
            <a:r>
              <a:rPr lang="en-US" altLang="ko-KR" sz="1400" dirty="0">
                <a:solidFill>
                  <a:srgbClr val="FF00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("%d\n", x + </a:t>
            </a:r>
            <a:r>
              <a:rPr lang="en-US" altLang="ko-KR" sz="1400" dirty="0" err="1">
                <a:solidFill>
                  <a:srgbClr val="FF00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func</a:t>
            </a:r>
            <a:r>
              <a:rPr lang="en-US" altLang="ko-KR" sz="1400" dirty="0">
                <a:solidFill>
                  <a:srgbClr val="FF00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());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11 		return 0;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12 	}</a:t>
            </a:r>
          </a:p>
        </p:txBody>
      </p:sp>
      <p:pic>
        <p:nvPicPr>
          <p:cNvPr id="5" name="Picture 4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351266" y="3464409"/>
            <a:ext cx="15240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475994" y="4745543"/>
            <a:ext cx="15398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491880" y="3068960"/>
            <a:ext cx="55081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x+func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()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에서 왼쪽 </a:t>
            </a:r>
            <a:r>
              <a:rPr lang="ko-KR" altLang="en-US" sz="1600" dirty="0" err="1">
                <a:latin typeface="돋움" panose="020B0600000101010101" pitchFamily="50" charset="-127"/>
                <a:ea typeface="돋움" panose="020B0600000101010101" pitchFamily="50" charset="-127"/>
              </a:rPr>
              <a:t>피연산자인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x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가 먼저 </a:t>
            </a:r>
            <a:r>
              <a:rPr lang="ko-KR" altLang="en-US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평가</a:t>
            </a:r>
            <a:endParaRPr lang="en-US" altLang="ko-KR" sz="16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200150" lvl="2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en-US" altLang="ko-KR" sz="16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200150" lvl="2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200150" lvl="2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en-US" altLang="ko-KR" sz="1600" u="sng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200150" lvl="2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ko-KR" altLang="en-US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200150" lvl="2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오른쪽 </a:t>
            </a:r>
            <a:r>
              <a:rPr lang="ko-KR" altLang="en-US" sz="1600" dirty="0" err="1">
                <a:latin typeface="돋움" panose="020B0600000101010101" pitchFamily="50" charset="-127"/>
                <a:ea typeface="돋움" panose="020B0600000101010101" pitchFamily="50" charset="-127"/>
              </a:rPr>
              <a:t>피연산자인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600" dirty="0" err="1">
                <a:latin typeface="돋움" panose="020B0600000101010101" pitchFamily="50" charset="-127"/>
                <a:ea typeface="돋움" panose="020B0600000101010101" pitchFamily="50" charset="-127"/>
              </a:rPr>
              <a:t>func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()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함수가 먼저 평가</a:t>
            </a:r>
          </a:p>
        </p:txBody>
      </p:sp>
    </p:spTree>
    <p:extLst>
      <p:ext uri="{BB962C8B-B14F-4D97-AF65-F5344CB8AC3E}">
        <p14:creationId xmlns:p14="http://schemas.microsoft.com/office/powerpoint/2010/main" val="2560569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피연산자</a:t>
            </a:r>
            <a:r>
              <a:rPr lang="ko-KR" altLang="en-US" dirty="0"/>
              <a:t> 평가 순서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함수의 부작용</a:t>
            </a:r>
          </a:p>
          <a:p>
            <a:pPr lvl="1"/>
            <a:r>
              <a:rPr lang="ko-KR" altLang="en-US" dirty="0" err="1" smtClean="0"/>
              <a:t>피연산자의</a:t>
            </a:r>
            <a:r>
              <a:rPr lang="ko-KR" altLang="en-US" dirty="0" smtClean="0"/>
              <a:t> 평가 순서에 따라 다른 결과가 나오는 문제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피연산자의</a:t>
            </a:r>
            <a:r>
              <a:rPr lang="ko-KR" altLang="en-US" dirty="0" smtClean="0"/>
              <a:t> </a:t>
            </a:r>
            <a:r>
              <a:rPr lang="ko-KR" altLang="en-US" dirty="0"/>
              <a:t>평가 순서에 따라 다른 결과가 나오는 문제를 해결하기 위한 </a:t>
            </a:r>
            <a:r>
              <a:rPr lang="ko-KR" altLang="en-US" dirty="0" smtClean="0"/>
              <a:t>방법이 필요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함수에서 </a:t>
            </a:r>
            <a:r>
              <a:rPr lang="ko-KR" altLang="en-US" dirty="0"/>
              <a:t>부작용을 일으키지 못하도록 하는 </a:t>
            </a:r>
            <a:r>
              <a:rPr lang="ko-KR" altLang="en-US" dirty="0" smtClean="0"/>
              <a:t>것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함수의 기능을 제한</a:t>
            </a:r>
            <a:endParaRPr lang="ko-KR" altLang="en-US" dirty="0"/>
          </a:p>
          <a:p>
            <a:pPr lvl="2"/>
            <a:r>
              <a:rPr lang="ko-KR" altLang="en-US" dirty="0" err="1"/>
              <a:t>피연산자의</a:t>
            </a:r>
            <a:r>
              <a:rPr lang="ko-KR" altLang="en-US" dirty="0"/>
              <a:t> 평가 순서를 정해놓는 것</a:t>
            </a:r>
          </a:p>
          <a:p>
            <a:pPr lvl="3"/>
            <a:r>
              <a:rPr lang="en-US" altLang="ko-KR" dirty="0"/>
              <a:t>Java(</a:t>
            </a:r>
            <a:r>
              <a:rPr lang="ko-KR" altLang="en-US" dirty="0"/>
              <a:t>피연산자들의 평가 순서를 왼쪽에서 오른쪽으로 정해놓고 있음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문제가 없는 </a:t>
            </a:r>
            <a:r>
              <a:rPr lang="en-US" altLang="ko-KR" dirty="0"/>
              <a:t>java </a:t>
            </a:r>
            <a:r>
              <a:rPr lang="ko-KR" altLang="en-US" dirty="0"/>
              <a:t>예제</a:t>
            </a:r>
          </a:p>
          <a:p>
            <a:endParaRPr lang="ko-KR" altLang="en-US" dirty="0"/>
          </a:p>
        </p:txBody>
      </p:sp>
      <p:sp>
        <p:nvSpPr>
          <p:cNvPr id="4" name="내용 개체 틀 14"/>
          <p:cNvSpPr>
            <a:spLocks/>
          </p:cNvSpPr>
          <p:nvPr/>
        </p:nvSpPr>
        <p:spPr bwMode="auto">
          <a:xfrm>
            <a:off x="1115616" y="3429000"/>
            <a:ext cx="5040560" cy="2590800"/>
          </a:xfrm>
          <a:prstGeom prst="rect">
            <a:avLst/>
          </a:prstGeom>
          <a:solidFill>
            <a:srgbClr val="E2E8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3619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 defTabSz="3619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 defTabSz="3619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 defTabSz="3619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 defTabSz="3619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defTabSz="3619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defTabSz="3619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defTabSz="3619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defTabSz="3619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01	public class operand{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02		static </a:t>
            </a:r>
            <a:r>
              <a:rPr lang="en-US" altLang="ko-KR" sz="1400" dirty="0" err="1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int</a:t>
            </a: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 x=10;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03 		public static </a:t>
            </a:r>
            <a:r>
              <a:rPr lang="en-US" altLang="ko-KR" sz="1400" dirty="0" err="1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int</a:t>
            </a: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func</a:t>
            </a: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(){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04 			x = 20;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05 			return 30;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06 		}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07 		public static void main(String[] </a:t>
            </a:r>
            <a:r>
              <a:rPr lang="en-US" altLang="ko-KR" sz="1400" dirty="0" err="1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args</a:t>
            </a: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){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08 			</a:t>
            </a:r>
            <a:r>
              <a:rPr lang="en-US" altLang="ko-KR" sz="1400" dirty="0" err="1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System.out.println</a:t>
            </a: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(x + </a:t>
            </a:r>
            <a:r>
              <a:rPr lang="en-US" altLang="ko-KR" sz="1400" dirty="0" err="1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func</a:t>
            </a: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());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09 		}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10 }</a:t>
            </a:r>
          </a:p>
        </p:txBody>
      </p:sp>
    </p:spTree>
    <p:extLst>
      <p:ext uri="{BB962C8B-B14F-4D97-AF65-F5344CB8AC3E}">
        <p14:creationId xmlns:p14="http://schemas.microsoft.com/office/powerpoint/2010/main" val="2450122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단락 회로 평가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단락 회로 평가</a:t>
            </a:r>
          </a:p>
          <a:p>
            <a:pPr lvl="1"/>
            <a:r>
              <a:rPr lang="ko-KR" altLang="en-US" dirty="0"/>
              <a:t>모든 </a:t>
            </a:r>
            <a:r>
              <a:rPr lang="ko-KR" altLang="en-US" dirty="0" err="1"/>
              <a:t>피연산자와</a:t>
            </a:r>
            <a:r>
              <a:rPr lang="ko-KR" altLang="en-US" dirty="0"/>
              <a:t> 연산자를 평가하지 않고서도 식의 결과가 결정되는 것을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식의 계산 과정 중 식의 나머지 부분을 평가하지 않고도 결과가 결정되어 계산을 중지</a:t>
            </a:r>
            <a:endParaRPr lang="ko-KR" altLang="en-US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2"/>
            <a:r>
              <a:rPr lang="en-US" altLang="ko-KR" dirty="0"/>
              <a:t>true or x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/>
              <a:t>x</a:t>
            </a:r>
            <a:r>
              <a:rPr lang="ko-KR" altLang="en-US" dirty="0"/>
              <a:t>의 값에 관계없이 </a:t>
            </a:r>
            <a:r>
              <a:rPr lang="en-US" altLang="ko-KR" dirty="0"/>
              <a:t>true</a:t>
            </a:r>
          </a:p>
          <a:p>
            <a:pPr lvl="2"/>
            <a:r>
              <a:rPr lang="en-US" altLang="ko-KR" dirty="0"/>
              <a:t>false and x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/>
              <a:t>x</a:t>
            </a:r>
            <a:r>
              <a:rPr lang="ko-KR" altLang="en-US" dirty="0"/>
              <a:t>의 값에 관계없이 </a:t>
            </a:r>
            <a:r>
              <a:rPr lang="en-US" altLang="ko-KR" dirty="0" smtClean="0"/>
              <a:t>false</a:t>
            </a:r>
          </a:p>
          <a:p>
            <a:pPr lvl="1"/>
            <a:r>
              <a:rPr lang="en-US" altLang="ko-KR" dirty="0" smtClean="0"/>
              <a:t>C </a:t>
            </a:r>
            <a:r>
              <a:rPr lang="ko-KR" altLang="en-US" dirty="0" smtClean="0"/>
              <a:t>언어의 예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 smtClean="0"/>
              <a:t>ch</a:t>
            </a:r>
            <a:r>
              <a:rPr lang="en-US" altLang="ko-KR" dirty="0" smtClean="0"/>
              <a:t> &lt; ‘A’</a:t>
            </a:r>
            <a:r>
              <a:rPr lang="ko-KR" altLang="en-US" dirty="0" smtClean="0"/>
              <a:t>이면 두번째 관계식의 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거짓 여부와 관계없이 </a:t>
            </a:r>
            <a:r>
              <a:rPr lang="en-US" altLang="ko-KR" dirty="0" smtClean="0"/>
              <a:t>false</a:t>
            </a:r>
          </a:p>
          <a:p>
            <a:pPr lvl="2"/>
            <a:r>
              <a:rPr lang="ko-KR" altLang="en-US" dirty="0" smtClean="0"/>
              <a:t>두번째 관계식을 평가하지 않음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AutoShape 85"/>
          <p:cNvSpPr>
            <a:spLocks noChangeArrowheads="1"/>
          </p:cNvSpPr>
          <p:nvPr/>
        </p:nvSpPr>
        <p:spPr bwMode="blackWhite">
          <a:xfrm>
            <a:off x="1259632" y="3645024"/>
            <a:ext cx="3886200" cy="345103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 dirty="0" err="1" smtClean="0">
                <a:latin typeface="Comic Sans MS" panose="030F0702030302020204" pitchFamily="66" charset="0"/>
                <a:ea typeface="맑은 고딕" panose="020B0503020000020004" pitchFamily="50" charset="-127"/>
              </a:rPr>
              <a:t>ch</a:t>
            </a:r>
            <a:r>
              <a:rPr lang="en-US" altLang="ko-KR" dirty="0" smtClean="0">
                <a:latin typeface="Comic Sans MS" panose="030F0702030302020204" pitchFamily="66" charset="0"/>
                <a:ea typeface="맑은 고딕" panose="020B0503020000020004" pitchFamily="50" charset="-127"/>
              </a:rPr>
              <a:t> &gt;= ‘A’ &amp;&amp; </a:t>
            </a:r>
            <a:r>
              <a:rPr lang="en-US" altLang="ko-KR" dirty="0" err="1" smtClean="0">
                <a:latin typeface="Comic Sans MS" panose="030F0702030302020204" pitchFamily="66" charset="0"/>
                <a:ea typeface="맑은 고딕" panose="020B0503020000020004" pitchFamily="50" charset="-127"/>
              </a:rPr>
              <a:t>ch</a:t>
            </a:r>
            <a:r>
              <a:rPr lang="en-US" altLang="ko-KR" dirty="0" smtClean="0">
                <a:latin typeface="Comic Sans MS" panose="030F0702030302020204" pitchFamily="66" charset="0"/>
                <a:ea typeface="맑은 고딕" panose="020B0503020000020004" pitchFamily="50" charset="-127"/>
              </a:rPr>
              <a:t> &lt;= ‘Z’</a:t>
            </a:r>
            <a:endParaRPr lang="en-US" altLang="ko-KR" dirty="0">
              <a:latin typeface="Comic Sans MS" panose="030F0702030302020204" pitchFamily="66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978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연산자 표기 방법</a:t>
            </a:r>
          </a:p>
          <a:p>
            <a:pPr lvl="1"/>
            <a:r>
              <a:rPr lang="ko-KR" altLang="en-US" dirty="0" smtClean="0"/>
              <a:t>중위 표기법</a:t>
            </a:r>
            <a:r>
              <a:rPr lang="en-US" altLang="ko-KR" dirty="0" smtClean="0"/>
              <a:t>(infix </a:t>
            </a:r>
            <a:r>
              <a:rPr lang="en-US" altLang="ko-KR" dirty="0" err="1" smtClean="0"/>
              <a:t>notaion</a:t>
            </a:r>
            <a:r>
              <a:rPr lang="en-US" altLang="ko-KR" dirty="0" smtClean="0"/>
              <a:t>) </a:t>
            </a:r>
          </a:p>
          <a:p>
            <a:pPr lvl="2"/>
            <a:r>
              <a:rPr lang="ko-KR" altLang="en-US" dirty="0" smtClean="0"/>
              <a:t>연산자가 </a:t>
            </a:r>
            <a:r>
              <a:rPr lang="ko-KR" altLang="en-US" dirty="0" err="1" smtClean="0"/>
              <a:t>피연산자들</a:t>
            </a:r>
            <a:r>
              <a:rPr lang="ko-KR" altLang="en-US" dirty="0" smtClean="0"/>
              <a:t> 사이에 위치하는 표기법</a:t>
            </a:r>
          </a:p>
          <a:p>
            <a:pPr lvl="1"/>
            <a:r>
              <a:rPr lang="ko-KR" altLang="en-US" dirty="0" smtClean="0"/>
              <a:t>전위 표기법</a:t>
            </a:r>
            <a:r>
              <a:rPr lang="en-US" altLang="ko-KR" dirty="0" smtClean="0"/>
              <a:t>(prefix notation) </a:t>
            </a:r>
          </a:p>
          <a:p>
            <a:pPr lvl="2"/>
            <a:r>
              <a:rPr lang="ko-KR" altLang="en-US" dirty="0" smtClean="0"/>
              <a:t>연산자가 피연산자들보다 앞에 위치하는 표기법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 호출의 경우 대표적인 전위 표기법</a:t>
            </a:r>
            <a:endParaRPr lang="en-US" altLang="ko-KR" dirty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add(1, </a:t>
            </a:r>
            <a:r>
              <a:rPr lang="en-US" altLang="ko-KR" dirty="0" err="1" smtClean="0"/>
              <a:t>mul</a:t>
            </a:r>
            <a:r>
              <a:rPr lang="en-US" altLang="ko-KR" dirty="0" smtClean="0"/>
              <a:t>(2,3))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후위 표기법</a:t>
            </a:r>
            <a:r>
              <a:rPr lang="en-US" altLang="ko-KR" dirty="0" smtClean="0"/>
              <a:t>(prefix notation) </a:t>
            </a:r>
          </a:p>
          <a:p>
            <a:pPr lvl="2"/>
            <a:r>
              <a:rPr lang="ko-KR" altLang="en-US" dirty="0" smtClean="0"/>
              <a:t>연산자가 피연산자들보다 뒤에 위치하는 표기법</a:t>
            </a:r>
          </a:p>
          <a:p>
            <a:pPr lvl="1"/>
            <a:r>
              <a:rPr lang="ko-KR" altLang="en-US" dirty="0" smtClean="0"/>
              <a:t>표기법 </a:t>
            </a:r>
            <a:r>
              <a:rPr lang="ko-KR" altLang="en-US" dirty="0"/>
              <a:t>비교</a:t>
            </a:r>
          </a:p>
          <a:p>
            <a:endParaRPr lang="ko-KR" altLang="en-US" dirty="0"/>
          </a:p>
        </p:txBody>
      </p:sp>
      <p:graphicFrame>
        <p:nvGraphicFramePr>
          <p:cNvPr id="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575381"/>
              </p:ext>
            </p:extLst>
          </p:nvPr>
        </p:nvGraphicFramePr>
        <p:xfrm>
          <a:off x="971600" y="4077072"/>
          <a:ext cx="6477000" cy="1363664"/>
        </p:xfrm>
        <a:graphic>
          <a:graphicData uri="http://schemas.openxmlformats.org/drawingml/2006/table">
            <a:tbl>
              <a:tblPr/>
              <a:tblGrid>
                <a:gridCol w="147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표기법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20000">
                          <a:srgbClr val="006666"/>
                        </a:gs>
                        <a:gs pos="50000">
                          <a:srgbClr val="9CB86E"/>
                        </a:gs>
                        <a:gs pos="80000">
                          <a:srgbClr val="006666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20000">
                          <a:srgbClr val="006666"/>
                        </a:gs>
                        <a:gs pos="50000">
                          <a:srgbClr val="9CB86E"/>
                        </a:gs>
                        <a:gs pos="80000">
                          <a:srgbClr val="006666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20000">
                          <a:srgbClr val="006666"/>
                        </a:gs>
                        <a:gs pos="50000">
                          <a:srgbClr val="9CB86E"/>
                        </a:gs>
                        <a:gs pos="80000">
                          <a:srgbClr val="006666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중위표기법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 * 3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Comic Sans MS" pitchFamily="66" charset="0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 * 2 -3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전위표기법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 2 3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Comic Sans MS" pitchFamily="66" charset="0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* 1 2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후위표기법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 3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 2 * 3 -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8364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단락 회로 평가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단락 회로 </a:t>
            </a:r>
            <a:r>
              <a:rPr lang="ko-KR" altLang="en-US" dirty="0"/>
              <a:t>평가를 지원하지 않는다고 가정한 경우의 </a:t>
            </a:r>
            <a:r>
              <a:rPr lang="ko-KR" altLang="en-US" dirty="0" smtClean="0"/>
              <a:t>예제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만약 </a:t>
            </a:r>
            <a:r>
              <a:rPr lang="en-US" altLang="ko-KR" dirty="0" smtClean="0"/>
              <a:t>index</a:t>
            </a:r>
            <a:r>
              <a:rPr lang="ko-KR" altLang="en-US" dirty="0"/>
              <a:t>가 </a:t>
            </a:r>
            <a:r>
              <a:rPr lang="en-US" altLang="ko-KR" dirty="0"/>
              <a:t>5</a:t>
            </a:r>
            <a:r>
              <a:rPr lang="ko-KR" altLang="en-US" dirty="0"/>
              <a:t>가 되어 </a:t>
            </a:r>
            <a:r>
              <a:rPr lang="en-US" altLang="ko-KR" dirty="0"/>
              <a:t>index&lt;=4</a:t>
            </a:r>
            <a:r>
              <a:rPr lang="ko-KR" altLang="en-US" dirty="0"/>
              <a:t>가 거짓이 되어도 </a:t>
            </a:r>
            <a:r>
              <a:rPr lang="en-US" altLang="ko-KR" dirty="0"/>
              <a:t>data[index]!=key</a:t>
            </a:r>
            <a:r>
              <a:rPr lang="ko-KR" altLang="en-US" dirty="0"/>
              <a:t>를 </a:t>
            </a:r>
            <a:r>
              <a:rPr lang="ko-KR" altLang="en-US" dirty="0" smtClean="0"/>
              <a:t>평가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ata</a:t>
            </a:r>
            <a:r>
              <a:rPr lang="en-US" altLang="ko-KR" dirty="0" smtClean="0"/>
              <a:t>[5</a:t>
            </a:r>
            <a:r>
              <a:rPr lang="en-US" altLang="ko-KR" dirty="0"/>
              <a:t>]!=key</a:t>
            </a:r>
            <a:r>
              <a:rPr lang="ko-KR" altLang="en-US" dirty="0"/>
              <a:t>에 의해 배열 첨자 범위를 </a:t>
            </a:r>
            <a:r>
              <a:rPr lang="ko-KR" altLang="en-US" dirty="0" smtClean="0"/>
              <a:t>이탈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단락 회로 평가를 지원할 경우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5</a:t>
            </a:r>
            <a:r>
              <a:rPr lang="ko-KR" altLang="en-US" dirty="0" smtClean="0"/>
              <a:t>가 되면 </a:t>
            </a:r>
            <a:r>
              <a:rPr lang="en-US" altLang="ko-KR" dirty="0" smtClean="0"/>
              <a:t>index </a:t>
            </a:r>
            <a:r>
              <a:rPr lang="en-US" altLang="ko-KR" dirty="0"/>
              <a:t>&lt;=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 거짓이 되어 두번째 식을 평가하지 않음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AutoShape 85"/>
          <p:cNvSpPr>
            <a:spLocks noChangeArrowheads="1"/>
          </p:cNvSpPr>
          <p:nvPr/>
        </p:nvSpPr>
        <p:spPr bwMode="blackWhite">
          <a:xfrm>
            <a:off x="1115616" y="1268760"/>
            <a:ext cx="3886200" cy="1344612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 dirty="0" err="1">
                <a:latin typeface="Comic Sans MS" panose="030F0702030302020204" pitchFamily="66" charset="0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 data[5];</a:t>
            </a:r>
          </a:p>
          <a:p>
            <a:pPr algn="l"/>
            <a:r>
              <a:rPr lang="en-US" altLang="ko-KR" dirty="0" err="1">
                <a:latin typeface="Comic Sans MS" panose="030F0702030302020204" pitchFamily="66" charset="0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 index=0;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⋮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while (index &lt;= 4 &amp;&amp; data[index] !=key)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    index++;</a:t>
            </a:r>
          </a:p>
        </p:txBody>
      </p:sp>
    </p:spTree>
    <p:extLst>
      <p:ext uri="{BB962C8B-B14F-4D97-AF65-F5344CB8AC3E}">
        <p14:creationId xmlns:p14="http://schemas.microsoft.com/office/powerpoint/2010/main" val="1794881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단락 회로 평가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부작용을 포함하는 식의 경우</a:t>
            </a:r>
          </a:p>
          <a:p>
            <a:pPr lvl="1"/>
            <a:r>
              <a:rPr lang="ko-KR" altLang="en-US" dirty="0" smtClean="0"/>
              <a:t>단락 회로 </a:t>
            </a:r>
            <a:r>
              <a:rPr lang="ko-KR" altLang="en-US" dirty="0"/>
              <a:t>평가를 조심해서 사용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/>
              <a:t>(x &gt; y) || (x++ % 2)</a:t>
            </a:r>
          </a:p>
          <a:p>
            <a:pPr lvl="2"/>
            <a:r>
              <a:rPr lang="ko-KR" altLang="en-US" dirty="0"/>
              <a:t>두 번째 식은 </a:t>
            </a:r>
            <a:r>
              <a:rPr lang="en-US" altLang="ko-KR" dirty="0"/>
              <a:t>x&lt;=y</a:t>
            </a:r>
            <a:r>
              <a:rPr lang="ko-KR" altLang="en-US" dirty="0"/>
              <a:t>인 경우에만 평가되므로 </a:t>
            </a:r>
            <a:r>
              <a:rPr lang="en-US" altLang="ko-KR" dirty="0"/>
              <a:t>x </a:t>
            </a:r>
            <a:r>
              <a:rPr lang="ko-KR" altLang="en-US" dirty="0"/>
              <a:t>값 역시 </a:t>
            </a:r>
            <a:r>
              <a:rPr lang="en-US" altLang="ko-KR" dirty="0"/>
              <a:t>x&lt;=y</a:t>
            </a:r>
            <a:r>
              <a:rPr lang="ko-KR" altLang="en-US" dirty="0"/>
              <a:t>인 경우에만 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항상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가 증가할 것이라는 생각하고 프로그램을 작성할 경우 제대로 동작되지 않을 수 있음</a:t>
            </a:r>
            <a:endParaRPr lang="en-US" altLang="ko-KR" dirty="0" smtClean="0"/>
          </a:p>
          <a:p>
            <a:pPr lvl="3"/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4</a:t>
            </a:r>
            <a:r>
              <a:rPr lang="ko-KR" altLang="en-US" dirty="0" smtClean="0"/>
              <a:t>이고 </a:t>
            </a:r>
            <a:r>
              <a:rPr lang="en-US" altLang="ko-KR" dirty="0"/>
              <a:t>y</a:t>
            </a:r>
            <a:r>
              <a:rPr lang="ko-KR" altLang="en-US" dirty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경우</a:t>
            </a:r>
            <a:r>
              <a:rPr lang="en-US" altLang="ko-KR" dirty="0"/>
              <a:t> x</a:t>
            </a:r>
            <a:r>
              <a:rPr lang="en-US" altLang="ko-KR" dirty="0" smtClean="0"/>
              <a:t>++</a:t>
            </a:r>
            <a:r>
              <a:rPr lang="ko-KR" altLang="en-US" dirty="0" smtClean="0"/>
              <a:t>가 수행되지 않을 수 있음</a:t>
            </a:r>
            <a:r>
              <a:rPr lang="en-US" altLang="ko-KR" dirty="0" smtClean="0"/>
              <a:t> </a:t>
            </a:r>
          </a:p>
          <a:p>
            <a:pPr lvl="3"/>
            <a:endParaRPr lang="ko-KR" altLang="en-US" dirty="0"/>
          </a:p>
          <a:p>
            <a:pPr lvl="2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1607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단락 회로 평가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ko-KR" altLang="en-US" dirty="0"/>
              <a:t>언어별 </a:t>
            </a:r>
            <a:r>
              <a:rPr lang="ko-KR" altLang="en-US" dirty="0" smtClean="0"/>
              <a:t>단락 회로 </a:t>
            </a:r>
            <a:r>
              <a:rPr lang="ko-KR" altLang="en-US" dirty="0"/>
              <a:t>지원 사항</a:t>
            </a:r>
          </a:p>
          <a:p>
            <a:pPr lvl="1"/>
            <a:r>
              <a:rPr lang="en-US" altLang="ko-KR" dirty="0"/>
              <a:t>Pascal</a:t>
            </a:r>
            <a:r>
              <a:rPr lang="ko-KR" altLang="en-US" dirty="0"/>
              <a:t>의 </a:t>
            </a:r>
            <a:r>
              <a:rPr lang="en-US" altLang="ko-KR" dirty="0"/>
              <a:t>and, or</a:t>
            </a:r>
            <a:r>
              <a:rPr lang="ko-KR" altLang="en-US" dirty="0"/>
              <a:t>은 </a:t>
            </a:r>
            <a:r>
              <a:rPr lang="ko-KR" altLang="en-US" dirty="0" smtClean="0"/>
              <a:t>단락 회로 </a:t>
            </a:r>
            <a:r>
              <a:rPr lang="ko-KR" altLang="en-US" dirty="0"/>
              <a:t>평가를 지원하지 않음</a:t>
            </a:r>
          </a:p>
          <a:p>
            <a:pPr lvl="1"/>
            <a:r>
              <a:rPr lang="en-US" altLang="ko-KR" dirty="0"/>
              <a:t>C, C++, Java</a:t>
            </a:r>
            <a:r>
              <a:rPr lang="ko-KR" altLang="en-US" dirty="0"/>
              <a:t>의 </a:t>
            </a:r>
            <a:r>
              <a:rPr lang="en-US" altLang="ko-KR" dirty="0"/>
              <a:t>&amp;&amp;, ||</a:t>
            </a:r>
            <a:r>
              <a:rPr lang="ko-KR" altLang="en-US" dirty="0"/>
              <a:t>는 </a:t>
            </a:r>
            <a:r>
              <a:rPr lang="ko-KR" altLang="en-US" dirty="0" smtClean="0"/>
              <a:t>단락 회로 </a:t>
            </a:r>
            <a:r>
              <a:rPr lang="ko-KR" altLang="en-US" dirty="0"/>
              <a:t>평가를 지원</a:t>
            </a:r>
          </a:p>
          <a:p>
            <a:pPr lvl="1"/>
            <a:r>
              <a:rPr lang="en-US" altLang="ko-KR" dirty="0"/>
              <a:t>Ada</a:t>
            </a:r>
            <a:r>
              <a:rPr lang="ko-KR" altLang="en-US" dirty="0"/>
              <a:t>는 </a:t>
            </a:r>
            <a:r>
              <a:rPr lang="ko-KR" altLang="en-US" dirty="0" smtClean="0"/>
              <a:t>단락 회로 </a:t>
            </a:r>
            <a:r>
              <a:rPr lang="ko-KR" altLang="en-US" dirty="0"/>
              <a:t>평가를 지원하는 연산자와 지원하지 않는 연산자를 </a:t>
            </a:r>
            <a:r>
              <a:rPr lang="ko-KR" altLang="en-US" dirty="0" smtClean="0"/>
              <a:t>구분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and then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or else </a:t>
            </a:r>
            <a:r>
              <a:rPr lang="ko-KR" altLang="en-US" dirty="0" smtClean="0"/>
              <a:t>연산자는 단락 회로 평가를 지원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and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or </a:t>
            </a:r>
            <a:r>
              <a:rPr lang="ko-KR" altLang="en-US" dirty="0" smtClean="0"/>
              <a:t>연산자는 단락 회로 평가를 지원하지 않음</a:t>
            </a:r>
            <a:endParaRPr lang="ko-KR" altLang="en-US" dirty="0"/>
          </a:p>
          <a:p>
            <a:pPr lvl="1"/>
            <a:r>
              <a:rPr lang="ko-KR" altLang="en-US" dirty="0" smtClean="0"/>
              <a:t>단락 회로 </a:t>
            </a:r>
            <a:r>
              <a:rPr lang="ko-KR" altLang="en-US" dirty="0"/>
              <a:t>평가를 하는 </a:t>
            </a:r>
            <a:r>
              <a:rPr lang="en-US" altLang="ko-KR" dirty="0"/>
              <a:t>and then</a:t>
            </a:r>
            <a:r>
              <a:rPr lang="ko-KR" altLang="en-US" dirty="0"/>
              <a:t>을 이용한 </a:t>
            </a:r>
            <a:r>
              <a:rPr lang="en-US" altLang="ko-KR" dirty="0"/>
              <a:t>Ada</a:t>
            </a:r>
            <a:r>
              <a:rPr lang="ko-KR" altLang="en-US" dirty="0"/>
              <a:t>의 예</a:t>
            </a:r>
          </a:p>
          <a:p>
            <a:endParaRPr lang="ko-KR" alt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blackWhite">
          <a:xfrm>
            <a:off x="1115616" y="3221955"/>
            <a:ext cx="6167437" cy="846138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just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while (index &lt;= </a:t>
            </a:r>
            <a:r>
              <a:rPr lang="en-US" altLang="ko-KR" dirty="0" err="1">
                <a:latin typeface="Comic Sans MS" panose="030F0702030302020204" pitchFamily="66" charset="0"/>
                <a:ea typeface="맑은 고딕" panose="020B0503020000020004" pitchFamily="50" charset="-127"/>
              </a:rPr>
              <a:t>lastindex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) and then (data(index) /= key) loop</a:t>
            </a:r>
          </a:p>
          <a:p>
            <a:pPr algn="just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   index = index + 1;</a:t>
            </a:r>
          </a:p>
          <a:p>
            <a:pPr algn="just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end loop;</a:t>
            </a:r>
          </a:p>
        </p:txBody>
      </p:sp>
    </p:spTree>
    <p:extLst>
      <p:ext uri="{BB962C8B-B14F-4D97-AF65-F5344CB8AC3E}">
        <p14:creationId xmlns:p14="http://schemas.microsoft.com/office/powerpoint/2010/main" val="3890338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중복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중복 연산자</a:t>
            </a:r>
          </a:p>
          <a:p>
            <a:pPr lvl="1"/>
            <a:r>
              <a:rPr lang="ko-KR" altLang="en-US" dirty="0"/>
              <a:t>하나의 기호가 두 가지 이상의 목적으로 사용되는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JAVA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‘+’ </a:t>
            </a:r>
            <a:r>
              <a:rPr lang="ko-KR" altLang="en-US" dirty="0" smtClean="0"/>
              <a:t>연산자의 경우 덧셈 계산을 위해서도 사용되지만 문자열을 연결하는데도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사용하는 데이터 형이 명확하기 때문에 연산의 기능을 명확하게 할 수 있음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r>
              <a:rPr lang="ko-KR" altLang="en-US" dirty="0" smtClean="0"/>
              <a:t>서로 다른 기호를 사용할 경우 연산의 기능을 명확하게 할 수 없음</a:t>
            </a:r>
            <a:endParaRPr lang="en-US" altLang="ko-KR" dirty="0" smtClean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blackWhite">
          <a:xfrm>
            <a:off x="1475656" y="2564904"/>
            <a:ext cx="1828800" cy="846138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10 + 20;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1.2 + 3.14;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“Hello” + “world”</a:t>
            </a:r>
            <a:endParaRPr lang="ko-KR" altLang="en-US" dirty="0">
              <a:latin typeface="Comic Sans MS" panose="030F0702030302020204" pitchFamily="66" charset="0"/>
              <a:ea typeface="맑은 고딕" panose="020B0503020000020004" pitchFamily="50" charset="-127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blackWhite">
          <a:xfrm>
            <a:off x="1403648" y="4364638"/>
            <a:ext cx="2160240" cy="84707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10 </a:t>
            </a:r>
            <a:r>
              <a:rPr lang="en-US" altLang="ko-KR" dirty="0" smtClean="0">
                <a:latin typeface="Comic Sans MS" panose="030F0702030302020204" pitchFamily="66" charset="0"/>
                <a:ea typeface="맑은 고딕" panose="020B0503020000020004" pitchFamily="50" charset="-127"/>
              </a:rPr>
              <a:t>+@ 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20;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1.2 </a:t>
            </a:r>
            <a:r>
              <a:rPr lang="en-US" altLang="ko-KR" dirty="0" smtClean="0">
                <a:latin typeface="Comic Sans MS" panose="030F0702030302020204" pitchFamily="66" charset="0"/>
                <a:ea typeface="맑은 고딕" panose="020B0503020000020004" pitchFamily="50" charset="-127"/>
              </a:rPr>
              <a:t>+# 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3.14;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“Hello” + </a:t>
            </a:r>
            <a:r>
              <a:rPr lang="en-US" altLang="ko-KR" dirty="0" smtClean="0">
                <a:latin typeface="Comic Sans MS" panose="030F0702030302020204" pitchFamily="66" charset="0"/>
                <a:ea typeface="맑은 고딕" panose="020B0503020000020004" pitchFamily="50" charset="-127"/>
              </a:rPr>
              <a:t>?“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world”</a:t>
            </a:r>
            <a:endParaRPr lang="ko-KR" altLang="en-US" dirty="0">
              <a:latin typeface="Comic Sans MS" panose="030F0702030302020204" pitchFamily="66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91366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중복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중복 연산자 해석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번역기는 </a:t>
            </a:r>
            <a:r>
              <a:rPr lang="ko-KR" altLang="en-US" dirty="0" err="1" smtClean="0"/>
              <a:t>피연산자의</a:t>
            </a:r>
            <a:r>
              <a:rPr lang="ko-KR" altLang="en-US" dirty="0" smtClean="0"/>
              <a:t> 데이터 타입에 따라 목적을 구분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5+7</a:t>
            </a:r>
            <a:r>
              <a:rPr lang="ko-KR" altLang="en-US" dirty="0" smtClean="0"/>
              <a:t>과 같이 </a:t>
            </a:r>
            <a:r>
              <a:rPr lang="ko-KR" altLang="en-US" dirty="0" err="1" smtClean="0"/>
              <a:t>피연산자가</a:t>
            </a:r>
            <a:r>
              <a:rPr lang="ko-KR" altLang="en-US" dirty="0" smtClean="0"/>
              <a:t> 정수 타입이라면 정수 덧셈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5.2+7.3</a:t>
            </a:r>
            <a:r>
              <a:rPr lang="ko-KR" altLang="en-US" dirty="0" smtClean="0"/>
              <a:t>과 같이 </a:t>
            </a:r>
            <a:r>
              <a:rPr lang="ko-KR" altLang="en-US" dirty="0" err="1" smtClean="0"/>
              <a:t>피연산자가</a:t>
            </a:r>
            <a:r>
              <a:rPr lang="ko-KR" altLang="en-US" dirty="0" smtClean="0"/>
              <a:t> 부동소주점이라면 부동소수점 덧셈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/>
              <a:t>C++</a:t>
            </a:r>
            <a:r>
              <a:rPr lang="ko-KR" altLang="en-US" dirty="0"/>
              <a:t>와 </a:t>
            </a:r>
            <a:r>
              <a:rPr lang="en-US" altLang="ko-KR" dirty="0"/>
              <a:t>Ada</a:t>
            </a:r>
            <a:r>
              <a:rPr lang="ko-KR" altLang="en-US" dirty="0"/>
              <a:t>는 프로그래머가 중복 연산자를 직접 정의해서 사용</a:t>
            </a:r>
          </a:p>
          <a:p>
            <a:pPr lvl="1"/>
            <a:r>
              <a:rPr lang="ko-KR" altLang="en-US" dirty="0"/>
              <a:t>분수 곱셈을 하는 함수를 작성하고 함수의 이름을 *라 지정</a:t>
            </a:r>
            <a:endParaRPr lang="en-US" altLang="ko-KR" dirty="0"/>
          </a:p>
          <a:p>
            <a:pPr lvl="1"/>
            <a:r>
              <a:rPr lang="ko-KR" altLang="en-US" dirty="0"/>
              <a:t>분수 곱셈 시 *</a:t>
            </a:r>
            <a:r>
              <a:rPr lang="ko-KR" altLang="en-US" dirty="0" err="1"/>
              <a:t>를</a:t>
            </a:r>
            <a:r>
              <a:rPr lang="ko-KR" altLang="en-US" dirty="0"/>
              <a:t> 사용할 수 있음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90182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피연산자</a:t>
            </a:r>
            <a:r>
              <a:rPr lang="ko-KR" altLang="en-US" dirty="0"/>
              <a:t> 평가 순서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사용자가 직접 정의한 중복 연산자 *</a:t>
            </a:r>
            <a:r>
              <a:rPr lang="ko-KR" altLang="en-US" dirty="0" err="1"/>
              <a:t>를</a:t>
            </a:r>
            <a:r>
              <a:rPr lang="ko-KR" altLang="en-US" dirty="0"/>
              <a:t> 사용하는 </a:t>
            </a:r>
            <a:r>
              <a:rPr lang="en-US" altLang="ko-KR" dirty="0"/>
              <a:t>Ada </a:t>
            </a:r>
            <a:r>
              <a:rPr lang="ko-KR" altLang="en-US" dirty="0"/>
              <a:t>예제</a:t>
            </a:r>
          </a:p>
          <a:p>
            <a:endParaRPr lang="ko-KR" altLang="en-US" dirty="0"/>
          </a:p>
        </p:txBody>
      </p:sp>
      <p:sp>
        <p:nvSpPr>
          <p:cNvPr id="4" name="내용 개체 틀 14"/>
          <p:cNvSpPr>
            <a:spLocks/>
          </p:cNvSpPr>
          <p:nvPr/>
        </p:nvSpPr>
        <p:spPr bwMode="auto">
          <a:xfrm>
            <a:off x="912813" y="1196752"/>
            <a:ext cx="7237412" cy="5181600"/>
          </a:xfrm>
          <a:prstGeom prst="rect">
            <a:avLst/>
          </a:prstGeom>
          <a:solidFill>
            <a:srgbClr val="E2E8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3619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 defTabSz="3619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 defTabSz="3619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 defTabSz="3619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 defTabSz="3619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defTabSz="3619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defTabSz="3619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defTabSz="3619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defTabSz="3619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01 	with TEXT_IO;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02 	use TEXT_IO;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03 	procedure </a:t>
            </a:r>
            <a:r>
              <a:rPr lang="en-US" altLang="ko-KR" sz="1400" dirty="0" err="1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overloadOperator</a:t>
            </a: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 is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04 		package INT_IO is new TEXT_IO.INTEGER_IO (integer);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05 		use INT_IO;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06 		type fraction is record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07 			numerator: integer;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08 			denominator: integer;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09 		end record;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10 		function "*"(A, B: fraction) return fraction is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11 		begin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12 			return (</a:t>
            </a:r>
            <a:r>
              <a:rPr lang="en-US" altLang="ko-KR" sz="1400" dirty="0" err="1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A.numerator</a:t>
            </a: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*</a:t>
            </a:r>
            <a:r>
              <a:rPr lang="en-US" altLang="ko-KR" sz="1400" dirty="0" err="1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B.numerator</a:t>
            </a: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, </a:t>
            </a:r>
            <a:r>
              <a:rPr lang="en-US" altLang="ko-KR" sz="1400" dirty="0" err="1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A.denominator</a:t>
            </a: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*</a:t>
            </a:r>
            <a:r>
              <a:rPr lang="en-US" altLang="ko-KR" sz="1400" dirty="0" err="1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B.denominator</a:t>
            </a: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13 		end "*";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14 		x, y, result: fraction;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15 	begin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16 		x := (2, 3);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17 		y := (4, 5);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18 		result := x * y;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19 		put(</a:t>
            </a:r>
            <a:r>
              <a:rPr lang="en-US" altLang="ko-KR" sz="1400" dirty="0" err="1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result.numerator</a:t>
            </a: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20 		put('/');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21 		put(</a:t>
            </a:r>
            <a:r>
              <a:rPr lang="en-US" altLang="ko-KR" sz="1400" dirty="0" err="1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result.denominator</a:t>
            </a: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22 	end </a:t>
            </a:r>
            <a:r>
              <a:rPr lang="en-US" altLang="ko-KR" sz="1400" dirty="0" err="1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overloadOperator</a:t>
            </a: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76232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 내부적인 수식 표현 방법</a:t>
            </a:r>
            <a:endParaRPr lang="en-US" altLang="ko-KR" dirty="0"/>
          </a:p>
          <a:p>
            <a:pPr lvl="1"/>
            <a:r>
              <a:rPr lang="ko-KR" altLang="en-US" dirty="0"/>
              <a:t>컴퓨터 내부에서 수식을 처리할 때 후위 표기법을 사용</a:t>
            </a:r>
            <a:endParaRPr lang="en-US" altLang="ko-KR" dirty="0"/>
          </a:p>
          <a:p>
            <a:pPr lvl="2"/>
            <a:r>
              <a:rPr lang="ko-KR" altLang="en-US" dirty="0"/>
              <a:t>괄호나 연산자 우선순위를 따라 처리하지 않고 계산이 가능</a:t>
            </a:r>
            <a:endParaRPr lang="en-US" altLang="ko-KR" dirty="0"/>
          </a:p>
          <a:p>
            <a:pPr lvl="2"/>
            <a:r>
              <a:rPr lang="ko-KR" altLang="en-US" dirty="0"/>
              <a:t>왼쪽에서 오른쪽으로 표기된 순서대로 처리</a:t>
            </a:r>
            <a:endParaRPr lang="en-US" altLang="ko-KR" dirty="0"/>
          </a:p>
          <a:p>
            <a:pPr lvl="1"/>
            <a:r>
              <a:rPr lang="ko-KR" altLang="en-US" dirty="0"/>
              <a:t>컴퓨터에 중위 표기법으로 수식을 입력하며 스택을 이용하여 중위 표기법으로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lvl="1"/>
            <a:r>
              <a:rPr lang="ko-KR" altLang="en-US" dirty="0"/>
              <a:t>스택을 사용해 후위 표기법 수식을 </a:t>
            </a:r>
            <a:r>
              <a:rPr lang="ko-KR" altLang="en-US" dirty="0" smtClean="0"/>
              <a:t>계산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5153"/>
          <a:stretch/>
        </p:blipFill>
        <p:spPr>
          <a:xfrm>
            <a:off x="827584" y="3140968"/>
            <a:ext cx="8052500" cy="248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6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ea"/>
              </a:rPr>
              <a:t>피연산자의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개수에 따른 연산자의 </a:t>
            </a:r>
            <a:r>
              <a:rPr lang="ko-KR" altLang="en-US" dirty="0" smtClean="0">
                <a:latin typeface="+mn-ea"/>
              </a:rPr>
              <a:t>종류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/>
              <a:t>한 개의 </a:t>
            </a:r>
            <a:r>
              <a:rPr lang="ko-KR" altLang="en-US" dirty="0" err="1"/>
              <a:t>피연산자를</a:t>
            </a:r>
            <a:r>
              <a:rPr lang="ko-KR" altLang="en-US" dirty="0"/>
              <a:t> 갖는 </a:t>
            </a:r>
            <a:r>
              <a:rPr lang="ko-KR" altLang="en-US" dirty="0" err="1"/>
              <a:t>단항</a:t>
            </a:r>
            <a:r>
              <a:rPr lang="ko-KR" altLang="en-US" dirty="0"/>
              <a:t> 연산자</a:t>
            </a:r>
          </a:p>
          <a:p>
            <a:pPr lvl="1"/>
            <a:r>
              <a:rPr lang="ko-KR" altLang="en-US" dirty="0"/>
              <a:t>두 개의 </a:t>
            </a:r>
            <a:r>
              <a:rPr lang="ko-KR" altLang="en-US" dirty="0" err="1"/>
              <a:t>피연산자를</a:t>
            </a:r>
            <a:r>
              <a:rPr lang="ko-KR" altLang="en-US" dirty="0"/>
              <a:t> 갖는 이항 연산자</a:t>
            </a:r>
          </a:p>
          <a:p>
            <a:pPr lvl="1"/>
            <a:r>
              <a:rPr lang="en-US" altLang="ko-KR" dirty="0"/>
              <a:t>C </a:t>
            </a:r>
            <a:r>
              <a:rPr lang="ko-KR" altLang="en-US" dirty="0"/>
              <a:t>기반 언어 </a:t>
            </a:r>
            <a:r>
              <a:rPr lang="ko-KR" altLang="en-US" dirty="0" err="1"/>
              <a:t>삼항</a:t>
            </a:r>
            <a:r>
              <a:rPr lang="ko-KR" altLang="en-US" dirty="0"/>
              <a:t> 연산자</a:t>
            </a:r>
          </a:p>
          <a:p>
            <a:pPr lvl="2"/>
            <a:r>
              <a:rPr lang="en-US" altLang="ko-KR" dirty="0"/>
              <a:t>(i%2) ? "odd" : "even“</a:t>
            </a:r>
          </a:p>
          <a:p>
            <a:pPr lvl="2">
              <a:lnSpc>
                <a:spcPct val="10000"/>
              </a:lnSpc>
              <a:buFontTx/>
              <a:buNone/>
            </a:pPr>
            <a:endParaRPr lang="ko-KR" altLang="en-US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대부분의 프로그래밍 언어에서 이항 연산자는 </a:t>
            </a:r>
            <a:r>
              <a:rPr lang="ko-KR" altLang="en-US" dirty="0" err="1"/>
              <a:t>피연산자들</a:t>
            </a:r>
            <a:r>
              <a:rPr lang="ko-KR" altLang="en-US" dirty="0"/>
              <a:t> 사이에 위치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x + y</a:t>
            </a:r>
          </a:p>
          <a:p>
            <a:pPr lvl="2">
              <a:lnSpc>
                <a:spcPct val="10000"/>
              </a:lnSpc>
              <a:buFontTx/>
              <a:buNone/>
            </a:pPr>
            <a:endParaRPr lang="ko-KR" altLang="en-US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LISP</a:t>
            </a:r>
            <a:r>
              <a:rPr lang="ko-KR" altLang="en-US" dirty="0"/>
              <a:t>는 연산자가 피연산자들보다 앞에 위치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(+ x y)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3588" y="4077072"/>
            <a:ext cx="6516724" cy="1921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1516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연산자의 기능에 따른 연산자의 종류</a:t>
            </a:r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9916" r="10749"/>
          <a:stretch/>
        </p:blipFill>
        <p:spPr bwMode="auto">
          <a:xfrm>
            <a:off x="827584" y="1268760"/>
            <a:ext cx="5688632" cy="3611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4140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latin typeface="돋움" panose="020B0600000101010101" pitchFamily="50" charset="-127"/>
              </a:rPr>
              <a:t>대입 </a:t>
            </a:r>
            <a:r>
              <a:rPr lang="ko-KR" altLang="en-US" dirty="0" smtClean="0">
                <a:latin typeface="돋움" panose="020B0600000101010101" pitchFamily="50" charset="-127"/>
              </a:rPr>
              <a:t>연산자</a:t>
            </a:r>
            <a:r>
              <a:rPr lang="en-US" altLang="ko-KR" dirty="0" smtClean="0">
                <a:latin typeface="돋움" panose="020B0600000101010101" pitchFamily="50" charset="-127"/>
              </a:rPr>
              <a:t>(1/4)</a:t>
            </a:r>
            <a:endParaRPr lang="en-US" altLang="ko-KR" dirty="0">
              <a:latin typeface="돋움" panose="020B0600000101010101" pitchFamily="50" charset="-127"/>
            </a:endParaRPr>
          </a:p>
          <a:p>
            <a:pPr lvl="1"/>
            <a:r>
              <a:rPr lang="ko-KR" altLang="en-US" dirty="0" smtClean="0"/>
              <a:t>변수의 </a:t>
            </a:r>
            <a:r>
              <a:rPr lang="ko-KR" altLang="en-US" dirty="0"/>
              <a:t>내용을 변경하는 연산으로 프로그램에서 가장 </a:t>
            </a:r>
            <a:r>
              <a:rPr lang="ko-KR" altLang="en-US" dirty="0" smtClean="0"/>
              <a:t>일반적으로 사용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>
                <a:latin typeface="+mn-ea"/>
              </a:rPr>
              <a:t>대입 연산자</a:t>
            </a:r>
            <a:r>
              <a:rPr lang="en-US" altLang="ko-KR" dirty="0">
                <a:latin typeface="+mn-ea"/>
              </a:rPr>
              <a:t>(=)</a:t>
            </a:r>
            <a:r>
              <a:rPr lang="ko-KR" altLang="en-US" dirty="0">
                <a:latin typeface="+mn-ea"/>
              </a:rPr>
              <a:t>는 연산자의 좌변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변수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 우변의 값을 </a:t>
            </a:r>
            <a:r>
              <a:rPr lang="ko-KR" altLang="en-US" dirty="0" smtClean="0">
                <a:latin typeface="+mn-ea"/>
              </a:rPr>
              <a:t>저장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/>
              <a:t>l-values</a:t>
            </a:r>
            <a:r>
              <a:rPr lang="ko-KR" altLang="en-US" dirty="0"/>
              <a:t>와 </a:t>
            </a:r>
            <a:r>
              <a:rPr lang="en-US" altLang="ko-KR" dirty="0" err="1"/>
              <a:t>r-values</a:t>
            </a:r>
            <a:endParaRPr lang="en-US" altLang="ko-KR" dirty="0"/>
          </a:p>
          <a:p>
            <a:pPr lvl="2"/>
            <a:r>
              <a:rPr lang="ko-KR" altLang="en-US" dirty="0" smtClean="0"/>
              <a:t>연산자의 </a:t>
            </a:r>
            <a:r>
              <a:rPr lang="ko-KR" altLang="en-US" dirty="0"/>
              <a:t>왼쪽</a:t>
            </a:r>
            <a:r>
              <a:rPr lang="en-US" altLang="ko-KR" dirty="0"/>
              <a:t>(l-value)</a:t>
            </a:r>
            <a:r>
              <a:rPr lang="ko-KR" altLang="en-US" dirty="0"/>
              <a:t>과 오른쪽</a:t>
            </a:r>
            <a:r>
              <a:rPr lang="en-US" altLang="ko-KR" dirty="0"/>
              <a:t>(</a:t>
            </a:r>
            <a:r>
              <a:rPr lang="en-US" altLang="ko-KR" dirty="0" err="1"/>
              <a:t>r-value</a:t>
            </a:r>
            <a:r>
              <a:rPr lang="en-US" altLang="ko-KR" dirty="0"/>
              <a:t>)</a:t>
            </a:r>
            <a:r>
              <a:rPr lang="ko-KR" altLang="en-US" dirty="0"/>
              <a:t>을 의미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 A  </a:t>
            </a:r>
            <a:r>
              <a:rPr lang="en-US" altLang="ko-KR" dirty="0" smtClean="0"/>
              <a:t>=   </a:t>
            </a:r>
            <a:r>
              <a:rPr lang="en-US" altLang="ko-KR" dirty="0"/>
              <a:t>B</a:t>
            </a:r>
          </a:p>
          <a:p>
            <a:pPr lvl="2"/>
            <a:endParaRPr lang="en-US" altLang="ko-KR" dirty="0"/>
          </a:p>
          <a:p>
            <a:pPr marL="857250" lvl="2" indent="0">
              <a:buNone/>
            </a:pPr>
            <a:r>
              <a:rPr lang="en-US" altLang="ko-KR" dirty="0"/>
              <a:t>     	</a:t>
            </a:r>
            <a:r>
              <a:rPr lang="en-US" altLang="ko-KR" dirty="0" smtClean="0"/>
              <a:t>  </a:t>
            </a:r>
            <a:r>
              <a:rPr lang="en-US" altLang="ko-KR" dirty="0" err="1"/>
              <a:t>r-value</a:t>
            </a:r>
            <a:endParaRPr lang="en-US" altLang="ko-KR" dirty="0"/>
          </a:p>
          <a:p>
            <a:pPr marL="857250" lvl="2" indent="0">
              <a:buNone/>
            </a:pPr>
            <a:r>
              <a:rPr lang="en-US" altLang="ko-KR" dirty="0"/>
              <a:t>     </a:t>
            </a:r>
            <a:r>
              <a:rPr lang="en-US" altLang="ko-KR" dirty="0" smtClean="0"/>
              <a:t>   </a:t>
            </a:r>
            <a:r>
              <a:rPr lang="en-US" altLang="ko-KR" dirty="0"/>
              <a:t>l-value </a:t>
            </a:r>
            <a:endParaRPr lang="ko-KR" altLang="en-US" dirty="0"/>
          </a:p>
          <a:p>
            <a:pPr lvl="1"/>
            <a:r>
              <a:rPr lang="ko-KR" altLang="en-US" dirty="0" smtClean="0"/>
              <a:t>각종 대입 </a:t>
            </a:r>
            <a:r>
              <a:rPr lang="ko-KR" altLang="en-US" dirty="0"/>
              <a:t>연산자</a:t>
            </a:r>
          </a:p>
          <a:p>
            <a:pPr lvl="2"/>
            <a:r>
              <a:rPr lang="en-US" altLang="ko-KR" dirty="0"/>
              <a:t>C, Java, Fortran  : A = B   </a:t>
            </a:r>
          </a:p>
          <a:p>
            <a:pPr lvl="2"/>
            <a:r>
              <a:rPr lang="en-US" altLang="ko-KR" dirty="0"/>
              <a:t>Algol, Pascal : A := B</a:t>
            </a:r>
          </a:p>
          <a:p>
            <a:pPr lvl="2"/>
            <a:r>
              <a:rPr lang="en-US" altLang="ko-KR" dirty="0"/>
              <a:t>APL : A </a:t>
            </a:r>
            <a:r>
              <a:rPr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←</a:t>
            </a:r>
            <a:r>
              <a:rPr lang="en-US" altLang="ko-KR" dirty="0"/>
              <a:t>  B</a:t>
            </a:r>
          </a:p>
          <a:p>
            <a:pPr lvl="2"/>
            <a:r>
              <a:rPr lang="en-US" altLang="ko-KR" dirty="0"/>
              <a:t>Basic : LET A = B</a:t>
            </a:r>
          </a:p>
          <a:p>
            <a:pPr lvl="2"/>
            <a:r>
              <a:rPr lang="en-US" altLang="ko-KR" dirty="0"/>
              <a:t>Cobol : MOVE   B   TO    A</a:t>
            </a:r>
          </a:p>
          <a:p>
            <a:pPr lvl="1">
              <a:defRPr/>
            </a:pPr>
            <a:endParaRPr lang="en-US" altLang="ko-KR" dirty="0" smtClean="0">
              <a:latin typeface="+mn-ea"/>
            </a:endParaRPr>
          </a:p>
          <a:p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535524" y="2726172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1979712" y="2780928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04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latin typeface="돋움" panose="020B0600000101010101" pitchFamily="50" charset="-127"/>
              </a:rPr>
              <a:t>대입 연산자</a:t>
            </a:r>
            <a:r>
              <a:rPr lang="en-US" altLang="ko-KR" dirty="0">
                <a:latin typeface="돋움" panose="020B0600000101010101" pitchFamily="50" charset="-127"/>
              </a:rPr>
              <a:t>(2/4)</a:t>
            </a:r>
          </a:p>
          <a:p>
            <a:pPr lvl="1">
              <a:defRPr/>
            </a:pPr>
            <a:r>
              <a:rPr lang="ko-KR" altLang="en-US" dirty="0" smtClean="0">
                <a:latin typeface="+mn-ea"/>
              </a:rPr>
              <a:t>대입 </a:t>
            </a:r>
            <a:r>
              <a:rPr lang="ko-KR" altLang="en-US" dirty="0">
                <a:latin typeface="+mn-ea"/>
              </a:rPr>
              <a:t>연산자의 좌변에 있는 </a:t>
            </a:r>
            <a:r>
              <a:rPr lang="en-US" altLang="ko-KR" dirty="0">
                <a:latin typeface="+mn-ea"/>
              </a:rPr>
              <a:t>l-value</a:t>
            </a:r>
            <a:r>
              <a:rPr lang="ko-KR" altLang="en-US" dirty="0">
                <a:latin typeface="+mn-ea"/>
              </a:rPr>
              <a:t>의 값이 연산의 </a:t>
            </a:r>
            <a:r>
              <a:rPr lang="ko-KR" altLang="en-US" dirty="0" smtClean="0">
                <a:latin typeface="+mn-ea"/>
              </a:rPr>
              <a:t>결과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22647" r="4141" b="9411"/>
          <a:stretch/>
        </p:blipFill>
        <p:spPr bwMode="auto">
          <a:xfrm>
            <a:off x="1331640" y="1628800"/>
            <a:ext cx="4968552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45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돋움" panose="020B0600000101010101" pitchFamily="50" charset="-127"/>
              </a:rPr>
              <a:t>대입 연산자</a:t>
            </a:r>
            <a:r>
              <a:rPr lang="en-US" altLang="ko-KR" dirty="0" smtClean="0">
                <a:latin typeface="돋움" panose="020B0600000101010101" pitchFamily="50" charset="-127"/>
              </a:rPr>
              <a:t>(3/4</a:t>
            </a:r>
            <a:r>
              <a:rPr lang="en-US" altLang="ko-KR" dirty="0">
                <a:latin typeface="돋움" panose="020B0600000101010101" pitchFamily="50" charset="-127"/>
              </a:rPr>
              <a:t>)</a:t>
            </a:r>
          </a:p>
          <a:p>
            <a:pPr lvl="1"/>
            <a:r>
              <a:rPr lang="ko-KR" altLang="en-US" dirty="0" smtClean="0">
                <a:latin typeface="+mn-ea"/>
              </a:rPr>
              <a:t>오른쪽 부분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r-value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에는 식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값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변수가 올 수 있음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식이 있을 경우 </a:t>
            </a:r>
            <a:r>
              <a:rPr lang="ko-KR" altLang="en-US" dirty="0" err="1" smtClean="0">
                <a:latin typeface="+mn-ea"/>
              </a:rPr>
              <a:t>연산식을</a:t>
            </a:r>
            <a:r>
              <a:rPr lang="ko-KR" altLang="en-US" dirty="0" smtClean="0">
                <a:latin typeface="+mn-ea"/>
              </a:rPr>
              <a:t> 계산하여 왼쪽 부분에 저장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왼쪽 부분</a:t>
            </a:r>
            <a:r>
              <a:rPr lang="en-US" altLang="ko-KR" dirty="0">
                <a:latin typeface="+mn-ea"/>
              </a:rPr>
              <a:t> (l-value) </a:t>
            </a:r>
            <a:r>
              <a:rPr lang="ko-KR" altLang="en-US" dirty="0" smtClean="0">
                <a:latin typeface="+mn-ea"/>
              </a:rPr>
              <a:t>에는 </a:t>
            </a:r>
            <a:r>
              <a:rPr lang="ko-KR" altLang="en-US" dirty="0">
                <a:latin typeface="+mn-ea"/>
              </a:rPr>
              <a:t>반드시 하나의 변수만이 올 수 있음</a:t>
            </a:r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 rotWithShape="1">
          <a:blip r:embed="rId2" cstate="print"/>
          <a:srcRect l="11744" t="14700" r="23665"/>
          <a:stretch/>
        </p:blipFill>
        <p:spPr bwMode="auto">
          <a:xfrm>
            <a:off x="1115616" y="2204864"/>
            <a:ext cx="3960440" cy="304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5568427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3">
      <a:dk1>
        <a:srgbClr val="000000"/>
      </a:dk1>
      <a:lt1>
        <a:srgbClr val="FFFFFF"/>
      </a:lt1>
      <a:dk2>
        <a:srgbClr val="FFFFFF"/>
      </a:dk2>
      <a:lt2>
        <a:srgbClr val="4D4D4D"/>
      </a:lt2>
      <a:accent1>
        <a:srgbClr val="7067A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BB8D4"/>
      </a:accent5>
      <a:accent6>
        <a:srgbClr val="8AB9E7"/>
      </a:accent6>
      <a:hlink>
        <a:srgbClr val="CCCCFF"/>
      </a:hlink>
      <a:folHlink>
        <a:srgbClr val="C68DFF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 w="15875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기본 디자인">
  <a:themeElements>
    <a:clrScheme name="1_기본 디자인 3">
      <a:dk1>
        <a:srgbClr val="000000"/>
      </a:dk1>
      <a:lt1>
        <a:srgbClr val="FFFFFF"/>
      </a:lt1>
      <a:dk2>
        <a:srgbClr val="FFFFFF"/>
      </a:dk2>
      <a:lt2>
        <a:srgbClr val="4D4D4D"/>
      </a:lt2>
      <a:accent1>
        <a:srgbClr val="7067A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BB8D4"/>
      </a:accent5>
      <a:accent6>
        <a:srgbClr val="8AB9E7"/>
      </a:accent6>
      <a:hlink>
        <a:srgbClr val="CCCCFF"/>
      </a:hlink>
      <a:folHlink>
        <a:srgbClr val="C68DFF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 w="15875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기본 디자인">
  <a:themeElements>
    <a:clrScheme name="1_기본 디자인 3">
      <a:dk1>
        <a:srgbClr val="000000"/>
      </a:dk1>
      <a:lt1>
        <a:srgbClr val="FFFFFF"/>
      </a:lt1>
      <a:dk2>
        <a:srgbClr val="FFFFFF"/>
      </a:dk2>
      <a:lt2>
        <a:srgbClr val="4D4D4D"/>
      </a:lt2>
      <a:accent1>
        <a:srgbClr val="7067A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BB8D4"/>
      </a:accent5>
      <a:accent6>
        <a:srgbClr val="8AB9E7"/>
      </a:accent6>
      <a:hlink>
        <a:srgbClr val="CCCCFF"/>
      </a:hlink>
      <a:folHlink>
        <a:srgbClr val="C68DFF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 w="15875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19489</TotalTime>
  <Words>1523</Words>
  <Application>Microsoft Office PowerPoint</Application>
  <PresentationFormat>화면 슬라이드 쇼(4:3)</PresentationFormat>
  <Paragraphs>402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35</vt:i4>
      </vt:variant>
    </vt:vector>
  </HeadingPairs>
  <TitlesOfParts>
    <vt:vector size="52" baseType="lpstr">
      <vt:lpstr>HY견고딕</vt:lpstr>
      <vt:lpstr>HY헤드라인M</vt:lpstr>
      <vt:lpstr>굴림</vt:lpstr>
      <vt:lpstr>돋움</vt:lpstr>
      <vt:lpstr>맑은 고딕</vt:lpstr>
      <vt:lpstr>Batang</vt:lpstr>
      <vt:lpstr>휴먼모음T</vt:lpstr>
      <vt:lpstr>Arial</vt:lpstr>
      <vt:lpstr>Bell MT</vt:lpstr>
      <vt:lpstr>Bodoni MT</vt:lpstr>
      <vt:lpstr>Comic Sans MS</vt:lpstr>
      <vt:lpstr>Times New Roman</vt:lpstr>
      <vt:lpstr>Wingdings</vt:lpstr>
      <vt:lpstr>1_기본 디자인</vt:lpstr>
      <vt:lpstr>2_기본 디자인</vt:lpstr>
      <vt:lpstr>디자인 사용자 지정</vt:lpstr>
      <vt:lpstr>3_기본 디자인</vt:lpstr>
      <vt:lpstr>PowerPoint 프레젠테이션</vt:lpstr>
      <vt:lpstr>식</vt:lpstr>
      <vt:lpstr>식</vt:lpstr>
      <vt:lpstr>식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 평가 순서</vt:lpstr>
      <vt:lpstr>연산자 평가 순서</vt:lpstr>
      <vt:lpstr>연산자 평가 순서</vt:lpstr>
      <vt:lpstr>연산자 평가 순서</vt:lpstr>
      <vt:lpstr>연산자 평가 순서</vt:lpstr>
      <vt:lpstr>연산자 평가 순서</vt:lpstr>
      <vt:lpstr>연산자 평가 순서</vt:lpstr>
      <vt:lpstr>피연산자 평가 순서</vt:lpstr>
      <vt:lpstr>피연산자 평가 순서</vt:lpstr>
      <vt:lpstr>단락 회로 평가</vt:lpstr>
      <vt:lpstr>단락 회로 평가</vt:lpstr>
      <vt:lpstr>단락 회로 평가</vt:lpstr>
      <vt:lpstr>단락 회로 평가</vt:lpstr>
      <vt:lpstr>중복 연산자</vt:lpstr>
      <vt:lpstr>중복 연산자</vt:lpstr>
      <vt:lpstr>피연산자 평가 순서</vt:lpstr>
    </vt:vector>
  </TitlesOfParts>
  <Company>artcom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ARTCOM PT</dc:creator>
  <dc:description>본 디자인은 ARTCOM PT연구소에 저작권이 있습니다.</dc:description>
  <cp:lastModifiedBy>Kyoungsoo Bok</cp:lastModifiedBy>
  <cp:revision>1132</cp:revision>
  <cp:lastPrinted>2017-01-23T06:09:45Z</cp:lastPrinted>
  <dcterms:created xsi:type="dcterms:W3CDTF">2004-04-28T09:15:25Z</dcterms:created>
  <dcterms:modified xsi:type="dcterms:W3CDTF">2019-11-11T04:27:55Z</dcterms:modified>
</cp:coreProperties>
</file>