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7606" r:id="rId2"/>
    <p:sldMasterId id="2147486836" r:id="rId3"/>
    <p:sldMasterId id="2147487621" r:id="rId4"/>
  </p:sldMasterIdLst>
  <p:notesMasterIdLst>
    <p:notesMasterId r:id="rId50"/>
  </p:notesMasterIdLst>
  <p:handoutMasterIdLst>
    <p:handoutMasterId r:id="rId51"/>
  </p:handoutMasterIdLst>
  <p:sldIdLst>
    <p:sldId id="1116" r:id="rId5"/>
    <p:sldId id="1430" r:id="rId6"/>
    <p:sldId id="1406" r:id="rId7"/>
    <p:sldId id="1432" r:id="rId8"/>
    <p:sldId id="1431" r:id="rId9"/>
    <p:sldId id="1407" r:id="rId10"/>
    <p:sldId id="1408" r:id="rId11"/>
    <p:sldId id="1409" r:id="rId12"/>
    <p:sldId id="1433" r:id="rId13"/>
    <p:sldId id="1434" r:id="rId14"/>
    <p:sldId id="1410" r:id="rId15"/>
    <p:sldId id="1411" r:id="rId16"/>
    <p:sldId id="1435" r:id="rId17"/>
    <p:sldId id="1436" r:id="rId18"/>
    <p:sldId id="1412" r:id="rId19"/>
    <p:sldId id="1413" r:id="rId20"/>
    <p:sldId id="1437" r:id="rId21"/>
    <p:sldId id="1414" r:id="rId22"/>
    <p:sldId id="1438" r:id="rId23"/>
    <p:sldId id="1415" r:id="rId24"/>
    <p:sldId id="1416" r:id="rId25"/>
    <p:sldId id="1417" r:id="rId26"/>
    <p:sldId id="1439" r:id="rId27"/>
    <p:sldId id="1418" r:id="rId28"/>
    <p:sldId id="1445" r:id="rId29"/>
    <p:sldId id="1444" r:id="rId30"/>
    <p:sldId id="1419" r:id="rId31"/>
    <p:sldId id="1420" r:id="rId32"/>
    <p:sldId id="1447" r:id="rId33"/>
    <p:sldId id="1421" r:id="rId34"/>
    <p:sldId id="1422" r:id="rId35"/>
    <p:sldId id="1449" r:id="rId36"/>
    <p:sldId id="1450" r:id="rId37"/>
    <p:sldId id="1451" r:id="rId38"/>
    <p:sldId id="1452" r:id="rId39"/>
    <p:sldId id="1459" r:id="rId40"/>
    <p:sldId id="1455" r:id="rId41"/>
    <p:sldId id="1456" r:id="rId42"/>
    <p:sldId id="1457" r:id="rId43"/>
    <p:sldId id="1453" r:id="rId44"/>
    <p:sldId id="1454" r:id="rId45"/>
    <p:sldId id="1440" r:id="rId46"/>
    <p:sldId id="1441" r:id="rId47"/>
    <p:sldId id="1442" r:id="rId48"/>
    <p:sldId id="1443" r:id="rId49"/>
  </p:sldIdLst>
  <p:sldSz cx="9144000" cy="6858000" type="screen4x3"/>
  <p:notesSz cx="6797675" cy="987425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6600"/>
    <a:srgbClr val="0066CC"/>
    <a:srgbClr val="003399"/>
    <a:srgbClr val="FF00FF"/>
    <a:srgbClr val="C4C8F2"/>
    <a:srgbClr val="D29B2E"/>
    <a:srgbClr val="A4CB5D"/>
    <a:srgbClr val="3631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6469" autoAdjust="0"/>
  </p:normalViewPr>
  <p:slideViewPr>
    <p:cSldViewPr>
      <p:cViewPr varScale="1">
        <p:scale>
          <a:sx n="111" d="100"/>
          <a:sy n="111" d="100"/>
        </p:scale>
        <p:origin x="166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23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6120"/>
    </p:cViewPr>
  </p:sorterViewPr>
  <p:notesViewPr>
    <p:cSldViewPr>
      <p:cViewPr varScale="1">
        <p:scale>
          <a:sx n="80" d="100"/>
          <a:sy n="80" d="100"/>
        </p:scale>
        <p:origin x="2982" y="10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9" y="1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9D35DD1-5FFE-46C3-91C8-847D6DF1BAD8}" type="datetimeFigureOut">
              <a:rPr lang="ko-KR" altLang="en-US"/>
              <a:pPr>
                <a:defRPr/>
              </a:pPr>
              <a:t>2019-11-15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951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9" y="9378951"/>
            <a:ext cx="2946400" cy="493713"/>
          </a:xfrm>
          <a:prstGeom prst="rect">
            <a:avLst/>
          </a:prstGeom>
        </p:spPr>
        <p:txBody>
          <a:bodyPr vert="horz" wrap="square" lIns="91438" tIns="45719" rIns="91438" bIns="4571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3172D296-022A-468B-A63B-E28167E8146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327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9" y="1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712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1" y="4691064"/>
            <a:ext cx="543877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1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9" y="9378951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B9F0319F-4616-4E87-ADEC-BD17C288F83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28398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 smtClean="0"/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7867661-A3A2-49F1-AB2A-C7DBB5240AAB}" type="slidenum">
              <a:rPr lang="en-US" altLang="ko-KR" smtClean="0">
                <a:solidFill>
                  <a:srgbClr val="000000"/>
                </a:solidFill>
              </a:rPr>
              <a:pPr/>
              <a:t>1</a:t>
            </a:fld>
            <a:endParaRPr lang="en-US" altLang="ko-KR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108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/>
          </p:cNvSpPr>
          <p:nvPr userDrawn="1"/>
        </p:nvSpPr>
        <p:spPr bwMode="gray">
          <a:xfrm>
            <a:off x="6916738" y="3411538"/>
            <a:ext cx="1819275" cy="1981200"/>
          </a:xfrm>
          <a:custGeom>
            <a:avLst/>
            <a:gdLst>
              <a:gd name="T0" fmla="*/ 2147483646 w 1146"/>
              <a:gd name="T1" fmla="*/ 2147483646 h 1248"/>
              <a:gd name="T2" fmla="*/ 2147483646 w 1146"/>
              <a:gd name="T3" fmla="*/ 0 h 1248"/>
              <a:gd name="T4" fmla="*/ 2147483646 w 1146"/>
              <a:gd name="T5" fmla="*/ 2147483646 h 1248"/>
              <a:gd name="T6" fmla="*/ 0 w 1146"/>
              <a:gd name="T7" fmla="*/ 2147483646 h 1248"/>
              <a:gd name="T8" fmla="*/ 2147483646 w 1146"/>
              <a:gd name="T9" fmla="*/ 2147483646 h 12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6" h="1248">
                <a:moveTo>
                  <a:pt x="362" y="46"/>
                </a:moveTo>
                <a:lnTo>
                  <a:pt x="1146" y="0"/>
                </a:lnTo>
                <a:lnTo>
                  <a:pt x="686" y="1156"/>
                </a:lnTo>
                <a:lnTo>
                  <a:pt x="0" y="1248"/>
                </a:lnTo>
                <a:lnTo>
                  <a:pt x="362" y="46"/>
                </a:lnTo>
                <a:close/>
              </a:path>
            </a:pathLst>
          </a:custGeom>
          <a:solidFill>
            <a:srgbClr val="FFFF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Line 19"/>
          <p:cNvSpPr>
            <a:spLocks noChangeShapeType="1"/>
          </p:cNvSpPr>
          <p:nvPr userDrawn="1"/>
        </p:nvSpPr>
        <p:spPr bwMode="gray">
          <a:xfrm>
            <a:off x="22225" y="2744788"/>
            <a:ext cx="1219200" cy="4130675"/>
          </a:xfrm>
          <a:prstGeom prst="line">
            <a:avLst/>
          </a:prstGeom>
          <a:noFill/>
          <a:ln w="19050">
            <a:solidFill>
              <a:srgbClr val="FFFFFF">
                <a:alpha val="3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Line 20"/>
          <p:cNvSpPr>
            <a:spLocks noChangeShapeType="1"/>
          </p:cNvSpPr>
          <p:nvPr userDrawn="1"/>
        </p:nvSpPr>
        <p:spPr bwMode="gray">
          <a:xfrm flipH="1">
            <a:off x="7367588" y="2327275"/>
            <a:ext cx="1798637" cy="4527550"/>
          </a:xfrm>
          <a:prstGeom prst="line">
            <a:avLst/>
          </a:prstGeom>
          <a:noFill/>
          <a:ln w="19050">
            <a:solidFill>
              <a:srgbClr val="FFFFFF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Line 21"/>
          <p:cNvSpPr>
            <a:spLocks noChangeShapeType="1"/>
          </p:cNvSpPr>
          <p:nvPr userDrawn="1"/>
        </p:nvSpPr>
        <p:spPr bwMode="gray">
          <a:xfrm flipH="1">
            <a:off x="8132763" y="4724400"/>
            <a:ext cx="1027112" cy="2136775"/>
          </a:xfrm>
          <a:prstGeom prst="line">
            <a:avLst/>
          </a:prstGeom>
          <a:noFill/>
          <a:ln w="19050">
            <a:solidFill>
              <a:srgbClr val="FFFFFF">
                <a:alpha val="5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AutoShape 64"/>
          <p:cNvSpPr>
            <a:spLocks noChangeArrowheads="1"/>
          </p:cNvSpPr>
          <p:nvPr userDrawn="1"/>
        </p:nvSpPr>
        <p:spPr bwMode="gray">
          <a:xfrm>
            <a:off x="13128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Line 24"/>
          <p:cNvSpPr>
            <a:spLocks noChangeShapeType="1"/>
          </p:cNvSpPr>
          <p:nvPr userDrawn="1"/>
        </p:nvSpPr>
        <p:spPr bwMode="gray">
          <a:xfrm flipH="1">
            <a:off x="0" y="2982913"/>
            <a:ext cx="9161463" cy="931862"/>
          </a:xfrm>
          <a:prstGeom prst="line">
            <a:avLst/>
          </a:prstGeom>
          <a:noFill/>
          <a:ln w="19050">
            <a:solidFill>
              <a:srgbClr val="FFFFFF">
                <a:alpha val="3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AutoShape 65"/>
          <p:cNvSpPr>
            <a:spLocks noChangeArrowheads="1"/>
          </p:cNvSpPr>
          <p:nvPr userDrawn="1"/>
        </p:nvSpPr>
        <p:spPr bwMode="gray">
          <a:xfrm>
            <a:off x="19986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AutoShape 66"/>
          <p:cNvSpPr>
            <a:spLocks noChangeArrowheads="1"/>
          </p:cNvSpPr>
          <p:nvPr userDrawn="1"/>
        </p:nvSpPr>
        <p:spPr bwMode="gray">
          <a:xfrm>
            <a:off x="26844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06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5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4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7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6B393CC8-5696-4772-B5D6-EC3C3707B527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0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011C6E36-5736-4AE9-B501-533739EB8D2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3650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5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4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7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4F8B2CDD-584A-4014-B9A8-F9F7905F69E2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0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4599C8FE-7455-4409-BD76-440A4B49A5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9242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6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5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8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7EEDDFBE-7265-4459-8DAE-1DDFAFFDAB2F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1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33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4098925" y="6518275"/>
            <a:ext cx="982663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1C6A67D5-12C7-4566-AF1A-B1F5A9FE9C8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7029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/>
          </p:cNvSpPr>
          <p:nvPr userDrawn="1"/>
        </p:nvSpPr>
        <p:spPr bwMode="gray">
          <a:xfrm>
            <a:off x="6916738" y="3411538"/>
            <a:ext cx="1819275" cy="1981200"/>
          </a:xfrm>
          <a:custGeom>
            <a:avLst/>
            <a:gdLst>
              <a:gd name="T0" fmla="*/ 2147483646 w 1146"/>
              <a:gd name="T1" fmla="*/ 2147483646 h 1248"/>
              <a:gd name="T2" fmla="*/ 2147483646 w 1146"/>
              <a:gd name="T3" fmla="*/ 0 h 1248"/>
              <a:gd name="T4" fmla="*/ 2147483646 w 1146"/>
              <a:gd name="T5" fmla="*/ 2147483646 h 1248"/>
              <a:gd name="T6" fmla="*/ 0 w 1146"/>
              <a:gd name="T7" fmla="*/ 2147483646 h 1248"/>
              <a:gd name="T8" fmla="*/ 2147483646 w 1146"/>
              <a:gd name="T9" fmla="*/ 2147483646 h 12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6" h="1248">
                <a:moveTo>
                  <a:pt x="362" y="46"/>
                </a:moveTo>
                <a:lnTo>
                  <a:pt x="1146" y="0"/>
                </a:lnTo>
                <a:lnTo>
                  <a:pt x="686" y="1156"/>
                </a:lnTo>
                <a:lnTo>
                  <a:pt x="0" y="1248"/>
                </a:lnTo>
                <a:lnTo>
                  <a:pt x="362" y="46"/>
                </a:lnTo>
                <a:close/>
              </a:path>
            </a:pathLst>
          </a:custGeom>
          <a:solidFill>
            <a:srgbClr val="FFFF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Line 19"/>
          <p:cNvSpPr>
            <a:spLocks noChangeShapeType="1"/>
          </p:cNvSpPr>
          <p:nvPr userDrawn="1"/>
        </p:nvSpPr>
        <p:spPr bwMode="gray">
          <a:xfrm>
            <a:off x="22225" y="2744788"/>
            <a:ext cx="1219200" cy="4130675"/>
          </a:xfrm>
          <a:prstGeom prst="line">
            <a:avLst/>
          </a:prstGeom>
          <a:noFill/>
          <a:ln w="19050">
            <a:solidFill>
              <a:srgbClr val="FFFFFF">
                <a:alpha val="3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Line 20"/>
          <p:cNvSpPr>
            <a:spLocks noChangeShapeType="1"/>
          </p:cNvSpPr>
          <p:nvPr userDrawn="1"/>
        </p:nvSpPr>
        <p:spPr bwMode="gray">
          <a:xfrm flipH="1">
            <a:off x="7367588" y="2327275"/>
            <a:ext cx="1798637" cy="4527550"/>
          </a:xfrm>
          <a:prstGeom prst="line">
            <a:avLst/>
          </a:prstGeom>
          <a:noFill/>
          <a:ln w="19050">
            <a:solidFill>
              <a:srgbClr val="FFFFFF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Line 21"/>
          <p:cNvSpPr>
            <a:spLocks noChangeShapeType="1"/>
          </p:cNvSpPr>
          <p:nvPr userDrawn="1"/>
        </p:nvSpPr>
        <p:spPr bwMode="gray">
          <a:xfrm flipH="1">
            <a:off x="8132763" y="4724400"/>
            <a:ext cx="1027112" cy="2136775"/>
          </a:xfrm>
          <a:prstGeom prst="line">
            <a:avLst/>
          </a:prstGeom>
          <a:noFill/>
          <a:ln w="19050">
            <a:solidFill>
              <a:srgbClr val="FFFFFF">
                <a:alpha val="5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AutoShape 64"/>
          <p:cNvSpPr>
            <a:spLocks noChangeArrowheads="1"/>
          </p:cNvSpPr>
          <p:nvPr userDrawn="1"/>
        </p:nvSpPr>
        <p:spPr bwMode="gray">
          <a:xfrm>
            <a:off x="13128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26"/>
          <p:cNvSpPr>
            <a:spLocks noChangeShapeType="1"/>
          </p:cNvSpPr>
          <p:nvPr userDrawn="1"/>
        </p:nvSpPr>
        <p:spPr bwMode="gray">
          <a:xfrm flipH="1">
            <a:off x="6194425" y="6259513"/>
            <a:ext cx="2967038" cy="584200"/>
          </a:xfrm>
          <a:prstGeom prst="line">
            <a:avLst/>
          </a:prstGeom>
          <a:noFill/>
          <a:ln w="19050">
            <a:solidFill>
              <a:srgbClr val="FFFFFF">
                <a:alpha val="5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Line 24"/>
          <p:cNvSpPr>
            <a:spLocks noChangeShapeType="1"/>
          </p:cNvSpPr>
          <p:nvPr userDrawn="1"/>
        </p:nvSpPr>
        <p:spPr bwMode="gray">
          <a:xfrm flipH="1">
            <a:off x="0" y="2982913"/>
            <a:ext cx="9161463" cy="931862"/>
          </a:xfrm>
          <a:prstGeom prst="line">
            <a:avLst/>
          </a:prstGeom>
          <a:noFill/>
          <a:ln w="19050">
            <a:solidFill>
              <a:srgbClr val="FFFFFF">
                <a:alpha val="3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AutoShape 65"/>
          <p:cNvSpPr>
            <a:spLocks noChangeArrowheads="1"/>
          </p:cNvSpPr>
          <p:nvPr userDrawn="1"/>
        </p:nvSpPr>
        <p:spPr bwMode="gray">
          <a:xfrm>
            <a:off x="19986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AutoShape 66"/>
          <p:cNvSpPr>
            <a:spLocks noChangeArrowheads="1"/>
          </p:cNvSpPr>
          <p:nvPr userDrawn="1"/>
        </p:nvSpPr>
        <p:spPr bwMode="gray">
          <a:xfrm>
            <a:off x="26844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 userDrawn="1"/>
        </p:nvSpPr>
        <p:spPr bwMode="gray">
          <a:xfrm>
            <a:off x="228600" y="6400800"/>
            <a:ext cx="1143000" cy="360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FFFFFF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kumimoji="0" lang="en-US" altLang="ko-KR"/>
          </a:p>
        </p:txBody>
      </p:sp>
      <p:sp>
        <p:nvSpPr>
          <p:cNvPr id="13" name="Rectangle 5"/>
          <p:cNvSpPr txBox="1">
            <a:spLocks noChangeArrowheads="1"/>
          </p:cNvSpPr>
          <p:nvPr userDrawn="1"/>
        </p:nvSpPr>
        <p:spPr bwMode="gray">
          <a:xfrm>
            <a:off x="1371600" y="6400800"/>
            <a:ext cx="3103563" cy="360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FFFFFF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kumimoji="0" lang="en-US" altLang="ko-KR"/>
          </a:p>
        </p:txBody>
      </p:sp>
      <p:sp>
        <p:nvSpPr>
          <p:cNvPr id="14" name="Rectangle 6"/>
          <p:cNvSpPr txBox="1">
            <a:spLocks noChangeArrowheads="1"/>
          </p:cNvSpPr>
          <p:nvPr userDrawn="1"/>
        </p:nvSpPr>
        <p:spPr bwMode="gray">
          <a:xfrm>
            <a:off x="4495800" y="6400800"/>
            <a:ext cx="914400" cy="360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fld id="{8FEA537F-601E-4FF5-A87D-17022B6815FC}" type="slidenum">
              <a:rPr kumimoji="0" lang="ko-KR" altLang="en-US" sz="1200" smtClean="0">
                <a:solidFill>
                  <a:srgbClr val="FFFFFF"/>
                </a:solidFill>
                <a:latin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en-US" altLang="ko-KR" sz="120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5" name="그림 17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4941888"/>
            <a:ext cx="9144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812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3925" y="44624"/>
            <a:ext cx="8229600" cy="71438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836712"/>
            <a:ext cx="8424936" cy="561662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"/>
              <a:defRPr sz="2200" b="1" baseline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defRPr>
            </a:lvl1pPr>
            <a:lvl2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  <a:defRPr sz="2000" b="0" baseline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defRPr>
            </a:lvl2pPr>
            <a:lvl3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ü"/>
              <a:defRPr sz="1800" b="0" baseline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defRPr>
            </a:lvl3pPr>
            <a:lvl4pPr>
              <a:defRPr baseline="0">
                <a:latin typeface="Bell MT" pitchFamily="18" charset="0"/>
              </a:defRPr>
            </a:lvl4pPr>
            <a:lvl5pPr>
              <a:defRPr baseline="0">
                <a:latin typeface="Bell MT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400432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5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4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7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0AB86957-672F-4E3F-A9FF-198EF049F6DD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0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3AECBD3F-5675-41BB-A3C6-D39EC3DB10A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7179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6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5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8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499A213B-8939-4547-B5EF-4484D0EA0A28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1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D8B7CB23-CC11-421F-B4F9-807C0B62BF6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1840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8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7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30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A5B2AA8B-CAF5-4C8B-91F7-1B793EE900F2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2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3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4D06B75B-825C-48B5-86C6-5C329ADB416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5920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4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3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6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87490856-5596-4F0E-AB37-40DBFF7CA4C1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7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29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4AFB1FB8-14B6-492A-ABC8-9FD2B72602C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96058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3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2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5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4B69BB8D-AE58-4933-9100-D9A53B002C87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28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BA7ECA26-81A8-4C32-999F-C9B51BD468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888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5215" y="11372"/>
            <a:ext cx="8229600" cy="71438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836712"/>
            <a:ext cx="8424936" cy="5616624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u"/>
              <a:defRPr sz="2000" b="1" baseline="0">
                <a:latin typeface="Bodoni MT" panose="02070603080606020203" pitchFamily="18" charset="0"/>
                <a:ea typeface="돋움" panose="020B0600000101010101" pitchFamily="50" charset="-127"/>
                <a:cs typeface="Times New Roman" pitchFamily="18" charset="0"/>
              </a:defRPr>
            </a:lvl1pPr>
            <a:lvl2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  <a:defRPr sz="1800" b="0" baseline="0">
                <a:latin typeface="Bodoni MT" panose="02070603080606020203" pitchFamily="18" charset="0"/>
                <a:ea typeface="돋움" panose="020B0600000101010101" pitchFamily="50" charset="-127"/>
                <a:cs typeface="Times New Roman" pitchFamily="18" charset="0"/>
              </a:defRPr>
            </a:lvl2pPr>
            <a:lvl3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ü"/>
              <a:defRPr sz="1600" b="0" baseline="0">
                <a:latin typeface="Bodoni MT" panose="02070603080606020203" pitchFamily="18" charset="0"/>
                <a:ea typeface="돋움" panose="020B0600000101010101" pitchFamily="50" charset="-127"/>
                <a:cs typeface="Times New Roman" pitchFamily="18" charset="0"/>
              </a:defRPr>
            </a:lvl3pPr>
            <a:lvl4pPr marL="1600200" indent="-2286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400" baseline="0">
                <a:latin typeface="Bodoni MT" panose="02070603080606020203" pitchFamily="18" charset="0"/>
                <a:ea typeface="돋움" panose="020B0600000101010101" pitchFamily="50" charset="-127"/>
              </a:defRPr>
            </a:lvl4pPr>
            <a:lvl5pPr>
              <a:defRPr baseline="0">
                <a:latin typeface="Bell MT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  <a:endParaRPr lang="en-US" altLang="ko-KR" dirty="0" smtClean="0"/>
          </a:p>
          <a:p>
            <a:pPr lvl="3"/>
            <a:r>
              <a:rPr lang="ko-KR" altLang="en-US" dirty="0" err="1" smtClean="0"/>
              <a:t>네번째</a:t>
            </a:r>
            <a:r>
              <a:rPr lang="ko-KR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40034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6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5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8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FA887E30-8EAC-4684-AE80-9A5E3CB20AAC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1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3F2D45BB-3820-4B6D-8CFD-5507AFF728B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9109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6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5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8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B0832A3C-B5A8-4CF3-A027-F57CFF0EB42F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1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E33B82DD-4A2D-4E9A-BC20-4755F21008C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9316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5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4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7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6B393CC8-5696-4772-B5D6-EC3C3707B527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0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011C6E36-5736-4AE9-B501-533739EB8D2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55849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5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4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7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4F8B2CDD-584A-4014-B9A8-F9F7905F69E2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0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4599C8FE-7455-4409-BD76-440A4B49A5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83998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6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5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8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7EEDDFBE-7265-4459-8DAE-1DDFAFFDAB2F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1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33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4098925" y="6518275"/>
            <a:ext cx="982663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1C6A67D5-12C7-4566-AF1A-B1F5A9FE9C8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90814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5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4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7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6AFCAD0A-630E-4C44-8705-8958E3515F8F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0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6"/>
            <a:ext cx="8229600" cy="684000"/>
          </a:xfrm>
          <a:prstGeom prst="rect">
            <a:avLst/>
          </a:prstGeom>
        </p:spPr>
        <p:txBody>
          <a:bodyPr anchor="ctr"/>
          <a:lstStyle>
            <a:lvl1pPr>
              <a:defRPr kumimoji="1" lang="ko-KR" altLang="en-US" sz="3600" b="1" kern="1200" spc="-5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HY견고딕" pitchFamily="18" charset="-127"/>
                <a:ea typeface="HY견고딕" pitchFamily="18" charset="-127"/>
              </a:defRPr>
            </a:lvl1pPr>
            <a:lvl2pPr>
              <a:defRPr sz="2000">
                <a:latin typeface="맑은 고딕" pitchFamily="50" charset="-127"/>
                <a:ea typeface="맑은 고딕" pitchFamily="50" charset="-127"/>
              </a:defRPr>
            </a:lvl2pPr>
            <a:lvl3pPr>
              <a:defRPr sz="1800">
                <a:latin typeface="맑은 고딕" pitchFamily="50" charset="-127"/>
                <a:ea typeface="맑은 고딕" pitchFamily="50" charset="-127"/>
              </a:defRPr>
            </a:lvl3pPr>
            <a:lvl4pPr>
              <a:defRPr sz="1600">
                <a:latin typeface="맑은 고딕" pitchFamily="50" charset="-127"/>
                <a:ea typeface="맑은 고딕" pitchFamily="50" charset="-127"/>
              </a:defRPr>
            </a:lvl4pPr>
            <a:lvl5pPr>
              <a:defRPr sz="16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03649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5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4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7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98F72ACE-B5B6-4BAE-BF9D-892501422597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0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6"/>
            <a:ext cx="8229600" cy="684000"/>
          </a:xfrm>
          <a:prstGeom prst="rect">
            <a:avLst/>
          </a:prstGeom>
        </p:spPr>
        <p:txBody>
          <a:bodyPr anchor="ctr"/>
          <a:lstStyle>
            <a:lvl1pPr>
              <a:defRPr kumimoji="1" lang="ko-KR" altLang="en-US" sz="3600" b="1" kern="1200" spc="-50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HY견고딕" pitchFamily="18" charset="-127"/>
                <a:ea typeface="HY견고딕" pitchFamily="18" charset="-127"/>
              </a:defRPr>
            </a:lvl1pPr>
            <a:lvl2pPr>
              <a:defRPr sz="2000">
                <a:latin typeface="맑은 고딕" pitchFamily="50" charset="-127"/>
                <a:ea typeface="맑은 고딕" pitchFamily="50" charset="-127"/>
              </a:defRPr>
            </a:lvl2pPr>
            <a:lvl3pPr>
              <a:defRPr sz="1800">
                <a:latin typeface="맑은 고딕" pitchFamily="50" charset="-127"/>
                <a:ea typeface="맑은 고딕" pitchFamily="50" charset="-127"/>
              </a:defRPr>
            </a:lvl3pPr>
            <a:lvl4pPr>
              <a:defRPr sz="1600">
                <a:latin typeface="맑은 고딕" pitchFamily="50" charset="-127"/>
                <a:ea typeface="맑은 고딕" pitchFamily="50" charset="-127"/>
              </a:defRPr>
            </a:lvl4pPr>
            <a:lvl5pPr>
              <a:defRPr sz="16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623631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2CEDD-181C-455F-A33E-127014F79AA7}" type="datetimeFigureOut">
              <a:rPr lang="ko-KR" altLang="en-US"/>
              <a:pPr>
                <a:defRPr/>
              </a:pPr>
              <a:t>2019-11-15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FC454-FB90-4BF2-9AF5-E899C620109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150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6F6D4-86F6-409B-8D15-36640945F364}" type="datetimeFigureOut">
              <a:rPr lang="ko-KR" altLang="en-US"/>
              <a:pPr>
                <a:defRPr/>
              </a:pPr>
              <a:t>2019-11-15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BC661-008C-4D74-AADA-3B89820ACFA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4220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1CE72-3F4B-43E5-9C71-CB7EA08F7DBB}" type="datetimeFigureOut">
              <a:rPr lang="ko-KR" altLang="en-US"/>
              <a:pPr>
                <a:defRPr/>
              </a:pPr>
              <a:t>2019-11-15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CEA00-4543-46BD-AD56-E84D93EFB24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02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5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4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7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0AB86957-672F-4E3F-A9FF-198EF049F6DD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0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3AECBD3F-5675-41BB-A3C6-D39EC3DB10A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17000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28211-DE91-4409-898E-89244E7A0B37}" type="datetimeFigureOut">
              <a:rPr lang="ko-KR" altLang="en-US"/>
              <a:pPr>
                <a:defRPr/>
              </a:pPr>
              <a:t>2019-11-15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4C49E-C5EB-4970-9167-5D4784229AE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3897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6CD06-2875-40D1-8DA6-5AD364015DEC}" type="datetimeFigureOut">
              <a:rPr lang="ko-KR" altLang="en-US"/>
              <a:pPr>
                <a:defRPr/>
              </a:pPr>
              <a:t>2019-11-15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76501-0536-430A-A7CC-B75D4E6963C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1040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E51A0-6417-49FB-80C6-331A9EC1A766}" type="datetimeFigureOut">
              <a:rPr lang="ko-KR" altLang="en-US"/>
              <a:pPr>
                <a:defRPr/>
              </a:pPr>
              <a:t>2019-11-15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04D7E-4909-415D-8964-7DF59BDFA48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983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16293-AE33-4B92-9F49-0E8504535211}" type="datetimeFigureOut">
              <a:rPr lang="ko-KR" altLang="en-US"/>
              <a:pPr>
                <a:defRPr/>
              </a:pPr>
              <a:t>2019-11-15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91131-B827-40F3-A65B-B828E06744F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4856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42570-FEC3-41EC-8919-89E8A570FD44}" type="datetimeFigureOut">
              <a:rPr lang="ko-KR" altLang="en-US"/>
              <a:pPr>
                <a:defRPr/>
              </a:pPr>
              <a:t>2019-11-15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7039C0-D41D-4018-962E-900E12C0CCE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4268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E03F2-1CCA-4510-A420-456C688C94F5}" type="datetimeFigureOut">
              <a:rPr lang="ko-KR" altLang="en-US"/>
              <a:pPr>
                <a:defRPr/>
              </a:pPr>
              <a:t>2019-11-15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0FEE39-9FCC-4E79-8948-3F8029DBB93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936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EDCC8-AB13-408C-9ECE-CCEFF1766406}" type="datetimeFigureOut">
              <a:rPr lang="ko-KR" altLang="en-US"/>
              <a:pPr>
                <a:defRPr/>
              </a:pPr>
              <a:t>2019-11-15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AE28E-6468-481B-9678-08C3E3F0B24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1500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1BFA5-58BA-4CAF-870C-0C0317A60222}" type="datetimeFigureOut">
              <a:rPr lang="ko-KR" altLang="en-US"/>
              <a:pPr>
                <a:defRPr/>
              </a:pPr>
              <a:t>2019-11-15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0CDED-FDD7-4A69-9111-E930CC44A36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2305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바닥_23"/>
          <p:cNvPicPr>
            <a:picLocks noChangeAspect="1" noChangeArrowheads="1"/>
          </p:cNvPicPr>
          <p:nvPr userDrawn="1"/>
        </p:nvPicPr>
        <p:blipFill>
          <a:blip r:embed="rId2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1146175"/>
            <a:ext cx="9144000" cy="573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ine 19"/>
          <p:cNvSpPr>
            <a:spLocks noChangeShapeType="1"/>
          </p:cNvSpPr>
          <p:nvPr userDrawn="1"/>
        </p:nvSpPr>
        <p:spPr bwMode="gray">
          <a:xfrm>
            <a:off x="22225" y="2744788"/>
            <a:ext cx="1219200" cy="4130675"/>
          </a:xfrm>
          <a:prstGeom prst="line">
            <a:avLst/>
          </a:prstGeom>
          <a:noFill/>
          <a:ln w="19050">
            <a:solidFill>
              <a:srgbClr val="FFFFFF">
                <a:alpha val="3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4" name="Line 20"/>
          <p:cNvSpPr>
            <a:spLocks noChangeShapeType="1"/>
          </p:cNvSpPr>
          <p:nvPr userDrawn="1"/>
        </p:nvSpPr>
        <p:spPr bwMode="gray">
          <a:xfrm flipH="1">
            <a:off x="7367588" y="2327275"/>
            <a:ext cx="1798637" cy="4527550"/>
          </a:xfrm>
          <a:prstGeom prst="line">
            <a:avLst/>
          </a:prstGeom>
          <a:noFill/>
          <a:ln w="19050">
            <a:solidFill>
              <a:srgbClr val="FFFFFF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5" name="Line 21"/>
          <p:cNvSpPr>
            <a:spLocks noChangeShapeType="1"/>
          </p:cNvSpPr>
          <p:nvPr userDrawn="1"/>
        </p:nvSpPr>
        <p:spPr bwMode="gray">
          <a:xfrm flipH="1">
            <a:off x="8132763" y="4724400"/>
            <a:ext cx="1027112" cy="2136775"/>
          </a:xfrm>
          <a:prstGeom prst="line">
            <a:avLst/>
          </a:prstGeom>
          <a:noFill/>
          <a:ln w="19050">
            <a:solidFill>
              <a:srgbClr val="FFFFFF">
                <a:alpha val="5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6" name="AutoShape 64"/>
          <p:cNvSpPr>
            <a:spLocks noChangeArrowheads="1"/>
          </p:cNvSpPr>
          <p:nvPr userDrawn="1"/>
        </p:nvSpPr>
        <p:spPr bwMode="gray">
          <a:xfrm>
            <a:off x="13128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26"/>
          <p:cNvSpPr>
            <a:spLocks noChangeShapeType="1"/>
          </p:cNvSpPr>
          <p:nvPr userDrawn="1"/>
        </p:nvSpPr>
        <p:spPr bwMode="gray">
          <a:xfrm flipH="1">
            <a:off x="6194425" y="6259513"/>
            <a:ext cx="2967038" cy="584200"/>
          </a:xfrm>
          <a:prstGeom prst="line">
            <a:avLst/>
          </a:prstGeom>
          <a:noFill/>
          <a:ln w="19050">
            <a:solidFill>
              <a:srgbClr val="FFFFFF">
                <a:alpha val="5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8" name="Line 24"/>
          <p:cNvSpPr>
            <a:spLocks noChangeShapeType="1"/>
          </p:cNvSpPr>
          <p:nvPr userDrawn="1"/>
        </p:nvSpPr>
        <p:spPr bwMode="gray">
          <a:xfrm flipH="1">
            <a:off x="0" y="2982913"/>
            <a:ext cx="9161463" cy="931862"/>
          </a:xfrm>
          <a:prstGeom prst="line">
            <a:avLst/>
          </a:prstGeom>
          <a:noFill/>
          <a:ln w="19050">
            <a:solidFill>
              <a:srgbClr val="FFFFFF">
                <a:alpha val="3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9" name="AutoShape 65"/>
          <p:cNvSpPr>
            <a:spLocks noChangeArrowheads="1"/>
          </p:cNvSpPr>
          <p:nvPr userDrawn="1"/>
        </p:nvSpPr>
        <p:spPr bwMode="gray">
          <a:xfrm>
            <a:off x="19986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AutoShape 66"/>
          <p:cNvSpPr>
            <a:spLocks noChangeArrowheads="1"/>
          </p:cNvSpPr>
          <p:nvPr userDrawn="1"/>
        </p:nvSpPr>
        <p:spPr bwMode="gray">
          <a:xfrm>
            <a:off x="26844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 userDrawn="1"/>
        </p:nvSpPr>
        <p:spPr bwMode="gray">
          <a:xfrm>
            <a:off x="228600" y="6400800"/>
            <a:ext cx="1143000" cy="360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FFFFFF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kumimoji="0" lang="en-US" altLang="ko-KR"/>
          </a:p>
        </p:txBody>
      </p:sp>
      <p:sp>
        <p:nvSpPr>
          <p:cNvPr id="12" name="Rectangle 5"/>
          <p:cNvSpPr txBox="1">
            <a:spLocks noChangeArrowheads="1"/>
          </p:cNvSpPr>
          <p:nvPr userDrawn="1"/>
        </p:nvSpPr>
        <p:spPr bwMode="gray">
          <a:xfrm>
            <a:off x="1371600" y="6400800"/>
            <a:ext cx="3103563" cy="360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FFFFFF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kumimoji="0" lang="en-US" altLang="ko-KR"/>
          </a:p>
        </p:txBody>
      </p:sp>
      <p:sp>
        <p:nvSpPr>
          <p:cNvPr id="13" name="직사각형 12"/>
          <p:cNvSpPr/>
          <p:nvPr userDrawn="1"/>
        </p:nvSpPr>
        <p:spPr>
          <a:xfrm>
            <a:off x="-3175" y="1858963"/>
            <a:ext cx="9159875" cy="1455737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-7938" y="3484563"/>
            <a:ext cx="9159876" cy="889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1768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0"/>
            <a:ext cx="8424936" cy="71438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836712"/>
            <a:ext cx="8424936" cy="561662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"/>
              <a:defRPr sz="2200" b="1" baseline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defRPr>
            </a:lvl1pPr>
            <a:lvl2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  <a:defRPr sz="1800" b="0" baseline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defRPr>
            </a:lvl2pPr>
            <a:lvl3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ü"/>
              <a:defRPr sz="1600" b="0" baseline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defRPr>
            </a:lvl3pPr>
            <a:lvl4pPr>
              <a:defRPr baseline="0">
                <a:latin typeface="Bell MT" pitchFamily="18" charset="0"/>
              </a:defRPr>
            </a:lvl4pPr>
            <a:lvl5pPr>
              <a:defRPr baseline="0">
                <a:latin typeface="Bell MT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217826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6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5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8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499A213B-8939-4547-B5EF-4484D0EA0A28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1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D8B7CB23-CC11-421F-B4F9-807C0B62BF6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10665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35BC821E-A6A7-4827-8ED6-B1EE4B58C111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8627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8DA0E9B5-80C4-497C-87BA-7EB77B21DC26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9856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D7DE81BE-7CDA-4DF1-BC7A-9A293414A66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53900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3E530A43-899A-4130-8EFE-1F047F0B72E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65456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FC165923-1503-460F-91BA-56DBD55F3F30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2805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FE4C2343-6D06-462D-B00E-81EF2A77F2B8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92384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ECBB2FDA-D9BE-4DBD-AD3A-DFD379B2285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2978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B67718BE-D67D-4CC7-88EF-C77AE77F8BA6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600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DA093B13-AD46-4D6C-908F-104978FAA785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66766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4098925" y="6518275"/>
            <a:ext cx="982663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640CD6E0-1076-4869-8307-BCFBAFF8332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51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8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7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30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A5B2AA8B-CAF5-4C8B-91F7-1B793EE900F2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2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3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4D06B75B-825C-48B5-86C6-5C329ADB416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084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4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3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6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87490856-5596-4F0E-AB37-40DBFF7CA4C1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7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29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4AFB1FB8-14B6-492A-ABC8-9FD2B72602C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3126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3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2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5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4B69BB8D-AE58-4933-9100-D9A53B002C87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28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BA7ECA26-81A8-4C32-999F-C9B51BD468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882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6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5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8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FA887E30-8EAC-4684-AE80-9A5E3CB20AAC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1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3F2D45BB-3820-4B6D-8CFD-5507AFF728B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6422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6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5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8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B0832A3C-B5A8-4CF3-A027-F57CFF0EB42F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1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E33B82DD-4A2D-4E9A-BC20-4755F21008C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3462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그림 5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098B1BBF-7AB1-4354-865C-01500B48CB1B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2" name="직사각형 31"/>
          <p:cNvSpPr/>
          <p:nvPr userDrawn="1"/>
        </p:nvSpPr>
        <p:spPr>
          <a:xfrm flipV="1">
            <a:off x="1963" y="669925"/>
            <a:ext cx="9139238" cy="78914"/>
          </a:xfrm>
          <a:prstGeom prst="rect">
            <a:avLst/>
          </a:prstGeom>
          <a:solidFill>
            <a:srgbClr val="0066FF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 flipV="1">
            <a:off x="18870" y="6518438"/>
            <a:ext cx="9139238" cy="18000"/>
          </a:xfrm>
          <a:prstGeom prst="rect">
            <a:avLst/>
          </a:prstGeom>
          <a:solidFill>
            <a:srgbClr val="0066FF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593" r:id="rId1"/>
    <p:sldLayoutId id="2147487581" r:id="rId2"/>
    <p:sldLayoutId id="2147487594" r:id="rId3"/>
    <p:sldLayoutId id="2147487595" r:id="rId4"/>
    <p:sldLayoutId id="2147487596" r:id="rId5"/>
    <p:sldLayoutId id="2147487597" r:id="rId6"/>
    <p:sldLayoutId id="2147487598" r:id="rId7"/>
    <p:sldLayoutId id="2147487599" r:id="rId8"/>
    <p:sldLayoutId id="2147487600" r:id="rId9"/>
    <p:sldLayoutId id="2147487601" r:id="rId10"/>
    <p:sldLayoutId id="2147487602" r:id="rId11"/>
    <p:sldLayoutId id="2147487603" r:id="rId12"/>
  </p:sldLayoutIdLst>
  <p:hf hdr="0" ftr="0" dt="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£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£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2" descr="바닥_23"/>
          <p:cNvPicPr>
            <a:picLocks noChangeAspect="1" noChangeArrowheads="1"/>
          </p:cNvPicPr>
          <p:nvPr/>
        </p:nvPicPr>
        <p:blipFill>
          <a:blip r:embed="rId16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030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098B1BBF-7AB1-4354-865C-01500B48CB1B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32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1033" name="그림 36" descr="cbnu_ci.png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" name="그림 37" descr="cbnu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8422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607" r:id="rId1"/>
    <p:sldLayoutId id="2147487608" r:id="rId2"/>
    <p:sldLayoutId id="2147487609" r:id="rId3"/>
    <p:sldLayoutId id="2147487610" r:id="rId4"/>
    <p:sldLayoutId id="2147487611" r:id="rId5"/>
    <p:sldLayoutId id="2147487612" r:id="rId6"/>
    <p:sldLayoutId id="2147487613" r:id="rId7"/>
    <p:sldLayoutId id="2147487614" r:id="rId8"/>
    <p:sldLayoutId id="2147487615" r:id="rId9"/>
    <p:sldLayoutId id="2147487616" r:id="rId10"/>
    <p:sldLayoutId id="2147487617" r:id="rId11"/>
    <p:sldLayoutId id="2147487618" r:id="rId12"/>
    <p:sldLayoutId id="2147487619" r:id="rId13"/>
    <p:sldLayoutId id="2147487620" r:id="rId14"/>
  </p:sldLayoutIdLst>
  <p:hf hdr="0" ftr="0" dt="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£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£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개체 틀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ED69653-1A23-4BC6-8CC6-BBD0439CB0A5}" type="datetimeFigureOut">
              <a:rPr lang="ko-KR" altLang="en-US"/>
              <a:pPr>
                <a:defRPr/>
              </a:pPr>
              <a:t>2019-11-15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2552FAA-381D-4F43-80F5-A5510B194B7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582" r:id="rId1"/>
    <p:sldLayoutId id="2147487583" r:id="rId2"/>
    <p:sldLayoutId id="2147487584" r:id="rId3"/>
    <p:sldLayoutId id="2147487585" r:id="rId4"/>
    <p:sldLayoutId id="2147487586" r:id="rId5"/>
    <p:sldLayoutId id="2147487587" r:id="rId6"/>
    <p:sldLayoutId id="2147487588" r:id="rId7"/>
    <p:sldLayoutId id="2147487589" r:id="rId8"/>
    <p:sldLayoutId id="2147487590" r:id="rId9"/>
    <p:sldLayoutId id="2147487591" r:id="rId10"/>
    <p:sldLayoutId id="2147487592" r:id="rId11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1"/>
          <p:cNvGrpSpPr>
            <a:grpSpLocks/>
          </p:cNvGrpSpPr>
          <p:nvPr userDrawn="1"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1031" name="Picture 33" descr="9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2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3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4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5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6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7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8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9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0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1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2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3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4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5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6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7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8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</p:grpSp>
      <p:pic>
        <p:nvPicPr>
          <p:cNvPr id="1027" name="Picture 2" descr="바닥_23"/>
          <p:cNvPicPr>
            <a:picLocks noChangeAspect="1" noChangeArrowheads="1"/>
          </p:cNvPicPr>
          <p:nvPr/>
        </p:nvPicPr>
        <p:blipFill>
          <a:blip r:embed="rId15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/>
          <p:cNvSpPr/>
          <p:nvPr userDrawn="1"/>
        </p:nvSpPr>
        <p:spPr>
          <a:xfrm>
            <a:off x="1588" y="755650"/>
            <a:ext cx="9140825" cy="611346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2" name="Rectangle 210"/>
          <p:cNvSpPr>
            <a:spLocks noChangeArrowheads="1"/>
          </p:cNvSpPr>
          <p:nvPr/>
        </p:nvSpPr>
        <p:spPr bwMode="auto">
          <a:xfrm>
            <a:off x="4124325" y="6559550"/>
            <a:ext cx="773113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b="1" smtClean="0">
                <a:solidFill>
                  <a:srgbClr val="000000"/>
                </a:solidFill>
                <a:ea typeface="HY견고딕" panose="02030600000101010101" pitchFamily="18" charset="-127"/>
              </a:rPr>
              <a:t>  </a:t>
            </a:r>
            <a:fld id="{BCF3FC86-BD6F-4DD1-8988-336ECB68A8AD}" type="slidenum">
              <a:rPr lang="en-US" altLang="ko-KR" sz="1600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400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0" y="677863"/>
            <a:ext cx="9153525" cy="4603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90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622" r:id="rId1"/>
    <p:sldLayoutId id="2147487623" r:id="rId2"/>
    <p:sldLayoutId id="2147487624" r:id="rId3"/>
    <p:sldLayoutId id="2147487625" r:id="rId4"/>
    <p:sldLayoutId id="2147487626" r:id="rId5"/>
    <p:sldLayoutId id="2147487627" r:id="rId6"/>
    <p:sldLayoutId id="2147487628" r:id="rId7"/>
    <p:sldLayoutId id="2147487629" r:id="rId8"/>
    <p:sldLayoutId id="2147487630" r:id="rId9"/>
    <p:sldLayoutId id="2147487631" r:id="rId10"/>
    <p:sldLayoutId id="2147487632" r:id="rId11"/>
    <p:sldLayoutId id="214748763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£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£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 txBox="1">
            <a:spLocks noChangeArrowheads="1"/>
          </p:cNvSpPr>
          <p:nvPr/>
        </p:nvSpPr>
        <p:spPr bwMode="auto">
          <a:xfrm>
            <a:off x="92075" y="3716338"/>
            <a:ext cx="88392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</a:pPr>
            <a:endParaRPr lang="en-US" altLang="ko-KR" sz="3600" b="1" dirty="0" smtClean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eaLnBrk="1" latinLnBrk="1" hangingPunct="1">
              <a:lnSpc>
                <a:spcPct val="90000"/>
              </a:lnSpc>
            </a:pPr>
            <a:r>
              <a:rPr lang="ko-KR" altLang="en-US" sz="3200" b="1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원광대학교 </a:t>
            </a:r>
            <a:r>
              <a:rPr lang="en-US" altLang="ko-KR" sz="3200" b="1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SW</a:t>
            </a:r>
            <a:r>
              <a:rPr lang="ko-KR" altLang="en-US" sz="3200" b="1" dirty="0" err="1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융합학과</a:t>
            </a:r>
            <a:endParaRPr lang="en-US" altLang="ko-KR" sz="3200" b="1" dirty="0" smtClean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latinLnBrk="1" hangingPunct="1">
              <a:lnSpc>
                <a:spcPct val="90000"/>
              </a:lnSpc>
            </a:pPr>
            <a:endParaRPr lang="en-US" altLang="ko-KR" sz="3200" b="1" dirty="0" smtClean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latinLnBrk="1" hangingPunct="1">
              <a:lnSpc>
                <a:spcPct val="90000"/>
              </a:lnSpc>
            </a:pPr>
            <a:r>
              <a:rPr lang="ko-KR" altLang="en-US" sz="3200" b="1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복경수</a:t>
            </a:r>
            <a:endParaRPr lang="en-US" altLang="ko-KR" sz="3200" b="1" dirty="0" smtClean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latinLnBrk="1" hangingPunct="1">
              <a:lnSpc>
                <a:spcPct val="90000"/>
              </a:lnSpc>
            </a:pPr>
            <a:endParaRPr lang="en-US" altLang="ko-KR" sz="2400" b="1" dirty="0" smtClean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339" name="직사각형 2"/>
          <p:cNvSpPr>
            <a:spLocks noChangeArrowheads="1"/>
          </p:cNvSpPr>
          <p:nvPr/>
        </p:nvSpPr>
        <p:spPr bwMode="auto">
          <a:xfrm>
            <a:off x="2557818" y="2205038"/>
            <a:ext cx="3998210" cy="83099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4800" b="1" spc="-1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식과 </a:t>
            </a:r>
            <a:r>
              <a:rPr lang="ko-KR" altLang="en-US" sz="4800" b="1" spc="-1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제어문</a:t>
            </a:r>
            <a:r>
              <a:rPr lang="en-US" altLang="ko-KR" sz="4800" b="1" spc="-1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(2)</a:t>
            </a:r>
            <a:endParaRPr lang="ko-KR" altLang="en-US" sz="4800" b="1" spc="-1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0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 else</a:t>
            </a:r>
          </a:p>
          <a:p>
            <a:pPr lvl="1"/>
            <a:r>
              <a:rPr lang="ko-KR" altLang="en-US" dirty="0" smtClean="0"/>
              <a:t>조건식이 </a:t>
            </a:r>
            <a:r>
              <a:rPr lang="ko-KR" altLang="en-US" dirty="0" err="1" smtClean="0"/>
              <a:t>참일때와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거짓일때</a:t>
            </a:r>
            <a:r>
              <a:rPr lang="ko-KR" altLang="en-US" dirty="0" smtClean="0"/>
              <a:t> 수행해야 할 문장을 분리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C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 rotWithShape="1">
          <a:blip r:embed="rId2" cstate="print"/>
          <a:srcRect t="19456" b="5501"/>
          <a:stretch/>
        </p:blipFill>
        <p:spPr bwMode="auto">
          <a:xfrm>
            <a:off x="1331640" y="1556792"/>
            <a:ext cx="4608512" cy="1791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3861048"/>
            <a:ext cx="5252409" cy="2486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0594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의 </a:t>
            </a:r>
            <a:r>
              <a:rPr lang="en-US" altLang="ko-KR" dirty="0"/>
              <a:t>dangling else </a:t>
            </a:r>
            <a:r>
              <a:rPr lang="ko-KR" altLang="en-US" dirty="0"/>
              <a:t>문제</a:t>
            </a:r>
          </a:p>
          <a:p>
            <a:pPr lvl="1"/>
            <a:r>
              <a:rPr lang="en-US" altLang="ko-KR" dirty="0"/>
              <a:t>else</a:t>
            </a:r>
            <a:r>
              <a:rPr lang="ko-KR" altLang="en-US" dirty="0"/>
              <a:t>가 어떤 </a:t>
            </a:r>
            <a:r>
              <a:rPr lang="en-US" altLang="ko-KR" dirty="0"/>
              <a:t>if</a:t>
            </a:r>
            <a:r>
              <a:rPr lang="ko-KR" altLang="en-US" dirty="0"/>
              <a:t>와 연결되는지 </a:t>
            </a:r>
            <a:r>
              <a:rPr lang="ko-KR" altLang="en-US" dirty="0" smtClean="0"/>
              <a:t>모호</a:t>
            </a:r>
            <a:r>
              <a:rPr lang="en-US" altLang="ko-KR" dirty="0" smtClean="0"/>
              <a:t>(</a:t>
            </a:r>
            <a:r>
              <a:rPr lang="ko-KR" altLang="en-US" dirty="0" smtClean="0"/>
              <a:t>첫번째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또는 두번째 </a:t>
            </a:r>
            <a:r>
              <a:rPr lang="en-US" altLang="ko-KR" dirty="0" smtClean="0"/>
              <a:t>if)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Pascal</a:t>
            </a:r>
            <a:r>
              <a:rPr lang="ko-KR" altLang="en-US" dirty="0"/>
              <a:t>과 </a:t>
            </a:r>
            <a:r>
              <a:rPr lang="en-US" altLang="ko-KR" dirty="0"/>
              <a:t>C</a:t>
            </a:r>
          </a:p>
          <a:p>
            <a:pPr marL="1066800" lvl="2" indent="-180975"/>
            <a:r>
              <a:rPr lang="ko-KR" altLang="en-US" dirty="0"/>
              <a:t>‘</a:t>
            </a:r>
            <a:r>
              <a:rPr lang="en-US" altLang="ko-KR" dirty="0"/>
              <a:t>else</a:t>
            </a:r>
            <a:r>
              <a:rPr lang="ko-KR" altLang="en-US" dirty="0"/>
              <a:t>는 연결된 </a:t>
            </a:r>
            <a:r>
              <a:rPr lang="en-US" altLang="ko-KR" dirty="0"/>
              <a:t>else</a:t>
            </a:r>
            <a:r>
              <a:rPr lang="ko-KR" altLang="en-US" dirty="0"/>
              <a:t>가 없는 가장 가까운 </a:t>
            </a:r>
            <a:r>
              <a:rPr lang="en-US" altLang="ko-KR" dirty="0"/>
              <a:t>if</a:t>
            </a:r>
            <a:r>
              <a:rPr lang="ko-KR" altLang="en-US" dirty="0"/>
              <a:t>와 </a:t>
            </a:r>
            <a:r>
              <a:rPr lang="ko-KR" altLang="en-US" dirty="0" err="1"/>
              <a:t>결합한다’는</a:t>
            </a:r>
            <a:r>
              <a:rPr lang="ko-KR" altLang="en-US" dirty="0"/>
              <a:t> 규칙을 적용</a:t>
            </a:r>
          </a:p>
          <a:p>
            <a:pPr marL="1066800" lvl="2" indent="-180975"/>
            <a:r>
              <a:rPr lang="ko-KR" altLang="en-US" dirty="0"/>
              <a:t>첫 번째 </a:t>
            </a:r>
            <a:r>
              <a:rPr lang="en-US" altLang="ko-KR" dirty="0"/>
              <a:t>if</a:t>
            </a:r>
            <a:r>
              <a:rPr lang="ko-KR" altLang="en-US" dirty="0"/>
              <a:t>와 연결을 시키려면 중괄호로 두 번째 </a:t>
            </a:r>
            <a:r>
              <a:rPr lang="en-US" altLang="ko-KR" dirty="0"/>
              <a:t>if </a:t>
            </a:r>
            <a:r>
              <a:rPr lang="ko-KR" altLang="en-US" dirty="0"/>
              <a:t>문을 </a:t>
            </a:r>
            <a:r>
              <a:rPr lang="ko-KR" altLang="en-US" dirty="0" smtClean="0"/>
              <a:t>묶음</a:t>
            </a:r>
            <a:endParaRPr lang="en-US" altLang="ko-KR" dirty="0" smtClean="0"/>
          </a:p>
          <a:p>
            <a:pPr marL="666750" lvl="1" indent="-180975"/>
            <a:r>
              <a:rPr lang="ko-KR" altLang="en-US" dirty="0" smtClean="0"/>
              <a:t>첫번째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문과 연결하기 위한 방법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  <a:p>
            <a:pPr lvl="1">
              <a:buFontTx/>
              <a:buNone/>
            </a:pPr>
            <a:r>
              <a:rPr lang="en-US" altLang="ko-KR" dirty="0" smtClean="0"/>
              <a:t>                                                    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blackWhite">
          <a:xfrm>
            <a:off x="1259632" y="1628800"/>
            <a:ext cx="2362200" cy="13716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if ( </a:t>
            </a:r>
            <a:r>
              <a:rPr lang="ko-KR" altLang="en-US" dirty="0">
                <a:latin typeface="Comic Sans MS" panose="030F0702030302020204" pitchFamily="66" charset="0"/>
                <a:ea typeface="맑은 고딕" panose="020B0503020000020004" pitchFamily="50" charset="-127"/>
              </a:rPr>
              <a:t>식 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1 )</a:t>
            </a: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if ( </a:t>
            </a:r>
            <a:r>
              <a:rPr lang="ko-KR" altLang="en-US" dirty="0">
                <a:solidFill>
                  <a:srgbClr val="FF00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식 </a:t>
            </a:r>
            <a:r>
              <a:rPr lang="en-US" altLang="ko-KR" dirty="0">
                <a:solidFill>
                  <a:srgbClr val="FF00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2 )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    </a:t>
            </a:r>
            <a:r>
              <a:rPr lang="ko-KR" altLang="en-US" dirty="0">
                <a:latin typeface="Comic Sans MS" panose="030F0702030302020204" pitchFamily="66" charset="0"/>
                <a:ea typeface="맑은 고딕" panose="020B0503020000020004" pitchFamily="50" charset="-127"/>
              </a:rPr>
              <a:t>문장 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1;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else</a:t>
            </a:r>
          </a:p>
          <a:p>
            <a:pPr algn="l"/>
            <a:r>
              <a:rPr lang="ko-KR" altLang="en-US" dirty="0">
                <a:latin typeface="Comic Sans MS" panose="030F0702030302020204" pitchFamily="66" charset="0"/>
                <a:ea typeface="맑은 고딕" panose="020B0503020000020004" pitchFamily="50" charset="-127"/>
              </a:rPr>
              <a:t>    문장 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2;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blackWhite">
          <a:xfrm>
            <a:off x="1331640" y="4509120"/>
            <a:ext cx="2362200" cy="1371600"/>
          </a:xfrm>
          <a:prstGeom prst="roundRect">
            <a:avLst>
              <a:gd name="adj" fmla="val 3333"/>
            </a:avLst>
          </a:prstGeom>
          <a:solidFill>
            <a:srgbClr val="FF66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if ( </a:t>
            </a:r>
            <a:r>
              <a:rPr lang="ko-KR" altLang="en-US">
                <a:latin typeface="Comic Sans MS" panose="030F0702030302020204" pitchFamily="66" charset="0"/>
                <a:ea typeface="맑은 고딕" panose="020B0503020000020004" pitchFamily="50" charset="-127"/>
              </a:rPr>
              <a:t>식 </a:t>
            </a:r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1 ){</a:t>
            </a:r>
          </a:p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    if ( </a:t>
            </a:r>
            <a:r>
              <a:rPr lang="ko-KR" altLang="en-US">
                <a:latin typeface="Comic Sans MS" panose="030F0702030302020204" pitchFamily="66" charset="0"/>
                <a:ea typeface="맑은 고딕" panose="020B0503020000020004" pitchFamily="50" charset="-127"/>
              </a:rPr>
              <a:t>식 </a:t>
            </a:r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2 )</a:t>
            </a:r>
            <a:b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</a:br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        </a:t>
            </a:r>
            <a:r>
              <a:rPr lang="ko-KR" altLang="en-US">
                <a:latin typeface="Comic Sans MS" panose="030F0702030302020204" pitchFamily="66" charset="0"/>
                <a:ea typeface="맑은 고딕" panose="020B0503020000020004" pitchFamily="50" charset="-127"/>
              </a:rPr>
              <a:t>문장 </a:t>
            </a:r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1;</a:t>
            </a:r>
          </a:p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}else</a:t>
            </a:r>
          </a:p>
          <a:p>
            <a:pPr algn="l"/>
            <a:r>
              <a:rPr lang="ko-KR" altLang="en-US">
                <a:latin typeface="Comic Sans MS" panose="030F0702030302020204" pitchFamily="66" charset="0"/>
                <a:ea typeface="맑은 고딕" panose="020B0503020000020004" pitchFamily="50" charset="-127"/>
              </a:rPr>
              <a:t>    문장 </a:t>
            </a:r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2;</a:t>
            </a:r>
          </a:p>
        </p:txBody>
      </p:sp>
    </p:spTree>
    <p:extLst>
      <p:ext uri="{BB962C8B-B14F-4D97-AF65-F5344CB8AC3E}">
        <p14:creationId xmlns:p14="http://schemas.microsoft.com/office/powerpoint/2010/main" val="3698926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절에는 </a:t>
            </a:r>
            <a:r>
              <a:rPr lang="ko-KR" altLang="en-US" dirty="0" err="1"/>
              <a:t>의미있는</a:t>
            </a:r>
            <a:r>
              <a:rPr lang="ko-KR" altLang="en-US" dirty="0"/>
              <a:t> 문장을 배치</a:t>
            </a:r>
          </a:p>
          <a:p>
            <a:pPr lvl="1"/>
            <a:r>
              <a:rPr lang="ko-KR" altLang="en-US" dirty="0"/>
              <a:t>조건이 거짓인 경우에 문장을 처리하는 경우</a:t>
            </a:r>
          </a:p>
          <a:p>
            <a:pPr marL="1066800" lvl="2" indent="-180975"/>
            <a:r>
              <a:rPr lang="en-US" altLang="ko-KR" dirty="0"/>
              <a:t>if </a:t>
            </a:r>
            <a:r>
              <a:rPr lang="ko-KR" altLang="en-US" dirty="0"/>
              <a:t>조건을 부정</a:t>
            </a:r>
            <a:r>
              <a:rPr lang="en-US" altLang="ko-KR" dirty="0"/>
              <a:t>, </a:t>
            </a:r>
            <a:r>
              <a:rPr lang="ko-KR" altLang="en-US" dirty="0"/>
              <a:t>처리해야 할 문장을 </a:t>
            </a:r>
            <a:r>
              <a:rPr lang="en-US" altLang="ko-KR" dirty="0"/>
              <a:t>if </a:t>
            </a:r>
            <a:r>
              <a:rPr lang="ko-KR" altLang="en-US" dirty="0"/>
              <a:t>절로 이동</a:t>
            </a:r>
            <a:r>
              <a:rPr lang="en-US" altLang="ko-KR" dirty="0"/>
              <a:t>, else </a:t>
            </a:r>
            <a:r>
              <a:rPr lang="ko-KR" altLang="en-US" dirty="0"/>
              <a:t>절을 지우기</a:t>
            </a:r>
          </a:p>
          <a:p>
            <a:endParaRPr lang="ko-KR" altLang="en-US" dirty="0"/>
          </a:p>
          <a:p>
            <a:pPr lvl="1">
              <a:buFontTx/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                      </a:t>
            </a:r>
          </a:p>
          <a:p>
            <a:pPr lvl="1">
              <a:buFontTx/>
              <a:buNone/>
            </a:pPr>
            <a:r>
              <a:rPr lang="en-US" altLang="ko-KR" dirty="0">
                <a:sym typeface="Wingdings" panose="05000000000000000000" pitchFamily="2" charset="2"/>
              </a:rPr>
              <a:t>		</a:t>
            </a:r>
            <a:r>
              <a:rPr lang="en-US" altLang="ko-KR" dirty="0" smtClean="0">
                <a:sym typeface="Wingdings" panose="05000000000000000000" pitchFamily="2" charset="2"/>
              </a:rPr>
              <a:t>                     </a:t>
            </a:r>
            <a:r>
              <a:rPr lang="en-US" altLang="ko-KR" dirty="0">
                <a:sym typeface="Wingdings" panose="05000000000000000000" pitchFamily="2" charset="2"/>
              </a:rPr>
              <a:t>	  </a:t>
            </a:r>
            <a:r>
              <a:rPr lang="en-US" altLang="ko-KR" dirty="0" smtClean="0">
                <a:sym typeface="Wingdings" panose="05000000000000000000" pitchFamily="2" charset="2"/>
              </a:rPr>
              <a:t>             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buFontTx/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>
              <a:buFontTx/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blackWhite">
          <a:xfrm>
            <a:off x="971600" y="2057400"/>
            <a:ext cx="2819400" cy="13716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if(strcmp (name, “korea”))</a:t>
            </a:r>
          </a:p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    ;</a:t>
            </a:r>
          </a:p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else {</a:t>
            </a:r>
          </a:p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    /* </a:t>
            </a:r>
            <a:r>
              <a:rPr lang="ko-KR" altLang="en-US">
                <a:latin typeface="Comic Sans MS" panose="030F0702030302020204" pitchFamily="66" charset="0"/>
                <a:ea typeface="맑은 고딕" panose="020B0503020000020004" pitchFamily="50" charset="-127"/>
              </a:rPr>
              <a:t>처리해야 할 문장*</a:t>
            </a:r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/</a:t>
            </a:r>
          </a:p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blackWhite">
          <a:xfrm>
            <a:off x="4476800" y="2057400"/>
            <a:ext cx="2819400" cy="1371600"/>
          </a:xfrm>
          <a:prstGeom prst="roundRect">
            <a:avLst>
              <a:gd name="adj" fmla="val 3333"/>
            </a:avLst>
          </a:prstGeom>
          <a:solidFill>
            <a:srgbClr val="FF66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if (!strcmp (name, “korea”))</a:t>
            </a:r>
          </a:p>
          <a:p>
            <a:pPr algn="l"/>
            <a:r>
              <a:rPr lang="ko-KR" altLang="en-US">
                <a:latin typeface="Comic Sans MS" panose="030F0702030302020204" pitchFamily="66" charset="0"/>
                <a:ea typeface="맑은 고딕" panose="020B0503020000020004" pitchFamily="50" charset="-127"/>
              </a:rPr>
              <a:t>  </a:t>
            </a:r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/* </a:t>
            </a:r>
            <a:r>
              <a:rPr lang="ko-KR" altLang="en-US">
                <a:latin typeface="Comic Sans MS" panose="030F0702030302020204" pitchFamily="66" charset="0"/>
                <a:ea typeface="맑은 고딕" panose="020B0503020000020004" pitchFamily="50" charset="-127"/>
              </a:rPr>
              <a:t>처리해야 할 문장 *</a:t>
            </a:r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05540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다중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en-US" altLang="ko-KR" dirty="0"/>
              <a:t>if else</a:t>
            </a:r>
            <a:r>
              <a:rPr lang="ko-KR" altLang="en-US" dirty="0"/>
              <a:t>문에서 </a:t>
            </a:r>
            <a:r>
              <a:rPr lang="en-US" altLang="ko-KR" dirty="0"/>
              <a:t>else </a:t>
            </a:r>
            <a:r>
              <a:rPr lang="ko-KR" altLang="en-US" dirty="0"/>
              <a:t>다음에 다시 </a:t>
            </a:r>
            <a:r>
              <a:rPr lang="en-US" altLang="ko-KR" dirty="0"/>
              <a:t>if</a:t>
            </a:r>
            <a:r>
              <a:rPr lang="ko-KR" altLang="en-US" dirty="0"/>
              <a:t>를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blackWhite">
          <a:xfrm>
            <a:off x="1295400" y="4221088"/>
            <a:ext cx="2819400" cy="1981200"/>
          </a:xfrm>
          <a:prstGeom prst="roundRect">
            <a:avLst>
              <a:gd name="adj" fmla="val 3333"/>
            </a:avLst>
          </a:prstGeom>
          <a:solidFill>
            <a:srgbClr val="FF66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 dirty="0" smtClean="0">
                <a:latin typeface="Comic Sans MS" panose="030F0702030302020204" pitchFamily="66" charset="0"/>
                <a:ea typeface="맑은 고딕" panose="020B0503020000020004" pitchFamily="50" charset="-127"/>
              </a:rPr>
              <a:t>if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Comic Sans MS" panose="030F0702030302020204" pitchFamily="66" charset="0"/>
                <a:ea typeface="맑은 고딕" panose="020B0503020000020004" pitchFamily="50" charset="-127"/>
              </a:rPr>
              <a:t>식 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1)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   </a:t>
            </a:r>
            <a:r>
              <a:rPr lang="ko-KR" altLang="en-US" dirty="0">
                <a:latin typeface="Comic Sans MS" panose="030F0702030302020204" pitchFamily="66" charset="0"/>
                <a:ea typeface="맑은 고딕" panose="020B0503020000020004" pitchFamily="50" charset="-127"/>
              </a:rPr>
              <a:t>문장 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1;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else if (</a:t>
            </a:r>
            <a:r>
              <a:rPr lang="ko-KR" altLang="en-US" dirty="0">
                <a:latin typeface="Comic Sans MS" panose="030F0702030302020204" pitchFamily="66" charset="0"/>
                <a:ea typeface="맑은 고딕" panose="020B0503020000020004" pitchFamily="50" charset="-127"/>
              </a:rPr>
              <a:t>식 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2)</a:t>
            </a:r>
          </a:p>
          <a:p>
            <a:pPr algn="l"/>
            <a:r>
              <a:rPr lang="ko-KR" altLang="en-US" dirty="0">
                <a:latin typeface="Comic Sans MS" panose="030F0702030302020204" pitchFamily="66" charset="0"/>
                <a:ea typeface="맑은 고딕" panose="020B0503020000020004" pitchFamily="50" charset="-127"/>
              </a:rPr>
              <a:t>   문장 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2;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else</a:t>
            </a:r>
          </a:p>
          <a:p>
            <a:pPr algn="l"/>
            <a:r>
              <a:rPr lang="ko-KR" altLang="en-US" dirty="0">
                <a:latin typeface="Comic Sans MS" panose="030F0702030302020204" pitchFamily="66" charset="0"/>
                <a:ea typeface="맑은 고딕" panose="020B0503020000020004" pitchFamily="50" charset="-127"/>
              </a:rPr>
              <a:t>   문장 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3;</a:t>
            </a:r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 rotWithShape="1">
          <a:blip r:embed="rId2" cstate="print"/>
          <a:srcRect t="13125" b="5502"/>
          <a:stretch/>
        </p:blipFill>
        <p:spPr bwMode="auto">
          <a:xfrm>
            <a:off x="1043608" y="1628800"/>
            <a:ext cx="4190090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0739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다중 </a:t>
            </a:r>
            <a:r>
              <a:rPr lang="en-US" altLang="ko-KR" dirty="0"/>
              <a:t>if </a:t>
            </a:r>
            <a:r>
              <a:rPr lang="ko-KR" altLang="en-US" dirty="0" smtClean="0"/>
              <a:t>문 예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268760"/>
            <a:ext cx="5400600" cy="4189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25509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Ada</a:t>
            </a:r>
            <a:r>
              <a:rPr lang="ko-KR" altLang="en-US" dirty="0"/>
              <a:t>의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  <a:p>
            <a:pPr lvl="1"/>
            <a:r>
              <a:rPr lang="en-US" altLang="ko-KR" dirty="0"/>
              <a:t>FORTRAN</a:t>
            </a:r>
            <a:r>
              <a:rPr lang="ko-KR" altLang="en-US" dirty="0"/>
              <a:t>과 유사하게 </a:t>
            </a:r>
            <a:r>
              <a:rPr lang="en-US" altLang="ko-KR" dirty="0"/>
              <a:t>if </a:t>
            </a:r>
            <a:r>
              <a:rPr lang="ko-KR" altLang="en-US" dirty="0"/>
              <a:t>문 끝에 </a:t>
            </a:r>
            <a:r>
              <a:rPr lang="en-US" altLang="ko-KR" dirty="0" err="1"/>
              <a:t>endif</a:t>
            </a:r>
            <a:r>
              <a:rPr lang="en-US" altLang="ko-KR" dirty="0"/>
              <a:t> </a:t>
            </a:r>
            <a:r>
              <a:rPr lang="ko-KR" altLang="en-US" dirty="0"/>
              <a:t>위치</a:t>
            </a:r>
          </a:p>
          <a:p>
            <a:pPr lvl="1"/>
            <a:r>
              <a:rPr lang="en-US" altLang="ko-KR" dirty="0"/>
              <a:t>then </a:t>
            </a:r>
            <a:r>
              <a:rPr lang="ko-KR" altLang="en-US" dirty="0"/>
              <a:t>절과 </a:t>
            </a:r>
            <a:r>
              <a:rPr lang="en-US" altLang="ko-KR" dirty="0"/>
              <a:t>else </a:t>
            </a:r>
            <a:r>
              <a:rPr lang="ko-KR" altLang="en-US" dirty="0"/>
              <a:t>절에는 둘 이상의 문장이 올 수 있음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r>
              <a:rPr lang="en-US" altLang="ko-KR" dirty="0" smtClean="0"/>
              <a:t>Ada</a:t>
            </a:r>
            <a:r>
              <a:rPr lang="ko-KR" altLang="en-US" dirty="0"/>
              <a:t>의 </a:t>
            </a:r>
            <a:r>
              <a:rPr lang="en-US" altLang="ko-KR" dirty="0" err="1"/>
              <a:t>elseif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</a:p>
          <a:p>
            <a:endParaRPr lang="ko-KR" altLang="en-US" dirty="0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blackWhite">
          <a:xfrm>
            <a:off x="1187624" y="1916832"/>
            <a:ext cx="2819400" cy="1371600"/>
          </a:xfrm>
          <a:prstGeom prst="roundRect">
            <a:avLst>
              <a:gd name="adj" fmla="val 3333"/>
            </a:avLst>
          </a:prstGeom>
          <a:solidFill>
            <a:srgbClr val="FF66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if </a:t>
            </a:r>
            <a:r>
              <a:rPr lang="ko-KR" altLang="en-US">
                <a:latin typeface="Comic Sans MS" panose="030F0702030302020204" pitchFamily="66" charset="0"/>
                <a:ea typeface="맑은 고딕" panose="020B0503020000020004" pitchFamily="50" charset="-127"/>
              </a:rPr>
              <a:t>식 </a:t>
            </a:r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then</a:t>
            </a:r>
          </a:p>
          <a:p>
            <a:pPr algn="l"/>
            <a:r>
              <a:rPr lang="ko-KR" altLang="en-US">
                <a:latin typeface="Comic Sans MS" panose="030F0702030302020204" pitchFamily="66" charset="0"/>
                <a:ea typeface="맑은 고딕" panose="020B0503020000020004" pitchFamily="50" charset="-127"/>
              </a:rPr>
              <a:t>    문장들</a:t>
            </a:r>
          </a:p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else</a:t>
            </a:r>
          </a:p>
          <a:p>
            <a:pPr algn="l"/>
            <a:r>
              <a:rPr lang="ko-KR" altLang="en-US">
                <a:latin typeface="Comic Sans MS" panose="030F0702030302020204" pitchFamily="66" charset="0"/>
                <a:ea typeface="맑은 고딕" panose="020B0503020000020004" pitchFamily="50" charset="-127"/>
              </a:rPr>
              <a:t>    문장들</a:t>
            </a:r>
          </a:p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end if;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blackWhite">
          <a:xfrm>
            <a:off x="1259632" y="3933056"/>
            <a:ext cx="2819400" cy="1371600"/>
          </a:xfrm>
          <a:prstGeom prst="roundRect">
            <a:avLst>
              <a:gd name="adj" fmla="val 3333"/>
            </a:avLst>
          </a:prstGeom>
          <a:solidFill>
            <a:srgbClr val="FF66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if </a:t>
            </a:r>
            <a:r>
              <a:rPr lang="ko-KR" altLang="en-US" dirty="0">
                <a:latin typeface="Comic Sans MS" panose="030F0702030302020204" pitchFamily="66" charset="0"/>
                <a:ea typeface="맑은 고딕" panose="020B0503020000020004" pitchFamily="50" charset="-127"/>
              </a:rPr>
              <a:t>식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1 then </a:t>
            </a:r>
            <a:r>
              <a:rPr lang="ko-KR" altLang="en-US" dirty="0">
                <a:latin typeface="Comic Sans MS" panose="030F0702030302020204" pitchFamily="66" charset="0"/>
                <a:ea typeface="맑은 고딕" panose="020B0503020000020004" pitchFamily="50" charset="-127"/>
              </a:rPr>
              <a:t>문장들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else </a:t>
            </a:r>
            <a:r>
              <a:rPr lang="en-US" altLang="ko-KR" dirty="0" smtClean="0">
                <a:latin typeface="Comic Sans MS" panose="030F0702030302020204" pitchFamily="66" charset="0"/>
                <a:ea typeface="맑은 고딕" panose="020B0503020000020004" pitchFamily="50" charset="-127"/>
              </a:rPr>
              <a:t>if </a:t>
            </a:r>
            <a:r>
              <a:rPr lang="ko-KR" altLang="en-US" dirty="0">
                <a:latin typeface="Comic Sans MS" panose="030F0702030302020204" pitchFamily="66" charset="0"/>
                <a:ea typeface="맑은 고딕" panose="020B0503020000020004" pitchFamily="50" charset="-127"/>
              </a:rPr>
              <a:t>식 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2 then </a:t>
            </a:r>
            <a:r>
              <a:rPr lang="ko-KR" altLang="en-US" dirty="0">
                <a:latin typeface="Comic Sans MS" panose="030F0702030302020204" pitchFamily="66" charset="0"/>
                <a:ea typeface="맑은 고딕" panose="020B0503020000020004" pitchFamily="50" charset="-127"/>
              </a:rPr>
              <a:t>문장들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    else </a:t>
            </a:r>
            <a:r>
              <a:rPr lang="ko-KR" altLang="en-US" dirty="0">
                <a:latin typeface="Comic Sans MS" panose="030F0702030302020204" pitchFamily="66" charset="0"/>
                <a:ea typeface="맑은 고딕" panose="020B0503020000020004" pitchFamily="50" charset="-127"/>
              </a:rPr>
              <a:t>문장들</a:t>
            </a:r>
          </a:p>
          <a:p>
            <a:pPr algn="l"/>
            <a:r>
              <a:rPr lang="ko-KR" altLang="en-US" dirty="0">
                <a:latin typeface="Comic Sans MS" panose="030F0702030302020204" pitchFamily="66" charset="0"/>
                <a:ea typeface="맑은 고딕" panose="020B0503020000020004" pitchFamily="50" charset="-127"/>
              </a:rPr>
              <a:t>    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end if;</a:t>
            </a:r>
            <a:endParaRPr lang="ko-KR" altLang="en-US" dirty="0">
              <a:latin typeface="Comic Sans MS" panose="030F0702030302020204" pitchFamily="66" charset="0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end if;</a:t>
            </a:r>
          </a:p>
        </p:txBody>
      </p:sp>
    </p:spTree>
    <p:extLst>
      <p:ext uri="{BB962C8B-B14F-4D97-AF65-F5344CB8AC3E}">
        <p14:creationId xmlns:p14="http://schemas.microsoft.com/office/powerpoint/2010/main" val="3985928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case </a:t>
            </a:r>
            <a:r>
              <a:rPr lang="ko-KR" altLang="en-US" dirty="0"/>
              <a:t>문과 </a:t>
            </a:r>
            <a:r>
              <a:rPr lang="en-US" altLang="ko-KR" dirty="0"/>
              <a:t>switch </a:t>
            </a:r>
            <a:r>
              <a:rPr lang="ko-KR" altLang="en-US" dirty="0"/>
              <a:t>문</a:t>
            </a:r>
          </a:p>
          <a:p>
            <a:pPr lvl="1"/>
            <a:r>
              <a:rPr lang="ko-KR" altLang="en-US" dirty="0"/>
              <a:t>조건에 따라 여러 경로 중 하나를 선택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ALGOL </a:t>
            </a:r>
            <a:r>
              <a:rPr lang="en-US" altLang="ko-KR" dirty="0"/>
              <a:t>W</a:t>
            </a:r>
            <a:r>
              <a:rPr lang="ko-KR" altLang="en-US" dirty="0"/>
              <a:t>에서 처음 </a:t>
            </a:r>
            <a:r>
              <a:rPr lang="ko-KR" altLang="en-US" dirty="0" smtClean="0"/>
              <a:t>도입</a:t>
            </a:r>
            <a:endParaRPr lang="en-US" altLang="ko-KR" dirty="0" smtClean="0"/>
          </a:p>
          <a:p>
            <a:pPr lvl="2"/>
            <a:r>
              <a:rPr lang="ko-KR" altLang="en-US" dirty="0"/>
              <a:t>식의 값이 </a:t>
            </a:r>
            <a:r>
              <a:rPr lang="en-US" altLang="ko-KR" dirty="0"/>
              <a:t>1</a:t>
            </a:r>
            <a:r>
              <a:rPr lang="ko-KR" altLang="en-US" dirty="0"/>
              <a:t>이면 문장</a:t>
            </a:r>
            <a:r>
              <a:rPr lang="en-US" altLang="ko-KR" dirty="0"/>
              <a:t>1</a:t>
            </a:r>
          </a:p>
          <a:p>
            <a:pPr lvl="2"/>
            <a:r>
              <a:rPr lang="en-US" altLang="ko-KR" dirty="0"/>
              <a:t>2</a:t>
            </a:r>
            <a:r>
              <a:rPr lang="ko-KR" altLang="en-US" dirty="0"/>
              <a:t>면 문장 </a:t>
            </a:r>
            <a:r>
              <a:rPr lang="en-US" altLang="ko-KR" dirty="0"/>
              <a:t>2, …, n</a:t>
            </a:r>
            <a:r>
              <a:rPr lang="ko-KR" altLang="en-US" dirty="0"/>
              <a:t>이면 문장 </a:t>
            </a:r>
            <a:r>
              <a:rPr lang="en-US" altLang="ko-KR" dirty="0"/>
              <a:t>n</a:t>
            </a:r>
            <a:r>
              <a:rPr lang="ko-KR" altLang="en-US" dirty="0"/>
              <a:t>이 선택되어 </a:t>
            </a:r>
            <a:r>
              <a:rPr lang="ko-KR" altLang="en-US" dirty="0" smtClean="0"/>
              <a:t>실행</a:t>
            </a:r>
            <a:endParaRPr lang="ko-KR" altLang="en-US" dirty="0"/>
          </a:p>
          <a:p>
            <a:pPr marL="3857625" lvl="3" indent="-180975">
              <a:lnSpc>
                <a:spcPct val="60000"/>
              </a:lnSpc>
            </a:pPr>
            <a:endParaRPr lang="ko-KR" altLang="en-US" b="1" dirty="0"/>
          </a:p>
          <a:p>
            <a:pPr marL="3857625" lvl="3" indent="-180975"/>
            <a:endParaRPr lang="en-US" altLang="ko-KR" sz="1200" b="1" dirty="0"/>
          </a:p>
          <a:p>
            <a:pPr marL="3857625" lvl="3" indent="-180975"/>
            <a:endParaRPr lang="en-US" altLang="ko-KR" sz="1200" b="1" dirty="0"/>
          </a:p>
          <a:p>
            <a:pPr marL="3857625" lvl="3" indent="-180975"/>
            <a:endParaRPr lang="en-US" altLang="ko-KR" sz="1200" b="1" dirty="0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blackWhite">
          <a:xfrm>
            <a:off x="1403648" y="4509120"/>
            <a:ext cx="2819400" cy="1066800"/>
          </a:xfrm>
          <a:prstGeom prst="roundRect">
            <a:avLst>
              <a:gd name="adj" fmla="val 3333"/>
            </a:avLst>
          </a:prstGeom>
          <a:solidFill>
            <a:srgbClr val="FF66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case </a:t>
            </a:r>
            <a:r>
              <a:rPr lang="ko-KR" altLang="en-US" dirty="0">
                <a:latin typeface="Comic Sans MS" panose="030F0702030302020204" pitchFamily="66" charset="0"/>
                <a:ea typeface="맑은 고딕" panose="020B0503020000020004" pitchFamily="50" charset="-127"/>
              </a:rPr>
              <a:t>식 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of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begin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     </a:t>
            </a:r>
            <a:r>
              <a:rPr lang="ko-KR" altLang="en-US" dirty="0">
                <a:latin typeface="Comic Sans MS" panose="030F0702030302020204" pitchFamily="66" charset="0"/>
                <a:ea typeface="맑은 고딕" panose="020B0503020000020004" pitchFamily="50" charset="-127"/>
              </a:rPr>
              <a:t>문장 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1; </a:t>
            </a:r>
            <a:r>
              <a:rPr lang="ko-KR" altLang="en-US" dirty="0">
                <a:latin typeface="Comic Sans MS" panose="030F0702030302020204" pitchFamily="66" charset="0"/>
                <a:ea typeface="맑은 고딕" panose="020B0503020000020004" pitchFamily="50" charset="-127"/>
              </a:rPr>
              <a:t>문장 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2; …; </a:t>
            </a:r>
            <a:r>
              <a:rPr lang="ko-KR" altLang="en-US" dirty="0">
                <a:latin typeface="Comic Sans MS" panose="030F0702030302020204" pitchFamily="66" charset="0"/>
                <a:ea typeface="맑은 고딕" panose="020B0503020000020004" pitchFamily="50" charset="-127"/>
              </a:rPr>
              <a:t>문장 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n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end</a:t>
            </a:r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 rotWithShape="1">
          <a:blip r:embed="rId2" cstate="print"/>
          <a:srcRect t="17762" b="9339"/>
          <a:stretch/>
        </p:blipFill>
        <p:spPr bwMode="auto">
          <a:xfrm>
            <a:off x="1115616" y="1581765"/>
            <a:ext cx="4599507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472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ko-KR" altLang="en-US" dirty="0"/>
              <a:t>와 </a:t>
            </a:r>
            <a:r>
              <a:rPr lang="en-US" altLang="ko-KR" dirty="0" smtClean="0"/>
              <a:t>Java</a:t>
            </a:r>
          </a:p>
          <a:p>
            <a:pPr lvl="1"/>
            <a:r>
              <a:rPr lang="ko-KR" altLang="en-US" dirty="0"/>
              <a:t>식의 값이 상수</a:t>
            </a:r>
            <a:r>
              <a:rPr lang="en-US" altLang="ko-KR" dirty="0"/>
              <a:t>1</a:t>
            </a:r>
            <a:r>
              <a:rPr lang="ko-KR" altLang="en-US" dirty="0"/>
              <a:t>이면 문장들</a:t>
            </a:r>
            <a:r>
              <a:rPr lang="en-US" altLang="ko-KR" dirty="0"/>
              <a:t>1, </a:t>
            </a:r>
            <a:r>
              <a:rPr lang="ko-KR" altLang="en-US" dirty="0"/>
              <a:t>문장들</a:t>
            </a:r>
            <a:r>
              <a:rPr lang="en-US" altLang="ko-KR" dirty="0"/>
              <a:t>2, …, </a:t>
            </a:r>
            <a:r>
              <a:rPr lang="ko-KR" altLang="en-US" dirty="0"/>
              <a:t>문장들</a:t>
            </a:r>
            <a:r>
              <a:rPr lang="en-US" altLang="ko-KR" dirty="0"/>
              <a:t>n</a:t>
            </a:r>
            <a:r>
              <a:rPr lang="ko-KR" altLang="en-US" dirty="0"/>
              <a:t>이 실행</a:t>
            </a:r>
          </a:p>
          <a:p>
            <a:pPr lvl="1"/>
            <a:r>
              <a:rPr lang="ko-KR" altLang="en-US" dirty="0"/>
              <a:t>상수 </a:t>
            </a:r>
            <a:r>
              <a:rPr lang="en-US" altLang="ko-KR" dirty="0"/>
              <a:t>2</a:t>
            </a:r>
            <a:r>
              <a:rPr lang="ko-KR" altLang="en-US" dirty="0"/>
              <a:t>이면 문장들</a:t>
            </a:r>
            <a:r>
              <a:rPr lang="en-US" altLang="ko-KR" dirty="0"/>
              <a:t>2, …, </a:t>
            </a:r>
            <a:r>
              <a:rPr lang="ko-KR" altLang="en-US" dirty="0"/>
              <a:t>문장들</a:t>
            </a:r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ko-KR" altLang="en-US" dirty="0" smtClean="0"/>
              <a:t>실행</a:t>
            </a:r>
            <a:endParaRPr lang="ko-KR" altLang="en-US" dirty="0"/>
          </a:p>
          <a:p>
            <a:pPr lvl="1"/>
            <a:r>
              <a:rPr lang="ko-KR" altLang="en-US" dirty="0"/>
              <a:t>일치하는 상수가 없을 경우에는 문장들 </a:t>
            </a:r>
            <a:r>
              <a:rPr lang="en-US" altLang="ko-KR" dirty="0"/>
              <a:t>n</a:t>
            </a:r>
            <a:r>
              <a:rPr lang="ko-KR" altLang="en-US" dirty="0"/>
              <a:t>이 실행</a:t>
            </a:r>
          </a:p>
          <a:p>
            <a:pPr lvl="1"/>
            <a:r>
              <a:rPr lang="en-US" altLang="ko-KR" dirty="0"/>
              <a:t>default</a:t>
            </a:r>
            <a:r>
              <a:rPr lang="ko-KR" altLang="en-US" dirty="0"/>
              <a:t>가 없으면 아무 일도 하지 않고 </a:t>
            </a:r>
            <a:r>
              <a:rPr lang="en-US" altLang="ko-KR" dirty="0"/>
              <a:t>switch </a:t>
            </a:r>
            <a:r>
              <a:rPr lang="ko-KR" altLang="en-US" dirty="0"/>
              <a:t>구조를 </a:t>
            </a:r>
            <a:r>
              <a:rPr lang="ko-KR" altLang="en-US" dirty="0" smtClean="0"/>
              <a:t>빠져나옴</a:t>
            </a:r>
            <a:endParaRPr lang="en-US" altLang="ko-KR" dirty="0" smtClean="0"/>
          </a:p>
          <a:p>
            <a:pPr lvl="1"/>
            <a:r>
              <a:rPr lang="en-US" altLang="ko-KR" dirty="0"/>
              <a:t>switch</a:t>
            </a:r>
            <a:r>
              <a:rPr lang="ko-KR" altLang="en-US" dirty="0"/>
              <a:t>문에서 </a:t>
            </a:r>
            <a:r>
              <a:rPr lang="en-US" altLang="ko-KR" dirty="0"/>
              <a:t>break</a:t>
            </a:r>
            <a:r>
              <a:rPr lang="ko-KR" altLang="en-US" dirty="0"/>
              <a:t>를 </a:t>
            </a:r>
            <a:r>
              <a:rPr lang="ko-KR" altLang="en-US" dirty="0" smtClean="0"/>
              <a:t>생략하면</a:t>
            </a:r>
            <a:r>
              <a:rPr lang="en-US" altLang="ko-KR" dirty="0" smtClean="0"/>
              <a:t> </a:t>
            </a:r>
            <a:r>
              <a:rPr lang="en-US" altLang="ko-KR" dirty="0"/>
              <a:t>break</a:t>
            </a:r>
            <a:r>
              <a:rPr lang="ko-KR" altLang="en-US" dirty="0"/>
              <a:t>를 만날 때까지 모든 문장들을 </a:t>
            </a:r>
            <a:r>
              <a:rPr lang="ko-KR" altLang="en-US" dirty="0" smtClean="0"/>
              <a:t>수행</a:t>
            </a:r>
            <a:endParaRPr lang="ko-KR" altLang="en-US" dirty="0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blackWhite">
          <a:xfrm>
            <a:off x="1403648" y="2934816"/>
            <a:ext cx="2819400" cy="2438400"/>
          </a:xfrm>
          <a:prstGeom prst="roundRect">
            <a:avLst>
              <a:gd name="adj" fmla="val 3333"/>
            </a:avLst>
          </a:prstGeom>
          <a:solidFill>
            <a:srgbClr val="FF66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switch(</a:t>
            </a:r>
            <a:r>
              <a:rPr lang="ko-KR" altLang="en-US">
                <a:latin typeface="Comic Sans MS" panose="030F0702030302020204" pitchFamily="66" charset="0"/>
                <a:ea typeface="맑은 고딕" panose="020B0503020000020004" pitchFamily="50" charset="-127"/>
              </a:rPr>
              <a:t>식</a:t>
            </a:r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) {</a:t>
            </a:r>
          </a:p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   case </a:t>
            </a:r>
            <a:r>
              <a:rPr lang="ko-KR" altLang="en-US">
                <a:latin typeface="Comic Sans MS" panose="030F0702030302020204" pitchFamily="66" charset="0"/>
                <a:ea typeface="맑은 고딕" panose="020B0503020000020004" pitchFamily="50" charset="-127"/>
              </a:rPr>
              <a:t>상수</a:t>
            </a:r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1:</a:t>
            </a:r>
          </a:p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        </a:t>
            </a:r>
            <a:r>
              <a:rPr lang="ko-KR" altLang="en-US">
                <a:latin typeface="Comic Sans MS" panose="030F0702030302020204" pitchFamily="66" charset="0"/>
                <a:ea typeface="맑은 고딕" panose="020B0503020000020004" pitchFamily="50" charset="-127"/>
              </a:rPr>
              <a:t>문장들</a:t>
            </a:r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1</a:t>
            </a:r>
          </a:p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   case </a:t>
            </a:r>
            <a:r>
              <a:rPr lang="ko-KR" altLang="en-US">
                <a:latin typeface="Comic Sans MS" panose="030F0702030302020204" pitchFamily="66" charset="0"/>
                <a:ea typeface="맑은 고딕" panose="020B0503020000020004" pitchFamily="50" charset="-127"/>
              </a:rPr>
              <a:t>상수</a:t>
            </a:r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2:</a:t>
            </a:r>
          </a:p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        </a:t>
            </a:r>
            <a:r>
              <a:rPr lang="ko-KR" altLang="en-US">
                <a:latin typeface="Comic Sans MS" panose="030F0702030302020204" pitchFamily="66" charset="0"/>
                <a:ea typeface="맑은 고딕" panose="020B0503020000020004" pitchFamily="50" charset="-127"/>
              </a:rPr>
              <a:t>문장들</a:t>
            </a:r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2</a:t>
            </a:r>
          </a:p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      ⋮</a:t>
            </a:r>
          </a:p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   default:</a:t>
            </a:r>
          </a:p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        </a:t>
            </a:r>
            <a:r>
              <a:rPr lang="ko-KR" altLang="en-US">
                <a:latin typeface="Comic Sans MS" panose="030F0702030302020204" pitchFamily="66" charset="0"/>
                <a:ea typeface="맑은 고딕" panose="020B0503020000020004" pitchFamily="50" charset="-127"/>
              </a:rPr>
              <a:t>문장들</a:t>
            </a:r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n</a:t>
            </a:r>
          </a:p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1235012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break</a:t>
            </a:r>
          </a:p>
          <a:p>
            <a:pPr lvl="1"/>
            <a:r>
              <a:rPr lang="en-US" altLang="ko-KR" dirty="0"/>
              <a:t>break</a:t>
            </a:r>
            <a:r>
              <a:rPr lang="ko-KR" altLang="en-US" dirty="0"/>
              <a:t>를 만날 때까지 문장들을 </a:t>
            </a:r>
            <a:r>
              <a:rPr lang="ko-KR" altLang="en-US" dirty="0" smtClean="0"/>
              <a:t>수행하고 </a:t>
            </a:r>
            <a:r>
              <a:rPr lang="en-US" altLang="ko-KR" dirty="0" smtClean="0"/>
              <a:t>switch </a:t>
            </a:r>
            <a:r>
              <a:rPr lang="ko-KR" altLang="en-US" dirty="0" smtClean="0"/>
              <a:t>구조를 벗어남</a:t>
            </a:r>
            <a:endParaRPr lang="en-US" altLang="ko-KR" dirty="0" smtClean="0"/>
          </a:p>
          <a:p>
            <a:pPr lvl="1"/>
            <a:r>
              <a:rPr lang="ko-KR" altLang="en-US" dirty="0" smtClean="0">
                <a:latin typeface="HY견명조" panose="02030600000101010101" pitchFamily="18" charset="-127"/>
              </a:rPr>
              <a:t>식의 </a:t>
            </a:r>
            <a:r>
              <a:rPr lang="ko-KR" altLang="en-US" dirty="0">
                <a:latin typeface="HY견명조" panose="02030600000101010101" pitchFamily="18" charset="-127"/>
              </a:rPr>
              <a:t>값이 상수</a:t>
            </a:r>
            <a:r>
              <a:rPr lang="en-US" altLang="ko-KR" dirty="0">
                <a:latin typeface="HY견명조" panose="02030600000101010101" pitchFamily="18" charset="-127"/>
              </a:rPr>
              <a:t>1</a:t>
            </a:r>
            <a:r>
              <a:rPr lang="ko-KR" altLang="en-US" dirty="0">
                <a:latin typeface="HY견명조" panose="02030600000101010101" pitchFamily="18" charset="-127"/>
              </a:rPr>
              <a:t>이면 문장들</a:t>
            </a:r>
            <a:r>
              <a:rPr lang="en-US" altLang="ko-KR" dirty="0">
                <a:latin typeface="HY견명조" panose="02030600000101010101" pitchFamily="18" charset="-127"/>
              </a:rPr>
              <a:t>1 </a:t>
            </a:r>
            <a:r>
              <a:rPr lang="ko-KR" altLang="en-US" dirty="0">
                <a:latin typeface="HY견명조" panose="02030600000101010101" pitchFamily="18" charset="-127"/>
              </a:rPr>
              <a:t>실행</a:t>
            </a:r>
          </a:p>
          <a:p>
            <a:pPr lvl="1"/>
            <a:r>
              <a:rPr lang="ko-KR" altLang="en-US" dirty="0" smtClean="0">
                <a:latin typeface="HY견명조" panose="02030600000101010101" pitchFamily="18" charset="-127"/>
              </a:rPr>
              <a:t>상수 </a:t>
            </a:r>
            <a:r>
              <a:rPr lang="en-US" altLang="ko-KR" dirty="0">
                <a:latin typeface="HY견명조" panose="02030600000101010101" pitchFamily="18" charset="-127"/>
              </a:rPr>
              <a:t>2</a:t>
            </a:r>
            <a:r>
              <a:rPr lang="ko-KR" altLang="en-US" dirty="0">
                <a:latin typeface="HY견명조" panose="02030600000101010101" pitchFamily="18" charset="-127"/>
              </a:rPr>
              <a:t>이면 문장들</a:t>
            </a:r>
            <a:r>
              <a:rPr lang="en-US" altLang="ko-KR" dirty="0">
                <a:latin typeface="HY견명조" panose="02030600000101010101" pitchFamily="18" charset="-127"/>
              </a:rPr>
              <a:t>2 </a:t>
            </a:r>
            <a:r>
              <a:rPr lang="ko-KR" altLang="en-US" dirty="0">
                <a:latin typeface="HY견명조" panose="02030600000101010101" pitchFamily="18" charset="-127"/>
              </a:rPr>
              <a:t>실행</a:t>
            </a:r>
          </a:p>
          <a:p>
            <a:pPr lvl="1"/>
            <a:r>
              <a:rPr lang="ko-KR" altLang="en-US" dirty="0" smtClean="0">
                <a:latin typeface="HY견명조" panose="02030600000101010101" pitchFamily="18" charset="-127"/>
              </a:rPr>
              <a:t>일치하는 </a:t>
            </a:r>
            <a:r>
              <a:rPr lang="ko-KR" altLang="en-US" dirty="0">
                <a:latin typeface="HY견명조" panose="02030600000101010101" pitchFamily="18" charset="-127"/>
              </a:rPr>
              <a:t>상수가 없으면 문장들 </a:t>
            </a:r>
            <a:r>
              <a:rPr lang="en-US" altLang="ko-KR" dirty="0">
                <a:latin typeface="HY견명조" panose="02030600000101010101" pitchFamily="18" charset="-127"/>
              </a:rPr>
              <a:t>n </a:t>
            </a:r>
            <a:r>
              <a:rPr lang="ko-KR" altLang="en-US" dirty="0" smtClean="0">
                <a:latin typeface="HY견명조" panose="02030600000101010101" pitchFamily="18" charset="-127"/>
              </a:rPr>
              <a:t>실행</a:t>
            </a:r>
            <a:endParaRPr lang="ko-KR" altLang="en-US" dirty="0">
              <a:latin typeface="HY견명조" panose="02030600000101010101" pitchFamily="18" charset="-127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blackWhite">
          <a:xfrm>
            <a:off x="683568" y="2724217"/>
            <a:ext cx="2819400" cy="2819400"/>
          </a:xfrm>
          <a:prstGeom prst="roundRect">
            <a:avLst>
              <a:gd name="adj" fmla="val 3333"/>
            </a:avLst>
          </a:prstGeom>
          <a:solidFill>
            <a:srgbClr val="FF66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switch(</a:t>
            </a:r>
            <a:r>
              <a:rPr lang="ko-KR" altLang="en-US" dirty="0">
                <a:latin typeface="Comic Sans MS" panose="030F0702030302020204" pitchFamily="66" charset="0"/>
                <a:ea typeface="맑은 고딕" panose="020B0503020000020004" pitchFamily="50" charset="-127"/>
              </a:rPr>
              <a:t>식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) {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   case </a:t>
            </a:r>
            <a:r>
              <a:rPr lang="ko-KR" altLang="en-US" dirty="0">
                <a:latin typeface="Comic Sans MS" panose="030F0702030302020204" pitchFamily="66" charset="0"/>
                <a:ea typeface="맑은 고딕" panose="020B0503020000020004" pitchFamily="50" charset="-127"/>
              </a:rPr>
              <a:t>상수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1: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        </a:t>
            </a:r>
            <a:r>
              <a:rPr lang="ko-KR" altLang="en-US" dirty="0">
                <a:latin typeface="Comic Sans MS" panose="030F0702030302020204" pitchFamily="66" charset="0"/>
                <a:ea typeface="맑은 고딕" panose="020B0503020000020004" pitchFamily="50" charset="-127"/>
              </a:rPr>
              <a:t>문장들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1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        break;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   case </a:t>
            </a:r>
            <a:r>
              <a:rPr lang="ko-KR" altLang="en-US" dirty="0">
                <a:latin typeface="Comic Sans MS" panose="030F0702030302020204" pitchFamily="66" charset="0"/>
                <a:ea typeface="맑은 고딕" panose="020B0503020000020004" pitchFamily="50" charset="-127"/>
              </a:rPr>
              <a:t>상수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2: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        </a:t>
            </a:r>
            <a:r>
              <a:rPr lang="ko-KR" altLang="en-US" dirty="0">
                <a:latin typeface="Comic Sans MS" panose="030F0702030302020204" pitchFamily="66" charset="0"/>
                <a:ea typeface="맑은 고딕" panose="020B0503020000020004" pitchFamily="50" charset="-127"/>
              </a:rPr>
              <a:t>문장들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2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        break;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      ⋮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   default: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        </a:t>
            </a:r>
            <a:r>
              <a:rPr lang="ko-KR" altLang="en-US" dirty="0">
                <a:latin typeface="Comic Sans MS" panose="030F0702030302020204" pitchFamily="66" charset="0"/>
                <a:ea typeface="맑은 고딕" panose="020B0503020000020004" pitchFamily="50" charset="-127"/>
              </a:rPr>
              <a:t>문장들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n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}</a:t>
            </a: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8272" y="2708920"/>
            <a:ext cx="4930281" cy="3642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8453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switch</a:t>
            </a:r>
            <a:r>
              <a:rPr lang="ko-KR" altLang="en-US" dirty="0"/>
              <a:t>와 </a:t>
            </a:r>
            <a:r>
              <a:rPr lang="en-US" altLang="ko-KR" dirty="0"/>
              <a:t>if else if</a:t>
            </a:r>
            <a:r>
              <a:rPr lang="ko-KR" altLang="en-US" dirty="0"/>
              <a:t>의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/>
            <a:r>
              <a:rPr lang="ko-KR" altLang="en-US" dirty="0"/>
              <a:t>값의 범위를 비교하는 경우에는 </a:t>
            </a:r>
            <a:r>
              <a:rPr lang="en-US" altLang="ko-KR" dirty="0"/>
              <a:t>if else if</a:t>
            </a:r>
            <a:r>
              <a:rPr lang="ko-KR" altLang="en-US" dirty="0"/>
              <a:t>를 사용하는 것이 더 </a:t>
            </a:r>
            <a:r>
              <a:rPr lang="ko-KR" altLang="en-US" dirty="0" smtClean="0"/>
              <a:t>좋음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628799"/>
            <a:ext cx="5760640" cy="4549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37961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 </a:t>
            </a:r>
            <a:r>
              <a:rPr lang="ko-KR" altLang="en-US" dirty="0"/>
              <a:t>문장을 수행하거나 수행하지 않도록 </a:t>
            </a:r>
            <a:r>
              <a:rPr lang="ko-KR" altLang="en-US" dirty="0" smtClean="0"/>
              <a:t>선택하거나</a:t>
            </a:r>
            <a:r>
              <a:rPr lang="en-US" altLang="ko-KR" dirty="0" smtClean="0"/>
              <a:t> </a:t>
            </a:r>
            <a:r>
              <a:rPr lang="ko-KR" altLang="en-US" dirty="0"/>
              <a:t>특정 문장을 여러 번 반복 수행하게 만드는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일반적인 프로그램은 순차적으로 수행되지만 </a:t>
            </a:r>
            <a:r>
              <a:rPr lang="ko-KR" altLang="en-US" dirty="0" err="1" smtClean="0"/>
              <a:t>제어문은</a:t>
            </a:r>
            <a:r>
              <a:rPr lang="ko-KR" altLang="en-US" dirty="0" smtClean="0"/>
              <a:t> 프로그램 </a:t>
            </a:r>
            <a:r>
              <a:rPr lang="ko-KR" altLang="en-US" dirty="0"/>
              <a:t>실행 순서에 변화를 제공</a:t>
            </a:r>
          </a:p>
          <a:p>
            <a:pPr lvl="1"/>
            <a:r>
              <a:rPr lang="ko-KR" altLang="en-US" dirty="0" smtClean="0"/>
              <a:t>제어문의 </a:t>
            </a:r>
            <a:r>
              <a:rPr lang="ko-KR" altLang="en-US" dirty="0"/>
              <a:t>종류</a:t>
            </a:r>
          </a:p>
          <a:p>
            <a:pPr lvl="2"/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: if, switch</a:t>
            </a:r>
          </a:p>
          <a:p>
            <a:pPr lvl="2"/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: for, while, do while</a:t>
            </a:r>
          </a:p>
          <a:p>
            <a:pPr lvl="2"/>
            <a:r>
              <a:rPr lang="ko-KR" altLang="en-US" dirty="0" err="1"/>
              <a:t>분기문</a:t>
            </a:r>
            <a:r>
              <a:rPr lang="ko-KR" altLang="en-US" dirty="0"/>
              <a:t> </a:t>
            </a:r>
            <a:r>
              <a:rPr lang="en-US" altLang="ko-KR" dirty="0"/>
              <a:t>: break, continue, </a:t>
            </a:r>
            <a:r>
              <a:rPr lang="en-US" altLang="ko-KR" dirty="0" err="1"/>
              <a:t>goto</a:t>
            </a:r>
            <a:r>
              <a:rPr lang="en-US" altLang="ko-KR" dirty="0"/>
              <a:t>, return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9882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8150" indent="-381000"/>
            <a:r>
              <a:rPr lang="en-US" altLang="ko-KR" dirty="0"/>
              <a:t>Ada</a:t>
            </a:r>
            <a:r>
              <a:rPr lang="ko-KR" altLang="en-US" dirty="0"/>
              <a:t>의 </a:t>
            </a:r>
            <a:r>
              <a:rPr lang="en-US" altLang="ko-KR" dirty="0"/>
              <a:t>case </a:t>
            </a:r>
            <a:r>
              <a:rPr lang="ko-KR" altLang="en-US" dirty="0"/>
              <a:t>문</a:t>
            </a:r>
            <a:endParaRPr lang="en-US" altLang="ko-KR" dirty="0"/>
          </a:p>
          <a:p>
            <a:pPr marL="857250" lvl="1" indent="-342900"/>
            <a:r>
              <a:rPr lang="en-US" altLang="ko-KR" dirty="0"/>
              <a:t>when others</a:t>
            </a:r>
            <a:r>
              <a:rPr lang="ko-KR" altLang="en-US" dirty="0"/>
              <a:t>는 생략 가능</a:t>
            </a:r>
          </a:p>
          <a:p>
            <a:pPr marL="857250" lvl="1" indent="-342900"/>
            <a:r>
              <a:rPr lang="ko-KR" altLang="en-US" dirty="0"/>
              <a:t>선택리스트들이 식에서 나타날 수 있는 결과를 모두 포함하고 있어야 함 </a:t>
            </a:r>
          </a:p>
          <a:p>
            <a:pPr marL="857250" lvl="1" indent="-342900"/>
            <a:r>
              <a:rPr lang="ko-KR" altLang="en-US" dirty="0"/>
              <a:t>만약 모든 결과를 선택리스트에 나타낼 수 없으면 </a:t>
            </a:r>
            <a:r>
              <a:rPr lang="en-US" altLang="ko-KR" dirty="0"/>
              <a:t>others</a:t>
            </a:r>
            <a:r>
              <a:rPr lang="ko-KR" altLang="en-US" dirty="0"/>
              <a:t>를 이용</a:t>
            </a:r>
          </a:p>
          <a:p>
            <a:pPr marL="857250" lvl="1" indent="-342900"/>
            <a:r>
              <a:rPr lang="ko-KR" altLang="en-US" dirty="0"/>
              <a:t>상수는 물론 </a:t>
            </a:r>
            <a:r>
              <a:rPr lang="en-US" altLang="ko-KR" dirty="0"/>
              <a:t>3|5|7</a:t>
            </a:r>
            <a:r>
              <a:rPr lang="ko-KR" altLang="en-US" dirty="0"/>
              <a:t>과 같은 상수들의 나열</a:t>
            </a:r>
            <a:r>
              <a:rPr lang="en-US" altLang="ko-KR" dirty="0"/>
              <a:t>, 90..100</a:t>
            </a:r>
            <a:r>
              <a:rPr lang="ko-KR" altLang="en-US" dirty="0"/>
              <a:t>과 같은 범위도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marL="857250" lvl="1" indent="-342900"/>
            <a:endParaRPr lang="en-US" altLang="ko-KR" dirty="0"/>
          </a:p>
          <a:p>
            <a:pPr marL="857250" lvl="1" indent="-342900"/>
            <a:endParaRPr lang="en-US" altLang="ko-KR" dirty="0" smtClean="0"/>
          </a:p>
          <a:p>
            <a:pPr marL="857250" lvl="1" indent="-342900"/>
            <a:endParaRPr lang="ko-KR" altLang="en-US" dirty="0"/>
          </a:p>
          <a:p>
            <a:pPr marL="857250" lvl="1" indent="-342900"/>
            <a:endParaRPr lang="en-US" altLang="ko-KR" dirty="0"/>
          </a:p>
          <a:p>
            <a:pPr marL="857250" lvl="1" indent="-342900"/>
            <a:endParaRPr lang="ko-KR" altLang="en-US" dirty="0"/>
          </a:p>
          <a:p>
            <a:pPr marL="857250" lvl="1" indent="-342900"/>
            <a:endParaRPr lang="en-US" altLang="ko-KR" dirty="0" smtClean="0"/>
          </a:p>
          <a:p>
            <a:pPr marL="857250" lvl="1" indent="-342900"/>
            <a:r>
              <a:rPr lang="ko-KR" altLang="en-US" dirty="0" smtClean="0"/>
              <a:t>일치하는 </a:t>
            </a:r>
            <a:r>
              <a:rPr lang="ko-KR" altLang="en-US" dirty="0"/>
              <a:t>선택리스트가 없을 때 아무 작업도 실행하고 싶지 않다면 </a:t>
            </a:r>
            <a:r>
              <a:rPr lang="en-US" altLang="ko-KR" dirty="0"/>
              <a:t>null</a:t>
            </a:r>
            <a:r>
              <a:rPr lang="ko-KR" altLang="en-US" dirty="0"/>
              <a:t>을 이용</a:t>
            </a:r>
          </a:p>
          <a:p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blackWhite">
          <a:xfrm>
            <a:off x="1187624" y="2631266"/>
            <a:ext cx="3200400" cy="1600200"/>
          </a:xfrm>
          <a:prstGeom prst="roundRect">
            <a:avLst>
              <a:gd name="adj" fmla="val 3333"/>
            </a:avLst>
          </a:prstGeom>
          <a:solidFill>
            <a:srgbClr val="FF66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case </a:t>
            </a:r>
            <a:r>
              <a:rPr lang="ko-KR" altLang="en-US" dirty="0">
                <a:latin typeface="Comic Sans MS" panose="030F0702030302020204" pitchFamily="66" charset="0"/>
                <a:ea typeface="맑은 고딕" panose="020B0503020000020004" pitchFamily="50" charset="-127"/>
              </a:rPr>
              <a:t>식 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is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   when </a:t>
            </a:r>
            <a:r>
              <a:rPr lang="ko-KR" altLang="en-US" dirty="0" err="1">
                <a:latin typeface="Comic Sans MS" panose="030F0702030302020204" pitchFamily="66" charset="0"/>
                <a:ea typeface="맑은 고딕" panose="020B0503020000020004" pitchFamily="50" charset="-127"/>
              </a:rPr>
              <a:t>선택리스트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1 =&gt; </a:t>
            </a:r>
            <a:r>
              <a:rPr lang="ko-KR" altLang="en-US" dirty="0">
                <a:latin typeface="Comic Sans MS" panose="030F0702030302020204" pitchFamily="66" charset="0"/>
                <a:ea typeface="맑은 고딕" panose="020B0503020000020004" pitchFamily="50" charset="-127"/>
              </a:rPr>
              <a:t>문장들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1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   when </a:t>
            </a:r>
            <a:r>
              <a:rPr lang="ko-KR" altLang="en-US" dirty="0" err="1">
                <a:latin typeface="Comic Sans MS" panose="030F0702030302020204" pitchFamily="66" charset="0"/>
                <a:ea typeface="맑은 고딕" panose="020B0503020000020004" pitchFamily="50" charset="-127"/>
              </a:rPr>
              <a:t>선택리스트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2 =&gt; </a:t>
            </a:r>
            <a:r>
              <a:rPr lang="ko-KR" altLang="en-US" dirty="0">
                <a:latin typeface="Comic Sans MS" panose="030F0702030302020204" pitchFamily="66" charset="0"/>
                <a:ea typeface="맑은 고딕" panose="020B0503020000020004" pitchFamily="50" charset="-127"/>
              </a:rPr>
              <a:t>문장들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2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       ⋮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   when others =&gt; </a:t>
            </a:r>
            <a:r>
              <a:rPr lang="ko-KR" altLang="en-US" dirty="0">
                <a:latin typeface="Comic Sans MS" panose="030F0702030302020204" pitchFamily="66" charset="0"/>
                <a:ea typeface="맑은 고딕" panose="020B0503020000020004" pitchFamily="50" charset="-127"/>
              </a:rPr>
              <a:t>문장들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n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end case;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blackWhite">
          <a:xfrm>
            <a:off x="1331640" y="5229200"/>
            <a:ext cx="2362200" cy="990600"/>
          </a:xfrm>
          <a:prstGeom prst="roundRect">
            <a:avLst>
              <a:gd name="adj" fmla="val 3333"/>
            </a:avLst>
          </a:prstGeom>
          <a:solidFill>
            <a:srgbClr val="FF66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case </a:t>
            </a:r>
            <a:r>
              <a:rPr lang="ko-KR" altLang="en-US" dirty="0">
                <a:latin typeface="Comic Sans MS" panose="030F0702030302020204" pitchFamily="66" charset="0"/>
                <a:ea typeface="맑은 고딕" panose="020B0503020000020004" pitchFamily="50" charset="-127"/>
              </a:rPr>
              <a:t>식 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is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       ⋮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   when others =&gt; null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end case;</a:t>
            </a:r>
          </a:p>
        </p:txBody>
      </p:sp>
    </p:spTree>
    <p:extLst>
      <p:ext uri="{BB962C8B-B14F-4D97-AF65-F5344CB8AC3E}">
        <p14:creationId xmlns:p14="http://schemas.microsoft.com/office/powerpoint/2010/main" val="3524854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case </a:t>
            </a:r>
            <a:r>
              <a:rPr lang="ko-KR" altLang="en-US" dirty="0"/>
              <a:t>문을 사용하는 </a:t>
            </a:r>
            <a:r>
              <a:rPr lang="en-US" altLang="ko-KR" dirty="0"/>
              <a:t>Ada </a:t>
            </a:r>
            <a:r>
              <a:rPr lang="ko-KR" altLang="en-US" dirty="0"/>
              <a:t>예제</a:t>
            </a:r>
          </a:p>
          <a:p>
            <a:endParaRPr lang="ko-KR" altLang="en-US" dirty="0"/>
          </a:p>
        </p:txBody>
      </p:sp>
      <p:sp>
        <p:nvSpPr>
          <p:cNvPr id="5" name="내용 개체 틀 14"/>
          <p:cNvSpPr>
            <a:spLocks/>
          </p:cNvSpPr>
          <p:nvPr/>
        </p:nvSpPr>
        <p:spPr bwMode="auto">
          <a:xfrm>
            <a:off x="899592" y="1268760"/>
            <a:ext cx="7237412" cy="4800600"/>
          </a:xfrm>
          <a:prstGeom prst="rect">
            <a:avLst/>
          </a:prstGeom>
          <a:solidFill>
            <a:srgbClr val="E2E8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3619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 defTabSz="3619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 defTabSz="3619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 defTabSz="3619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 defTabSz="3619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defTabSz="3619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defTabSz="3619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defTabSz="3619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defTabSz="3619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01 	with TEXT_IO;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02 	use TEXT_IO;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03 	procedure </a:t>
            </a:r>
            <a:r>
              <a:rPr lang="en-US" altLang="ko-KR" sz="1400" dirty="0" err="1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caseGrade</a:t>
            </a: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 is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04 		package INT_IO is new TEXT_IO.INTEGER_IO (integer);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05 		use INT_IO;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06 		subtype </a:t>
            </a:r>
            <a:r>
              <a:rPr lang="en-US" altLang="ko-KR" sz="1400" dirty="0" err="1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scoreRange</a:t>
            </a: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 is integer range 0..100;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07 		score: </a:t>
            </a:r>
            <a:r>
              <a:rPr lang="en-US" altLang="ko-KR" sz="1400" dirty="0" err="1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scoreRange</a:t>
            </a: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08 		grade: character;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09 	begin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10 		put("score: ");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11 		get(score);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12 		case score is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13 			when 90..100 =&gt; grade := 'A';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14 			when 80..89 =&gt; grade := 'B';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15 			when 70..79 =&gt; grade := 'C';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16 			when 60..69 =&gt; grade := 'D';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17 			when 0..59 =&gt; grade := 'E';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18 		end case;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19 		put(grade);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20 	end </a:t>
            </a:r>
            <a:r>
              <a:rPr lang="en-US" altLang="ko-KR" sz="1400" dirty="0" err="1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caseGrade</a:t>
            </a: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85600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en-US" altLang="ko-KR" dirty="0"/>
          </a:p>
          <a:p>
            <a:pPr lvl="1"/>
            <a:r>
              <a:rPr lang="ko-KR" altLang="en-US" dirty="0" smtClean="0"/>
              <a:t>코드를 </a:t>
            </a:r>
            <a:r>
              <a:rPr lang="ko-KR" altLang="en-US" dirty="0"/>
              <a:t>반복해서 수행해야 할 때 코드를 복사해서 작성하는 대신 </a:t>
            </a:r>
            <a:r>
              <a:rPr lang="ko-KR" altLang="en-US" dirty="0" err="1"/>
              <a:t>반복문을</a:t>
            </a:r>
            <a:r>
              <a:rPr lang="ko-KR" altLang="en-US" dirty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r>
              <a:rPr lang="ko-KR" altLang="en-US" dirty="0"/>
              <a:t>같은 코드를 여러 번 반복할 수 있도록 하는 </a:t>
            </a:r>
            <a:r>
              <a:rPr lang="ko-KR" altLang="en-US" dirty="0" err="1"/>
              <a:t>제어문</a:t>
            </a:r>
            <a:endParaRPr lang="ko-KR" altLang="en-US" dirty="0"/>
          </a:p>
          <a:p>
            <a:pPr lvl="1"/>
            <a:r>
              <a:rPr lang="ko-KR" altLang="en-US" dirty="0" smtClean="0"/>
              <a:t>특정 </a:t>
            </a:r>
            <a:r>
              <a:rPr lang="ko-KR" altLang="en-US" dirty="0"/>
              <a:t>부분을 반복해서 실행되게 하는 문장 </a:t>
            </a:r>
            <a:r>
              <a:rPr lang="en-US" altLang="ko-KR" dirty="0"/>
              <a:t>: while </a:t>
            </a:r>
            <a:r>
              <a:rPr lang="ko-KR" altLang="en-US" dirty="0"/>
              <a:t>문</a:t>
            </a:r>
            <a:r>
              <a:rPr lang="en-US" altLang="ko-KR" dirty="0"/>
              <a:t>, for </a:t>
            </a:r>
            <a:r>
              <a:rPr lang="ko-KR" altLang="en-US" dirty="0"/>
              <a:t>문</a:t>
            </a:r>
          </a:p>
          <a:p>
            <a:pPr lvl="3"/>
            <a:endParaRPr lang="ko-KR" altLang="en-US" dirty="0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564904"/>
            <a:ext cx="6801224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51807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FORTRAN</a:t>
            </a:r>
            <a:r>
              <a:rPr lang="ko-KR" altLang="en-US" dirty="0"/>
              <a:t>의 </a:t>
            </a:r>
            <a:r>
              <a:rPr lang="en-US" altLang="ko-KR" dirty="0"/>
              <a:t>DO </a:t>
            </a:r>
            <a:r>
              <a:rPr lang="ko-KR" altLang="en-US" dirty="0"/>
              <a:t>문</a:t>
            </a:r>
          </a:p>
          <a:p>
            <a:pPr lvl="1"/>
            <a:r>
              <a:rPr lang="ko-KR" altLang="en-US" dirty="0"/>
              <a:t>변수가 초기값을 갖고 한 번씩 반복할 때마다 </a:t>
            </a:r>
            <a:r>
              <a:rPr lang="ko-KR" altLang="en-US" dirty="0" err="1"/>
              <a:t>증가값만큼</a:t>
            </a:r>
            <a:r>
              <a:rPr lang="ko-KR" altLang="en-US" dirty="0"/>
              <a:t> 증가되면서 </a:t>
            </a:r>
            <a:r>
              <a:rPr lang="ko-KR" altLang="en-US" dirty="0" err="1"/>
              <a:t>종료값보다</a:t>
            </a:r>
            <a:r>
              <a:rPr lang="ko-KR" altLang="en-US" dirty="0"/>
              <a:t> 작거나 같은 동안 ‘</a:t>
            </a:r>
            <a:r>
              <a:rPr lang="ko-KR" altLang="en-US" dirty="0" err="1"/>
              <a:t>문장들’을</a:t>
            </a:r>
            <a:r>
              <a:rPr lang="ko-KR" altLang="en-US" dirty="0"/>
              <a:t> 실행</a:t>
            </a:r>
          </a:p>
          <a:p>
            <a:pPr lvl="1"/>
            <a:r>
              <a:rPr lang="ko-KR" altLang="en-US" dirty="0" err="1"/>
              <a:t>증가값은</a:t>
            </a:r>
            <a:r>
              <a:rPr lang="ko-KR" altLang="en-US" dirty="0"/>
              <a:t> 생략 가능</a:t>
            </a:r>
            <a:r>
              <a:rPr lang="en-US" altLang="ko-KR" dirty="0"/>
              <a:t>, </a:t>
            </a:r>
            <a:r>
              <a:rPr lang="ko-KR" altLang="en-US" dirty="0"/>
              <a:t>생략하면 반복할 때마다 변수 값은 </a:t>
            </a:r>
            <a:r>
              <a:rPr lang="en-US" altLang="ko-KR" dirty="0"/>
              <a:t>1</a:t>
            </a:r>
            <a:r>
              <a:rPr lang="ko-KR" altLang="en-US" dirty="0"/>
              <a:t>씩 </a:t>
            </a:r>
            <a:r>
              <a:rPr lang="ko-KR" altLang="en-US" dirty="0" smtClean="0"/>
              <a:t>증가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blackWhite">
          <a:xfrm>
            <a:off x="1143000" y="2238668"/>
            <a:ext cx="4572000" cy="990600"/>
          </a:xfrm>
          <a:prstGeom prst="roundRect">
            <a:avLst>
              <a:gd name="adj" fmla="val 3333"/>
            </a:avLst>
          </a:prstGeom>
          <a:solidFill>
            <a:srgbClr val="FF66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 dirty="0" smtClean="0">
                <a:latin typeface="Comic Sans MS" panose="030F0702030302020204" pitchFamily="66" charset="0"/>
                <a:ea typeface="맑은 고딕" panose="020B0503020000020004" pitchFamily="50" charset="-127"/>
              </a:rPr>
              <a:t>DO </a:t>
            </a:r>
            <a:r>
              <a:rPr lang="ko-KR" altLang="en-US" dirty="0">
                <a:latin typeface="Comic Sans MS" panose="030F0702030302020204" pitchFamily="66" charset="0"/>
                <a:ea typeface="맑은 고딕" panose="020B0503020000020004" pitchFamily="50" charset="-127"/>
              </a:rPr>
              <a:t>레이블 변수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=</a:t>
            </a:r>
            <a:r>
              <a:rPr lang="ko-KR" altLang="en-US" dirty="0">
                <a:latin typeface="Comic Sans MS" panose="030F0702030302020204" pitchFamily="66" charset="0"/>
                <a:ea typeface="맑은 고딕" panose="020B0503020000020004" pitchFamily="50" charset="-127"/>
              </a:rPr>
              <a:t>초기값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, </a:t>
            </a:r>
            <a:r>
              <a:rPr lang="ko-KR" altLang="en-US" dirty="0" err="1">
                <a:latin typeface="Comic Sans MS" panose="030F0702030302020204" pitchFamily="66" charset="0"/>
                <a:ea typeface="맑은 고딕" panose="020B0503020000020004" pitchFamily="50" charset="-127"/>
              </a:rPr>
              <a:t>종료값</a:t>
            </a:r>
            <a:r>
              <a:rPr lang="ko-KR" altLang="en-US" dirty="0">
                <a:latin typeface="Comic Sans MS" panose="030F0702030302020204" pitchFamily="66" charset="0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[, </a:t>
            </a:r>
            <a:r>
              <a:rPr lang="ko-KR" altLang="en-US" dirty="0" err="1">
                <a:latin typeface="Comic Sans MS" panose="030F0702030302020204" pitchFamily="66" charset="0"/>
                <a:ea typeface="맑은 고딕" panose="020B0503020000020004" pitchFamily="50" charset="-127"/>
              </a:rPr>
              <a:t>증가값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]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           </a:t>
            </a:r>
            <a:r>
              <a:rPr lang="ko-KR" altLang="en-US" dirty="0">
                <a:latin typeface="Comic Sans MS" panose="030F0702030302020204" pitchFamily="66" charset="0"/>
                <a:ea typeface="맑은 고딕" panose="020B0503020000020004" pitchFamily="50" charset="-127"/>
              </a:rPr>
              <a:t>문장들</a:t>
            </a:r>
          </a:p>
          <a:p>
            <a:pPr algn="l"/>
            <a:r>
              <a:rPr lang="ko-KR" altLang="en-US" dirty="0">
                <a:latin typeface="Comic Sans MS" panose="030F0702030302020204" pitchFamily="66" charset="0"/>
                <a:ea typeface="맑은 고딕" panose="020B0503020000020004" pitchFamily="50" charset="-127"/>
              </a:rPr>
              <a:t> 레이블 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CONTINUE</a:t>
            </a: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blackWhite">
          <a:xfrm>
            <a:off x="1122023" y="3933056"/>
            <a:ext cx="2362200" cy="10668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DO 10 I=1, 5</a:t>
            </a:r>
          </a:p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      </a:t>
            </a:r>
            <a:r>
              <a:rPr lang="ko-KR" altLang="en-US">
                <a:latin typeface="Comic Sans MS" panose="030F0702030302020204" pitchFamily="66" charset="0"/>
                <a:ea typeface="맑은 고딕" panose="020B0503020000020004" pitchFamily="50" charset="-127"/>
              </a:rPr>
              <a:t>문장들</a:t>
            </a:r>
          </a:p>
          <a:p>
            <a:pPr algn="l"/>
            <a:r>
              <a:rPr lang="ko-KR" altLang="en-US">
                <a:latin typeface="Comic Sans MS" panose="030F0702030302020204" pitchFamily="66" charset="0"/>
                <a:ea typeface="맑은 고딕" panose="020B0503020000020004" pitchFamily="50" charset="-127"/>
              </a:rPr>
              <a:t> </a:t>
            </a:r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10 CONTINUE</a:t>
            </a: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blackWhite">
          <a:xfrm>
            <a:off x="4474823" y="3933056"/>
            <a:ext cx="2362200" cy="10668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DO 10 I=1, 5, 2</a:t>
            </a:r>
          </a:p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      </a:t>
            </a:r>
            <a:r>
              <a:rPr lang="ko-KR" altLang="en-US">
                <a:latin typeface="Comic Sans MS" panose="030F0702030302020204" pitchFamily="66" charset="0"/>
                <a:ea typeface="맑은 고딕" panose="020B0503020000020004" pitchFamily="50" charset="-127"/>
              </a:rPr>
              <a:t>문장들</a:t>
            </a:r>
          </a:p>
          <a:p>
            <a:pPr algn="l"/>
            <a:r>
              <a:rPr lang="ko-KR" altLang="en-US">
                <a:latin typeface="Comic Sans MS" panose="030F0702030302020204" pitchFamily="66" charset="0"/>
                <a:ea typeface="맑은 고딕" panose="020B0503020000020004" pitchFamily="50" charset="-127"/>
              </a:rPr>
              <a:t> </a:t>
            </a:r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10 CONTINUE</a:t>
            </a:r>
          </a:p>
        </p:txBody>
      </p:sp>
    </p:spTree>
    <p:extLst>
      <p:ext uri="{BB962C8B-B14F-4D97-AF65-F5344CB8AC3E}">
        <p14:creationId xmlns:p14="http://schemas.microsoft.com/office/powerpoint/2010/main" val="558198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/>
              <a:t>문</a:t>
            </a:r>
          </a:p>
          <a:p>
            <a:pPr lvl="1"/>
            <a:r>
              <a:rPr lang="ko-KR" altLang="en-US" dirty="0"/>
              <a:t>식이 참인 동안 문장을 반복해서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EBNF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 rotWithShape="1">
          <a:blip r:embed="rId2" cstate="print"/>
          <a:srcRect t="45499"/>
          <a:stretch/>
        </p:blipFill>
        <p:spPr bwMode="auto">
          <a:xfrm>
            <a:off x="3203848" y="1572687"/>
            <a:ext cx="3354011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AutoShape 7"/>
          <p:cNvSpPr>
            <a:spLocks noChangeArrowheads="1"/>
          </p:cNvSpPr>
          <p:nvPr/>
        </p:nvSpPr>
        <p:spPr bwMode="blackWhite">
          <a:xfrm>
            <a:off x="1152842" y="4263281"/>
            <a:ext cx="4343400" cy="347662"/>
          </a:xfrm>
          <a:prstGeom prst="roundRect">
            <a:avLst>
              <a:gd name="adj" fmla="val 3333"/>
            </a:avLst>
          </a:prstGeom>
          <a:solidFill>
            <a:srgbClr val="FF66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&lt;while&gt; → while (&lt;expression&gt;) &lt;statement&gt;</a:t>
            </a: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blackWhite">
          <a:xfrm>
            <a:off x="1152842" y="1654618"/>
            <a:ext cx="1600200" cy="609600"/>
          </a:xfrm>
          <a:prstGeom prst="roundRect">
            <a:avLst>
              <a:gd name="adj" fmla="val 3333"/>
            </a:avLst>
          </a:prstGeom>
          <a:solidFill>
            <a:srgbClr val="FF66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while ( </a:t>
            </a:r>
            <a:r>
              <a:rPr lang="ko-KR" altLang="en-US">
                <a:latin typeface="Comic Sans MS" panose="030F0702030302020204" pitchFamily="66" charset="0"/>
                <a:ea typeface="맑은 고딕" panose="020B0503020000020004" pitchFamily="50" charset="-127"/>
              </a:rPr>
              <a:t>식 </a:t>
            </a:r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)</a:t>
            </a:r>
          </a:p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   </a:t>
            </a:r>
            <a:r>
              <a:rPr lang="ko-KR" altLang="en-US">
                <a:latin typeface="Comic Sans MS" panose="030F0702030302020204" pitchFamily="66" charset="0"/>
                <a:ea typeface="맑은 고딕" panose="020B0503020000020004" pitchFamily="50" charset="-127"/>
              </a:rPr>
              <a:t>문장 </a:t>
            </a:r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02651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C/C</a:t>
            </a:r>
            <a:r>
              <a:rPr lang="en-US" altLang="ko-KR" dirty="0"/>
              <a:t>++/Java</a:t>
            </a:r>
            <a:r>
              <a:rPr lang="ko-KR" altLang="en-US" dirty="0"/>
              <a:t>의 </a:t>
            </a:r>
            <a:r>
              <a:rPr lang="en-US" altLang="ko-KR" dirty="0"/>
              <a:t>while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/>
          <a:srcRect r="25556"/>
          <a:stretch>
            <a:fillRect/>
          </a:stretch>
        </p:blipFill>
        <p:spPr bwMode="auto">
          <a:xfrm>
            <a:off x="611560" y="2828005"/>
            <a:ext cx="4392488" cy="1952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 rotWithShape="1">
          <a:blip r:embed="rId3" cstate="print"/>
          <a:srcRect b="59499"/>
          <a:stretch/>
        </p:blipFill>
        <p:spPr bwMode="auto">
          <a:xfrm>
            <a:off x="5076056" y="2840945"/>
            <a:ext cx="3264254" cy="166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AutoShape 8"/>
          <p:cNvSpPr>
            <a:spLocks noChangeArrowheads="1"/>
          </p:cNvSpPr>
          <p:nvPr/>
        </p:nvSpPr>
        <p:spPr bwMode="blackWhite">
          <a:xfrm>
            <a:off x="827584" y="1340768"/>
            <a:ext cx="1600200" cy="1371600"/>
          </a:xfrm>
          <a:prstGeom prst="roundRect">
            <a:avLst>
              <a:gd name="adj" fmla="val 3333"/>
            </a:avLst>
          </a:prstGeom>
          <a:solidFill>
            <a:srgbClr val="FF66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while ( </a:t>
            </a:r>
            <a:r>
              <a:rPr lang="ko-KR" altLang="en-US" dirty="0">
                <a:latin typeface="Comic Sans MS" panose="030F0702030302020204" pitchFamily="66" charset="0"/>
                <a:ea typeface="맑은 고딕" panose="020B0503020000020004" pitchFamily="50" charset="-127"/>
              </a:rPr>
              <a:t>식 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) {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    </a:t>
            </a:r>
            <a:r>
              <a:rPr lang="ko-KR" altLang="en-US" dirty="0">
                <a:latin typeface="Comic Sans MS" panose="030F0702030302020204" pitchFamily="66" charset="0"/>
                <a:ea typeface="맑은 고딕" panose="020B0503020000020004" pitchFamily="50" charset="-127"/>
              </a:rPr>
              <a:t>문장 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1;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    </a:t>
            </a:r>
            <a:r>
              <a:rPr lang="ko-KR" altLang="en-US" dirty="0">
                <a:latin typeface="Comic Sans MS" panose="030F0702030302020204" pitchFamily="66" charset="0"/>
                <a:ea typeface="맑은 고딕" panose="020B0503020000020004" pitchFamily="50" charset="-127"/>
              </a:rPr>
              <a:t>문장 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2;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    :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279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Ada</a:t>
            </a:r>
            <a:r>
              <a:rPr lang="ko-KR" altLang="en-US" dirty="0"/>
              <a:t>의 </a:t>
            </a:r>
            <a:r>
              <a:rPr lang="en-US" altLang="ko-KR" dirty="0"/>
              <a:t>while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loop</a:t>
            </a:r>
            <a:r>
              <a:rPr lang="ko-KR" altLang="en-US" dirty="0" smtClean="0"/>
              <a:t>와 함께 표현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blackWhite">
          <a:xfrm>
            <a:off x="1043608" y="1628800"/>
            <a:ext cx="1600200" cy="1371600"/>
          </a:xfrm>
          <a:prstGeom prst="roundRect">
            <a:avLst>
              <a:gd name="adj" fmla="val 3333"/>
            </a:avLst>
          </a:prstGeom>
          <a:solidFill>
            <a:srgbClr val="FF66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while </a:t>
            </a:r>
            <a:r>
              <a:rPr lang="en-US" altLang="ko-KR" dirty="0" smtClean="0">
                <a:latin typeface="Comic Sans MS" panose="030F0702030302020204" pitchFamily="66" charset="0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Comic Sans MS" panose="030F0702030302020204" pitchFamily="66" charset="0"/>
                <a:ea typeface="맑은 고딕" panose="020B0503020000020004" pitchFamily="50" charset="-127"/>
              </a:rPr>
              <a:t>식 </a:t>
            </a:r>
            <a:r>
              <a:rPr lang="en-US" altLang="ko-KR" dirty="0" smtClean="0">
                <a:latin typeface="Comic Sans MS" panose="030F0702030302020204" pitchFamily="66" charset="0"/>
                <a:ea typeface="맑은 고딕" panose="020B0503020000020004" pitchFamily="50" charset="-127"/>
              </a:rPr>
              <a:t>loop </a:t>
            </a:r>
            <a:endParaRPr lang="en-US" altLang="ko-KR" dirty="0">
              <a:latin typeface="Comic Sans MS" panose="030F0702030302020204" pitchFamily="66" charset="0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    </a:t>
            </a:r>
            <a:r>
              <a:rPr lang="ko-KR" altLang="en-US" dirty="0" smtClean="0">
                <a:latin typeface="Comic Sans MS" panose="030F0702030302020204" pitchFamily="66" charset="0"/>
                <a:ea typeface="맑은 고딕" panose="020B0503020000020004" pitchFamily="50" charset="-127"/>
              </a:rPr>
              <a:t>문장</a:t>
            </a:r>
            <a:r>
              <a:rPr lang="ko-KR" altLang="en-US" dirty="0">
                <a:latin typeface="Comic Sans MS" panose="030F0702030302020204" pitchFamily="66" charset="0"/>
                <a:ea typeface="맑은 고딕" panose="020B0503020000020004" pitchFamily="50" charset="-127"/>
              </a:rPr>
              <a:t>들</a:t>
            </a:r>
            <a:endParaRPr lang="en-US" altLang="ko-KR" dirty="0">
              <a:latin typeface="Comic Sans MS" panose="030F0702030302020204" pitchFamily="66" charset="0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 smtClean="0">
                <a:latin typeface="Comic Sans MS" panose="030F0702030302020204" pitchFamily="66" charset="0"/>
                <a:ea typeface="맑은 고딕" panose="020B0503020000020004" pitchFamily="50" charset="-127"/>
              </a:rPr>
              <a:t>end loop;</a:t>
            </a:r>
            <a:endParaRPr lang="en-US" altLang="ko-KR" dirty="0">
              <a:latin typeface="Comic Sans MS" panose="030F0702030302020204" pitchFamily="66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6339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/>
              <a:t>문을 사용하는 </a:t>
            </a:r>
            <a:r>
              <a:rPr lang="en-US" altLang="ko-KR" dirty="0"/>
              <a:t>Ada </a:t>
            </a:r>
            <a:r>
              <a:rPr lang="ko-KR" altLang="en-US" dirty="0"/>
              <a:t>예제</a:t>
            </a:r>
          </a:p>
          <a:p>
            <a:endParaRPr lang="ko-KR" altLang="en-US" dirty="0"/>
          </a:p>
        </p:txBody>
      </p:sp>
      <p:sp>
        <p:nvSpPr>
          <p:cNvPr id="4" name="내용 개체 틀 14"/>
          <p:cNvSpPr>
            <a:spLocks/>
          </p:cNvSpPr>
          <p:nvPr/>
        </p:nvSpPr>
        <p:spPr bwMode="auto">
          <a:xfrm>
            <a:off x="683568" y="1268760"/>
            <a:ext cx="7237412" cy="3657600"/>
          </a:xfrm>
          <a:prstGeom prst="rect">
            <a:avLst/>
          </a:prstGeom>
          <a:solidFill>
            <a:srgbClr val="E2E8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3619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 defTabSz="3619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 defTabSz="3619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 defTabSz="3619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 defTabSz="3619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defTabSz="3619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defTabSz="3619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defTabSz="3619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defTabSz="3619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with TEXT_IO;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use TEXT_IO;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procedure sum is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	package INT_IO is new TEXT_IO.INTEGER_IO (integer);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	use INT_IO;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	index, result: integer;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begin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	index := 1;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	result := 0;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	while index &lt;= 10 loop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		result := result + index;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		index := index + 1;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	end loop;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	put(result);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end sum;</a:t>
            </a:r>
          </a:p>
        </p:txBody>
      </p:sp>
    </p:spTree>
    <p:extLst>
      <p:ext uri="{BB962C8B-B14F-4D97-AF65-F5344CB8AC3E}">
        <p14:creationId xmlns:p14="http://schemas.microsoft.com/office/powerpoint/2010/main" val="4605916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while </a:t>
            </a:r>
            <a:r>
              <a:rPr lang="ko-KR" altLang="en-US" dirty="0" smtClean="0"/>
              <a:t>문은 식이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시작되면서 조건식을 검사하기 때문에 조건식이 거짓이면 반복 문장이 한번도 실행되지 않음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C/C++/Java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적어도 한번은 실행되도록 </a:t>
            </a:r>
            <a:r>
              <a:rPr lang="en-US" altLang="ko-KR" dirty="0" smtClean="0"/>
              <a:t>do </a:t>
            </a:r>
            <a:r>
              <a:rPr lang="ko-KR" altLang="en-US" dirty="0" smtClean="0"/>
              <a:t>문을 제공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문장을 먼저 실행하고 조건식을 평가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조건식이 참이면 반복 수행을 하고 거짓이면 종료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 rotWithShape="1">
          <a:blip r:embed="rId2" cstate="print"/>
          <a:srcRect t="47306"/>
          <a:stretch/>
        </p:blipFill>
        <p:spPr bwMode="auto">
          <a:xfrm>
            <a:off x="1403648" y="2852936"/>
            <a:ext cx="3579551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55367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C/C++/Java</a:t>
            </a:r>
            <a:r>
              <a:rPr lang="ko-KR" altLang="en-US" dirty="0"/>
              <a:t>의 </a:t>
            </a:r>
            <a:r>
              <a:rPr lang="en-US" altLang="ko-KR" dirty="0" smtClean="0"/>
              <a:t>do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do </a:t>
            </a:r>
            <a:r>
              <a:rPr lang="ko-KR" altLang="en-US" dirty="0" smtClean="0"/>
              <a:t>문을 </a:t>
            </a:r>
            <a:r>
              <a:rPr lang="en-US" altLang="ko-KR" dirty="0" smtClean="0"/>
              <a:t>while</a:t>
            </a:r>
            <a:r>
              <a:rPr lang="ko-KR" altLang="en-US" dirty="0"/>
              <a:t>로 나타내기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r>
              <a:rPr lang="en-US" altLang="ko-KR" dirty="0"/>
              <a:t>do </a:t>
            </a:r>
            <a:r>
              <a:rPr lang="ko-KR" altLang="en-US" dirty="0"/>
              <a:t>문에서는 반복 문장이 단일 문장일지라도 중괄호로 묶는 것이 </a:t>
            </a:r>
            <a:r>
              <a:rPr lang="ko-KR" altLang="en-US" dirty="0" err="1"/>
              <a:t>바람직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blackWhite">
          <a:xfrm>
            <a:off x="1354206" y="3757170"/>
            <a:ext cx="1600200" cy="990600"/>
          </a:xfrm>
          <a:prstGeom prst="roundRect">
            <a:avLst>
              <a:gd name="adj" fmla="val 3333"/>
            </a:avLst>
          </a:prstGeom>
          <a:solidFill>
            <a:srgbClr val="FF66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ko-KR" altLang="en-US" dirty="0">
                <a:latin typeface="Comic Sans MS" panose="030F0702030302020204" pitchFamily="66" charset="0"/>
                <a:ea typeface="맑은 고딕" panose="020B0503020000020004" pitchFamily="50" charset="-127"/>
              </a:rPr>
              <a:t>문장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;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while (</a:t>
            </a:r>
            <a:r>
              <a:rPr lang="ko-KR" altLang="en-US" dirty="0">
                <a:latin typeface="Comic Sans MS" panose="030F0702030302020204" pitchFamily="66" charset="0"/>
                <a:ea typeface="맑은 고딕" panose="020B0503020000020004" pitchFamily="50" charset="-127"/>
              </a:rPr>
              <a:t>식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);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   </a:t>
            </a:r>
            <a:r>
              <a:rPr lang="ko-KR" altLang="en-US" dirty="0">
                <a:latin typeface="Comic Sans MS" panose="030F0702030302020204" pitchFamily="66" charset="0"/>
                <a:ea typeface="맑은 고딕" panose="020B0503020000020004" pitchFamily="50" charset="-127"/>
              </a:rPr>
              <a:t>문장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;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blackWhite">
          <a:xfrm>
            <a:off x="1354206" y="5445224"/>
            <a:ext cx="1600200" cy="914400"/>
          </a:xfrm>
          <a:prstGeom prst="roundRect">
            <a:avLst>
              <a:gd name="adj" fmla="val 3333"/>
            </a:avLst>
          </a:prstGeom>
          <a:solidFill>
            <a:srgbClr val="FF66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do{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   </a:t>
            </a:r>
            <a:r>
              <a:rPr lang="ko-KR" altLang="en-US" dirty="0">
                <a:latin typeface="Comic Sans MS" panose="030F0702030302020204" pitchFamily="66" charset="0"/>
                <a:ea typeface="맑은 고딕" panose="020B0503020000020004" pitchFamily="50" charset="-127"/>
              </a:rPr>
              <a:t>문장 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;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} while (</a:t>
            </a:r>
            <a:r>
              <a:rPr lang="ko-KR" altLang="en-US" dirty="0">
                <a:latin typeface="Comic Sans MS" panose="030F0702030302020204" pitchFamily="66" charset="0"/>
                <a:ea typeface="맑은 고딕" panose="020B0503020000020004" pitchFamily="50" charset="-127"/>
              </a:rPr>
              <a:t>식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);</a:t>
            </a:r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 cstate="print"/>
          <a:srcRect r="22312"/>
          <a:stretch>
            <a:fillRect/>
          </a:stretch>
        </p:blipFill>
        <p:spPr bwMode="auto">
          <a:xfrm>
            <a:off x="832757" y="1174198"/>
            <a:ext cx="4243299" cy="2227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"/>
          <p:cNvPicPr>
            <a:picLocks noChangeAspect="1" noChangeArrowheads="1"/>
          </p:cNvPicPr>
          <p:nvPr/>
        </p:nvPicPr>
        <p:blipFill rotWithShape="1">
          <a:blip r:embed="rId3" cstate="print"/>
          <a:srcRect b="60591"/>
          <a:stretch/>
        </p:blipFill>
        <p:spPr bwMode="auto">
          <a:xfrm>
            <a:off x="5048547" y="1471620"/>
            <a:ext cx="3344117" cy="1559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5076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9100" indent="-419100"/>
            <a:r>
              <a:rPr lang="ko-KR" altLang="en-US" dirty="0" err="1"/>
              <a:t>조건문</a:t>
            </a:r>
            <a:endParaRPr lang="ko-KR" altLang="en-US" dirty="0"/>
          </a:p>
          <a:p>
            <a:pPr marL="838200" lvl="1" indent="-381000"/>
            <a:r>
              <a:rPr lang="ko-KR" altLang="en-US" dirty="0"/>
              <a:t>조건에 따라 둘 또는 그 이상의 실행 경로 중에서 하나를 선택할 수 있는 수단을 제공하는 문장</a:t>
            </a:r>
          </a:p>
          <a:p>
            <a:pPr marL="838200" lvl="1" indent="-381000"/>
            <a:r>
              <a:rPr lang="ko-KR" altLang="en-US" dirty="0"/>
              <a:t>조건이 참이냐 </a:t>
            </a:r>
            <a:r>
              <a:rPr lang="ko-KR" altLang="en-US" dirty="0" err="1"/>
              <a:t>거짓이냐에</a:t>
            </a:r>
            <a:r>
              <a:rPr lang="ko-KR" altLang="en-US" dirty="0"/>
              <a:t> 따라 선택하는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  <a:p>
            <a:pPr marL="838200" lvl="1" indent="-381000"/>
            <a:r>
              <a:rPr lang="ko-KR" altLang="en-US" dirty="0"/>
              <a:t>조건에 따라 여러 경로 중 하나를 선택하는 </a:t>
            </a:r>
            <a:r>
              <a:rPr lang="en-US" altLang="ko-KR" dirty="0"/>
              <a:t>case(or switch)</a:t>
            </a:r>
            <a:r>
              <a:rPr lang="ko-KR" altLang="en-US" dirty="0"/>
              <a:t> 문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5079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반복 내의 임의의 지점에서 종료</a:t>
            </a:r>
          </a:p>
          <a:p>
            <a:pPr lvl="1"/>
            <a:r>
              <a:rPr lang="en-US" altLang="ko-KR" dirty="0"/>
              <a:t>C/C++/Java</a:t>
            </a:r>
            <a:r>
              <a:rPr lang="ko-KR" altLang="en-US" dirty="0"/>
              <a:t>는 </a:t>
            </a:r>
            <a:r>
              <a:rPr lang="en-US" altLang="ko-KR" dirty="0"/>
              <a:t>break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r>
              <a:rPr lang="en-US" altLang="ko-KR" dirty="0" smtClean="0"/>
              <a:t>Ada</a:t>
            </a:r>
            <a:r>
              <a:rPr lang="ko-KR" altLang="en-US" dirty="0"/>
              <a:t>는 </a:t>
            </a:r>
            <a:r>
              <a:rPr lang="en-US" altLang="ko-KR" dirty="0"/>
              <a:t>exit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blackWhite">
          <a:xfrm>
            <a:off x="1115616" y="1594779"/>
            <a:ext cx="1828800" cy="1371600"/>
          </a:xfrm>
          <a:prstGeom prst="roundRect">
            <a:avLst>
              <a:gd name="adj" fmla="val 3333"/>
            </a:avLst>
          </a:prstGeom>
          <a:solidFill>
            <a:srgbClr val="FF66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while(1) {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     ⋮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   if(⋯) break;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     ⋮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}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blackWhite">
          <a:xfrm>
            <a:off x="1115616" y="3645024"/>
            <a:ext cx="1828800" cy="1371600"/>
          </a:xfrm>
          <a:prstGeom prst="roundRect">
            <a:avLst>
              <a:gd name="adj" fmla="val 3333"/>
            </a:avLst>
          </a:prstGeom>
          <a:solidFill>
            <a:srgbClr val="FF66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loop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     ⋮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   exit when ⋯;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     ⋮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end loop;</a:t>
            </a:r>
          </a:p>
        </p:txBody>
      </p:sp>
    </p:spTree>
    <p:extLst>
      <p:ext uri="{BB962C8B-B14F-4D97-AF65-F5344CB8AC3E}">
        <p14:creationId xmlns:p14="http://schemas.microsoft.com/office/powerpoint/2010/main" val="1012880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While </a:t>
            </a:r>
            <a:r>
              <a:rPr lang="ko-KR" altLang="en-US" dirty="0" smtClean="0"/>
              <a:t>문과 같이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수행하지만 식을 표현하는 방식이 상이</a:t>
            </a: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식</a:t>
            </a:r>
            <a:r>
              <a:rPr lang="en-US" altLang="ko-KR" dirty="0" smtClean="0"/>
              <a:t>1 :  </a:t>
            </a:r>
            <a:r>
              <a:rPr lang="ko-KR" altLang="en-US" dirty="0"/>
              <a:t>초기화</a:t>
            </a:r>
          </a:p>
          <a:p>
            <a:pPr lvl="2">
              <a:defRPr/>
            </a:pPr>
            <a:r>
              <a:rPr lang="ko-KR" altLang="en-US" dirty="0"/>
              <a:t>식</a:t>
            </a:r>
            <a:r>
              <a:rPr lang="en-US" altLang="ko-KR" dirty="0"/>
              <a:t>2 : </a:t>
            </a:r>
            <a:r>
              <a:rPr lang="ko-KR" altLang="en-US" dirty="0"/>
              <a:t>종료 조건을 판단하는 식</a:t>
            </a:r>
          </a:p>
          <a:p>
            <a:pPr lvl="2">
              <a:defRPr/>
            </a:pPr>
            <a:r>
              <a:rPr lang="ko-KR" altLang="en-US" dirty="0"/>
              <a:t>식</a:t>
            </a:r>
            <a:r>
              <a:rPr lang="en-US" altLang="ko-KR" dirty="0"/>
              <a:t>3 : ‘</a:t>
            </a:r>
            <a:r>
              <a:rPr lang="ko-KR" altLang="en-US" dirty="0"/>
              <a:t>문장’ 실행 후에 평가</a:t>
            </a:r>
            <a:r>
              <a:rPr lang="en-US" altLang="ko-KR" dirty="0"/>
              <a:t>, </a:t>
            </a:r>
            <a:r>
              <a:rPr lang="ko-KR" altLang="en-US" dirty="0"/>
              <a:t>반복 변수의 값을 변환할 때 사용 </a:t>
            </a:r>
          </a:p>
          <a:p>
            <a:pPr lvl="1">
              <a:defRPr/>
            </a:pPr>
            <a:endParaRPr lang="ko-KR" altLang="en-US" dirty="0"/>
          </a:p>
          <a:p>
            <a:pPr marL="533400" lvl="1" indent="-177800">
              <a:defRPr/>
            </a:pPr>
            <a:endParaRPr lang="en-US" altLang="ko-KR" dirty="0" smtClean="0"/>
          </a:p>
          <a:p>
            <a:pPr marL="533400" lvl="1" indent="-177800">
              <a:defRPr/>
            </a:pPr>
            <a:endParaRPr lang="en-US" altLang="ko-KR" dirty="0"/>
          </a:p>
          <a:p>
            <a:pPr marL="533400" lvl="1" indent="-177800">
              <a:defRPr/>
            </a:pPr>
            <a:endParaRPr lang="en-US" altLang="ko-KR" dirty="0" smtClean="0"/>
          </a:p>
          <a:p>
            <a:pPr marL="533400" lvl="1" indent="-177800">
              <a:defRPr/>
            </a:pPr>
            <a:endParaRPr lang="en-US" altLang="ko-KR" dirty="0"/>
          </a:p>
          <a:p>
            <a:pPr marL="533400" lvl="1" indent="-177800">
              <a:defRPr/>
            </a:pPr>
            <a:r>
              <a:rPr lang="en-US" altLang="ko-KR" dirty="0" smtClean="0"/>
              <a:t>EBNF</a:t>
            </a:r>
            <a:endParaRPr lang="en-US" altLang="ko-KR" dirty="0"/>
          </a:p>
          <a:p>
            <a:pPr marL="533400" lvl="2">
              <a:defRPr/>
            </a:pPr>
            <a:endParaRPr lang="en-US" altLang="ko-KR" dirty="0"/>
          </a:p>
          <a:p>
            <a:pPr marL="533400" lvl="2"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blackWhite">
          <a:xfrm>
            <a:off x="1437629" y="1628800"/>
            <a:ext cx="2209800" cy="685800"/>
          </a:xfrm>
          <a:prstGeom prst="roundRect">
            <a:avLst>
              <a:gd name="adj" fmla="val 3333"/>
            </a:avLst>
          </a:prstGeom>
          <a:solidFill>
            <a:srgbClr val="FF66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just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for (</a:t>
            </a:r>
            <a:r>
              <a:rPr lang="ko-KR" altLang="en-US">
                <a:latin typeface="Comic Sans MS" panose="030F0702030302020204" pitchFamily="66" charset="0"/>
                <a:ea typeface="맑은 고딕" panose="020B0503020000020004" pitchFamily="50" charset="-127"/>
              </a:rPr>
              <a:t>식 </a:t>
            </a:r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1; </a:t>
            </a:r>
            <a:r>
              <a:rPr lang="ko-KR" altLang="en-US">
                <a:latin typeface="Comic Sans MS" panose="030F0702030302020204" pitchFamily="66" charset="0"/>
                <a:ea typeface="맑은 고딕" panose="020B0503020000020004" pitchFamily="50" charset="-127"/>
              </a:rPr>
              <a:t>식 </a:t>
            </a:r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2; </a:t>
            </a:r>
            <a:r>
              <a:rPr lang="ko-KR" altLang="en-US">
                <a:latin typeface="Comic Sans MS" panose="030F0702030302020204" pitchFamily="66" charset="0"/>
                <a:ea typeface="맑은 고딕" panose="020B0503020000020004" pitchFamily="50" charset="-127"/>
              </a:rPr>
              <a:t>식 </a:t>
            </a:r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3)</a:t>
            </a:r>
          </a:p>
          <a:p>
            <a:pPr algn="just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   </a:t>
            </a:r>
            <a:r>
              <a:rPr lang="ko-KR" altLang="en-US">
                <a:latin typeface="Comic Sans MS" panose="030F0702030302020204" pitchFamily="66" charset="0"/>
                <a:ea typeface="맑은 고딕" panose="020B0503020000020004" pitchFamily="50" charset="-127"/>
              </a:rPr>
              <a:t>문장</a:t>
            </a:r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;</a:t>
            </a:r>
            <a:endParaRPr lang="en-US" altLang="ko-KR" b="1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blackWhite">
          <a:xfrm>
            <a:off x="827584" y="5487416"/>
            <a:ext cx="6931025" cy="347663"/>
          </a:xfrm>
          <a:prstGeom prst="roundRect">
            <a:avLst>
              <a:gd name="adj" fmla="val 3333"/>
            </a:avLst>
          </a:prstGeom>
          <a:solidFill>
            <a:srgbClr val="FF66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&lt;for&gt; → for ([&lt;expression&gt;];[&lt;expression&gt;];[&lt;expression&gt;]) &lt;statement&gt;</a:t>
            </a:r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 rotWithShape="1">
          <a:blip r:embed="rId2" cstate="print"/>
          <a:srcRect t="58914"/>
          <a:stretch/>
        </p:blipFill>
        <p:spPr bwMode="auto">
          <a:xfrm>
            <a:off x="1275238" y="3429000"/>
            <a:ext cx="4675922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2674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C/C++/Java</a:t>
            </a:r>
            <a:r>
              <a:rPr lang="ko-KR" altLang="en-US" dirty="0"/>
              <a:t>의 </a:t>
            </a:r>
            <a:r>
              <a:rPr lang="en-US" altLang="ko-KR" dirty="0" smtClean="0"/>
              <a:t>for 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 cstate="print"/>
          <a:srcRect r="32677"/>
          <a:stretch>
            <a:fillRect/>
          </a:stretch>
        </p:blipFill>
        <p:spPr bwMode="auto">
          <a:xfrm>
            <a:off x="483227" y="1340768"/>
            <a:ext cx="4038601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 rotWithShape="1">
          <a:blip r:embed="rId3" cstate="print"/>
          <a:srcRect t="8437" r="6295" b="2126"/>
          <a:stretch/>
        </p:blipFill>
        <p:spPr bwMode="auto">
          <a:xfrm>
            <a:off x="4652200" y="1340768"/>
            <a:ext cx="4464496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164363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 </a:t>
            </a:r>
            <a:r>
              <a:rPr lang="ko-KR" altLang="en-US" dirty="0" smtClean="0"/>
              <a:t>문 사용</a:t>
            </a:r>
            <a:endParaRPr lang="en-US" altLang="ko-KR" dirty="0" smtClean="0"/>
          </a:p>
          <a:p>
            <a:pPr marL="533400" lvl="1" indent="-177800">
              <a:defRPr/>
            </a:pPr>
            <a:r>
              <a:rPr lang="ko-KR" altLang="en-US" dirty="0"/>
              <a:t>항상 참인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marL="533400" lvl="1" indent="-177800">
              <a:defRPr/>
            </a:pPr>
            <a:endParaRPr lang="en-US" altLang="ko-KR" dirty="0"/>
          </a:p>
          <a:p>
            <a:pPr marL="533400" lvl="1" indent="-177800">
              <a:defRPr/>
            </a:pPr>
            <a:endParaRPr lang="en-US" altLang="ko-KR" dirty="0" smtClean="0"/>
          </a:p>
          <a:p>
            <a:pPr marL="533400" lvl="1" indent="-177800">
              <a:defRPr/>
            </a:pPr>
            <a:endParaRPr lang="en-US" altLang="ko-KR" dirty="0"/>
          </a:p>
          <a:p>
            <a:pPr marL="533400" lvl="1" indent="-177800">
              <a:defRPr/>
            </a:pPr>
            <a:r>
              <a:rPr lang="ko-KR" altLang="en-US" dirty="0" smtClean="0"/>
              <a:t>반복 </a:t>
            </a:r>
            <a:r>
              <a:rPr lang="ko-KR" altLang="en-US" dirty="0"/>
              <a:t>변수를 사용해서 임의의 횟수만큼 반복할 때 주로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marL="533400" lvl="1" indent="-177800">
              <a:defRPr/>
            </a:pPr>
            <a:endParaRPr lang="en-US" altLang="ko-KR" dirty="0"/>
          </a:p>
          <a:p>
            <a:pPr marL="533400" lvl="1" indent="-177800">
              <a:defRPr/>
            </a:pPr>
            <a:endParaRPr lang="en-US" altLang="ko-KR" dirty="0" smtClean="0"/>
          </a:p>
          <a:p>
            <a:pPr marL="533400" lvl="1" indent="-177800">
              <a:defRPr/>
            </a:pPr>
            <a:endParaRPr lang="en-US" altLang="ko-KR" dirty="0"/>
          </a:p>
          <a:p>
            <a:pPr marL="533400" lvl="1" indent="-177800">
              <a:defRPr/>
            </a:pPr>
            <a:r>
              <a:rPr lang="en-US" altLang="ko-KR" dirty="0" smtClean="0"/>
              <a:t>for </a:t>
            </a:r>
            <a:r>
              <a:rPr lang="ko-KR" altLang="en-US" dirty="0"/>
              <a:t>문에서의 변수 선언</a:t>
            </a:r>
            <a:r>
              <a:rPr lang="en-US" altLang="ko-KR" dirty="0"/>
              <a:t>(C, Java, C++)</a:t>
            </a:r>
          </a:p>
          <a:p>
            <a:pPr lvl="1"/>
            <a:endParaRPr lang="ko-KR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blackWhite">
          <a:xfrm>
            <a:off x="961490" y="1565757"/>
            <a:ext cx="2209800" cy="685800"/>
          </a:xfrm>
          <a:prstGeom prst="roundRect">
            <a:avLst>
              <a:gd name="adj" fmla="val 3333"/>
            </a:avLst>
          </a:prstGeom>
          <a:solidFill>
            <a:srgbClr val="FF66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just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for ( ; ; )</a:t>
            </a:r>
          </a:p>
          <a:p>
            <a:pPr algn="just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   </a:t>
            </a:r>
            <a:r>
              <a:rPr lang="ko-KR" altLang="en-US">
                <a:latin typeface="Comic Sans MS" panose="030F0702030302020204" pitchFamily="66" charset="0"/>
                <a:ea typeface="맑은 고딕" panose="020B0503020000020004" pitchFamily="50" charset="-127"/>
              </a:rPr>
              <a:t>문장</a:t>
            </a:r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;</a:t>
            </a:r>
            <a:endParaRPr lang="en-US" altLang="ko-KR" b="1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blackWhite">
          <a:xfrm>
            <a:off x="961490" y="2852936"/>
            <a:ext cx="2667000" cy="685800"/>
          </a:xfrm>
          <a:prstGeom prst="roundRect">
            <a:avLst>
              <a:gd name="adj" fmla="val 3333"/>
            </a:avLst>
          </a:prstGeom>
          <a:solidFill>
            <a:srgbClr val="FF66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for(i=0; i&lt;size; i++)</a:t>
            </a:r>
          </a:p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   sum = sum + data[i];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blackWhite">
          <a:xfrm>
            <a:off x="961490" y="4267781"/>
            <a:ext cx="3048000" cy="685800"/>
          </a:xfrm>
          <a:prstGeom prst="roundRect">
            <a:avLst>
              <a:gd name="adj" fmla="val 3333"/>
            </a:avLst>
          </a:prstGeom>
          <a:solidFill>
            <a:srgbClr val="FF66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for(</a:t>
            </a:r>
            <a:r>
              <a:rPr lang="en-US" altLang="ko-KR" dirty="0" err="1">
                <a:latin typeface="Comic Sans MS" panose="030F0702030302020204" pitchFamily="66" charset="0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Comic Sans MS" panose="030F0702030302020204" pitchFamily="66" charset="0"/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=0; </a:t>
            </a:r>
            <a:r>
              <a:rPr lang="en-US" altLang="ko-KR" dirty="0" err="1">
                <a:latin typeface="Comic Sans MS" panose="030F0702030302020204" pitchFamily="66" charset="0"/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&lt;size; </a:t>
            </a:r>
            <a:r>
              <a:rPr lang="en-US" altLang="ko-KR" dirty="0" err="1">
                <a:latin typeface="Comic Sans MS" panose="030F0702030302020204" pitchFamily="66" charset="0"/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++)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   sum = sum + data[</a:t>
            </a:r>
            <a:r>
              <a:rPr lang="en-US" altLang="ko-KR" dirty="0" err="1">
                <a:latin typeface="Comic Sans MS" panose="030F0702030302020204" pitchFamily="66" charset="0"/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35955812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Ada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for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/>
              <a:t>변수 </a:t>
            </a:r>
            <a:r>
              <a:rPr lang="en-US" altLang="ko-KR" dirty="0"/>
              <a:t>: </a:t>
            </a:r>
            <a:r>
              <a:rPr lang="ko-KR" altLang="en-US" dirty="0"/>
              <a:t>범위의 </a:t>
            </a:r>
            <a:r>
              <a:rPr lang="ko-KR" altLang="en-US" dirty="0" err="1"/>
              <a:t>하한값</a:t>
            </a:r>
            <a:r>
              <a:rPr lang="en-US" altLang="ko-KR" dirty="0"/>
              <a:t>~</a:t>
            </a:r>
            <a:r>
              <a:rPr lang="ko-KR" altLang="en-US" dirty="0"/>
              <a:t>상한 값이 될 때까지 반복</a:t>
            </a:r>
          </a:p>
          <a:p>
            <a:pPr lvl="1"/>
            <a:r>
              <a:rPr lang="ko-KR" altLang="en-US" dirty="0"/>
              <a:t>반복할 때마다 변수의 값은 </a:t>
            </a:r>
            <a:r>
              <a:rPr lang="en-US" altLang="ko-KR" dirty="0"/>
              <a:t>1</a:t>
            </a:r>
            <a:r>
              <a:rPr lang="ko-KR" altLang="en-US" dirty="0"/>
              <a:t>씩 증가</a:t>
            </a:r>
          </a:p>
          <a:p>
            <a:pPr lvl="1"/>
            <a:r>
              <a:rPr lang="ko-KR" altLang="en-US" dirty="0"/>
              <a:t>범위 </a:t>
            </a:r>
            <a:r>
              <a:rPr lang="en-US" altLang="ko-KR" dirty="0"/>
              <a:t>: 1..10</a:t>
            </a:r>
            <a:r>
              <a:rPr lang="ko-KR" altLang="en-US" dirty="0"/>
              <a:t>과 같이 정수 또는 열거 타입의 부분 범위</a:t>
            </a:r>
          </a:p>
          <a:p>
            <a:pPr lvl="1"/>
            <a:r>
              <a:rPr lang="en-US" altLang="ko-KR" dirty="0"/>
              <a:t>reverse</a:t>
            </a:r>
            <a:r>
              <a:rPr lang="ko-KR" altLang="en-US" dirty="0"/>
              <a:t>를 사용하면 범위의 값이 역순으로 변수에 배정</a:t>
            </a: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blackWhite">
          <a:xfrm>
            <a:off x="827584" y="1268760"/>
            <a:ext cx="3200400" cy="838200"/>
          </a:xfrm>
          <a:prstGeom prst="roundRect">
            <a:avLst>
              <a:gd name="adj" fmla="val 3333"/>
            </a:avLst>
          </a:prstGeom>
          <a:solidFill>
            <a:srgbClr val="FF66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for </a:t>
            </a:r>
            <a:r>
              <a:rPr lang="ko-KR" altLang="en-US" dirty="0">
                <a:latin typeface="Comic Sans MS" panose="030F0702030302020204" pitchFamily="66" charset="0"/>
                <a:ea typeface="맑은 고딕" panose="020B0503020000020004" pitchFamily="50" charset="-127"/>
              </a:rPr>
              <a:t>변수 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in [reverse] </a:t>
            </a:r>
            <a:r>
              <a:rPr lang="ko-KR" altLang="en-US" dirty="0">
                <a:latin typeface="Comic Sans MS" panose="030F0702030302020204" pitchFamily="66" charset="0"/>
                <a:ea typeface="맑은 고딕" panose="020B0503020000020004" pitchFamily="50" charset="-127"/>
              </a:rPr>
              <a:t>범위 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loop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   </a:t>
            </a:r>
            <a:r>
              <a:rPr lang="ko-KR" altLang="en-US" dirty="0">
                <a:latin typeface="Comic Sans MS" panose="030F0702030302020204" pitchFamily="66" charset="0"/>
                <a:ea typeface="맑은 고딕" panose="020B0503020000020004" pitchFamily="50" charset="-127"/>
              </a:rPr>
              <a:t>문장들</a:t>
            </a:r>
          </a:p>
          <a:p>
            <a:pPr algn="l"/>
            <a:r>
              <a:rPr lang="ko-KR" altLang="en-US" dirty="0">
                <a:latin typeface="Comic Sans MS" panose="030F0702030302020204" pitchFamily="66" charset="0"/>
                <a:ea typeface="맑은 고딕" panose="020B0503020000020004" pitchFamily="50" charset="-127"/>
              </a:rPr>
              <a:t> 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end loop;</a:t>
            </a: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blackWhite">
          <a:xfrm>
            <a:off x="1043608" y="4005064"/>
            <a:ext cx="3200400" cy="838200"/>
          </a:xfrm>
          <a:prstGeom prst="roundRect">
            <a:avLst>
              <a:gd name="adj" fmla="val 3333"/>
            </a:avLst>
          </a:prstGeom>
          <a:solidFill>
            <a:srgbClr val="FF66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01  for </a:t>
            </a:r>
            <a:r>
              <a:rPr lang="en-US" altLang="ko-KR" dirty="0" err="1">
                <a:latin typeface="Comic Sans MS" panose="030F0702030302020204" pitchFamily="66" charset="0"/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 in 0..size-1 loop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02     sum := sum + data(</a:t>
            </a:r>
            <a:r>
              <a:rPr lang="en-US" altLang="ko-KR" dirty="0" err="1">
                <a:latin typeface="Comic Sans MS" panose="030F0702030302020204" pitchFamily="66" charset="0"/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);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03  end loop;</a:t>
            </a:r>
          </a:p>
        </p:txBody>
      </p:sp>
    </p:spTree>
    <p:extLst>
      <p:ext uri="{BB962C8B-B14F-4D97-AF65-F5344CB8AC3E}">
        <p14:creationId xmlns:p14="http://schemas.microsoft.com/office/powerpoint/2010/main" val="27910842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Ada for </a:t>
            </a:r>
            <a:r>
              <a:rPr lang="ko-KR" altLang="en-US" dirty="0"/>
              <a:t>문의 특징</a:t>
            </a:r>
          </a:p>
          <a:p>
            <a:pPr lvl="1"/>
            <a:r>
              <a:rPr lang="ko-KR" altLang="en-US" dirty="0"/>
              <a:t>반복 변수가 </a:t>
            </a:r>
            <a:r>
              <a:rPr lang="en-US" altLang="ko-KR" dirty="0"/>
              <a:t>for </a:t>
            </a:r>
            <a:r>
              <a:rPr lang="ko-KR" altLang="en-US" dirty="0"/>
              <a:t>구조 내에서만 사용되는 지역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pPr lvl="2"/>
            <a:r>
              <a:rPr lang="en-US" altLang="ko-KR" dirty="0"/>
              <a:t>01, 05</a:t>
            </a:r>
            <a:r>
              <a:rPr lang="ko-KR" altLang="en-US" dirty="0"/>
              <a:t>행에서 사용한 </a:t>
            </a:r>
            <a:r>
              <a:rPr lang="en-US" altLang="ko-KR" dirty="0" err="1"/>
              <a:t>i</a:t>
            </a:r>
            <a:r>
              <a:rPr lang="ko-KR" altLang="en-US" dirty="0"/>
              <a:t>와 </a:t>
            </a:r>
            <a:r>
              <a:rPr lang="en-US" altLang="ko-KR" dirty="0"/>
              <a:t>02, 03</a:t>
            </a:r>
            <a:r>
              <a:rPr lang="ko-KR" altLang="en-US" dirty="0"/>
              <a:t>행에서 </a:t>
            </a:r>
            <a:r>
              <a:rPr lang="ko-KR" altLang="en-US" dirty="0" smtClean="0"/>
              <a:t>사용한 </a:t>
            </a:r>
            <a:r>
              <a:rPr lang="en-US" altLang="ko-KR" dirty="0" err="1"/>
              <a:t>i</a:t>
            </a:r>
            <a:r>
              <a:rPr lang="ko-KR" altLang="en-US" dirty="0"/>
              <a:t>는 다른 변수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반복 </a:t>
            </a:r>
            <a:r>
              <a:rPr lang="ko-KR" altLang="en-US" dirty="0"/>
              <a:t>구조 내부에서 값을 임의로 배정할 수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pPr lvl="2"/>
            <a:r>
              <a:rPr lang="en-US" altLang="ko-KR" dirty="0"/>
              <a:t>03</a:t>
            </a:r>
            <a:r>
              <a:rPr lang="ko-KR" altLang="en-US" dirty="0"/>
              <a:t>행에서 </a:t>
            </a:r>
            <a:r>
              <a:rPr lang="en-US" altLang="ko-KR" dirty="0" err="1"/>
              <a:t>i</a:t>
            </a:r>
            <a:r>
              <a:rPr lang="ko-KR" altLang="en-US" dirty="0"/>
              <a:t>에 임의 값을 배정하면 오류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blackWhite">
          <a:xfrm>
            <a:off x="1229615" y="1916832"/>
            <a:ext cx="3200400" cy="1295400"/>
          </a:xfrm>
          <a:prstGeom prst="roundRect">
            <a:avLst>
              <a:gd name="adj" fmla="val 3333"/>
            </a:avLst>
          </a:prstGeom>
          <a:solidFill>
            <a:srgbClr val="FF66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01  </a:t>
            </a:r>
            <a:r>
              <a:rPr lang="en-US" altLang="ko-KR" dirty="0">
                <a:solidFill>
                  <a:srgbClr val="FF00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: float := 3.1;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02  for </a:t>
            </a:r>
            <a:r>
              <a:rPr lang="en-US" altLang="ko-KR" dirty="0" err="1">
                <a:solidFill>
                  <a:srgbClr val="0070C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 in 0..5 loop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03     sum := sum + </a:t>
            </a:r>
            <a:r>
              <a:rPr lang="en-US" altLang="ko-KR" dirty="0" err="1">
                <a:solidFill>
                  <a:srgbClr val="0070C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;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04  end loop;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05  </a:t>
            </a:r>
            <a:r>
              <a:rPr lang="en-US" altLang="ko-KR" dirty="0" err="1">
                <a:solidFill>
                  <a:srgbClr val="FF00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 := 7.9;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blackWhite">
          <a:xfrm>
            <a:off x="1229615" y="4077072"/>
            <a:ext cx="3200400" cy="1295400"/>
          </a:xfrm>
          <a:prstGeom prst="roundRect">
            <a:avLst>
              <a:gd name="adj" fmla="val 3333"/>
            </a:avLst>
          </a:prstGeom>
          <a:solidFill>
            <a:srgbClr val="FF66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01  for </a:t>
            </a:r>
            <a:r>
              <a:rPr lang="en-US" altLang="ko-KR" dirty="0" err="1">
                <a:latin typeface="Comic Sans MS" panose="030F0702030302020204" pitchFamily="66" charset="0"/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 in 0..5 loop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02     sum := sum + </a:t>
            </a:r>
            <a:r>
              <a:rPr lang="en-US" altLang="ko-KR" dirty="0" err="1">
                <a:latin typeface="Comic Sans MS" panose="030F0702030302020204" pitchFamily="66" charset="0"/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;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03     </a:t>
            </a:r>
            <a:r>
              <a:rPr lang="en-US" altLang="ko-KR" dirty="0" err="1">
                <a:latin typeface="Comic Sans MS" panose="030F0702030302020204" pitchFamily="66" charset="0"/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 := 3;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04  end loop;</a:t>
            </a:r>
          </a:p>
        </p:txBody>
      </p:sp>
    </p:spTree>
    <p:extLst>
      <p:ext uri="{BB962C8B-B14F-4D97-AF65-F5344CB8AC3E}">
        <p14:creationId xmlns:p14="http://schemas.microsoft.com/office/powerpoint/2010/main" val="23009308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의 여러 가지 </a:t>
            </a:r>
            <a:r>
              <a:rPr lang="ko-KR" altLang="en-US" dirty="0" smtClean="0"/>
              <a:t>변형</a:t>
            </a:r>
            <a:endParaRPr lang="en-US" altLang="ko-KR" dirty="0" smtClean="0"/>
          </a:p>
          <a:p>
            <a:pPr lvl="1"/>
            <a:r>
              <a:rPr lang="en-US" altLang="ko-KR" dirty="0"/>
              <a:t>for </a:t>
            </a:r>
            <a:r>
              <a:rPr lang="ko-KR" altLang="en-US" dirty="0"/>
              <a:t>문을 구성하는 </a:t>
            </a:r>
            <a:r>
              <a:rPr lang="ko-KR" altLang="en-US" dirty="0" err="1"/>
              <a:t>초기식</a:t>
            </a:r>
            <a:r>
              <a:rPr lang="en-US" altLang="ko-KR" dirty="0"/>
              <a:t>, </a:t>
            </a:r>
            <a:r>
              <a:rPr lang="ko-KR" altLang="en-US" dirty="0"/>
              <a:t>조건식</a:t>
            </a:r>
            <a:r>
              <a:rPr lang="en-US" altLang="ko-KR" dirty="0"/>
              <a:t>, </a:t>
            </a:r>
            <a:r>
              <a:rPr lang="ko-KR" altLang="en-US" dirty="0" err="1"/>
              <a:t>증감식</a:t>
            </a:r>
            <a:r>
              <a:rPr lang="en-US" altLang="ko-KR" dirty="0"/>
              <a:t>, </a:t>
            </a:r>
            <a:r>
              <a:rPr lang="ko-KR" altLang="en-US" dirty="0"/>
              <a:t>반복할 문장은 모두 </a:t>
            </a:r>
            <a:r>
              <a:rPr lang="ko-KR" altLang="en-US" dirty="0" smtClean="0"/>
              <a:t>생략 가능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7816" y="1628800"/>
            <a:ext cx="673636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668328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와 </a:t>
            </a:r>
            <a:r>
              <a:rPr lang="en-US" altLang="ko-KR" dirty="0"/>
              <a:t>while</a:t>
            </a:r>
          </a:p>
          <a:p>
            <a:pPr lvl="1"/>
            <a:r>
              <a:rPr lang="en-US" altLang="ko-KR" dirty="0"/>
              <a:t>for</a:t>
            </a:r>
            <a:r>
              <a:rPr lang="ko-KR" altLang="en-US" dirty="0"/>
              <a:t>를 </a:t>
            </a:r>
            <a:r>
              <a:rPr lang="en-US" altLang="ko-KR" dirty="0"/>
              <a:t>while</a:t>
            </a:r>
            <a:r>
              <a:rPr lang="ko-KR" altLang="en-US" dirty="0"/>
              <a:t>로 변경할 때는 </a:t>
            </a:r>
            <a:r>
              <a:rPr lang="en-US" altLang="ko-KR" dirty="0"/>
              <a:t>while</a:t>
            </a:r>
            <a:r>
              <a:rPr lang="ko-KR" altLang="en-US" dirty="0"/>
              <a:t>문 앞에 </a:t>
            </a:r>
            <a:r>
              <a:rPr lang="ko-KR" altLang="en-US" dirty="0" err="1"/>
              <a:t>초기식을</a:t>
            </a:r>
            <a:r>
              <a:rPr lang="ko-KR" altLang="en-US" dirty="0"/>
              <a:t> 쓰고 </a:t>
            </a:r>
            <a:r>
              <a:rPr lang="en-US" altLang="ko-KR" dirty="0"/>
              <a:t>while </a:t>
            </a:r>
            <a:r>
              <a:rPr lang="ko-KR" altLang="en-US" dirty="0"/>
              <a:t>블록 안쪽의 맨 끝에 </a:t>
            </a:r>
            <a:r>
              <a:rPr lang="ko-KR" altLang="en-US" dirty="0" err="1"/>
              <a:t>증감식을</a:t>
            </a:r>
            <a:r>
              <a:rPr lang="ko-KR" altLang="en-US" dirty="0"/>
              <a:t> </a:t>
            </a:r>
            <a:r>
              <a:rPr lang="ko-KR" altLang="en-US" dirty="0" smtClean="0"/>
              <a:t>작성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060848"/>
            <a:ext cx="5334000" cy="2204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75057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for, while</a:t>
            </a:r>
            <a:r>
              <a:rPr lang="ko-KR" altLang="en-US" dirty="0"/>
              <a:t>과 </a:t>
            </a:r>
            <a:r>
              <a:rPr lang="en-US" altLang="ko-KR" dirty="0"/>
              <a:t>do while</a:t>
            </a:r>
            <a:r>
              <a:rPr lang="ko-KR" altLang="en-US" dirty="0"/>
              <a:t>의 차이</a:t>
            </a:r>
          </a:p>
          <a:p>
            <a:pPr lvl="1"/>
            <a:r>
              <a:rPr lang="en-US" altLang="ko-KR" dirty="0"/>
              <a:t>for</a:t>
            </a:r>
            <a:r>
              <a:rPr lang="ko-KR" altLang="en-US" dirty="0"/>
              <a:t>와 </a:t>
            </a:r>
            <a:r>
              <a:rPr lang="en-US" altLang="ko-KR" dirty="0"/>
              <a:t>while</a:t>
            </a:r>
            <a:r>
              <a:rPr lang="ko-KR" altLang="en-US" dirty="0"/>
              <a:t>은 조건식을 먼저 검사해서 조건식이 참인 경우에만 문장을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do </a:t>
            </a:r>
            <a:r>
              <a:rPr lang="en-US" altLang="ko-KR" dirty="0"/>
              <a:t>while</a:t>
            </a:r>
            <a:r>
              <a:rPr lang="ko-KR" altLang="en-US" dirty="0"/>
              <a:t>은 일단 먼저 문장을 수행한 다음에 조건식을 </a:t>
            </a:r>
            <a:r>
              <a:rPr lang="ko-KR" altLang="en-US" dirty="0" smtClean="0"/>
              <a:t>검사</a:t>
            </a:r>
            <a:endParaRPr lang="ko-KR" altLang="en-US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1015" y="2060848"/>
            <a:ext cx="6858000" cy="2944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475747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무한 반복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조건식이 항상 참이 되어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무한 수행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프로그램이 종료되지 않기 때문에 종료 조건을 제시해야 함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916832"/>
            <a:ext cx="6778181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8365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if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ko-KR" altLang="en-US" dirty="0"/>
              <a:t>조건에 따른 선택을 지원하는 구문</a:t>
            </a:r>
            <a:endParaRPr lang="en-US" altLang="ko-KR" dirty="0"/>
          </a:p>
          <a:p>
            <a:pPr lvl="1"/>
            <a:r>
              <a:rPr lang="ko-KR" altLang="en-US" dirty="0" smtClean="0"/>
              <a:t>조건이 참</a:t>
            </a:r>
            <a:r>
              <a:rPr lang="en-US" altLang="ko-KR" dirty="0" smtClean="0"/>
              <a:t>/</a:t>
            </a:r>
            <a:r>
              <a:rPr lang="ko-KR" altLang="en-US" dirty="0" smtClean="0"/>
              <a:t>거짓 여부에 따라 실행되는 문장을 달리하고자 할 때 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C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4192319"/>
            <a:ext cx="5987008" cy="1717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1"/>
          <p:cNvPicPr>
            <a:picLocks noChangeAspect="1" noChangeArrowheads="1"/>
          </p:cNvPicPr>
          <p:nvPr/>
        </p:nvPicPr>
        <p:blipFill rotWithShape="1">
          <a:blip r:embed="rId3" cstate="print"/>
          <a:srcRect t="16515" b="13905"/>
          <a:stretch/>
        </p:blipFill>
        <p:spPr bwMode="auto">
          <a:xfrm>
            <a:off x="1115616" y="1916832"/>
            <a:ext cx="3059978" cy="1801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599437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무조건 </a:t>
            </a:r>
            <a:r>
              <a:rPr lang="ko-KR" altLang="en-US" dirty="0" err="1" smtClean="0"/>
              <a:t>분기문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무조건 </a:t>
            </a:r>
            <a:r>
              <a:rPr lang="ko-KR" altLang="en-US" dirty="0" err="1" smtClean="0"/>
              <a:t>분기문</a:t>
            </a:r>
            <a:endParaRPr lang="en-US" altLang="ko-KR" dirty="0" smtClean="0"/>
          </a:p>
          <a:p>
            <a:pPr lvl="1"/>
            <a:r>
              <a:rPr lang="ko-KR" altLang="en-US" dirty="0"/>
              <a:t>프로그램의 실행 순서를 특정 위치로 바꾸는 </a:t>
            </a:r>
            <a:r>
              <a:rPr lang="ko-KR" altLang="en-US" dirty="0" smtClean="0"/>
              <a:t>문장</a:t>
            </a:r>
            <a:endParaRPr lang="en-US" altLang="ko-KR" dirty="0" smtClean="0"/>
          </a:p>
          <a:p>
            <a:pPr lvl="2"/>
            <a:r>
              <a:rPr lang="ko-KR" altLang="en-US" dirty="0"/>
              <a:t>프로그램 수행 중 제어의 흐름을 프로그램의 특정 위치로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goto</a:t>
            </a:r>
            <a:r>
              <a:rPr lang="ko-KR" altLang="en-US" dirty="0"/>
              <a:t>문을 사용하려면 먼저 이동할 문장을 가리키는 레이블</a:t>
            </a:r>
            <a:r>
              <a:rPr lang="en-US" altLang="ko-KR" dirty="0"/>
              <a:t>(label)</a:t>
            </a:r>
            <a:r>
              <a:rPr lang="ko-KR" altLang="en-US" dirty="0"/>
              <a:t>이 </a:t>
            </a:r>
            <a:r>
              <a:rPr lang="ko-KR" altLang="en-US" dirty="0" smtClean="0"/>
              <a:t>필요</a:t>
            </a:r>
            <a:endParaRPr lang="en-US" altLang="ko-KR" dirty="0"/>
          </a:p>
          <a:p>
            <a:pPr lvl="1"/>
            <a:r>
              <a:rPr lang="en-US" altLang="ko-KR" dirty="0" err="1" smtClean="0"/>
              <a:t>goto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문은 무조건 </a:t>
            </a:r>
            <a:r>
              <a:rPr lang="ko-KR" altLang="en-US" dirty="0" err="1" smtClean="0"/>
              <a:t>분기문으로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FORTRAN</a:t>
            </a:r>
            <a:r>
              <a:rPr lang="ko-KR" altLang="en-US" dirty="0"/>
              <a:t>과 같은 언어에서 중요한 역할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GO TO 20</a:t>
            </a:r>
            <a:r>
              <a:rPr lang="ko-KR" altLang="en-US" dirty="0" smtClean="0"/>
              <a:t>은 레이블 </a:t>
            </a:r>
            <a:r>
              <a:rPr lang="en-US" altLang="ko-KR" dirty="0" smtClean="0"/>
              <a:t>20 </a:t>
            </a:r>
            <a:r>
              <a:rPr lang="ko-KR" altLang="en-US" dirty="0" smtClean="0"/>
              <a:t>위치로 분기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blackWhite">
          <a:xfrm>
            <a:off x="1537815" y="2852224"/>
            <a:ext cx="3200400" cy="1295400"/>
          </a:xfrm>
          <a:prstGeom prst="roundRect">
            <a:avLst>
              <a:gd name="adj" fmla="val 3333"/>
            </a:avLst>
          </a:prstGeom>
          <a:solidFill>
            <a:srgbClr val="FF66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10  IF(K(I) .EQ. 0) GO TO 20</a:t>
            </a:r>
          </a:p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    I = I+1</a:t>
            </a:r>
          </a:p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    GO TO 10</a:t>
            </a:r>
          </a:p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20     ⋮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blackWhite">
          <a:xfrm>
            <a:off x="1547664" y="4941168"/>
            <a:ext cx="3200400" cy="1295400"/>
          </a:xfrm>
          <a:prstGeom prst="roundRect">
            <a:avLst>
              <a:gd name="adj" fmla="val 3333"/>
            </a:avLst>
          </a:prstGeom>
          <a:solidFill>
            <a:srgbClr val="FF66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while(k[i] != 0)</a:t>
            </a:r>
          </a:p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   i++;</a:t>
            </a:r>
          </a:p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  ⋮</a:t>
            </a:r>
          </a:p>
        </p:txBody>
      </p:sp>
      <p:sp>
        <p:nvSpPr>
          <p:cNvPr id="6" name="위쪽/아래쪽 화살표 5"/>
          <p:cNvSpPr/>
          <p:nvPr/>
        </p:nvSpPr>
        <p:spPr>
          <a:xfrm>
            <a:off x="2694031" y="4220360"/>
            <a:ext cx="360040" cy="648072"/>
          </a:xfrm>
          <a:prstGeom prst="upDownArrow">
            <a:avLst/>
          </a:prstGeom>
          <a:solidFill>
            <a:srgbClr val="FFC000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229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무조건 </a:t>
            </a:r>
            <a:r>
              <a:rPr lang="ko-KR" altLang="en-US" dirty="0" err="1"/>
              <a:t>분기문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goto</a:t>
            </a:r>
            <a:r>
              <a:rPr lang="en-US" altLang="ko-KR" dirty="0"/>
              <a:t> </a:t>
            </a:r>
            <a:r>
              <a:rPr lang="ko-KR" altLang="en-US" dirty="0"/>
              <a:t>문 사용 시 주의할 점</a:t>
            </a:r>
          </a:p>
          <a:p>
            <a:pPr lvl="1"/>
            <a:r>
              <a:rPr lang="en-US" altLang="ko-KR" dirty="0" err="1"/>
              <a:t>goto</a:t>
            </a:r>
            <a:r>
              <a:rPr lang="en-US" altLang="ko-KR" dirty="0"/>
              <a:t> </a:t>
            </a:r>
            <a:r>
              <a:rPr lang="ko-KR" altLang="en-US" dirty="0"/>
              <a:t>문을 무분별하게 사용하면 프로그램을 판독하기가 </a:t>
            </a:r>
            <a:r>
              <a:rPr lang="ko-KR" altLang="en-US" dirty="0" err="1"/>
              <a:t>힘들어짐</a:t>
            </a:r>
            <a:endParaRPr lang="ko-KR" altLang="en-US" dirty="0"/>
          </a:p>
          <a:p>
            <a:pPr lvl="1"/>
            <a:r>
              <a:rPr lang="ko-KR" altLang="en-US" dirty="0"/>
              <a:t>프로그램의 신뢰성이 상당히 떨어지므로 특별한 경우에만 사용 </a:t>
            </a:r>
            <a:r>
              <a:rPr lang="ko-KR" altLang="en-US" dirty="0" smtClean="0"/>
              <a:t>권장</a:t>
            </a:r>
            <a:endParaRPr lang="en-US" altLang="ko-KR" dirty="0" smtClean="0"/>
          </a:p>
          <a:p>
            <a:pPr lvl="1"/>
            <a:r>
              <a:rPr lang="en-US" altLang="ko-KR" dirty="0"/>
              <a:t>Java </a:t>
            </a:r>
            <a:r>
              <a:rPr lang="ko-KR" altLang="en-US" dirty="0"/>
              <a:t>언어는 </a:t>
            </a:r>
            <a:r>
              <a:rPr lang="en-US" altLang="ko-KR" dirty="0" err="1"/>
              <a:t>goto</a:t>
            </a:r>
            <a:r>
              <a:rPr lang="en-US" altLang="ko-KR" dirty="0"/>
              <a:t> </a:t>
            </a:r>
            <a:r>
              <a:rPr lang="ko-KR" altLang="en-US" dirty="0"/>
              <a:t>문을 </a:t>
            </a:r>
            <a:r>
              <a:rPr lang="ko-KR" altLang="en-US" dirty="0" smtClean="0"/>
              <a:t>폐기하였으며 </a:t>
            </a:r>
            <a:r>
              <a:rPr lang="en-US" altLang="ko-KR" dirty="0"/>
              <a:t>C </a:t>
            </a:r>
            <a:r>
              <a:rPr lang="ko-KR" altLang="en-US" dirty="0"/>
              <a:t>언어는 제공은 </a:t>
            </a:r>
            <a:r>
              <a:rPr lang="ko-KR" altLang="en-US" dirty="0" smtClean="0"/>
              <a:t>되지만 신중히 사용 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blackWhite">
          <a:xfrm>
            <a:off x="1229615" y="2276872"/>
            <a:ext cx="3200400" cy="3429000"/>
          </a:xfrm>
          <a:prstGeom prst="roundRect">
            <a:avLst>
              <a:gd name="adj" fmla="val 3333"/>
            </a:avLst>
          </a:prstGeom>
          <a:solidFill>
            <a:srgbClr val="FF66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 if(⋯) {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    while(⋯) {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        ⋮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       while(⋯) {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           ⋮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          if(⋯) </a:t>
            </a:r>
            <a:r>
              <a:rPr lang="en-US" altLang="ko-KR" dirty="0" err="1">
                <a:latin typeface="Comic Sans MS" panose="030F0702030302020204" pitchFamily="66" charset="0"/>
                <a:ea typeface="맑은 고딕" panose="020B0503020000020004" pitchFamily="50" charset="-127"/>
              </a:rPr>
              <a:t>goto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 out;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           ⋮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       }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        ⋮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    }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      ⋮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 }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out:  ⋮</a:t>
            </a:r>
          </a:p>
        </p:txBody>
      </p:sp>
    </p:spTree>
    <p:extLst>
      <p:ext uri="{BB962C8B-B14F-4D97-AF65-F5344CB8AC3E}">
        <p14:creationId xmlns:p14="http://schemas.microsoft.com/office/powerpoint/2010/main" val="12187395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구조적 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구조적 프로그래밍</a:t>
            </a:r>
            <a:endParaRPr lang="en-US" altLang="ko-KR" dirty="0"/>
          </a:p>
          <a:p>
            <a:pPr lvl="1"/>
            <a:r>
              <a:rPr lang="ko-KR" altLang="en-US" dirty="0" err="1"/>
              <a:t>다익스트라가</a:t>
            </a:r>
            <a:r>
              <a:rPr lang="ko-KR" altLang="en-US" dirty="0"/>
              <a:t> 발표한 “</a:t>
            </a:r>
            <a:r>
              <a:rPr lang="en-US" altLang="ko-KR" dirty="0"/>
              <a:t>Notes on Structured Programming”</a:t>
            </a:r>
            <a:r>
              <a:rPr lang="ko-KR" altLang="en-US" dirty="0"/>
              <a:t> 논문에서 유래</a:t>
            </a:r>
            <a:endParaRPr lang="en-US" altLang="ko-KR" dirty="0"/>
          </a:p>
          <a:p>
            <a:pPr lvl="1"/>
            <a:r>
              <a:rPr lang="ko-KR" altLang="en-US" dirty="0" smtClean="0"/>
              <a:t>오직 </a:t>
            </a:r>
            <a:r>
              <a:rPr lang="ko-KR" altLang="en-US" dirty="0"/>
              <a:t>하나의 입구와 출구만이 있는 제어 구조를 사용해야 한다는 프로그래밍 설계 기법</a:t>
            </a:r>
            <a:endParaRPr lang="en-US" altLang="ko-KR" dirty="0"/>
          </a:p>
          <a:p>
            <a:pPr lvl="1"/>
            <a:r>
              <a:rPr lang="ko-KR" altLang="en-US" dirty="0" smtClean="0"/>
              <a:t>프로그램을 </a:t>
            </a:r>
            <a:r>
              <a:rPr lang="ko-KR" altLang="en-US" dirty="0"/>
              <a:t>복잡하게 하는 </a:t>
            </a:r>
            <a:r>
              <a:rPr lang="en-US" altLang="ko-KR" dirty="0" err="1"/>
              <a:t>goto</a:t>
            </a:r>
            <a:r>
              <a:rPr lang="en-US" altLang="ko-KR" dirty="0"/>
              <a:t> </a:t>
            </a:r>
            <a:r>
              <a:rPr lang="ko-KR" altLang="en-US" dirty="0"/>
              <a:t>문은 이용하지 않고 구조화된 순차</a:t>
            </a:r>
            <a:r>
              <a:rPr lang="en-US" altLang="ko-KR" dirty="0"/>
              <a:t>, </a:t>
            </a:r>
            <a:r>
              <a:rPr lang="ko-KR" altLang="en-US" dirty="0"/>
              <a:t>선택</a:t>
            </a:r>
            <a:r>
              <a:rPr lang="en-US" altLang="ko-KR" dirty="0"/>
              <a:t>, </a:t>
            </a:r>
            <a:r>
              <a:rPr lang="ko-KR" altLang="en-US" dirty="0"/>
              <a:t>반복 제어 구조만을 이용하여 프로그램을 설계</a:t>
            </a:r>
            <a:endParaRPr lang="en-US" altLang="ko-KR" dirty="0"/>
          </a:p>
          <a:p>
            <a:pPr lvl="1"/>
            <a:r>
              <a:rPr lang="ko-KR" altLang="en-US" dirty="0" smtClean="0"/>
              <a:t>구조적 </a:t>
            </a:r>
            <a:r>
              <a:rPr lang="ko-KR" altLang="en-US" dirty="0"/>
              <a:t>프로그래밍의 핵심을 이루고 있는 순차</a:t>
            </a:r>
            <a:r>
              <a:rPr lang="en-US" altLang="ko-KR" dirty="0"/>
              <a:t>, </a:t>
            </a:r>
            <a:r>
              <a:rPr lang="ko-KR" altLang="en-US" dirty="0"/>
              <a:t>선택</a:t>
            </a:r>
            <a:r>
              <a:rPr lang="en-US" altLang="ko-KR" dirty="0"/>
              <a:t>, </a:t>
            </a:r>
            <a:r>
              <a:rPr lang="ko-KR" altLang="en-US" dirty="0"/>
              <a:t>반복 구조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2417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구조적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3850"/>
            <a:r>
              <a:rPr lang="ko-KR" altLang="en-US" dirty="0" smtClean="0"/>
              <a:t>순차 구조			   </a:t>
            </a:r>
            <a:r>
              <a:rPr lang="en-US" altLang="ko-KR" dirty="0" smtClean="0"/>
              <a:t>	</a:t>
            </a:r>
            <a:endParaRPr lang="ko-KR" altLang="en-US" dirty="0" smtClean="0"/>
          </a:p>
          <a:p>
            <a:pPr marL="723900" lvl="1"/>
            <a:r>
              <a:rPr lang="ko-KR" altLang="en-US" dirty="0" smtClean="0"/>
              <a:t>위에서 아래로 순차적으로 실행</a:t>
            </a:r>
          </a:p>
          <a:p>
            <a:pPr marL="723900" lvl="1"/>
            <a:r>
              <a:rPr lang="ko-KR" altLang="en-US" dirty="0" err="1" smtClean="0"/>
              <a:t>제어문을</a:t>
            </a:r>
            <a:r>
              <a:rPr lang="ko-KR" altLang="en-US" dirty="0" smtClean="0"/>
              <a:t> 사용하지 않을 경우에 수행 동작</a:t>
            </a:r>
          </a:p>
          <a:p>
            <a:pPr marL="723900" lvl="1"/>
            <a:endParaRPr lang="ko-KR" altLang="en-US" dirty="0" smtClean="0"/>
          </a:p>
          <a:p>
            <a:pPr marL="723900" lvl="1"/>
            <a:endParaRPr lang="ko-KR" altLang="en-US" dirty="0" smtClean="0"/>
          </a:p>
          <a:p>
            <a:pPr marL="723900" lvl="1"/>
            <a:endParaRPr lang="ko-KR" altLang="en-US" dirty="0" smtClean="0"/>
          </a:p>
          <a:p>
            <a:pPr marL="723900" lvl="1"/>
            <a:endParaRPr lang="ko-KR" altLang="en-US" dirty="0" smtClean="0"/>
          </a:p>
        </p:txBody>
      </p:sp>
      <p:pic>
        <p:nvPicPr>
          <p:cNvPr id="9" name="Picture 4" descr="6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31" b="12926"/>
          <a:stretch>
            <a:fillRect/>
          </a:stretch>
        </p:blipFill>
        <p:spPr bwMode="auto">
          <a:xfrm>
            <a:off x="2195736" y="1988839"/>
            <a:ext cx="1512168" cy="2836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52510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구조적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3850"/>
            <a:r>
              <a:rPr lang="ko-KR" altLang="en-US" dirty="0" smtClean="0"/>
              <a:t>선택 구조</a:t>
            </a:r>
            <a:endParaRPr lang="en-US" altLang="ko-KR" dirty="0" smtClean="0"/>
          </a:p>
          <a:p>
            <a:pPr marL="723900" lvl="1"/>
            <a:r>
              <a:rPr lang="ko-KR" altLang="en-US" dirty="0" smtClean="0"/>
              <a:t>문장을 선택적으로 실행하는 구조</a:t>
            </a:r>
            <a:endParaRPr lang="en-US" altLang="ko-KR" dirty="0" smtClean="0"/>
          </a:p>
          <a:p>
            <a:pPr marL="723900" lvl="1"/>
            <a:r>
              <a:rPr lang="en-US" altLang="ko-KR" dirty="0" smtClean="0"/>
              <a:t>If </a:t>
            </a:r>
            <a:r>
              <a:rPr lang="ko-KR" altLang="en-US" dirty="0" smtClean="0"/>
              <a:t>절과 </a:t>
            </a:r>
            <a:r>
              <a:rPr lang="en-US" altLang="ko-KR" dirty="0" smtClean="0"/>
              <a:t>else</a:t>
            </a:r>
            <a:r>
              <a:rPr lang="ko-KR" altLang="en-US" dirty="0" smtClean="0"/>
              <a:t>를 절을 선</a:t>
            </a:r>
            <a:r>
              <a:rPr lang="ko-KR" altLang="en-US" dirty="0"/>
              <a:t>택</a:t>
            </a:r>
            <a:r>
              <a:rPr lang="ko-KR" altLang="en-US" dirty="0" smtClean="0"/>
              <a:t>적으로 결합하여 사용</a:t>
            </a:r>
          </a:p>
          <a:p>
            <a:pPr marL="723900" lvl="1"/>
            <a:endParaRPr lang="ko-KR" altLang="en-US" dirty="0" smtClean="0"/>
          </a:p>
          <a:p>
            <a:pPr marL="723900" lvl="1"/>
            <a:endParaRPr lang="ko-KR" altLang="en-US" dirty="0" smtClean="0"/>
          </a:p>
          <a:p>
            <a:pPr marL="723900" lvl="1"/>
            <a:endParaRPr lang="ko-KR" altLang="en-US" dirty="0" smtClean="0"/>
          </a:p>
          <a:p>
            <a:pPr marL="723900" lvl="1"/>
            <a:endParaRPr lang="ko-KR" altLang="en-US" dirty="0" smtClean="0"/>
          </a:p>
          <a:p>
            <a:pPr marL="723900" lvl="1"/>
            <a:endParaRPr lang="ko-KR" altLang="en-US" dirty="0" smtClean="0"/>
          </a:p>
          <a:p>
            <a:pPr marL="723900" lvl="1"/>
            <a:endParaRPr lang="ko-KR" altLang="en-US" dirty="0" smtClean="0"/>
          </a:p>
          <a:p>
            <a:pPr marL="723900" lvl="1"/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10" name="Picture 5" descr="6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54"/>
          <a:stretch>
            <a:fillRect/>
          </a:stretch>
        </p:blipFill>
        <p:spPr bwMode="auto">
          <a:xfrm>
            <a:off x="683568" y="2060848"/>
            <a:ext cx="35052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 descr="6-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39"/>
          <a:stretch>
            <a:fillRect/>
          </a:stretch>
        </p:blipFill>
        <p:spPr bwMode="auto">
          <a:xfrm>
            <a:off x="4736299" y="2075330"/>
            <a:ext cx="3352800" cy="209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27859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구조적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3850"/>
            <a:r>
              <a:rPr lang="ko-KR" altLang="en-US" dirty="0" smtClean="0"/>
              <a:t>반복 구조</a:t>
            </a:r>
            <a:endParaRPr lang="en-US" altLang="ko-KR" dirty="0" smtClean="0"/>
          </a:p>
          <a:p>
            <a:pPr marL="723900" lvl="1"/>
            <a:r>
              <a:rPr lang="ko-KR" altLang="en-US" dirty="0" smtClean="0"/>
              <a:t>문장을 반복적으로 수행하기 위한 구조</a:t>
            </a:r>
          </a:p>
          <a:p>
            <a:endParaRPr lang="ko-KR" altLang="en-US" dirty="0"/>
          </a:p>
        </p:txBody>
      </p:sp>
      <p:pic>
        <p:nvPicPr>
          <p:cNvPr id="13" name="Picture 10" descr="6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00"/>
          <a:stretch>
            <a:fillRect/>
          </a:stretch>
        </p:blipFill>
        <p:spPr bwMode="auto">
          <a:xfrm>
            <a:off x="1187624" y="1556792"/>
            <a:ext cx="2091232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2156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9100" indent="-419100"/>
            <a:r>
              <a:rPr lang="en-US" altLang="ko-KR" dirty="0" smtClean="0"/>
              <a:t>if </a:t>
            </a:r>
            <a:r>
              <a:rPr lang="ko-KR" altLang="en-US" dirty="0" smtClean="0"/>
              <a:t>문은 </a:t>
            </a:r>
            <a:r>
              <a:rPr lang="en-US" altLang="ko-KR" dirty="0" smtClean="0"/>
              <a:t>FORTRAN</a:t>
            </a:r>
            <a:r>
              <a:rPr lang="ko-KR" altLang="en-US" dirty="0"/>
              <a:t>에서 처음 </a:t>
            </a:r>
            <a:r>
              <a:rPr lang="ko-KR" altLang="en-US" dirty="0" smtClean="0"/>
              <a:t>도입</a:t>
            </a:r>
            <a:endParaRPr lang="en-US" altLang="ko-KR" dirty="0" smtClean="0"/>
          </a:p>
          <a:p>
            <a:pPr marL="419100" indent="-419100"/>
            <a:endParaRPr lang="en-US" altLang="ko-KR" dirty="0"/>
          </a:p>
          <a:p>
            <a:pPr marL="419100" indent="-419100"/>
            <a:endParaRPr lang="en-US" altLang="ko-KR" dirty="0" smtClean="0"/>
          </a:p>
          <a:p>
            <a:pPr marL="419100" indent="-419100"/>
            <a:endParaRPr lang="en-US" altLang="ko-KR" dirty="0"/>
          </a:p>
          <a:p>
            <a:pPr marL="819150" lvl="1" indent="-419100"/>
            <a:r>
              <a:rPr lang="ko-KR" altLang="en-US" dirty="0"/>
              <a:t>식이 참이면 레이블 </a:t>
            </a:r>
            <a:r>
              <a:rPr lang="en-US" altLang="ko-KR" dirty="0"/>
              <a:t>L1</a:t>
            </a:r>
            <a:r>
              <a:rPr lang="ko-KR" altLang="en-US" dirty="0"/>
              <a:t>로 분기하고</a:t>
            </a:r>
            <a:r>
              <a:rPr lang="en-US" altLang="ko-KR" dirty="0"/>
              <a:t>, </a:t>
            </a:r>
            <a:r>
              <a:rPr lang="ko-KR" altLang="en-US" dirty="0"/>
              <a:t>거짓이면 레이블 </a:t>
            </a:r>
            <a:r>
              <a:rPr lang="en-US" altLang="ko-KR" dirty="0"/>
              <a:t>L2</a:t>
            </a:r>
            <a:r>
              <a:rPr lang="ko-KR" altLang="en-US" dirty="0"/>
              <a:t>로 분기</a:t>
            </a:r>
          </a:p>
          <a:p>
            <a:pPr marL="819150" lvl="1" indent="-419100"/>
            <a:r>
              <a:rPr lang="ko-KR" altLang="en-US" dirty="0"/>
              <a:t>식의 값이 음수이면 레이블 </a:t>
            </a:r>
            <a:r>
              <a:rPr lang="en-US" altLang="ko-KR" dirty="0"/>
              <a:t>L1</a:t>
            </a:r>
            <a:r>
              <a:rPr lang="ko-KR" altLang="en-US" dirty="0"/>
              <a:t>로</a:t>
            </a:r>
            <a:r>
              <a:rPr lang="en-US" altLang="ko-KR" dirty="0"/>
              <a:t>, 0</a:t>
            </a:r>
            <a:r>
              <a:rPr lang="ko-KR" altLang="en-US" dirty="0"/>
              <a:t>이면 레이블 </a:t>
            </a:r>
            <a:r>
              <a:rPr lang="en-US" altLang="ko-KR" dirty="0"/>
              <a:t>L2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그리고 양수이면 레이블 </a:t>
            </a:r>
            <a:r>
              <a:rPr lang="en-US" altLang="ko-KR" dirty="0"/>
              <a:t>L3</a:t>
            </a:r>
            <a:r>
              <a:rPr lang="ko-KR" altLang="en-US" dirty="0"/>
              <a:t>으로 </a:t>
            </a:r>
            <a:r>
              <a:rPr lang="ko-KR" altLang="en-US" dirty="0" smtClean="0"/>
              <a:t>분기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blackWhite">
          <a:xfrm>
            <a:off x="1187624" y="1412776"/>
            <a:ext cx="2819400" cy="685800"/>
          </a:xfrm>
          <a:prstGeom prst="roundRect">
            <a:avLst>
              <a:gd name="adj" fmla="val 3333"/>
            </a:avLst>
          </a:prstGeom>
          <a:solidFill>
            <a:srgbClr val="FF66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just"/>
            <a:r>
              <a:rPr lang="en-US" altLang="ko-KR" b="1" dirty="0"/>
              <a:t>① 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IF( </a:t>
            </a:r>
            <a:r>
              <a:rPr lang="ko-KR" altLang="en-US" dirty="0">
                <a:latin typeface="Comic Sans MS" panose="030F0702030302020204" pitchFamily="66" charset="0"/>
                <a:ea typeface="맑은 고딕" panose="020B0503020000020004" pitchFamily="50" charset="-127"/>
              </a:rPr>
              <a:t>식 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) L1, L2           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b="1" dirty="0"/>
              <a:t>② 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IF( </a:t>
            </a:r>
            <a:r>
              <a:rPr lang="ko-KR" altLang="en-US" dirty="0">
                <a:latin typeface="Comic Sans MS" panose="030F0702030302020204" pitchFamily="66" charset="0"/>
                <a:ea typeface="맑은 고딕" panose="020B0503020000020004" pitchFamily="50" charset="-127"/>
              </a:rPr>
              <a:t>식 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) L1, L2, L3     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447403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8150" indent="-381000"/>
            <a:r>
              <a:rPr lang="ko-KR" altLang="en-US" dirty="0"/>
              <a:t>새롭게 도입된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  <a:p>
            <a:pPr marL="857250" lvl="1" indent="-342900"/>
            <a:endParaRPr lang="ko-KR" altLang="en-US" dirty="0"/>
          </a:p>
          <a:p>
            <a:pPr marL="857250" lvl="1" indent="-342900"/>
            <a:endParaRPr lang="en-US" altLang="ko-KR" dirty="0"/>
          </a:p>
          <a:p>
            <a:pPr marL="857250" lvl="1" indent="-342900"/>
            <a:r>
              <a:rPr lang="ko-KR" altLang="en-US" dirty="0"/>
              <a:t>식이 참이면 문장을 실행하고 거짓이면 문장을 실행하지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pPr marL="857250" lvl="1" indent="-342900"/>
            <a:r>
              <a:rPr lang="ko-KR" altLang="en-US" dirty="0" smtClean="0"/>
              <a:t>참인 경우 한 문장만 실행 가능하고 둘 이상의 문장은 수행 불가능 </a:t>
            </a:r>
            <a:endParaRPr lang="en-US" altLang="ko-KR" dirty="0"/>
          </a:p>
          <a:p>
            <a:pPr marL="857250" lvl="1" indent="-342900"/>
            <a:endParaRPr lang="en-US" altLang="ko-KR" dirty="0" smtClean="0"/>
          </a:p>
          <a:p>
            <a:pPr marL="857250" lvl="1" indent="-342900"/>
            <a:endParaRPr lang="en-US" altLang="ko-KR" dirty="0" smtClean="0"/>
          </a:p>
          <a:p>
            <a:pPr marL="857250" lvl="1" indent="-342900"/>
            <a:r>
              <a:rPr lang="ko-KR" altLang="en-US" dirty="0" smtClean="0"/>
              <a:t>조건식이 </a:t>
            </a:r>
            <a:r>
              <a:rPr lang="ko-KR" altLang="en-US" dirty="0"/>
              <a:t>참인 경우 실행될 문장이 여러 개인 경우에는 </a:t>
            </a:r>
            <a:r>
              <a:rPr lang="en-US" altLang="ko-KR" dirty="0" err="1"/>
              <a:t>GoTo</a:t>
            </a:r>
            <a:r>
              <a:rPr lang="en-US" altLang="ko-KR" dirty="0"/>
              <a:t> </a:t>
            </a:r>
            <a:r>
              <a:rPr lang="ko-KR" altLang="en-US" dirty="0"/>
              <a:t>문을 활용해야 하는 단점이 </a:t>
            </a:r>
            <a:r>
              <a:rPr lang="ko-KR" altLang="en-US" dirty="0" smtClean="0"/>
              <a:t>있음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blackWhite">
          <a:xfrm>
            <a:off x="1187624" y="1340768"/>
            <a:ext cx="1524000" cy="381000"/>
          </a:xfrm>
          <a:prstGeom prst="roundRect">
            <a:avLst>
              <a:gd name="adj" fmla="val 3333"/>
            </a:avLst>
          </a:prstGeom>
          <a:solidFill>
            <a:srgbClr val="FF66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just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IF( </a:t>
            </a:r>
            <a:r>
              <a:rPr lang="ko-KR" altLang="en-US" dirty="0">
                <a:latin typeface="Comic Sans MS" panose="030F0702030302020204" pitchFamily="66" charset="0"/>
                <a:ea typeface="맑은 고딕" panose="020B0503020000020004" pitchFamily="50" charset="-127"/>
              </a:rPr>
              <a:t>식 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)  </a:t>
            </a:r>
            <a:r>
              <a:rPr lang="ko-KR" altLang="en-US" dirty="0">
                <a:latin typeface="Comic Sans MS" panose="030F0702030302020204" pitchFamily="66" charset="0"/>
                <a:ea typeface="맑은 고딕" panose="020B0503020000020004" pitchFamily="50" charset="-127"/>
              </a:rPr>
              <a:t>문장</a:t>
            </a:r>
            <a:endParaRPr lang="en-US" altLang="ko-KR" b="1" dirty="0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blackWhite">
          <a:xfrm>
            <a:off x="1403648" y="2644513"/>
            <a:ext cx="2128837" cy="347663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IF(I .GT. 10) K =20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blackWhite">
          <a:xfrm>
            <a:off x="1475656" y="3914922"/>
            <a:ext cx="2362200" cy="1447800"/>
          </a:xfrm>
          <a:prstGeom prst="roundRect">
            <a:avLst>
              <a:gd name="adj" fmla="val 3333"/>
            </a:avLst>
          </a:prstGeom>
          <a:solidFill>
            <a:srgbClr val="FF66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just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10  IF(</a:t>
            </a:r>
            <a:r>
              <a:rPr lang="ko-KR" altLang="en-US" dirty="0">
                <a:latin typeface="Comic Sans MS" panose="030F0702030302020204" pitchFamily="66" charset="0"/>
                <a:ea typeface="맑은 고딕" panose="020B0503020000020004" pitchFamily="50" charset="-127"/>
              </a:rPr>
              <a:t>식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) GO TO 20</a:t>
            </a:r>
          </a:p>
          <a:p>
            <a:pPr algn="just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    </a:t>
            </a:r>
            <a:r>
              <a:rPr lang="ko-KR" altLang="en-US" dirty="0">
                <a:latin typeface="Comic Sans MS" panose="030F0702030302020204" pitchFamily="66" charset="0"/>
                <a:ea typeface="맑은 고딕" panose="020B0503020000020004" pitchFamily="50" charset="-127"/>
              </a:rPr>
              <a:t>문장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1</a:t>
            </a:r>
          </a:p>
          <a:p>
            <a:pPr algn="just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    </a:t>
            </a:r>
            <a:r>
              <a:rPr lang="ko-KR" altLang="en-US" dirty="0">
                <a:latin typeface="Comic Sans MS" panose="030F0702030302020204" pitchFamily="66" charset="0"/>
                <a:ea typeface="맑은 고딕" panose="020B0503020000020004" pitchFamily="50" charset="-127"/>
              </a:rPr>
              <a:t>문장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2</a:t>
            </a:r>
          </a:p>
          <a:p>
            <a:pPr algn="just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    GO TO 10</a:t>
            </a:r>
          </a:p>
          <a:p>
            <a:pPr algn="just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20  </a:t>
            </a:r>
            <a:r>
              <a:rPr lang="ko-KR" altLang="en-US" dirty="0">
                <a:latin typeface="Comic Sans MS" panose="030F0702030302020204" pitchFamily="66" charset="0"/>
                <a:ea typeface="맑은 고딕" panose="020B0503020000020004" pitchFamily="50" charset="-127"/>
              </a:rPr>
              <a:t>문장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62856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8150" indent="-381000"/>
            <a:r>
              <a:rPr lang="en-US" altLang="ko-KR" dirty="0"/>
              <a:t>FORTRAN 77</a:t>
            </a:r>
          </a:p>
          <a:p>
            <a:pPr marL="857250" lvl="1" indent="-342900"/>
            <a:r>
              <a:rPr lang="en-US" altLang="ko-KR" dirty="0" smtClean="0"/>
              <a:t>Go To </a:t>
            </a:r>
            <a:r>
              <a:rPr lang="ko-KR" altLang="en-US" dirty="0" smtClean="0"/>
              <a:t>문 사용 문제를 보완 </a:t>
            </a:r>
            <a:r>
              <a:rPr lang="en-US" altLang="ko-KR" dirty="0" smtClean="0"/>
              <a:t>-&gt;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블록 </a:t>
            </a:r>
            <a:r>
              <a:rPr lang="en-US" altLang="ko-KR" dirty="0" smtClean="0">
                <a:sym typeface="Wingdings" panose="05000000000000000000" pitchFamily="2" charset="2"/>
              </a:rPr>
              <a:t>if </a:t>
            </a:r>
            <a:r>
              <a:rPr lang="ko-KR" altLang="en-US" dirty="0" smtClean="0">
                <a:sym typeface="Wingdings" panose="05000000000000000000" pitchFamily="2" charset="2"/>
              </a:rPr>
              <a:t>문 추가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1257300" lvl="2" indent="-342900"/>
            <a:r>
              <a:rPr lang="en-US" altLang="ko-KR" dirty="0">
                <a:sym typeface="Wingdings" panose="05000000000000000000" pitchFamily="2" charset="2"/>
              </a:rPr>
              <a:t>THEN </a:t>
            </a:r>
            <a:r>
              <a:rPr lang="ko-KR" altLang="en-US" dirty="0">
                <a:sym typeface="Wingdings" panose="05000000000000000000" pitchFamily="2" charset="2"/>
              </a:rPr>
              <a:t>다음에 나오는 문장들은 </a:t>
            </a:r>
            <a:r>
              <a:rPr lang="en-US" altLang="ko-KR" dirty="0">
                <a:sym typeface="Wingdings" panose="05000000000000000000" pitchFamily="2" charset="2"/>
              </a:rPr>
              <a:t>then </a:t>
            </a:r>
            <a:r>
              <a:rPr lang="ko-KR" altLang="en-US" dirty="0">
                <a:sym typeface="Wingdings" panose="05000000000000000000" pitchFamily="2" charset="2"/>
              </a:rPr>
              <a:t>절</a:t>
            </a:r>
          </a:p>
          <a:p>
            <a:pPr marL="1257300" lvl="2" indent="-342900"/>
            <a:r>
              <a:rPr lang="en-US" altLang="ko-KR" dirty="0">
                <a:sym typeface="Wingdings" panose="05000000000000000000" pitchFamily="2" charset="2"/>
              </a:rPr>
              <a:t>ELSE </a:t>
            </a:r>
            <a:r>
              <a:rPr lang="ko-KR" altLang="en-US" dirty="0">
                <a:sym typeface="Wingdings" panose="05000000000000000000" pitchFamily="2" charset="2"/>
              </a:rPr>
              <a:t>절 다음에 나오는 문장들은 </a:t>
            </a:r>
            <a:r>
              <a:rPr lang="en-US" altLang="ko-KR" dirty="0">
                <a:sym typeface="Wingdings" panose="05000000000000000000" pitchFamily="2" charset="2"/>
              </a:rPr>
              <a:t>else </a:t>
            </a:r>
            <a:r>
              <a:rPr lang="ko-KR" altLang="en-US" dirty="0">
                <a:sym typeface="Wingdings" panose="05000000000000000000" pitchFamily="2" charset="2"/>
              </a:rPr>
              <a:t>절</a:t>
            </a:r>
          </a:p>
          <a:p>
            <a:pPr marL="1257300" lvl="2" indent="-342900"/>
            <a:r>
              <a:rPr lang="ko-KR" altLang="en-US" dirty="0">
                <a:sym typeface="Wingdings" panose="05000000000000000000" pitchFamily="2" charset="2"/>
              </a:rPr>
              <a:t>식이 참이면 </a:t>
            </a:r>
            <a:r>
              <a:rPr lang="en-US" altLang="ko-KR" dirty="0">
                <a:sym typeface="Wingdings" panose="05000000000000000000" pitchFamily="2" charset="2"/>
              </a:rPr>
              <a:t>then </a:t>
            </a:r>
            <a:r>
              <a:rPr lang="ko-KR" altLang="en-US" dirty="0">
                <a:sym typeface="Wingdings" panose="05000000000000000000" pitchFamily="2" charset="2"/>
              </a:rPr>
              <a:t>절을 실행하고 거짓이면 </a:t>
            </a:r>
            <a:r>
              <a:rPr lang="en-US" altLang="ko-KR" dirty="0" smtClean="0">
                <a:sym typeface="Wingdings" panose="05000000000000000000" pitchFamily="2" charset="2"/>
              </a:rPr>
              <a:t>else </a:t>
            </a:r>
            <a:r>
              <a:rPr lang="ko-KR" altLang="en-US" dirty="0">
                <a:sym typeface="Wingdings" panose="05000000000000000000" pitchFamily="2" charset="2"/>
              </a:rPr>
              <a:t>절을 실행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857250" lvl="1" indent="-342900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blackWhite">
          <a:xfrm>
            <a:off x="1475656" y="2420888"/>
            <a:ext cx="2362200" cy="1447800"/>
          </a:xfrm>
          <a:prstGeom prst="roundRect">
            <a:avLst>
              <a:gd name="adj" fmla="val 3333"/>
            </a:avLst>
          </a:prstGeom>
          <a:solidFill>
            <a:srgbClr val="FF66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IF(</a:t>
            </a:r>
            <a:r>
              <a:rPr lang="ko-KR" altLang="en-US" dirty="0">
                <a:latin typeface="Comic Sans MS" panose="030F0702030302020204" pitchFamily="66" charset="0"/>
                <a:ea typeface="맑은 고딕" panose="020B0503020000020004" pitchFamily="50" charset="-127"/>
              </a:rPr>
              <a:t>식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) THEN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   </a:t>
            </a:r>
            <a:r>
              <a:rPr lang="ko-KR" altLang="en-US" dirty="0">
                <a:latin typeface="Comic Sans MS" panose="030F0702030302020204" pitchFamily="66" charset="0"/>
                <a:ea typeface="맑은 고딕" panose="020B0503020000020004" pitchFamily="50" charset="-127"/>
              </a:rPr>
              <a:t>문장들</a:t>
            </a:r>
          </a:p>
          <a:p>
            <a:pPr algn="l"/>
            <a:r>
              <a:rPr lang="ko-KR" altLang="en-US" dirty="0">
                <a:latin typeface="Comic Sans MS" panose="030F0702030302020204" pitchFamily="66" charset="0"/>
                <a:ea typeface="맑은 고딕" panose="020B0503020000020004" pitchFamily="50" charset="-127"/>
              </a:rPr>
              <a:t> 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ELSE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   </a:t>
            </a:r>
            <a:r>
              <a:rPr lang="ko-KR" altLang="en-US" dirty="0">
                <a:latin typeface="Comic Sans MS" panose="030F0702030302020204" pitchFamily="66" charset="0"/>
                <a:ea typeface="맑은 고딕" panose="020B0503020000020004" pitchFamily="50" charset="-127"/>
              </a:rPr>
              <a:t>문장들</a:t>
            </a:r>
          </a:p>
          <a:p>
            <a:pPr algn="l"/>
            <a:r>
              <a:rPr lang="ko-KR" altLang="en-US" dirty="0">
                <a:latin typeface="Comic Sans MS" panose="030F0702030302020204" pitchFamily="66" charset="0"/>
                <a:ea typeface="맑은 고딕" panose="020B0503020000020004" pitchFamily="50" charset="-127"/>
              </a:rPr>
              <a:t> 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ENDIF</a:t>
            </a: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blackWhite">
          <a:xfrm>
            <a:off x="1469306" y="4509120"/>
            <a:ext cx="2374900" cy="1617662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 sz="1400" dirty="0">
                <a:latin typeface="Comic Sans MS" panose="030F0702030302020204" pitchFamily="66" charset="0"/>
                <a:ea typeface="맑은 고딕" panose="020B0503020000020004" pitchFamily="50" charset="-127"/>
              </a:rPr>
              <a:t> IF(L .GT. M) THEN</a:t>
            </a:r>
          </a:p>
          <a:p>
            <a:pPr algn="l"/>
            <a:r>
              <a:rPr lang="en-US" altLang="ko-KR" sz="1400" dirty="0">
                <a:latin typeface="Comic Sans MS" panose="030F0702030302020204" pitchFamily="66" charset="0"/>
                <a:ea typeface="맑은 고딕" panose="020B0503020000020004" pitchFamily="50" charset="-127"/>
              </a:rPr>
              <a:t>    ISUM = ISUM + L</a:t>
            </a:r>
          </a:p>
          <a:p>
            <a:pPr algn="l"/>
            <a:r>
              <a:rPr lang="en-US" altLang="ko-KR" sz="1400" dirty="0">
                <a:latin typeface="Comic Sans MS" panose="030F0702030302020204" pitchFamily="66" charset="0"/>
                <a:ea typeface="맑은 고딕" panose="020B0503020000020004" pitchFamily="50" charset="-127"/>
              </a:rPr>
              <a:t>    LCNT = LCNT + 1</a:t>
            </a:r>
          </a:p>
          <a:p>
            <a:pPr algn="l"/>
            <a:r>
              <a:rPr lang="en-US" altLang="ko-KR" sz="1400" dirty="0">
                <a:latin typeface="Comic Sans MS" panose="030F0702030302020204" pitchFamily="66" charset="0"/>
                <a:ea typeface="맑은 고딕" panose="020B0503020000020004" pitchFamily="50" charset="-127"/>
              </a:rPr>
              <a:t> ELSE</a:t>
            </a:r>
          </a:p>
          <a:p>
            <a:pPr algn="l"/>
            <a:r>
              <a:rPr lang="en-US" altLang="ko-KR" sz="1400" dirty="0">
                <a:latin typeface="Comic Sans MS" panose="030F0702030302020204" pitchFamily="66" charset="0"/>
                <a:ea typeface="맑은 고딕" panose="020B0503020000020004" pitchFamily="50" charset="-127"/>
              </a:rPr>
              <a:t>    ISUM = ISUM + M</a:t>
            </a:r>
          </a:p>
          <a:p>
            <a:pPr algn="l"/>
            <a:r>
              <a:rPr lang="en-US" altLang="ko-KR" sz="1400" dirty="0">
                <a:latin typeface="Comic Sans MS" panose="030F0702030302020204" pitchFamily="66" charset="0"/>
                <a:ea typeface="맑은 고딕" panose="020B0503020000020004" pitchFamily="50" charset="-127"/>
              </a:rPr>
              <a:t>    MCNT = MCNT + 1</a:t>
            </a:r>
          </a:p>
          <a:p>
            <a:pPr algn="l"/>
            <a:r>
              <a:rPr lang="en-US" altLang="ko-KR" sz="1400" dirty="0">
                <a:latin typeface="Comic Sans MS" panose="030F0702030302020204" pitchFamily="66" charset="0"/>
                <a:ea typeface="맑은 고딕" panose="020B0503020000020004" pitchFamily="50" charset="-127"/>
              </a:rPr>
              <a:t> ENDIF</a:t>
            </a:r>
          </a:p>
        </p:txBody>
      </p:sp>
    </p:spTree>
    <p:extLst>
      <p:ext uri="{BB962C8B-B14F-4D97-AF65-F5344CB8AC3E}">
        <p14:creationId xmlns:p14="http://schemas.microsoft.com/office/powerpoint/2010/main" val="1036445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언어</a:t>
            </a:r>
            <a:r>
              <a:rPr lang="en-US" altLang="ko-KR" dirty="0" smtClean="0"/>
              <a:t> </a:t>
            </a:r>
            <a:r>
              <a:rPr lang="ko-KR" altLang="en-US" dirty="0"/>
              <a:t>예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EBNF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중괄호 </a:t>
            </a:r>
            <a:r>
              <a:rPr lang="ko-KR" altLang="en-US" dirty="0"/>
              <a:t>사용</a:t>
            </a:r>
          </a:p>
          <a:p>
            <a:pPr lvl="2"/>
            <a:r>
              <a:rPr lang="ko-KR" altLang="en-US" dirty="0" smtClean="0"/>
              <a:t>식이 참</a:t>
            </a:r>
            <a:r>
              <a:rPr lang="en-US" altLang="ko-KR" dirty="0" smtClean="0"/>
              <a:t>/</a:t>
            </a:r>
            <a:r>
              <a:rPr lang="ko-KR" altLang="en-US" dirty="0" smtClean="0"/>
              <a:t>거짓에 따라 실행될 </a:t>
            </a:r>
            <a:r>
              <a:rPr lang="ko-KR" altLang="en-US" dirty="0"/>
              <a:t>문장이 여러 개라면 </a:t>
            </a:r>
            <a:r>
              <a:rPr lang="ko-KR" altLang="en-US" dirty="0" smtClean="0"/>
              <a:t>중괄호로 </a:t>
            </a:r>
            <a:r>
              <a:rPr lang="ko-KR" altLang="en-US" dirty="0"/>
              <a:t>묶은 </a:t>
            </a:r>
            <a:r>
              <a:rPr lang="ko-KR" altLang="en-US" dirty="0" err="1"/>
              <a:t>복합문을</a:t>
            </a:r>
            <a:r>
              <a:rPr lang="ko-KR" altLang="en-US" dirty="0"/>
              <a:t> 사용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blackWhite">
          <a:xfrm>
            <a:off x="827584" y="1269264"/>
            <a:ext cx="2362200" cy="1066800"/>
          </a:xfrm>
          <a:prstGeom prst="roundRect">
            <a:avLst>
              <a:gd name="adj" fmla="val 3333"/>
            </a:avLst>
          </a:prstGeom>
          <a:solidFill>
            <a:srgbClr val="FF66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if (</a:t>
            </a:r>
            <a:r>
              <a:rPr lang="ko-KR" altLang="en-US">
                <a:latin typeface="Comic Sans MS" panose="030F0702030302020204" pitchFamily="66" charset="0"/>
                <a:ea typeface="맑은 고딕" panose="020B0503020000020004" pitchFamily="50" charset="-127"/>
              </a:rPr>
              <a:t>식</a:t>
            </a:r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)</a:t>
            </a:r>
          </a:p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   </a:t>
            </a:r>
            <a:r>
              <a:rPr lang="ko-KR" altLang="en-US">
                <a:latin typeface="Comic Sans MS" panose="030F0702030302020204" pitchFamily="66" charset="0"/>
                <a:ea typeface="맑은 고딕" panose="020B0503020000020004" pitchFamily="50" charset="-127"/>
              </a:rPr>
              <a:t>문장 </a:t>
            </a:r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1;</a:t>
            </a:r>
          </a:p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else</a:t>
            </a:r>
          </a:p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   </a:t>
            </a:r>
            <a:r>
              <a:rPr lang="ko-KR" altLang="en-US">
                <a:latin typeface="Comic Sans MS" panose="030F0702030302020204" pitchFamily="66" charset="0"/>
                <a:ea typeface="맑은 고딕" panose="020B0503020000020004" pitchFamily="50" charset="-127"/>
              </a:rPr>
              <a:t>문장 </a:t>
            </a:r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2;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blackWhite">
          <a:xfrm>
            <a:off x="1123156" y="2924944"/>
            <a:ext cx="5322888" cy="347663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&lt;if&gt; </a:t>
            </a:r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  <a:sym typeface="Wingdings" panose="05000000000000000000" pitchFamily="2" charset="2"/>
              </a:rPr>
              <a:t> if(&lt;expression&gt;) &lt;statement&gt; [else &lt;statement&gt;]</a:t>
            </a:r>
            <a:endParaRPr lang="en-US" altLang="ko-KR">
              <a:latin typeface="Comic Sans MS" panose="030F0702030302020204" pitchFamily="66" charset="0"/>
              <a:ea typeface="맑은 고딕" panose="020B0503020000020004" pitchFamily="50" charset="-127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blackWhite">
          <a:xfrm>
            <a:off x="1619672" y="4127258"/>
            <a:ext cx="2387600" cy="2341563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if(</a:t>
            </a:r>
            <a:r>
              <a:rPr lang="ko-KR" altLang="en-US">
                <a:latin typeface="Comic Sans MS" panose="030F0702030302020204" pitchFamily="66" charset="0"/>
                <a:ea typeface="맑은 고딕" panose="020B0503020000020004" pitchFamily="50" charset="-127"/>
              </a:rPr>
              <a:t>식</a:t>
            </a:r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) {</a:t>
            </a:r>
          </a:p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   </a:t>
            </a:r>
            <a:r>
              <a:rPr lang="ko-KR" altLang="en-US">
                <a:latin typeface="Comic Sans MS" panose="030F0702030302020204" pitchFamily="66" charset="0"/>
                <a:ea typeface="맑은 고딕" panose="020B0503020000020004" pitchFamily="50" charset="-127"/>
              </a:rPr>
              <a:t>문장</a:t>
            </a:r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1;</a:t>
            </a:r>
          </a:p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   </a:t>
            </a:r>
            <a:r>
              <a:rPr lang="ko-KR" altLang="en-US">
                <a:latin typeface="Comic Sans MS" panose="030F0702030302020204" pitchFamily="66" charset="0"/>
                <a:ea typeface="맑은 고딕" panose="020B0503020000020004" pitchFamily="50" charset="-127"/>
              </a:rPr>
              <a:t>문장</a:t>
            </a:r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2;</a:t>
            </a:r>
          </a:p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    ⋮</a:t>
            </a:r>
          </a:p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} else {</a:t>
            </a:r>
          </a:p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   </a:t>
            </a:r>
            <a:r>
              <a:rPr lang="ko-KR" altLang="en-US">
                <a:latin typeface="Comic Sans MS" panose="030F0702030302020204" pitchFamily="66" charset="0"/>
                <a:ea typeface="맑은 고딕" panose="020B0503020000020004" pitchFamily="50" charset="-127"/>
              </a:rPr>
              <a:t>문장</a:t>
            </a:r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n;</a:t>
            </a:r>
          </a:p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   </a:t>
            </a:r>
            <a:r>
              <a:rPr lang="ko-KR" altLang="en-US">
                <a:latin typeface="Comic Sans MS" panose="030F0702030302020204" pitchFamily="66" charset="0"/>
                <a:ea typeface="맑은 고딕" panose="020B0503020000020004" pitchFamily="50" charset="-127"/>
              </a:rPr>
              <a:t>문장</a:t>
            </a:r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n+1;</a:t>
            </a:r>
          </a:p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    ⋮</a:t>
            </a:r>
          </a:p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55483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언어에서 </a:t>
            </a:r>
            <a:r>
              <a:rPr lang="ko-KR" altLang="en-US" dirty="0" err="1" smtClean="0"/>
              <a:t>복합문을</a:t>
            </a:r>
            <a:r>
              <a:rPr lang="ko-KR" altLang="en-US" dirty="0" smtClean="0"/>
              <a:t> 잘못 사용한 예</a:t>
            </a:r>
            <a:endParaRPr lang="ko-KR" altLang="en-US" dirty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5" y="1337402"/>
            <a:ext cx="6400798" cy="1033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924944"/>
            <a:ext cx="6400800" cy="1655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13"/>
          <p:cNvSpPr>
            <a:spLocks noChangeArrowheads="1"/>
          </p:cNvSpPr>
          <p:nvPr/>
        </p:nvSpPr>
        <p:spPr bwMode="auto">
          <a:xfrm>
            <a:off x="3779912" y="2441964"/>
            <a:ext cx="304800" cy="482980"/>
          </a:xfrm>
          <a:prstGeom prst="downArrow">
            <a:avLst>
              <a:gd name="adj1" fmla="val 60222"/>
              <a:gd name="adj2" fmla="val 88458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1"/>
            <a:endParaRPr kumimoji="1" lang="ko-KR" altLang="en-US" sz="2400">
              <a:latin typeface="Tahoma" pitchFamily="34" charset="0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66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1_기본 디자인">
  <a:themeElements>
    <a:clrScheme name="1_기본 디자인 3">
      <a:dk1>
        <a:srgbClr val="000000"/>
      </a:dk1>
      <a:lt1>
        <a:srgbClr val="FFFFFF"/>
      </a:lt1>
      <a:dk2>
        <a:srgbClr val="FFFFFF"/>
      </a:dk2>
      <a:lt2>
        <a:srgbClr val="4D4D4D"/>
      </a:lt2>
      <a:accent1>
        <a:srgbClr val="7067AF"/>
      </a:accent1>
      <a:accent2>
        <a:srgbClr val="99CCFF"/>
      </a:accent2>
      <a:accent3>
        <a:srgbClr val="FFFFFF"/>
      </a:accent3>
      <a:accent4>
        <a:srgbClr val="000000"/>
      </a:accent4>
      <a:accent5>
        <a:srgbClr val="BBB8D4"/>
      </a:accent5>
      <a:accent6>
        <a:srgbClr val="8AB9E7"/>
      </a:accent6>
      <a:hlink>
        <a:srgbClr val="CCCCFF"/>
      </a:hlink>
      <a:folHlink>
        <a:srgbClr val="C68DFF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 w="15875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FFFFCC"/>
        </a:dk2>
        <a:lt2>
          <a:srgbClr val="5F5F5F"/>
        </a:lt2>
        <a:accent1>
          <a:srgbClr val="5A9E65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B5CCB8"/>
        </a:accent5>
        <a:accent6>
          <a:srgbClr val="B9B900"/>
        </a:accent6>
        <a:hlink>
          <a:srgbClr val="DB8647"/>
        </a:hlink>
        <a:folHlink>
          <a:srgbClr val="90B7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FFFFFF"/>
        </a:dk2>
        <a:lt2>
          <a:srgbClr val="4D4D4D"/>
        </a:lt2>
        <a:accent1>
          <a:srgbClr val="7067A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BB8D4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FF"/>
        </a:lt1>
        <a:dk2>
          <a:srgbClr val="FEE9DE"/>
        </a:dk2>
        <a:lt2>
          <a:srgbClr val="777777"/>
        </a:lt2>
        <a:accent1>
          <a:srgbClr val="6D5484"/>
        </a:accent1>
        <a:accent2>
          <a:srgbClr val="D88EC6"/>
        </a:accent2>
        <a:accent3>
          <a:srgbClr val="FFFFFF"/>
        </a:accent3>
        <a:accent4>
          <a:srgbClr val="000000"/>
        </a:accent4>
        <a:accent5>
          <a:srgbClr val="BAB3C2"/>
        </a:accent5>
        <a:accent6>
          <a:srgbClr val="C480B3"/>
        </a:accent6>
        <a:hlink>
          <a:srgbClr val="EA8484"/>
        </a:hlink>
        <a:folHlink>
          <a:srgbClr val="8BCFB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기본 디자인">
  <a:themeElements>
    <a:clrScheme name="1_기본 디자인 3">
      <a:dk1>
        <a:srgbClr val="000000"/>
      </a:dk1>
      <a:lt1>
        <a:srgbClr val="FFFFFF"/>
      </a:lt1>
      <a:dk2>
        <a:srgbClr val="FFFFFF"/>
      </a:dk2>
      <a:lt2>
        <a:srgbClr val="4D4D4D"/>
      </a:lt2>
      <a:accent1>
        <a:srgbClr val="7067AF"/>
      </a:accent1>
      <a:accent2>
        <a:srgbClr val="99CCFF"/>
      </a:accent2>
      <a:accent3>
        <a:srgbClr val="FFFFFF"/>
      </a:accent3>
      <a:accent4>
        <a:srgbClr val="000000"/>
      </a:accent4>
      <a:accent5>
        <a:srgbClr val="BBB8D4"/>
      </a:accent5>
      <a:accent6>
        <a:srgbClr val="8AB9E7"/>
      </a:accent6>
      <a:hlink>
        <a:srgbClr val="CCCCFF"/>
      </a:hlink>
      <a:folHlink>
        <a:srgbClr val="C68DFF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 w="15875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FFFFCC"/>
        </a:dk2>
        <a:lt2>
          <a:srgbClr val="5F5F5F"/>
        </a:lt2>
        <a:accent1>
          <a:srgbClr val="5A9E65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B5CCB8"/>
        </a:accent5>
        <a:accent6>
          <a:srgbClr val="B9B900"/>
        </a:accent6>
        <a:hlink>
          <a:srgbClr val="DB8647"/>
        </a:hlink>
        <a:folHlink>
          <a:srgbClr val="90B7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FFFFFF"/>
        </a:dk2>
        <a:lt2>
          <a:srgbClr val="4D4D4D"/>
        </a:lt2>
        <a:accent1>
          <a:srgbClr val="7067A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BB8D4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FF"/>
        </a:lt1>
        <a:dk2>
          <a:srgbClr val="FEE9DE"/>
        </a:dk2>
        <a:lt2>
          <a:srgbClr val="777777"/>
        </a:lt2>
        <a:accent1>
          <a:srgbClr val="6D5484"/>
        </a:accent1>
        <a:accent2>
          <a:srgbClr val="D88EC6"/>
        </a:accent2>
        <a:accent3>
          <a:srgbClr val="FFFFFF"/>
        </a:accent3>
        <a:accent4>
          <a:srgbClr val="000000"/>
        </a:accent4>
        <a:accent5>
          <a:srgbClr val="BAB3C2"/>
        </a:accent5>
        <a:accent6>
          <a:srgbClr val="C480B3"/>
        </a:accent6>
        <a:hlink>
          <a:srgbClr val="EA8484"/>
        </a:hlink>
        <a:folHlink>
          <a:srgbClr val="8BCFB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기본 디자인">
  <a:themeElements>
    <a:clrScheme name="1_기본 디자인 3">
      <a:dk1>
        <a:srgbClr val="000000"/>
      </a:dk1>
      <a:lt1>
        <a:srgbClr val="FFFFFF"/>
      </a:lt1>
      <a:dk2>
        <a:srgbClr val="FFFFFF"/>
      </a:dk2>
      <a:lt2>
        <a:srgbClr val="4D4D4D"/>
      </a:lt2>
      <a:accent1>
        <a:srgbClr val="7067AF"/>
      </a:accent1>
      <a:accent2>
        <a:srgbClr val="99CCFF"/>
      </a:accent2>
      <a:accent3>
        <a:srgbClr val="FFFFFF"/>
      </a:accent3>
      <a:accent4>
        <a:srgbClr val="000000"/>
      </a:accent4>
      <a:accent5>
        <a:srgbClr val="BBB8D4"/>
      </a:accent5>
      <a:accent6>
        <a:srgbClr val="8AB9E7"/>
      </a:accent6>
      <a:hlink>
        <a:srgbClr val="CCCCFF"/>
      </a:hlink>
      <a:folHlink>
        <a:srgbClr val="C68DFF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 w="15875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FFFFCC"/>
        </a:dk2>
        <a:lt2>
          <a:srgbClr val="5F5F5F"/>
        </a:lt2>
        <a:accent1>
          <a:srgbClr val="5A9E65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B5CCB8"/>
        </a:accent5>
        <a:accent6>
          <a:srgbClr val="B9B900"/>
        </a:accent6>
        <a:hlink>
          <a:srgbClr val="DB8647"/>
        </a:hlink>
        <a:folHlink>
          <a:srgbClr val="90B7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FFFFFF"/>
        </a:dk2>
        <a:lt2>
          <a:srgbClr val="4D4D4D"/>
        </a:lt2>
        <a:accent1>
          <a:srgbClr val="7067A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BB8D4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FF"/>
        </a:lt1>
        <a:dk2>
          <a:srgbClr val="FEE9DE"/>
        </a:dk2>
        <a:lt2>
          <a:srgbClr val="777777"/>
        </a:lt2>
        <a:accent1>
          <a:srgbClr val="6D5484"/>
        </a:accent1>
        <a:accent2>
          <a:srgbClr val="D88EC6"/>
        </a:accent2>
        <a:accent3>
          <a:srgbClr val="FFFFFF"/>
        </a:accent3>
        <a:accent4>
          <a:srgbClr val="000000"/>
        </a:accent4>
        <a:accent5>
          <a:srgbClr val="BAB3C2"/>
        </a:accent5>
        <a:accent6>
          <a:srgbClr val="C480B3"/>
        </a:accent6>
        <a:hlink>
          <a:srgbClr val="EA8484"/>
        </a:hlink>
        <a:folHlink>
          <a:srgbClr val="8BCFB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19555</TotalTime>
  <Words>1512</Words>
  <Application>Microsoft Office PowerPoint</Application>
  <PresentationFormat>화면 슬라이드 쇼(4:3)</PresentationFormat>
  <Paragraphs>588</Paragraphs>
  <Slides>45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45</vt:i4>
      </vt:variant>
    </vt:vector>
  </HeadingPairs>
  <TitlesOfParts>
    <vt:vector size="64" baseType="lpstr">
      <vt:lpstr>HY견고딕</vt:lpstr>
      <vt:lpstr>HY견명조</vt:lpstr>
      <vt:lpstr>HY그래픽</vt:lpstr>
      <vt:lpstr>HY헤드라인M</vt:lpstr>
      <vt:lpstr>굴림</vt:lpstr>
      <vt:lpstr>돋움</vt:lpstr>
      <vt:lpstr>맑은 고딕</vt:lpstr>
      <vt:lpstr>휴먼모음T</vt:lpstr>
      <vt:lpstr>Arial</vt:lpstr>
      <vt:lpstr>Bell MT</vt:lpstr>
      <vt:lpstr>Bodoni MT</vt:lpstr>
      <vt:lpstr>Comic Sans MS</vt:lpstr>
      <vt:lpstr>Tahoma</vt:lpstr>
      <vt:lpstr>Times New Roman</vt:lpstr>
      <vt:lpstr>Wingdings</vt:lpstr>
      <vt:lpstr>1_기본 디자인</vt:lpstr>
      <vt:lpstr>2_기본 디자인</vt:lpstr>
      <vt:lpstr>디자인 사용자 지정</vt:lpstr>
      <vt:lpstr>3_기본 디자인</vt:lpstr>
      <vt:lpstr>PowerPoint 프레젠테이션</vt:lpstr>
      <vt:lpstr>제어문</vt:lpstr>
      <vt:lpstr>조건문</vt:lpstr>
      <vt:lpstr>조건문</vt:lpstr>
      <vt:lpstr>조건문</vt:lpstr>
      <vt:lpstr>조건문</vt:lpstr>
      <vt:lpstr>조건문</vt:lpstr>
      <vt:lpstr>조건문</vt:lpstr>
      <vt:lpstr>조건문</vt:lpstr>
      <vt:lpstr>조건문</vt:lpstr>
      <vt:lpstr>조건문</vt:lpstr>
      <vt:lpstr>조건문</vt:lpstr>
      <vt:lpstr>조건문</vt:lpstr>
      <vt:lpstr>조건문</vt:lpstr>
      <vt:lpstr>조건문</vt:lpstr>
      <vt:lpstr>조건문</vt:lpstr>
      <vt:lpstr>조건문</vt:lpstr>
      <vt:lpstr>조건문</vt:lpstr>
      <vt:lpstr>조건문</vt:lpstr>
      <vt:lpstr>조건문</vt:lpstr>
      <vt:lpstr>조건문</vt:lpstr>
      <vt:lpstr>반복문</vt:lpstr>
      <vt:lpstr>반복문</vt:lpstr>
      <vt:lpstr>반복문</vt:lpstr>
      <vt:lpstr>반복문</vt:lpstr>
      <vt:lpstr>반복문</vt:lpstr>
      <vt:lpstr>반복문</vt:lpstr>
      <vt:lpstr>반복문</vt:lpstr>
      <vt:lpstr>반복문</vt:lpstr>
      <vt:lpstr>반복문</vt:lpstr>
      <vt:lpstr>반복문</vt:lpstr>
      <vt:lpstr>반복문</vt:lpstr>
      <vt:lpstr>반복문</vt:lpstr>
      <vt:lpstr>반복문</vt:lpstr>
      <vt:lpstr>반복문</vt:lpstr>
      <vt:lpstr>반복문</vt:lpstr>
      <vt:lpstr>반복문</vt:lpstr>
      <vt:lpstr>반복문</vt:lpstr>
      <vt:lpstr>반복문</vt:lpstr>
      <vt:lpstr>무조건 분기문</vt:lpstr>
      <vt:lpstr>무조건 분기문</vt:lpstr>
      <vt:lpstr>구조적 프로그래밍</vt:lpstr>
      <vt:lpstr>구조적 프로그래밍</vt:lpstr>
      <vt:lpstr>구조적 프로그래밍</vt:lpstr>
      <vt:lpstr>구조적 프로그래밍</vt:lpstr>
    </vt:vector>
  </TitlesOfParts>
  <Company>artcom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ARTCOM PT</dc:creator>
  <dc:description>본 디자인은 ARTCOM PT연구소에 저작권이 있습니다.</dc:description>
  <cp:lastModifiedBy>Kyoungsoo Bok</cp:lastModifiedBy>
  <cp:revision>1135</cp:revision>
  <cp:lastPrinted>2017-01-23T06:09:45Z</cp:lastPrinted>
  <dcterms:created xsi:type="dcterms:W3CDTF">2004-04-28T09:15:25Z</dcterms:created>
  <dcterms:modified xsi:type="dcterms:W3CDTF">2019-11-15T03:41:12Z</dcterms:modified>
</cp:coreProperties>
</file>