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7606" r:id="rId2"/>
    <p:sldMasterId id="2147486836" r:id="rId3"/>
    <p:sldMasterId id="2147487621" r:id="rId4"/>
  </p:sldMasterIdLst>
  <p:notesMasterIdLst>
    <p:notesMasterId r:id="rId35"/>
  </p:notesMasterIdLst>
  <p:handoutMasterIdLst>
    <p:handoutMasterId r:id="rId36"/>
  </p:handoutMasterIdLst>
  <p:sldIdLst>
    <p:sldId id="1116" r:id="rId5"/>
    <p:sldId id="1169" r:id="rId6"/>
    <p:sldId id="1170" r:id="rId7"/>
    <p:sldId id="1171" r:id="rId8"/>
    <p:sldId id="1172" r:id="rId9"/>
    <p:sldId id="1173" r:id="rId10"/>
    <p:sldId id="1174" r:id="rId11"/>
    <p:sldId id="1175" r:id="rId12"/>
    <p:sldId id="1176" r:id="rId13"/>
    <p:sldId id="1177" r:id="rId14"/>
    <p:sldId id="1178" r:id="rId15"/>
    <p:sldId id="1179" r:id="rId16"/>
    <p:sldId id="1180" r:id="rId17"/>
    <p:sldId id="1181" r:id="rId18"/>
    <p:sldId id="1182" r:id="rId19"/>
    <p:sldId id="1183" r:id="rId20"/>
    <p:sldId id="1184" r:id="rId21"/>
    <p:sldId id="1185" r:id="rId22"/>
    <p:sldId id="1186" r:id="rId23"/>
    <p:sldId id="1187" r:id="rId24"/>
    <p:sldId id="1188" r:id="rId25"/>
    <p:sldId id="1189" r:id="rId26"/>
    <p:sldId id="1190" r:id="rId27"/>
    <p:sldId id="1191" r:id="rId28"/>
    <p:sldId id="1192" r:id="rId29"/>
    <p:sldId id="1193" r:id="rId30"/>
    <p:sldId id="1194" r:id="rId31"/>
    <p:sldId id="1195" r:id="rId32"/>
    <p:sldId id="1196" r:id="rId33"/>
    <p:sldId id="1197" r:id="rId34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0066CC"/>
    <a:srgbClr val="003399"/>
    <a:srgbClr val="FF00FF"/>
    <a:srgbClr val="C4C8F2"/>
    <a:srgbClr val="D29B2E"/>
    <a:srgbClr val="A4CB5D"/>
    <a:srgbClr val="363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469" autoAdjust="0"/>
  </p:normalViewPr>
  <p:slideViewPr>
    <p:cSldViewPr>
      <p:cViewPr varScale="1">
        <p:scale>
          <a:sx n="111" d="100"/>
          <a:sy n="111" d="100"/>
        </p:scale>
        <p:origin x="16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982" y="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9D35DD1-5FFE-46C3-91C8-847D6DF1BAD8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172D296-022A-468B-A63B-E28167E814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27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91064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9F0319F-4616-4E87-ADEC-BD17C288F8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8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7867661-A3A2-49F1-AB2A-C7DBB5240AAB}" type="slidenum">
              <a:rPr lang="en-US" altLang="ko-KR" smtClean="0">
                <a:solidFill>
                  <a:srgbClr val="000000"/>
                </a:solidFill>
              </a:rPr>
              <a:pPr/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0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65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24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02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gray">
          <a:xfrm>
            <a:off x="4495800" y="6400800"/>
            <a:ext cx="9144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8FEA537F-601E-4FF5-A87D-17022B6815FC}" type="slidenum">
              <a:rPr kumimoji="0" lang="ko-KR" altLang="en-US" sz="1200" smtClean="0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ko-KR" sz="12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그림 17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941888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925" y="44624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20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40043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17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84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92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605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8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15" y="11372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u"/>
              <a:defRPr sz="2000" b="1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3pPr>
            <a:lvl4pPr marL="16002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400" baseline="0">
                <a:latin typeface="Bodoni MT" panose="02070603080606020203" pitchFamily="18" charset="0"/>
                <a:ea typeface="돋움" panose="020B0600000101010101" pitchFamily="50" charset="-127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네번째</a:t>
            </a:r>
            <a:r>
              <a:rPr lang="ko-KR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003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109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316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584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399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081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AFCAD0A-630E-4C44-8705-8958E3515F8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0364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98F72ACE-B5B6-4BAE-BF9D-89250142259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62363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2CEDD-181C-455F-A33E-127014F79AA7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FC454-FB90-4BF2-9AF5-E899C62010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5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F6D4-86F6-409B-8D15-36640945F364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BC661-008C-4D74-AADA-3B89820AC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22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1CE72-3F4B-43E5-9C71-CB7EA08F7DBB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CEA00-4543-46BD-AD56-E84D93EFB2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7000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28211-DE91-4409-898E-89244E7A0B37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4C49E-C5EB-4970-9167-5D4784229A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9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CD06-2875-40D1-8DA6-5AD364015DEC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6501-0536-430A-A7CC-B75D4E6963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04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51A0-6417-49FB-80C6-331A9EC1A766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04D7E-4909-415D-8964-7DF59BDFA4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98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6293-AE33-4B92-9F49-0E8504535211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91131-B827-40F3-A65B-B828E06744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42570-FEC3-41EC-8919-89E8A570FD44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039C0-D41D-4018-962E-900E12C0CC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26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E03F2-1CCA-4510-A420-456C688C94F5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FEE39-9FCC-4E79-8948-3F8029DBB9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936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EDCC8-AB13-408C-9ECE-CCEFF1766406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E28E-6468-481B-9678-08C3E3F0B2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50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BFA5-58BA-4CAF-870C-0C0317A60222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CDED-FDD7-4A69-9111-E930CC44A3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76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1782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066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5BC821E-A6A7-4827-8ED6-B1EE4B58C11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627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DA0E9B5-80C4-497C-87BA-7EB77B21DC2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85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7DE81BE-7CDA-4DF1-BC7A-9A293414A66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390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E530A43-899A-4130-8EFE-1F047F0B72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545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C165923-1503-460F-91BA-56DBD55F3F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80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E4C2343-6D06-462D-B00E-81EF2A77F2B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238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CBB2FDA-D9BE-4DBD-AD3A-DFD379B2285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97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67718BE-D67D-4CC7-88EF-C77AE77F8BA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0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A093B13-AD46-4D6C-908F-104978FAA78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67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640CD6E0-1076-4869-8307-BCFBAFF833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8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1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8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4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4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그림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2" name="직사각형 31"/>
          <p:cNvSpPr/>
          <p:nvPr userDrawn="1"/>
        </p:nvSpPr>
        <p:spPr>
          <a:xfrm flipV="1">
            <a:off x="1963" y="669925"/>
            <a:ext cx="9139238" cy="78914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flipV="1">
            <a:off x="18870" y="6518438"/>
            <a:ext cx="9139238" cy="18000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93" r:id="rId1"/>
    <p:sldLayoutId id="2147487581" r:id="rId2"/>
    <p:sldLayoutId id="2147487594" r:id="rId3"/>
    <p:sldLayoutId id="2147487595" r:id="rId4"/>
    <p:sldLayoutId id="2147487596" r:id="rId5"/>
    <p:sldLayoutId id="2147487597" r:id="rId6"/>
    <p:sldLayoutId id="2147487598" r:id="rId7"/>
    <p:sldLayoutId id="2147487599" r:id="rId8"/>
    <p:sldLayoutId id="2147487600" r:id="rId9"/>
    <p:sldLayoutId id="2147487601" r:id="rId10"/>
    <p:sldLayoutId id="2147487602" r:id="rId11"/>
    <p:sldLayoutId id="2147487603" r:id="rId12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1033" name="그림 36" descr="cbnu_ci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그림 37" descr="cbnu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42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07" r:id="rId1"/>
    <p:sldLayoutId id="2147487608" r:id="rId2"/>
    <p:sldLayoutId id="2147487609" r:id="rId3"/>
    <p:sldLayoutId id="2147487610" r:id="rId4"/>
    <p:sldLayoutId id="2147487611" r:id="rId5"/>
    <p:sldLayoutId id="2147487612" r:id="rId6"/>
    <p:sldLayoutId id="2147487613" r:id="rId7"/>
    <p:sldLayoutId id="2147487614" r:id="rId8"/>
    <p:sldLayoutId id="2147487615" r:id="rId9"/>
    <p:sldLayoutId id="2147487616" r:id="rId10"/>
    <p:sldLayoutId id="2147487617" r:id="rId11"/>
    <p:sldLayoutId id="2147487618" r:id="rId12"/>
    <p:sldLayoutId id="2147487619" r:id="rId13"/>
    <p:sldLayoutId id="2147487620" r:id="rId14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D69653-1A23-4BC6-8CC6-BBD0439CB0A5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552FAA-381D-4F43-80F5-A5510B194B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82" r:id="rId1"/>
    <p:sldLayoutId id="2147487583" r:id="rId2"/>
    <p:sldLayoutId id="2147487584" r:id="rId3"/>
    <p:sldLayoutId id="2147487585" r:id="rId4"/>
    <p:sldLayoutId id="2147487586" r:id="rId5"/>
    <p:sldLayoutId id="2147487587" r:id="rId6"/>
    <p:sldLayoutId id="2147487588" r:id="rId7"/>
    <p:sldLayoutId id="2147487589" r:id="rId8"/>
    <p:sldLayoutId id="2147487590" r:id="rId9"/>
    <p:sldLayoutId id="2147487591" r:id="rId10"/>
    <p:sldLayoutId id="2147487592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5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smtClean="0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BCF3FC86-BD6F-4DD1-8988-336ECB68A8AD}" type="slidenum">
              <a:rPr lang="en-US" altLang="ko-KR" sz="16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4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2" r:id="rId1"/>
    <p:sldLayoutId id="2147487623" r:id="rId2"/>
    <p:sldLayoutId id="2147487624" r:id="rId3"/>
    <p:sldLayoutId id="2147487625" r:id="rId4"/>
    <p:sldLayoutId id="2147487626" r:id="rId5"/>
    <p:sldLayoutId id="2147487627" r:id="rId6"/>
    <p:sldLayoutId id="2147487628" r:id="rId7"/>
    <p:sldLayoutId id="2147487629" r:id="rId8"/>
    <p:sldLayoutId id="2147487630" r:id="rId9"/>
    <p:sldLayoutId id="2147487631" r:id="rId10"/>
    <p:sldLayoutId id="2147487632" r:id="rId11"/>
    <p:sldLayoutId id="21474876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92075" y="3716338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endParaRPr lang="en-US" altLang="ko-KR" sz="36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원광대학교 </a:t>
            </a:r>
            <a:r>
              <a:rPr lang="en-US" altLang="ko-KR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</a:t>
            </a:r>
            <a:r>
              <a:rPr lang="ko-KR" altLang="en-US" sz="3200" b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융합학과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복경수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3873079" y="2205038"/>
            <a:ext cx="1367682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4800" b="1" spc="-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소개</a:t>
            </a:r>
            <a:endParaRPr lang="ko-KR" altLang="en-US" sz="48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표현력</a:t>
            </a:r>
            <a:endParaRPr lang="en-US" altLang="ko-KR" dirty="0" smtClean="0"/>
          </a:p>
          <a:p>
            <a:pPr lvl="1" eaLnBrk="1" hangingPunct="1"/>
            <a:r>
              <a:rPr lang="ko-KR" altLang="en-US" dirty="0"/>
              <a:t>언어가 복잡한 과정이나 구조를 얼마나 쉽게 표현할 수 있는가를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LISP</a:t>
            </a:r>
            <a:r>
              <a:rPr lang="ko-KR" altLang="en-US" dirty="0"/>
              <a:t>와 </a:t>
            </a:r>
            <a:r>
              <a:rPr lang="en-US" altLang="ko-KR" dirty="0"/>
              <a:t>ALGOL 60 </a:t>
            </a:r>
            <a:r>
              <a:rPr lang="ko-KR" altLang="en-US" dirty="0"/>
              <a:t>등의 재귀</a:t>
            </a:r>
            <a:r>
              <a:rPr lang="en-US" altLang="ko-KR" dirty="0"/>
              <a:t>(recursion</a:t>
            </a:r>
            <a:r>
              <a:rPr lang="en-US" altLang="ko-KR" dirty="0" smtClean="0"/>
              <a:t>)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표현력은 </a:t>
            </a:r>
            <a:r>
              <a:rPr lang="ko-KR" altLang="en-US" dirty="0"/>
              <a:t>간결성과 상충되는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LISP</a:t>
            </a:r>
            <a:r>
              <a:rPr lang="ko-KR" altLang="en-US" dirty="0"/>
              <a:t>은 표현력은 뛰어나지만 </a:t>
            </a:r>
            <a:r>
              <a:rPr lang="ko-KR" altLang="en-US" dirty="0" smtClean="0"/>
              <a:t>간결성은 부족 </a:t>
            </a:r>
            <a:endParaRPr lang="ko-KR" altLang="en-US" dirty="0"/>
          </a:p>
          <a:p>
            <a:pPr lvl="1" eaLnBrk="1" hangingPunct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371600" y="1874912"/>
            <a:ext cx="4114800" cy="762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</a:rPr>
              <a:t>(defun factorial (n)</a:t>
            </a:r>
          </a:p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</a:rPr>
              <a:t>        (if (= n 0) 1 (* n (factorial (- n 1)))))</a:t>
            </a:r>
          </a:p>
        </p:txBody>
      </p:sp>
    </p:spTree>
    <p:extLst>
      <p:ext uri="{BB962C8B-B14F-4D97-AF65-F5344CB8AC3E}">
        <p14:creationId xmlns:p14="http://schemas.microsoft.com/office/powerpoint/2010/main" val="208005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확장성</a:t>
            </a:r>
          </a:p>
          <a:p>
            <a:pPr lvl="1" eaLnBrk="1" hangingPunct="1"/>
            <a:r>
              <a:rPr lang="ko-KR" altLang="en-US" dirty="0"/>
              <a:t>사용자가 언어에 새로운 기능을 추가할 수 있도록 하자는 성질</a:t>
            </a:r>
          </a:p>
          <a:p>
            <a:pPr lvl="1" eaLnBrk="1" hangingPunct="1"/>
            <a:r>
              <a:rPr lang="ko-KR" altLang="en-US" dirty="0"/>
              <a:t>사용자가 새로운 </a:t>
            </a:r>
            <a:r>
              <a:rPr lang="ko-KR" altLang="en-US" dirty="0" smtClean="0"/>
              <a:t>타입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라이브러리에 </a:t>
            </a:r>
            <a:r>
              <a:rPr lang="ko-KR" altLang="en-US" dirty="0"/>
              <a:t>새로운 </a:t>
            </a:r>
            <a:r>
              <a:rPr lang="ko-KR" altLang="en-US" dirty="0" smtClean="0"/>
              <a:t>함수 추가</a:t>
            </a:r>
            <a:r>
              <a:rPr lang="en-US" altLang="ko-KR" dirty="0" smtClean="0"/>
              <a:t>, </a:t>
            </a:r>
            <a:r>
              <a:rPr lang="ko-KR" altLang="en-US" dirty="0"/>
              <a:t>번역기에 새로운 키워드를 </a:t>
            </a:r>
            <a:r>
              <a:rPr lang="ko-KR" altLang="en-US" dirty="0" smtClean="0"/>
              <a:t>추가 </a:t>
            </a:r>
            <a:r>
              <a:rPr lang="ko-KR" altLang="en-US" dirty="0"/>
              <a:t>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67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정확성</a:t>
            </a:r>
          </a:p>
          <a:p>
            <a:pPr lvl="1" eaLnBrk="1" hangingPunct="1"/>
            <a:r>
              <a:rPr lang="ko-KR" altLang="en-US" dirty="0"/>
              <a:t>프로그램의 실행을 예측할 수 있도록 하는 언어에 대한 정확한 정의가 있는지를 의미</a:t>
            </a:r>
          </a:p>
          <a:p>
            <a:pPr lvl="1" eaLnBrk="1" hangingPunct="1"/>
            <a:r>
              <a:rPr lang="ko-KR" altLang="en-US" dirty="0" smtClean="0"/>
              <a:t>언어에 </a:t>
            </a:r>
            <a:r>
              <a:rPr lang="ko-KR" altLang="en-US" dirty="0"/>
              <a:t>대한 정확한 정의는 프로그램과 번역기의 신뢰성에 도움을 </a:t>
            </a:r>
            <a:r>
              <a:rPr lang="ko-KR" altLang="en-US" dirty="0" smtClean="0"/>
              <a:t>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언어 설계자가 매뉴얼 또는 보고서를 작성하거나 </a:t>
            </a:r>
            <a:r>
              <a:rPr lang="en-US" altLang="ko-KR" dirty="0" smtClean="0"/>
              <a:t>ANSI, ISO </a:t>
            </a:r>
            <a:r>
              <a:rPr lang="ko-KR" altLang="en-US" dirty="0" smtClean="0"/>
              <a:t>표준화 기구의 표준안을 채택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82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기계 독립성</a:t>
            </a:r>
            <a:endParaRPr lang="en-US" altLang="ko-KR" dirty="0" smtClean="0"/>
          </a:p>
          <a:p>
            <a:pPr lvl="1" eaLnBrk="1" hangingPunct="1"/>
            <a:r>
              <a:rPr lang="ko-KR" altLang="en-US" dirty="0"/>
              <a:t>언어가 특정 기계에 의존적이지 않고 독립적인 것을 의미</a:t>
            </a:r>
          </a:p>
          <a:p>
            <a:pPr lvl="1" eaLnBrk="1" hangingPunct="1"/>
            <a:r>
              <a:rPr lang="ko-KR" altLang="en-US" dirty="0" smtClean="0"/>
              <a:t>메모리 </a:t>
            </a:r>
            <a:r>
              <a:rPr lang="ko-KR" altLang="en-US" dirty="0"/>
              <a:t>할당이나 기계 구조 등의 내용과는 독립적인 미리 정의된 데이터 타입을 제공하는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사실상 대부분의 데이터 타입은 기계 의존적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정수 데이터 타입의 경우 </a:t>
            </a:r>
            <a:r>
              <a:rPr lang="ko-KR" altLang="en-US" dirty="0" err="1" smtClean="0"/>
              <a:t>오버플로우가</a:t>
            </a:r>
            <a:r>
              <a:rPr lang="ko-KR" altLang="en-US" dirty="0" smtClean="0"/>
              <a:t> 발생하는 것이 이러한 경우</a:t>
            </a:r>
            <a:endParaRPr lang="en-US" altLang="ko-KR" dirty="0" smtClean="0"/>
          </a:p>
          <a:p>
            <a:pPr lvl="1" eaLnBrk="1" hangingPunct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82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제약성</a:t>
            </a:r>
            <a:endParaRPr lang="en-US" altLang="ko-KR" dirty="0" smtClean="0"/>
          </a:p>
          <a:p>
            <a:pPr lvl="1"/>
            <a:r>
              <a:rPr lang="ko-KR" altLang="en-US" dirty="0"/>
              <a:t>언어에 대한 최소한의 지식과 일부 언어 구조만 알고 있더라도 프로그램을 작성할 수 있는 성질</a:t>
            </a:r>
          </a:p>
          <a:p>
            <a:pPr lvl="1"/>
            <a:r>
              <a:rPr lang="ko-KR" altLang="en-US" dirty="0" smtClean="0"/>
              <a:t>언어 전체를 배우지 않아도 되고 번역기 구현자는 언어의 일부만을 선택해서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58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보안성</a:t>
            </a:r>
            <a:r>
              <a:rPr lang="ko-KR" altLang="en-US" dirty="0" smtClean="0"/>
              <a:t> 또는 안전성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오류를 줄이고 오류 발견을 쉽게 하는 언어</a:t>
            </a:r>
            <a:endParaRPr lang="en-US" altLang="ko-KR" dirty="0" smtClean="0"/>
          </a:p>
          <a:p>
            <a:pPr lvl="1" eaLnBrk="1" hangingPunct="1"/>
            <a:r>
              <a:rPr lang="ko-KR" altLang="en-US" dirty="0"/>
              <a:t>신뢰성과 정확성에 밀접한 연관을 가지고 프로그래머가 범할 수 있는 오류의 수를 </a:t>
            </a:r>
            <a:r>
              <a:rPr lang="ko-KR" altLang="en-US" dirty="0" smtClean="0"/>
              <a:t>최소화</a:t>
            </a:r>
            <a:endParaRPr lang="ko-KR" altLang="en-US" dirty="0"/>
          </a:p>
          <a:p>
            <a:pPr lvl="1"/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선언 등을 프로그래밍 언어에 도입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프로그래머가 만들 수 있는 오류의 수를 최소화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38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처리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고급 언어로 작성된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컴퓨터가 바로 인식하여 실행할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고급 언어로 작성된 프로그램을 인식할 수 있는 형식으로 변환하는 과정이 요구</a:t>
            </a:r>
            <a:endParaRPr lang="en-US" altLang="ko-KR" dirty="0" smtClean="0"/>
          </a:p>
          <a:p>
            <a:pPr lvl="1"/>
            <a:r>
              <a:rPr lang="ko-KR" altLang="en-US" dirty="0"/>
              <a:t>컴파일 기법</a:t>
            </a:r>
            <a:r>
              <a:rPr lang="en-US" altLang="ko-KR" dirty="0"/>
              <a:t>, </a:t>
            </a:r>
            <a:r>
              <a:rPr lang="ko-KR" altLang="en-US" dirty="0"/>
              <a:t>해석 기법</a:t>
            </a:r>
            <a:r>
              <a:rPr lang="en-US" altLang="ko-KR" dirty="0"/>
              <a:t>, </a:t>
            </a:r>
            <a:r>
              <a:rPr lang="ko-KR" altLang="en-US" dirty="0" err="1"/>
              <a:t>하이브리드</a:t>
            </a:r>
            <a:r>
              <a:rPr lang="ko-KR" altLang="en-US" dirty="0"/>
              <a:t> 기법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80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처리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 기법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원시 프로그램 </a:t>
            </a:r>
            <a:r>
              <a:rPr lang="en-US" altLang="ko-KR" dirty="0" smtClean="0"/>
              <a:t>: </a:t>
            </a:r>
            <a:r>
              <a:rPr lang="ko-KR" altLang="en-US" dirty="0"/>
              <a:t>고급 언어로 작성된 </a:t>
            </a:r>
            <a:r>
              <a:rPr lang="ko-KR" altLang="en-US" dirty="0" err="1" smtClean="0"/>
              <a:t>작성된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고급 </a:t>
            </a:r>
            <a:r>
              <a:rPr lang="ko-KR" altLang="en-US" dirty="0"/>
              <a:t>언어로 작성된 프로그램을 컴퓨터가 </a:t>
            </a:r>
            <a:r>
              <a:rPr lang="ko-KR" altLang="en-US" dirty="0" smtClean="0"/>
              <a:t>바로 실행할 </a:t>
            </a:r>
            <a:r>
              <a:rPr lang="ko-KR" altLang="en-US" dirty="0"/>
              <a:t>수 있는 프로그램으로 변환하는 </a:t>
            </a:r>
            <a:r>
              <a:rPr lang="ko-KR" altLang="en-US" dirty="0" smtClean="0"/>
              <a:t>방식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컴파일하는 프로그램 </a:t>
            </a:r>
            <a:r>
              <a:rPr lang="en-US" altLang="ko-KR" dirty="0"/>
              <a:t>: </a:t>
            </a:r>
            <a:r>
              <a:rPr lang="ko-KR" altLang="en-US" dirty="0"/>
              <a:t>컴파일러</a:t>
            </a:r>
            <a:r>
              <a:rPr lang="en-US" altLang="ko-KR" dirty="0"/>
              <a:t>(compiler</a:t>
            </a:r>
            <a:r>
              <a:rPr lang="en-US" altLang="ko-KR" dirty="0" smtClean="0"/>
              <a:t>)</a:t>
            </a:r>
          </a:p>
          <a:p>
            <a:pPr lvl="2" eaLnBrk="1" hangingPunct="1"/>
            <a:r>
              <a:rPr lang="ko-KR" altLang="en-US" dirty="0" smtClean="0"/>
              <a:t>목적 프로그램 </a:t>
            </a:r>
            <a:r>
              <a:rPr lang="en-US" altLang="ko-KR" dirty="0" smtClean="0"/>
              <a:t>: </a:t>
            </a:r>
            <a:r>
              <a:rPr lang="ko-KR" altLang="en-US" dirty="0"/>
              <a:t>컴파일 결과로 생성되는 기계어 </a:t>
            </a:r>
            <a:r>
              <a:rPr lang="ko-KR" altLang="en-US" dirty="0" smtClean="0"/>
              <a:t>프로그램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번역이 완료되면 빠르게 프로그램을 실행시킬 수 있는 장점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8" descr="1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4"/>
          <a:stretch>
            <a:fillRect/>
          </a:stretch>
        </p:blipFill>
        <p:spPr bwMode="auto">
          <a:xfrm>
            <a:off x="2627784" y="3099589"/>
            <a:ext cx="2808312" cy="335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9"/>
          <p:cNvSpPr>
            <a:spLocks noChangeArrowheads="1"/>
          </p:cNvSpPr>
          <p:nvPr/>
        </p:nvSpPr>
        <p:spPr bwMode="blackWhite">
          <a:xfrm>
            <a:off x="5858144" y="4077072"/>
            <a:ext cx="2362200" cy="762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</a:rPr>
              <a:t>$ gcc helloworld.c</a:t>
            </a:r>
          </a:p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</a:rPr>
              <a:t>$  </a:t>
            </a:r>
            <a:endParaRPr lang="ko-KR" altLang="en-US">
              <a:solidFill>
                <a:srgbClr val="6633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5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처리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 프로그램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컴파일에 의해 생성된 목적 프로그램을 컴퓨터가 실행할 때 입력이 있을 수 있음</a:t>
            </a:r>
            <a:endParaRPr lang="ko-KR" altLang="en-U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blackWhite">
          <a:xfrm>
            <a:off x="6012162" y="3056175"/>
            <a:ext cx="2362200" cy="762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</a:rPr>
              <a:t>$ a.out</a:t>
            </a:r>
          </a:p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</a:rPr>
              <a:t>Hello World</a:t>
            </a:r>
          </a:p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</a:rPr>
              <a:t>$  </a:t>
            </a:r>
            <a:endParaRPr lang="ko-KR" altLang="en-US">
              <a:solidFill>
                <a:srgbClr val="6633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11" descr="1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4"/>
          <a:stretch>
            <a:fillRect/>
          </a:stretch>
        </p:blipFill>
        <p:spPr bwMode="auto">
          <a:xfrm>
            <a:off x="899593" y="1988840"/>
            <a:ext cx="4536504" cy="28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4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처리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 단계</a:t>
            </a:r>
            <a:endParaRPr lang="ko-KR" altLang="en-US" dirty="0"/>
          </a:p>
        </p:txBody>
      </p:sp>
      <p:pic>
        <p:nvPicPr>
          <p:cNvPr id="4" name="Picture 9" descr="1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7"/>
          <a:stretch>
            <a:fillRect/>
          </a:stretch>
        </p:blipFill>
        <p:spPr bwMode="auto">
          <a:xfrm>
            <a:off x="2372285" y="1271736"/>
            <a:ext cx="209073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40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동작시키는 </a:t>
            </a:r>
            <a:r>
              <a:rPr lang="ko-KR" altLang="en-US" dirty="0"/>
              <a:t>프로그램을 작성하기 위한 인공적인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인간이 컴퓨터로 수행하고자하는 기능을 컴퓨터에게 전달하기 위한 표현법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사용하기 </a:t>
            </a:r>
            <a:r>
              <a:rPr lang="ko-KR" altLang="en-US" dirty="0"/>
              <a:t>편리한 정도에 </a:t>
            </a:r>
            <a:r>
              <a:rPr lang="ko-KR" altLang="en-US" dirty="0" smtClean="0"/>
              <a:t>따라 저급 언어와 고급 언어로 분류</a:t>
            </a:r>
            <a:endParaRPr lang="en-US" altLang="ko-KR" dirty="0" smtClean="0"/>
          </a:p>
          <a:p>
            <a:pPr lvl="3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10818"/>
              </p:ext>
            </p:extLst>
          </p:nvPr>
        </p:nvGraphicFramePr>
        <p:xfrm>
          <a:off x="1115616" y="2420888"/>
          <a:ext cx="4876800" cy="1104900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 marL="266700" marR="0" lvl="0" indent="-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종류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4">
                <a:tc>
                  <a:txBody>
                    <a:bodyPr/>
                    <a:lstStyle/>
                    <a:p>
                      <a:pPr marL="266700" marR="0" lvl="0" indent="-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저급언어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기계어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어셈블리어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57">
                <a:tc>
                  <a:txBody>
                    <a:bodyPr/>
                    <a:lstStyle/>
                    <a:p>
                      <a:pPr marL="266700" marR="0" lvl="0" indent="-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고급언어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C, C++, Java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 대부분의 언어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처리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 세부 단계</a:t>
            </a:r>
            <a:r>
              <a:rPr lang="en-US" altLang="ko-KR" dirty="0" smtClean="0"/>
              <a:t>(1/3)</a:t>
            </a:r>
          </a:p>
          <a:p>
            <a:pPr lvl="1"/>
            <a:r>
              <a:rPr lang="ko-KR" altLang="en-US" dirty="0" smtClean="0"/>
              <a:t>어휘 분석 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원시 </a:t>
            </a:r>
            <a:r>
              <a:rPr lang="ko-KR" altLang="en-US" dirty="0"/>
              <a:t>프로그램을 토큰</a:t>
            </a:r>
            <a:r>
              <a:rPr lang="en-US" altLang="ko-KR" dirty="0"/>
              <a:t>(token) </a:t>
            </a:r>
            <a:r>
              <a:rPr lang="ko-KR" altLang="en-US" dirty="0"/>
              <a:t>단위로 자르고</a:t>
            </a:r>
            <a:r>
              <a:rPr lang="en-US" altLang="ko-KR" dirty="0"/>
              <a:t>, </a:t>
            </a:r>
            <a:r>
              <a:rPr lang="ko-KR" altLang="en-US" dirty="0"/>
              <a:t>토큰과 관련 정보를 구문 분석 단계로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구문 </a:t>
            </a:r>
            <a:r>
              <a:rPr lang="ko-KR" altLang="en-US" dirty="0"/>
              <a:t>분석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어휘 </a:t>
            </a:r>
            <a:r>
              <a:rPr lang="ko-KR" altLang="en-US" dirty="0"/>
              <a:t>분석 단계에서 전달받은 토큰들이 문법적으로 옳은지를 </a:t>
            </a:r>
            <a:r>
              <a:rPr lang="ko-KR" altLang="en-US" dirty="0" smtClean="0"/>
              <a:t>검사하고</a:t>
            </a:r>
            <a:r>
              <a:rPr lang="en-US" altLang="ko-KR" dirty="0" smtClean="0"/>
              <a:t> </a:t>
            </a:r>
            <a:r>
              <a:rPr lang="ko-KR" altLang="en-US" dirty="0"/>
              <a:t>오류가 없으면 파스 </a:t>
            </a:r>
            <a:r>
              <a:rPr lang="ko-KR" altLang="en-US" dirty="0" err="1"/>
              <a:t>트리라</a:t>
            </a:r>
            <a:r>
              <a:rPr lang="ko-KR" altLang="en-US" dirty="0"/>
              <a:t> 불리는 구조를 생성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blackWhite">
          <a:xfrm>
            <a:off x="1187624" y="1844824"/>
            <a:ext cx="3505200" cy="576064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ko-KR" altLang="en-US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) A = 3 + (5 – 2</a:t>
            </a:r>
            <a:r>
              <a:rPr lang="en-US" altLang="ko-KR" dirty="0" smtClean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)</a:t>
            </a:r>
            <a:endParaRPr lang="en-US" altLang="ko-KR" dirty="0">
              <a:solidFill>
                <a:srgbClr val="663300"/>
              </a:solidFill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    * </a:t>
            </a:r>
            <a:r>
              <a:rPr lang="ko-KR" altLang="en-US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토큰 </a:t>
            </a:r>
            <a:r>
              <a:rPr lang="en-US" altLang="ko-KR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: A, =, 3, +, (, 5, -, 2, )</a:t>
            </a:r>
            <a:endParaRPr lang="ko-KR" altLang="en-US" dirty="0">
              <a:solidFill>
                <a:srgbClr val="663300"/>
              </a:solidFill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pic>
        <p:nvPicPr>
          <p:cNvPr id="5" name="Picture 6" descr="30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79086"/>
            <a:ext cx="3672409" cy="337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24128" y="426637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A</a:t>
            </a:r>
            <a:r>
              <a:rPr lang="ko-KR" altLang="en-US" dirty="0"/>
              <a:t> = 3 + (5 - 2)</a:t>
            </a:r>
          </a:p>
        </p:txBody>
      </p:sp>
    </p:spTree>
    <p:extLst>
      <p:ext uri="{BB962C8B-B14F-4D97-AF65-F5344CB8AC3E}">
        <p14:creationId xmlns:p14="http://schemas.microsoft.com/office/powerpoint/2010/main" val="2579850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처리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세부 단계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 smtClean="0"/>
              <a:t>중간 </a:t>
            </a:r>
            <a:r>
              <a:rPr lang="ko-KR" altLang="en-US" dirty="0"/>
              <a:t>코드 생성 단계</a:t>
            </a:r>
          </a:p>
          <a:p>
            <a:pPr lvl="2" eaLnBrk="1" hangingPunct="1"/>
            <a:r>
              <a:rPr lang="ko-KR" altLang="en-US" dirty="0"/>
              <a:t>기계어는 아니지만 어느 기계에도 의존적이지 않으면서도 기계어에 가까운 중간 코드로 된 프로그램을 생성</a:t>
            </a:r>
          </a:p>
          <a:p>
            <a:pPr lvl="2" eaLnBrk="1" hangingPunct="1"/>
            <a:r>
              <a:rPr lang="ko-KR" altLang="en-US" dirty="0"/>
              <a:t>문법적인 오류가 아닌 의미적인 오류를 검사</a:t>
            </a:r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1403648" y="2420888"/>
            <a:ext cx="4876800" cy="13716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ko-KR" altLang="en-US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) </a:t>
            </a:r>
            <a:r>
              <a:rPr lang="en-US" altLang="ko-KR" dirty="0" smtClean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A </a:t>
            </a:r>
            <a:r>
              <a:rPr lang="en-US" altLang="ko-KR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= 3 + (5 - 2)</a:t>
            </a:r>
            <a:r>
              <a:rPr lang="ko-KR" altLang="en-US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에 대한 중간 코드의 예</a:t>
            </a:r>
            <a:br>
              <a:rPr lang="ko-KR" altLang="en-US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</a:br>
            <a:endParaRPr lang="en-US" altLang="ko-KR" dirty="0">
              <a:solidFill>
                <a:srgbClr val="663300"/>
              </a:solidFill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algn="l">
              <a:buFontTx/>
              <a:buChar char="•"/>
            </a:pPr>
            <a:r>
              <a:rPr lang="en-US" altLang="ko-KR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(sub 5 2 T0)     ⋯ ‘T0 = 5 - 2’</a:t>
            </a:r>
            <a: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를 의미한다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. </a:t>
            </a:r>
          </a:p>
          <a:p>
            <a:pPr algn="l">
              <a:buFontTx/>
              <a:buChar char="•"/>
            </a:pP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(add 3 T0 T1)   ⋯ ‘T1 = 3 + T0’</a:t>
            </a:r>
            <a: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을 의미한다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. </a:t>
            </a:r>
          </a:p>
          <a:p>
            <a:pPr algn="l">
              <a:buFontTx/>
              <a:buChar char="•"/>
            </a:pP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(</a:t>
            </a:r>
            <a:r>
              <a:rPr lang="en-US" altLang="ko-KR" dirty="0" err="1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mov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T1 A)        ⋯ ‘A = T1’</a:t>
            </a:r>
            <a: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을 의미한다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003300"/>
              </a:solidFill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09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처리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세부 단계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 smtClean="0"/>
              <a:t>최적화 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중간 </a:t>
            </a:r>
            <a:r>
              <a:rPr lang="ko-KR" altLang="en-US" dirty="0"/>
              <a:t>코드에서 불필요한 코드를 제거하거나 더 효율적인 코드로 개선하여 중간 코드의 크기를 줄이고 실행 속도를 빠르게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/>
              <a:t>코드 생성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최적화된 </a:t>
            </a:r>
            <a:r>
              <a:rPr lang="ko-KR" altLang="en-US" dirty="0"/>
              <a:t>중간 코드로부터 해당 컴퓨터가 인식할 수 있는 목적 프로그램을 생성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187624" y="1844824"/>
            <a:ext cx="6019800" cy="29337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179388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] </a:t>
            </a:r>
            <a: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중간 코드</a:t>
            </a:r>
            <a:b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</a:br>
            <a:endParaRPr lang="ko-KR" altLang="en-US" dirty="0">
              <a:solidFill>
                <a:srgbClr val="003300"/>
              </a:solidFill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  (</a:t>
            </a:r>
            <a:r>
              <a:rPr lang="en-US" altLang="ko-KR" dirty="0" err="1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mov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10 A)   ⋯ ‘A = 10’</a:t>
            </a:r>
            <a: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을 의미한다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. </a:t>
            </a:r>
          </a:p>
          <a:p>
            <a:pPr lvl="1" algn="l"/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mov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A B)    ⋯ ‘B = A’</a:t>
            </a:r>
            <a: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를 의미한다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. </a:t>
            </a:r>
          </a:p>
          <a:p>
            <a:pPr lvl="1" algn="l"/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mov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B C)     ⋯ ‘C = B’</a:t>
            </a:r>
            <a: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를 의미한다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. </a:t>
            </a:r>
          </a:p>
          <a:p>
            <a:pPr lvl="1" algn="l"/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(add C 2 D)  ⋯ ‘D = C + 2’</a:t>
            </a:r>
            <a: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를 의미한다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.</a:t>
            </a:r>
          </a:p>
          <a:p>
            <a:pPr lvl="1" algn="l"/>
            <a:endParaRPr lang="ko-KR" altLang="en-US" dirty="0">
              <a:solidFill>
                <a:srgbClr val="003300"/>
              </a:solidFill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lvl="1" algn="l"/>
            <a:r>
              <a:rPr lang="en-US" altLang="ko-KR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C</a:t>
            </a:r>
            <a:r>
              <a:rPr lang="ko-KR" altLang="en-US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를 사용하지 않는 경우</a:t>
            </a:r>
            <a:r>
              <a:rPr lang="en-US" altLang="ko-KR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불필요한 코드를 제거하여 최적화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/>
            </a:r>
            <a:b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mov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10 A)   ⋯ ‘A = 10’</a:t>
            </a:r>
            <a: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을 의미한다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. 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(add A 2 D)   ⋯ ‘D = A + 2’</a:t>
            </a:r>
            <a:r>
              <a:rPr lang="ko-KR" altLang="en-US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를 의미한다</a:t>
            </a:r>
            <a:r>
              <a:rPr lang="en-US" altLang="ko-KR" dirty="0">
                <a:solidFill>
                  <a:srgbClr val="00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003300"/>
              </a:solidFill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11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처리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해석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기법은 고급 언어로 작성된 원시 프로그램을 실행하기 적당한 형태의 프로그램으로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해석 기법은 </a:t>
            </a:r>
            <a:r>
              <a:rPr lang="ko-KR" altLang="en-US" dirty="0"/>
              <a:t>고급 언어로 작성된 프로그램을 바로 실행</a:t>
            </a:r>
          </a:p>
          <a:p>
            <a:pPr lvl="1"/>
            <a:r>
              <a:rPr lang="ko-KR" altLang="en-US" dirty="0"/>
              <a:t>해석하는 프로그램 </a:t>
            </a:r>
            <a:r>
              <a:rPr lang="en-US" altLang="ko-KR" dirty="0"/>
              <a:t>: </a:t>
            </a:r>
            <a:r>
              <a:rPr lang="ko-KR" altLang="en-US" dirty="0"/>
              <a:t>인터프리터</a:t>
            </a:r>
            <a:r>
              <a:rPr lang="en-US" altLang="ko-KR" dirty="0"/>
              <a:t>(interpreter</a:t>
            </a:r>
            <a:r>
              <a:rPr lang="en-US" altLang="ko-KR" dirty="0" smtClean="0"/>
              <a:t>)</a:t>
            </a:r>
          </a:p>
          <a:p>
            <a:pPr lvl="2" eaLnBrk="1" hangingPunct="1">
              <a:tabLst>
                <a:tab pos="447675" algn="l"/>
                <a:tab pos="809625" algn="l"/>
              </a:tabLst>
            </a:pPr>
            <a:r>
              <a:rPr lang="ko-KR" altLang="en-US" dirty="0" smtClean="0"/>
              <a:t>고급 </a:t>
            </a:r>
            <a:r>
              <a:rPr lang="ko-KR" altLang="en-US" dirty="0"/>
              <a:t>언어를 자신의 기계어로 취급하는 컴퓨터를 </a:t>
            </a:r>
            <a:r>
              <a:rPr lang="ko-KR" altLang="en-US" dirty="0" smtClean="0"/>
              <a:t>시뮬레이션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6" descr="1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2555776" y="2924944"/>
            <a:ext cx="3384376" cy="26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7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처리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하이브리드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1" eaLnBrk="1" hangingPunct="1"/>
            <a:r>
              <a:rPr lang="ko-KR" altLang="en-US" dirty="0"/>
              <a:t>컴파일 기법과 해석 기법을 혼합한 형태</a:t>
            </a:r>
          </a:p>
          <a:p>
            <a:pPr lvl="1" eaLnBrk="1" hangingPunct="1"/>
            <a:r>
              <a:rPr lang="ko-KR" altLang="en-US" dirty="0"/>
              <a:t>고급 언어로 작성된 프로그램을 쉽게 해석할 수 있도록 중간 코드 형태로 번역 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번역된 </a:t>
            </a:r>
            <a:r>
              <a:rPr lang="ko-KR" altLang="en-US" dirty="0"/>
              <a:t>중간 코드 형태의 프로그램을 해석하여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7" descr="1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1"/>
          <a:stretch>
            <a:fillRect/>
          </a:stretch>
        </p:blipFill>
        <p:spPr bwMode="auto">
          <a:xfrm>
            <a:off x="3203848" y="2492895"/>
            <a:ext cx="2592288" cy="397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762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처리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 </a:t>
            </a:r>
            <a:r>
              <a:rPr lang="en-US" altLang="ko-KR" dirty="0"/>
              <a:t>: Java</a:t>
            </a:r>
          </a:p>
          <a:p>
            <a:pPr lvl="1" eaLnBrk="1" hangingPunct="1"/>
            <a:r>
              <a:rPr lang="ko-KR" altLang="en-US" dirty="0"/>
              <a:t>바이트 코드</a:t>
            </a:r>
            <a:r>
              <a:rPr lang="en-US" altLang="ko-KR" dirty="0"/>
              <a:t>(byte code)</a:t>
            </a:r>
            <a:r>
              <a:rPr lang="ko-KR" altLang="en-US" dirty="0"/>
              <a:t>라고 하는 중간 코드로 번역</a:t>
            </a:r>
          </a:p>
          <a:p>
            <a:pPr lvl="1" eaLnBrk="1" hangingPunct="1"/>
            <a:r>
              <a:rPr lang="ko-KR" altLang="en-US" dirty="0"/>
              <a:t>운영체제마다 별도로 존재하는 자바 가상 기계</a:t>
            </a:r>
            <a:r>
              <a:rPr lang="en-US" altLang="ko-KR" dirty="0"/>
              <a:t>(Java Virtual Machine)</a:t>
            </a:r>
            <a:r>
              <a:rPr lang="ko-KR" altLang="en-US" dirty="0"/>
              <a:t>가 바이트 코드를 실행</a:t>
            </a:r>
          </a:p>
          <a:p>
            <a:pPr lvl="1" eaLnBrk="1" hangingPunct="1"/>
            <a:r>
              <a:rPr lang="en-US" altLang="ko-KR" dirty="0" smtClean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 </a:t>
            </a:r>
            <a:r>
              <a:rPr lang="ko-KR" altLang="en-US" dirty="0"/>
              <a:t>원시 프로그램을 바이트 코드로 번역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 </a:t>
            </a:r>
            <a:r>
              <a:rPr lang="ko-KR" altLang="en-US" dirty="0"/>
              <a:t>바이트 코드를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1259632" y="2636912"/>
            <a:ext cx="2514600" cy="8382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  <a:ea typeface="휴먼엑스포" panose="02030504000101010101" pitchFamily="18" charset="-127"/>
              </a:rPr>
              <a:t>$javac HelloWorld.java</a:t>
            </a:r>
          </a:p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  <a:ea typeface="휴먼엑스포" panose="02030504000101010101" pitchFamily="18" charset="-127"/>
              </a:rPr>
              <a:t>$</a:t>
            </a:r>
            <a:endParaRPr lang="en-US" altLang="ko-KR" b="1">
              <a:solidFill>
                <a:srgbClr val="663300"/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blackWhite">
          <a:xfrm>
            <a:off x="1278878" y="4293096"/>
            <a:ext cx="2514600" cy="8382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  <a:ea typeface="휴먼엑스포" panose="02030504000101010101" pitchFamily="18" charset="-127"/>
              </a:rPr>
              <a:t>$java HelloWorld</a:t>
            </a:r>
          </a:p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  <a:ea typeface="휴먼엑스포" panose="02030504000101010101" pitchFamily="18" charset="-127"/>
              </a:rPr>
              <a:t>Hello World</a:t>
            </a:r>
          </a:p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  <a:ea typeface="휴먼엑스포" panose="02030504000101010101" pitchFamily="18" charset="-127"/>
              </a:rPr>
              <a:t>$</a:t>
            </a:r>
            <a:endParaRPr lang="en-US" altLang="ko-KR" b="1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23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패러다임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패러다임</a:t>
            </a:r>
          </a:p>
          <a:p>
            <a:pPr lvl="1" eaLnBrk="1" hangingPunct="1"/>
            <a:r>
              <a:rPr lang="ko-KR" altLang="en-US" dirty="0"/>
              <a:t>계산의 본질을 보는 </a:t>
            </a:r>
            <a:r>
              <a:rPr lang="ko-KR" altLang="en-US" dirty="0" smtClean="0"/>
              <a:t>관심에 </a:t>
            </a:r>
            <a:r>
              <a:rPr lang="ko-KR" altLang="en-US" dirty="0"/>
              <a:t>따라 프로그래밍 언어를 분류</a:t>
            </a:r>
          </a:p>
          <a:p>
            <a:pPr lvl="1" eaLnBrk="1" hangingPunct="1"/>
            <a:r>
              <a:rPr lang="ko-KR" altLang="en-US" dirty="0"/>
              <a:t>명령형 언어</a:t>
            </a:r>
            <a:r>
              <a:rPr lang="en-US" altLang="ko-KR" dirty="0"/>
              <a:t>, </a:t>
            </a:r>
            <a:r>
              <a:rPr lang="ko-KR" altLang="en-US" dirty="0"/>
              <a:t>함수 언어</a:t>
            </a:r>
            <a:r>
              <a:rPr lang="en-US" altLang="ko-KR" dirty="0"/>
              <a:t>, </a:t>
            </a:r>
            <a:r>
              <a:rPr lang="ko-KR" altLang="en-US" dirty="0"/>
              <a:t>논리 언어</a:t>
            </a:r>
            <a:r>
              <a:rPr lang="en-US" altLang="ko-KR" dirty="0"/>
              <a:t>, </a:t>
            </a:r>
            <a:r>
              <a:rPr lang="ko-KR" altLang="en-US" dirty="0"/>
              <a:t>객체지향 언어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486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패러다임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명령형 언어</a:t>
            </a:r>
          </a:p>
          <a:p>
            <a:pPr lvl="1" eaLnBrk="1" hangingPunct="1"/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ko-KR" altLang="en-US" dirty="0"/>
              <a:t> 구조라 불리는 컴퓨터 구조를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메모리에 저장된 명령어들을 순차적으로 실행하며 실행 과정 중에 필요한 데이터를 메모리에 저장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메모리 </a:t>
            </a:r>
            <a:r>
              <a:rPr lang="ko-KR" altLang="en-US" dirty="0"/>
              <a:t>위치를 의미하는 변수의 </a:t>
            </a:r>
            <a:r>
              <a:rPr lang="ko-KR" altLang="en-US" dirty="0" smtClean="0"/>
              <a:t>사용하며 변수의 </a:t>
            </a:r>
            <a:r>
              <a:rPr lang="ko-KR" altLang="en-US" dirty="0"/>
              <a:t>값을 바꾸는 </a:t>
            </a:r>
            <a:r>
              <a:rPr lang="ko-KR" altLang="en-US" dirty="0" err="1"/>
              <a:t>배정문의</a:t>
            </a:r>
            <a:r>
              <a:rPr lang="ko-KR" altLang="en-US" dirty="0"/>
              <a:t> 사용</a:t>
            </a:r>
          </a:p>
          <a:p>
            <a:pPr lvl="1" eaLnBrk="1" hangingPunct="1"/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사용하고</a:t>
            </a:r>
            <a:r>
              <a:rPr lang="en-US" altLang="ko-KR" dirty="0"/>
              <a:t>, </a:t>
            </a:r>
            <a:r>
              <a:rPr lang="ko-KR" altLang="en-US" dirty="0" err="1"/>
              <a:t>배정문</a:t>
            </a:r>
            <a:r>
              <a:rPr lang="ko-KR" altLang="en-US" dirty="0"/>
              <a:t> </a:t>
            </a:r>
            <a:r>
              <a:rPr lang="ko-KR" altLang="en-US" dirty="0">
                <a:latin typeface="돋움" panose="020B0600000101010101" pitchFamily="50" charset="-127"/>
              </a:rPr>
              <a:t>‘</a:t>
            </a:r>
            <a:r>
              <a:rPr lang="en-US" altLang="ko-KR" dirty="0"/>
              <a:t>=</a:t>
            </a:r>
            <a:r>
              <a:rPr lang="en-US" altLang="ko-KR" dirty="0">
                <a:latin typeface="돋움" panose="020B0600000101010101" pitchFamily="50" charset="-127"/>
              </a:rPr>
              <a:t>’</a:t>
            </a:r>
            <a:r>
              <a:rPr lang="ko-KR" altLang="en-US" dirty="0"/>
              <a:t>을 사용하며</a:t>
            </a:r>
            <a:r>
              <a:rPr lang="en-US" altLang="ko-KR" dirty="0"/>
              <a:t>, </a:t>
            </a:r>
            <a:r>
              <a:rPr lang="ko-KR" altLang="en-US" dirty="0"/>
              <a:t>위에서부터 아래로 순차적으로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691680" y="3429000"/>
            <a:ext cx="5181600" cy="16764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휴먼엑스포" panose="02030504000101010101" pitchFamily="18" charset="-127"/>
              </a:rPr>
              <a:t> int main(void) {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휴먼엑스포" panose="02030504000101010101" pitchFamily="18" charset="-127"/>
              </a:rPr>
              <a:t>     int x, y;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휴먼엑스포" panose="02030504000101010101" pitchFamily="18" charset="-127"/>
              </a:rPr>
              <a:t>     x = 10;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휴먼엑스포" panose="02030504000101010101" pitchFamily="18" charset="-127"/>
              </a:rPr>
              <a:t>     y = x + 20;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휴먼엑스포" panose="02030504000101010101" pitchFamily="18" charset="-127"/>
              </a:rPr>
              <a:t>     return 0;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휴먼엑스포" panose="02030504000101010101" pitchFamily="18" charset="-127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51798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패러다임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함수 언어</a:t>
            </a:r>
          </a:p>
          <a:p>
            <a:pPr lvl="1" eaLnBrk="1" hangingPunct="1"/>
            <a:r>
              <a:rPr lang="ko-KR" altLang="en-US" dirty="0"/>
              <a:t>수학 함수와 같은 원리의 함수들로 프로그램을 구성</a:t>
            </a:r>
          </a:p>
          <a:p>
            <a:pPr lvl="1" eaLnBrk="1" hangingPunct="1"/>
            <a:r>
              <a:rPr lang="ko-KR" altLang="en-US" dirty="0" smtClean="0"/>
              <a:t>프로그램 언어에서 변수</a:t>
            </a:r>
            <a:r>
              <a:rPr lang="en-US" altLang="ko-KR" dirty="0"/>
              <a:t>, </a:t>
            </a:r>
            <a:r>
              <a:rPr lang="ko-KR" altLang="en-US" dirty="0" err="1"/>
              <a:t>배정문</a:t>
            </a:r>
            <a:r>
              <a:rPr lang="ko-KR" altLang="en-US" dirty="0"/>
              <a:t> 등을 사용하지 않음</a:t>
            </a:r>
          </a:p>
          <a:p>
            <a:pPr lvl="1"/>
            <a:r>
              <a:rPr lang="en-US" altLang="ko-KR" dirty="0"/>
              <a:t>LISP </a:t>
            </a:r>
            <a:r>
              <a:rPr lang="ko-KR" altLang="en-US" dirty="0"/>
              <a:t>예</a:t>
            </a:r>
          </a:p>
          <a:p>
            <a:pPr lvl="1"/>
            <a:endParaRPr lang="ko-KR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blackWhite">
          <a:xfrm>
            <a:off x="1187624" y="2276872"/>
            <a:ext cx="5029200" cy="8763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>
              <a:lnSpc>
                <a:spcPct val="50000"/>
              </a:lnSpc>
            </a:pP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(first (sort '(3 9 7 5)))</a:t>
            </a:r>
            <a:b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</a:br>
            <a:endParaRPr lang="en-US" altLang="ko-KR"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algn="l"/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→ first</a:t>
            </a:r>
            <a:r>
              <a:rPr lang="ko-KR" altLang="en-US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sort</a:t>
            </a:r>
            <a:r>
              <a:rPr lang="ko-KR" altLang="en-US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는 함수로 미리 정의되어 있어야 함</a:t>
            </a:r>
          </a:p>
        </p:txBody>
      </p:sp>
    </p:spTree>
    <p:extLst>
      <p:ext uri="{BB962C8B-B14F-4D97-AF65-F5344CB8AC3E}">
        <p14:creationId xmlns:p14="http://schemas.microsoft.com/office/powerpoint/2010/main" val="3652172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패러다임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논리언어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기호 논리의 원리를 기반</a:t>
            </a:r>
          </a:p>
          <a:p>
            <a:pPr lvl="1" eaLnBrk="1" hangingPunct="1"/>
            <a:r>
              <a:rPr lang="ko-KR" altLang="en-US" dirty="0"/>
              <a:t>개체에 대한 사실과 개체 사이의 관계 규칙을 이용해 원하는 결과를 얻어냄</a:t>
            </a:r>
          </a:p>
          <a:p>
            <a:pPr lvl="1" eaLnBrk="1" hangingPunct="1"/>
            <a:r>
              <a:rPr lang="en-US" altLang="ko-KR" dirty="0"/>
              <a:t>Prolog </a:t>
            </a:r>
            <a:r>
              <a:rPr lang="ko-KR" altLang="en-US" dirty="0"/>
              <a:t>예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blackWhite">
          <a:xfrm>
            <a:off x="1115616" y="2276872"/>
            <a:ext cx="5410200" cy="12192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father(a, c).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male(X) :- father(X, Y).</a:t>
            </a:r>
          </a:p>
          <a:p>
            <a:pPr algn="l"/>
            <a:endParaRPr lang="ko-KR" altLang="en-US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male(a).  </a:t>
            </a:r>
            <a:r>
              <a:rPr lang="en-US" altLang="ko-KR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  <a:sym typeface="Wingdings" panose="05000000000000000000" pitchFamily="2" charset="2"/>
              </a:rPr>
              <a:t>질의어</a:t>
            </a:r>
            <a:endParaRPr lang="ko-KR" altLang="en-US" dirty="0">
              <a:solidFill>
                <a:srgbClr val="663300"/>
              </a:solidFill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7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저급 언어와 고급 언어</a:t>
            </a:r>
            <a:endParaRPr lang="en-US" altLang="ko-KR" dirty="0" smtClean="0"/>
          </a:p>
          <a:p>
            <a:pPr lvl="1" eaLnBrk="1" hangingPunct="1"/>
            <a:r>
              <a:rPr lang="ko-KR" altLang="en-US" dirty="0"/>
              <a:t>저급 언어</a:t>
            </a:r>
          </a:p>
          <a:p>
            <a:pPr lvl="2" eaLnBrk="1" hangingPunct="1"/>
            <a:r>
              <a:rPr lang="ko-KR" altLang="en-US" dirty="0"/>
              <a:t>하드웨어 지향의 기계 중심 언어로</a:t>
            </a:r>
            <a:r>
              <a:rPr lang="en-US" altLang="ko-KR" dirty="0"/>
              <a:t> </a:t>
            </a:r>
            <a:r>
              <a:rPr lang="ko-KR" altLang="en-US" dirty="0"/>
              <a:t>하드웨어와 밀접한 기능 제어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컴퓨터 기종에 따라 다르게 표현되고 </a:t>
            </a:r>
            <a:r>
              <a:rPr lang="ko-KR" altLang="en-US" dirty="0" smtClean="0"/>
              <a:t>복잡</a:t>
            </a:r>
            <a:endParaRPr lang="en-US" altLang="ko-KR" dirty="0" smtClean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 smtClean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고급 언어</a:t>
            </a:r>
            <a:endParaRPr lang="en-US" altLang="ko-KR" dirty="0" smtClean="0"/>
          </a:p>
          <a:p>
            <a:pPr lvl="2" eaLnBrk="1" hangingPunct="1"/>
            <a:r>
              <a:rPr lang="ko-KR" altLang="en-US" dirty="0"/>
              <a:t>컴퓨터 기종에 따라 다르게 표현되는 저급 언어의 문제점 해결</a:t>
            </a:r>
          </a:p>
          <a:p>
            <a:pPr lvl="2" eaLnBrk="1" hangingPunct="1"/>
            <a:r>
              <a:rPr lang="ko-KR" altLang="en-US" dirty="0"/>
              <a:t>사람이 사용하는 기호 체계와 유사</a:t>
            </a:r>
            <a:endParaRPr lang="en-US" altLang="ko-KR" dirty="0"/>
          </a:p>
          <a:p>
            <a:pPr lvl="2" eaLnBrk="1" hangingPunct="1"/>
            <a:endParaRPr lang="ko-KR" altLang="en-US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AutoShape 281"/>
          <p:cNvSpPr>
            <a:spLocks noChangeArrowheads="1"/>
          </p:cNvSpPr>
          <p:nvPr/>
        </p:nvSpPr>
        <p:spPr bwMode="blackWhite">
          <a:xfrm>
            <a:off x="1835696" y="2204864"/>
            <a:ext cx="1828800" cy="8382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en-US" altLang="ko-KR" dirty="0" err="1">
                <a:latin typeface="Comic Sans MS" panose="030F0702030302020204" pitchFamily="66" charset="0"/>
                <a:ea typeface="굴림" panose="020B0600000101010101" pitchFamily="50" charset="-127"/>
              </a:rPr>
              <a:t>mov</a:t>
            </a:r>
            <a:r>
              <a:rPr lang="en-US" altLang="ko-KR" dirty="0">
                <a:latin typeface="Comic Sans MS" panose="030F0702030302020204" pitchFamily="66" charset="0"/>
                <a:ea typeface="굴림" panose="020B0600000101010101" pitchFamily="50" charset="-127"/>
              </a:rPr>
              <a:t> ax, </a:t>
            </a:r>
            <a:r>
              <a:rPr lang="en-US" altLang="ko-KR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X</a:t>
            </a:r>
          </a:p>
          <a:p>
            <a:pPr algn="l"/>
            <a:r>
              <a:rPr lang="en-US" altLang="ko-KR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add </a:t>
            </a:r>
            <a:r>
              <a:rPr lang="en-US" altLang="ko-KR" dirty="0">
                <a:latin typeface="Comic Sans MS" panose="030F0702030302020204" pitchFamily="66" charset="0"/>
                <a:ea typeface="굴림" panose="020B0600000101010101" pitchFamily="50" charset="-127"/>
              </a:rPr>
              <a:t>ax, Y</a:t>
            </a:r>
          </a:p>
          <a:p>
            <a:pPr algn="l"/>
            <a:r>
              <a:rPr lang="en-US" altLang="ko-KR" dirty="0" err="1">
                <a:latin typeface="Comic Sans MS" panose="030F0702030302020204" pitchFamily="66" charset="0"/>
                <a:ea typeface="굴림" panose="020B0600000101010101" pitchFamily="50" charset="-127"/>
              </a:rPr>
              <a:t>mov</a:t>
            </a:r>
            <a:r>
              <a:rPr lang="en-US" altLang="ko-KR" dirty="0">
                <a:latin typeface="Comic Sans MS" panose="030F0702030302020204" pitchFamily="66" charset="0"/>
                <a:ea typeface="굴림" panose="020B0600000101010101" pitchFamily="50" charset="-127"/>
              </a:rPr>
              <a:t> Z, ax</a:t>
            </a:r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blackWhite">
          <a:xfrm>
            <a:off x="1842592" y="4220716"/>
            <a:ext cx="12954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굴림" panose="020B0600000101010101" pitchFamily="50" charset="-127"/>
              </a:rPr>
              <a:t>Z = X + Y;</a:t>
            </a:r>
          </a:p>
        </p:txBody>
      </p:sp>
    </p:spTree>
    <p:extLst>
      <p:ext uri="{BB962C8B-B14F-4D97-AF65-F5344CB8AC3E}">
        <p14:creationId xmlns:p14="http://schemas.microsoft.com/office/powerpoint/2010/main" val="13404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패러다임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객체지향 언어</a:t>
            </a:r>
          </a:p>
          <a:p>
            <a:pPr lvl="1" eaLnBrk="1" hangingPunct="1"/>
            <a:r>
              <a:rPr lang="ko-KR" altLang="en-US" dirty="0"/>
              <a:t>명령형 언어</a:t>
            </a:r>
            <a:r>
              <a:rPr lang="en-US" altLang="ko-KR" dirty="0"/>
              <a:t>, </a:t>
            </a:r>
            <a:r>
              <a:rPr lang="ko-KR" altLang="en-US" dirty="0"/>
              <a:t>함수 언어</a:t>
            </a:r>
            <a:r>
              <a:rPr lang="en-US" altLang="ko-KR" dirty="0"/>
              <a:t>, </a:t>
            </a:r>
            <a:r>
              <a:rPr lang="ko-KR" altLang="en-US" dirty="0"/>
              <a:t>논리 언어 어느 것과도 결합이 가능</a:t>
            </a:r>
          </a:p>
          <a:p>
            <a:pPr lvl="1" eaLnBrk="1" hangingPunct="1"/>
            <a:r>
              <a:rPr lang="en-US" altLang="ko-KR" dirty="0"/>
              <a:t>C++</a:t>
            </a:r>
            <a:r>
              <a:rPr lang="ko-KR" altLang="en-US" dirty="0"/>
              <a:t>와 같이 명령형 언어를 확장한 객체지향 언어가 일반적</a:t>
            </a:r>
          </a:p>
          <a:p>
            <a:pPr lvl="1" eaLnBrk="1" hangingPunct="1"/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 단위로 모든 처리를 기술</a:t>
            </a:r>
          </a:p>
          <a:p>
            <a:pPr lvl="1" eaLnBrk="1" hangingPunct="1"/>
            <a:r>
              <a:rPr lang="ko-KR" altLang="en-US" dirty="0"/>
              <a:t>객체는 데이터들과 연관된 동작들이 하나로 묶인 개념</a:t>
            </a:r>
          </a:p>
          <a:p>
            <a:pPr lvl="1" eaLnBrk="1" hangingPunct="1"/>
            <a:r>
              <a:rPr lang="ko-KR" altLang="en-US" dirty="0"/>
              <a:t>객체지향 언어는 추상 데이터 타입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동적 바인딩 개념을 지원</a:t>
            </a:r>
          </a:p>
          <a:p>
            <a:pPr lvl="1" eaLnBrk="1" hangingPunct="1"/>
            <a:r>
              <a:rPr lang="en-US" altLang="ko-KR" dirty="0"/>
              <a:t>C++ </a:t>
            </a:r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5562600" y="4724400"/>
            <a:ext cx="2743200" cy="1447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	</a:t>
            </a:r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char* getName() {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		</a:t>
            </a:r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return name;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	</a:t>
            </a:r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}</a:t>
            </a:r>
          </a:p>
          <a:p>
            <a:pPr algn="l"/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};</a:t>
            </a:r>
          </a:p>
          <a:p>
            <a:pPr algn="l"/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employee emp("abc");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blackWhite">
          <a:xfrm>
            <a:off x="1066800" y="3429000"/>
            <a:ext cx="4343400" cy="27432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742950" indent="-285750"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algn="l"/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class employee {</a:t>
            </a:r>
          </a:p>
          <a:p>
            <a:pPr algn="l"/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private: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	</a:t>
            </a:r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char *name;</a:t>
            </a:r>
          </a:p>
          <a:p>
            <a:pPr algn="l"/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public: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	</a:t>
            </a:r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employee(char *na) {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		</a:t>
            </a:r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name = new char[strlen(na)+1];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		</a:t>
            </a:r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strcpy(name, na);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	</a:t>
            </a:r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}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	</a:t>
            </a:r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~employee() {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	</a:t>
            </a:r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delete []name;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	</a:t>
            </a:r>
            <a:r>
              <a:rPr lang="ko-KR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994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 설계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</a:t>
            </a:r>
            <a:r>
              <a:rPr lang="ko-KR" altLang="en-US" dirty="0"/>
              <a:t>언어 설계 원칙</a:t>
            </a:r>
          </a:p>
          <a:p>
            <a:pPr lvl="1"/>
            <a:r>
              <a:rPr lang="ko-KR" altLang="en-US" dirty="0" smtClean="0"/>
              <a:t>효율성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일반성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직교성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획일성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표현력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 독립성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제약성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보안성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00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효율성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 코드의 효율성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번역의 효율성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 용이성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프로그래밍 효율성 등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>
                <a:latin typeface="Comic Sans MS" panose="030F0702030302020204" pitchFamily="66" charset="0"/>
              </a:rPr>
              <a:t>목적 코드의 효율성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latin typeface="Comic Sans MS" panose="030F0702030302020204" pitchFamily="66" charset="0"/>
              </a:rPr>
              <a:t>번역기가 효율적인 실행 코드를 생성할 수 있어야 함을 </a:t>
            </a:r>
            <a:r>
              <a:rPr lang="ko-KR" altLang="en-US" dirty="0" smtClean="0">
                <a:latin typeface="Comic Sans MS" panose="030F0702030302020204" pitchFamily="66" charset="0"/>
              </a:rPr>
              <a:t>의미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latin typeface="Comic Sans MS" panose="030F0702030302020204" pitchFamily="66" charset="0"/>
              </a:rPr>
              <a:t>번역기는 컴파일러 또는 </a:t>
            </a:r>
            <a:r>
              <a:rPr lang="ko-KR" altLang="en-US" dirty="0" err="1" smtClean="0">
                <a:latin typeface="Comic Sans MS" panose="030F0702030302020204" pitchFamily="66" charset="0"/>
              </a:rPr>
              <a:t>인터프린터</a:t>
            </a:r>
            <a:endParaRPr lang="ko-KR" altLang="en-US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latin typeface="Comic Sans MS" panose="030F0702030302020204" pitchFamily="66" charset="0"/>
              </a:rPr>
              <a:t>번역의 효율성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latin typeface="Comic Sans MS" panose="030F0702030302020204" pitchFamily="66" charset="0"/>
              </a:rPr>
              <a:t>설계된 언어가 번역기에 의해 빠르게 번역될 수 있어야 </a:t>
            </a:r>
            <a:r>
              <a:rPr lang="ko-KR" altLang="en-US" dirty="0" smtClean="0">
                <a:latin typeface="Comic Sans MS" panose="030F0702030302020204" pitchFamily="66" charset="0"/>
              </a:rPr>
              <a:t>함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lvl="2"/>
            <a:r>
              <a:rPr lang="ko-KR" altLang="en-US" b="0" dirty="0" smtClean="0"/>
              <a:t>오류 </a:t>
            </a:r>
            <a:r>
              <a:rPr lang="ko-KR" altLang="en-US" b="0" dirty="0"/>
              <a:t>검사를 하지 않으면 번역의 효율성은 높아지나 신뢰성은 떨어짐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>
                <a:latin typeface="Comic Sans MS" panose="030F0702030302020204" pitchFamily="66" charset="0"/>
              </a:rPr>
              <a:t>구현 </a:t>
            </a:r>
            <a:r>
              <a:rPr lang="ko-KR" altLang="en-US" dirty="0">
                <a:latin typeface="Comic Sans MS" panose="030F0702030302020204" pitchFamily="66" charset="0"/>
              </a:rPr>
              <a:t>용이성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latin typeface="Comic Sans MS" panose="030F0702030302020204" pitchFamily="66" charset="0"/>
              </a:rPr>
              <a:t>번역기를 효율적으로 작성할 수 있어야 </a:t>
            </a:r>
            <a:r>
              <a:rPr lang="ko-KR" altLang="en-US" dirty="0" smtClean="0">
                <a:latin typeface="Comic Sans MS" panose="030F0702030302020204" pitchFamily="66" charset="0"/>
              </a:rPr>
              <a:t>함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lvl="2"/>
            <a:r>
              <a:rPr lang="ko-KR" altLang="en-US" b="0" dirty="0" smtClean="0"/>
              <a:t>설계된 </a:t>
            </a:r>
            <a:r>
              <a:rPr lang="ko-KR" altLang="en-US" b="0" dirty="0"/>
              <a:t>언어가 복잡하면 구현 용이성이 떨어짐 </a:t>
            </a:r>
            <a:endParaRPr lang="ko-KR" altLang="en-US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latin typeface="Comic Sans MS" panose="030F0702030302020204" pitchFamily="66" charset="0"/>
              </a:rPr>
              <a:t>프로그래밍 효율성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latin typeface="Comic Sans MS" panose="030F0702030302020204" pitchFamily="66" charset="0"/>
              </a:rPr>
              <a:t>설계된 언어로 얼마나 빠르고 쉽게 프로그램을 작성할 수 있는가를 </a:t>
            </a:r>
            <a:r>
              <a:rPr lang="ko-KR" altLang="en-US" dirty="0" smtClean="0">
                <a:latin typeface="Comic Sans MS" panose="030F0702030302020204" pitchFamily="66" charset="0"/>
              </a:rPr>
              <a:t>의미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latin typeface="Comic Sans MS" panose="030F0702030302020204" pitchFamily="66" charset="0"/>
              </a:rPr>
              <a:t>언어 구조가 간결하면 프로그래밍 효율성이 높아짐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9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일반성</a:t>
            </a:r>
            <a:endParaRPr lang="en-US" altLang="ko-KR" dirty="0" smtClean="0"/>
          </a:p>
          <a:p>
            <a:pPr lvl="1" eaLnBrk="1" hangingPunct="1"/>
            <a:r>
              <a:rPr lang="ko-KR" altLang="en-US" dirty="0"/>
              <a:t>특별한 경우를 피하고 밀접하게 관련 있는 개념들을 하나의 더 일반적인 것으로 결합하는 </a:t>
            </a:r>
            <a:r>
              <a:rPr lang="ko-KR" altLang="en-US" dirty="0" smtClean="0"/>
              <a:t>성질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예들 들어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대입연산자</a:t>
            </a:r>
            <a:r>
              <a:rPr lang="ko-KR" altLang="en-US" dirty="0" smtClean="0"/>
              <a:t> </a:t>
            </a:r>
            <a:r>
              <a:rPr lang="en-US" altLang="ko-KR" dirty="0"/>
              <a:t>=(</a:t>
            </a:r>
            <a:r>
              <a:rPr lang="ko-KR" altLang="en-US" dirty="0"/>
              <a:t>또는 </a:t>
            </a:r>
            <a:r>
              <a:rPr lang="en-US" altLang="ko-KR" dirty="0"/>
              <a:t>:=)</a:t>
            </a:r>
            <a:r>
              <a:rPr lang="ko-KR" altLang="en-US" dirty="0"/>
              <a:t>가 배열과 레코드를 비롯한 모든 데이터 타입에 적용되는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C </a:t>
            </a:r>
            <a:r>
              <a:rPr lang="ko-KR" altLang="en-US" dirty="0" smtClean="0"/>
              <a:t>언어에서는 배열과 레코드 타입에 적용되지 않기 때문에 일반성이 부족 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Ada</a:t>
            </a:r>
            <a:r>
              <a:rPr lang="ko-KR" altLang="en-US" dirty="0" smtClean="0"/>
              <a:t>는 모든 데이터 타입에 적용되므로 일반성을 존재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1763688" y="3140968"/>
            <a:ext cx="3759696" cy="685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lvl="1" algn="l"/>
            <a:r>
              <a:rPr lang="en-US" altLang="ko-K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mic Sans MS" panose="030F0702030302020204" pitchFamily="66" charset="0"/>
              </a:rPr>
              <a:t>: array(1..3) of integer;</a:t>
            </a:r>
          </a:p>
          <a:p>
            <a:pPr lvl="1" algn="l"/>
            <a:r>
              <a:rPr lang="en-US" altLang="ko-K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x </a:t>
            </a:r>
            <a:r>
              <a:rPr lang="en-US" altLang="ko-KR" dirty="0">
                <a:solidFill>
                  <a:srgbClr val="000000"/>
                </a:solidFill>
                <a:latin typeface="Comic Sans MS" panose="030F0702030302020204" pitchFamily="66" charset="0"/>
              </a:rPr>
              <a:t>:= (1, 3, 5);</a:t>
            </a:r>
          </a:p>
        </p:txBody>
      </p:sp>
    </p:spTree>
    <p:extLst>
      <p:ext uri="{BB962C8B-B14F-4D97-AF65-F5344CB8AC3E}">
        <p14:creationId xmlns:p14="http://schemas.microsoft.com/office/powerpoint/2010/main" val="90704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직교성</a:t>
            </a:r>
            <a:endParaRPr lang="en-US" altLang="ko-KR" dirty="0" smtClean="0"/>
          </a:p>
          <a:p>
            <a:pPr lvl="1"/>
            <a:r>
              <a:rPr lang="ko-KR" altLang="en-US" dirty="0"/>
              <a:t>한 언어의 구성자가 문맥이 다르다고 다른 의미를 가져서는 </a:t>
            </a:r>
            <a:r>
              <a:rPr lang="ko-KR" altLang="en-US" dirty="0" smtClean="0"/>
              <a:t>안된다는 </a:t>
            </a:r>
            <a:r>
              <a:rPr lang="ko-KR" altLang="en-US" dirty="0"/>
              <a:t>성질</a:t>
            </a:r>
          </a:p>
          <a:p>
            <a:pPr lvl="1"/>
            <a:r>
              <a:rPr lang="ko-KR" altLang="en-US" dirty="0" smtClean="0"/>
              <a:t>예들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전달에 있어서 데이터 타입에 상관없이 동일한 전달 방식을 지원하는 </a:t>
            </a:r>
            <a:r>
              <a:rPr lang="ko-KR" altLang="en-US" dirty="0" smtClean="0"/>
              <a:t>경우 </a:t>
            </a:r>
            <a:r>
              <a:rPr lang="ko-KR" altLang="en-US" dirty="0" err="1" smtClean="0"/>
              <a:t>직교성을</a:t>
            </a:r>
            <a:r>
              <a:rPr lang="ko-KR" altLang="en-US" dirty="0" smtClean="0"/>
              <a:t> 보장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언어에서 배열은 참조 전달 방식인 반면 나머지 모든 매개변수는 값 전달 방식으로 동작하기 때문에 </a:t>
            </a:r>
            <a:r>
              <a:rPr lang="ko-KR" altLang="en-US" dirty="0" err="1" smtClean="0"/>
              <a:t>직교성이</a:t>
            </a:r>
            <a:r>
              <a:rPr lang="ko-KR" altLang="en-US" dirty="0" smtClean="0"/>
              <a:t> 부족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69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획일성</a:t>
            </a:r>
            <a:endParaRPr lang="en-US" altLang="ko-KR" dirty="0" smtClean="0"/>
          </a:p>
          <a:p>
            <a:pPr lvl="1" eaLnBrk="1" hangingPunct="1"/>
            <a:r>
              <a:rPr lang="ko-KR" altLang="en-US" dirty="0"/>
              <a:t>비슷한 것은 비슷하게 보이고 비슷한 의미를 가져야 하며</a:t>
            </a:r>
            <a:r>
              <a:rPr lang="en-US" altLang="ko-KR" dirty="0"/>
              <a:t>, </a:t>
            </a:r>
            <a:r>
              <a:rPr lang="ko-KR" altLang="en-US" dirty="0"/>
              <a:t>다른 것은 다르게 보이고</a:t>
            </a:r>
            <a:r>
              <a:rPr lang="en-US" altLang="ko-KR" dirty="0"/>
              <a:t>, </a:t>
            </a:r>
            <a:r>
              <a:rPr lang="ko-KR" altLang="en-US" dirty="0"/>
              <a:t>다른 의미를 가져야 한다는 </a:t>
            </a:r>
            <a:r>
              <a:rPr lang="ko-KR" altLang="en-US" dirty="0" smtClean="0"/>
              <a:t>원칙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획일성이 부족한 예 </a:t>
            </a:r>
            <a:r>
              <a:rPr lang="en-US" altLang="ko-KR" dirty="0"/>
              <a:t>: C++</a:t>
            </a:r>
            <a:r>
              <a:rPr lang="ko-KR" altLang="en-US" dirty="0"/>
              <a:t>에서 클래스 정의와 함수 정의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blackWhite">
          <a:xfrm>
            <a:off x="1229615" y="2276872"/>
            <a:ext cx="6400800" cy="9144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 marL="179388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9pPr>
          </a:lstStyle>
          <a:p>
            <a:pPr lvl="1" algn="l"/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class   A  { … };   → </a:t>
            </a:r>
            <a:r>
              <a:rPr lang="ko-KR" altLang="en-US">
                <a:solidFill>
                  <a:srgbClr val="00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클래스 정의 시에는 세미콜론이 와야 함</a:t>
            </a:r>
            <a:br>
              <a:rPr lang="ko-KR" altLang="en-US">
                <a:solidFill>
                  <a:srgbClr val="00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</a:br>
            <a:endParaRPr lang="ko-KR" altLang="en-US">
              <a:solidFill>
                <a:srgbClr val="000000"/>
              </a:solidFill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lvl="1" algn="l"/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void  f( )  { … }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   </a:t>
            </a: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→ </a:t>
            </a:r>
            <a:r>
              <a:rPr lang="ko-KR" altLang="en-US">
                <a:solidFill>
                  <a:srgbClr val="00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함수 정의 시에는 세미콜론이 없어야 함</a:t>
            </a:r>
          </a:p>
        </p:txBody>
      </p:sp>
    </p:spTree>
    <p:extLst>
      <p:ext uri="{BB962C8B-B14F-4D97-AF65-F5344CB8AC3E}">
        <p14:creationId xmlns:p14="http://schemas.microsoft.com/office/powerpoint/2010/main" val="301951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간결성</a:t>
            </a:r>
          </a:p>
          <a:p>
            <a:pPr lvl="1" eaLnBrk="1" hangingPunct="1"/>
            <a:r>
              <a:rPr lang="ko-KR" altLang="en-US" dirty="0"/>
              <a:t>언어가 복잡하지 않고 간결해야함을 </a:t>
            </a:r>
            <a:r>
              <a:rPr lang="ko-KR" altLang="en-US" dirty="0" smtClean="0"/>
              <a:t>의미</a:t>
            </a:r>
            <a:endParaRPr lang="ko-KR" altLang="en-US" dirty="0"/>
          </a:p>
          <a:p>
            <a:pPr lvl="1" eaLnBrk="1" hangingPunct="1"/>
            <a:r>
              <a:rPr lang="en-US" altLang="ko-KR" dirty="0"/>
              <a:t>LISP</a:t>
            </a:r>
            <a:r>
              <a:rPr lang="ko-KR" altLang="en-US" dirty="0"/>
              <a:t>와 </a:t>
            </a:r>
            <a:r>
              <a:rPr lang="en-US" altLang="ko-KR" dirty="0"/>
              <a:t>Prolog </a:t>
            </a:r>
            <a:r>
              <a:rPr lang="ko-KR" altLang="en-US" dirty="0"/>
              <a:t>등은 단지 몇 개의 기본 구성자를 갖고 </a:t>
            </a:r>
            <a:r>
              <a:rPr lang="ko-KR" altLang="en-US" dirty="0" smtClean="0"/>
              <a:t>있으나 복잡한 실행 시스템을 필요로 함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Pascal</a:t>
            </a:r>
            <a:r>
              <a:rPr lang="ko-KR" altLang="en-US" dirty="0" smtClean="0"/>
              <a:t>의 주요 설계 중 하나였으며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특징 중 하나</a:t>
            </a:r>
            <a:endParaRPr lang="en-US" altLang="ko-KR" dirty="0" smtClean="0"/>
          </a:p>
          <a:p>
            <a:pPr lvl="1"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92163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18314</TotalTime>
  <Words>1235</Words>
  <Application>Microsoft Office PowerPoint</Application>
  <PresentationFormat>화면 슬라이드 쇼(4:3)</PresentationFormat>
  <Paragraphs>271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30</vt:i4>
      </vt:variant>
    </vt:vector>
  </HeadingPairs>
  <TitlesOfParts>
    <vt:vector size="48" baseType="lpstr">
      <vt:lpstr>HY견고딕</vt:lpstr>
      <vt:lpstr>HY그래픽</vt:lpstr>
      <vt:lpstr>HY헤드라인M</vt:lpstr>
      <vt:lpstr>굴림</vt:lpstr>
      <vt:lpstr>돋움</vt:lpstr>
      <vt:lpstr>맑은 고딕</vt:lpstr>
      <vt:lpstr>휴먼모음T</vt:lpstr>
      <vt:lpstr>휴먼엑스포</vt:lpstr>
      <vt:lpstr>Arial</vt:lpstr>
      <vt:lpstr>Bell MT</vt:lpstr>
      <vt:lpstr>Bodoni MT</vt:lpstr>
      <vt:lpstr>Comic Sans MS</vt:lpstr>
      <vt:lpstr>Times New Roman</vt:lpstr>
      <vt:lpstr>Wingdings</vt:lpstr>
      <vt:lpstr>1_기본 디자인</vt:lpstr>
      <vt:lpstr>2_기본 디자인</vt:lpstr>
      <vt:lpstr>디자인 사용자 지정</vt:lpstr>
      <vt:lpstr>3_기본 디자인</vt:lpstr>
      <vt:lpstr>PowerPoint 프레젠테이션</vt:lpstr>
      <vt:lpstr>프로그래밍 언어</vt:lpstr>
      <vt:lpstr>프로그래밍 언어</vt:lpstr>
      <vt:lpstr>프로그래밍 언어 설계 원칙</vt:lpstr>
      <vt:lpstr>프로그래밍 언어 설계 원칙</vt:lpstr>
      <vt:lpstr>프로그래밍 언어 설계 원칙</vt:lpstr>
      <vt:lpstr>프로그래밍 언어 설계 원칙</vt:lpstr>
      <vt:lpstr>프로그래밍 언어 설계 원칙</vt:lpstr>
      <vt:lpstr>프로그래밍 언어 설계 원칙</vt:lpstr>
      <vt:lpstr>프로그래밍 언어 설계 원칙</vt:lpstr>
      <vt:lpstr>프로그래밍 언어 설계 원칙</vt:lpstr>
      <vt:lpstr>프로그래밍 언어 설계 원칙</vt:lpstr>
      <vt:lpstr>프로그래밍 언어 설계 원칙</vt:lpstr>
      <vt:lpstr>프로그래밍 언어 설계 원칙</vt:lpstr>
      <vt:lpstr>프로그래밍 언어 설계 원칙</vt:lpstr>
      <vt:lpstr>프로그램 처리 기법</vt:lpstr>
      <vt:lpstr>프로그램 처리 기법</vt:lpstr>
      <vt:lpstr>프로그램 처리 기법</vt:lpstr>
      <vt:lpstr>프로그램 처리 기법</vt:lpstr>
      <vt:lpstr>프로그램 처리 기법</vt:lpstr>
      <vt:lpstr>프로그램 처리 기법</vt:lpstr>
      <vt:lpstr>프로그램 처리 기법</vt:lpstr>
      <vt:lpstr>프로그램 처리 기법</vt:lpstr>
      <vt:lpstr>프로그램 처리 기법</vt:lpstr>
      <vt:lpstr>프로그램 처리 기법</vt:lpstr>
      <vt:lpstr>프로그래밍 패러다임</vt:lpstr>
      <vt:lpstr>프로그래밍 패러다임</vt:lpstr>
      <vt:lpstr>프로그래밍 패러다임</vt:lpstr>
      <vt:lpstr>프로그래밍 패러다임</vt:lpstr>
      <vt:lpstr>프로그래밍 패러다임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복경수교수</cp:lastModifiedBy>
  <cp:revision>1017</cp:revision>
  <cp:lastPrinted>2017-01-23T06:09:45Z</cp:lastPrinted>
  <dcterms:created xsi:type="dcterms:W3CDTF">2004-04-28T09:15:25Z</dcterms:created>
  <dcterms:modified xsi:type="dcterms:W3CDTF">2019-09-16T03:42:50Z</dcterms:modified>
</cp:coreProperties>
</file>