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25"/>
  </p:notesMasterIdLst>
  <p:handoutMasterIdLst>
    <p:handoutMasterId r:id="rId26"/>
  </p:handoutMasterIdLst>
  <p:sldIdLst>
    <p:sldId id="1116" r:id="rId5"/>
    <p:sldId id="1277" r:id="rId6"/>
    <p:sldId id="1276" r:id="rId7"/>
    <p:sldId id="1280" r:id="rId8"/>
    <p:sldId id="1278" r:id="rId9"/>
    <p:sldId id="1279" r:id="rId10"/>
    <p:sldId id="1281" r:id="rId11"/>
    <p:sldId id="1282" r:id="rId12"/>
    <p:sldId id="1283" r:id="rId13"/>
    <p:sldId id="1284" r:id="rId14"/>
    <p:sldId id="1285" r:id="rId15"/>
    <p:sldId id="1286" r:id="rId16"/>
    <p:sldId id="1287" r:id="rId17"/>
    <p:sldId id="1288" r:id="rId18"/>
    <p:sldId id="1289" r:id="rId19"/>
    <p:sldId id="1290" r:id="rId20"/>
    <p:sldId id="1291" r:id="rId21"/>
    <p:sldId id="1292" r:id="rId22"/>
    <p:sldId id="1293" r:id="rId23"/>
    <p:sldId id="1294" r:id="rId24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2003980" y="2205038"/>
            <a:ext cx="5105885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프로세스와 메모리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메모리 주소 </a:t>
            </a:r>
            <a:r>
              <a:rPr lang="en-US" altLang="ko-KR" dirty="0"/>
              <a:t>	</a:t>
            </a:r>
          </a:p>
          <a:p>
            <a:pPr lvl="1" algn="just"/>
            <a:r>
              <a:rPr lang="en-US" altLang="ko-KR" dirty="0" smtClean="0"/>
              <a:t>1Byte</a:t>
            </a:r>
            <a:r>
              <a:rPr lang="ko-KR" altLang="en-US" dirty="0" smtClean="0"/>
              <a:t>로 </a:t>
            </a:r>
            <a:r>
              <a:rPr lang="ko-KR" altLang="en-US" dirty="0"/>
              <a:t>나뉜 메모리의 각 영역은 메모리 주소로 구분하는데 보통 </a:t>
            </a:r>
            <a:r>
              <a:rPr lang="en-US" altLang="ko-KR" dirty="0"/>
              <a:t>0</a:t>
            </a:r>
            <a:r>
              <a:rPr lang="ko-KR" altLang="en-US" dirty="0"/>
              <a:t>번지부터 시작</a:t>
            </a:r>
            <a:endParaRPr lang="en-US" altLang="ko-KR" dirty="0"/>
          </a:p>
          <a:p>
            <a:pPr lvl="1" algn="just"/>
            <a:r>
              <a:rPr lang="en-US" altLang="ko-KR" dirty="0"/>
              <a:t>CPU</a:t>
            </a:r>
            <a:r>
              <a:rPr lang="ko-KR" altLang="en-US" dirty="0"/>
              <a:t>는 메모리에 있는 내용을 가져오거나 작업 결과를 메모리에 저장하기 위해 메모리 주소 레지스터</a:t>
            </a:r>
            <a:r>
              <a:rPr lang="en-US" altLang="ko-KR" dirty="0"/>
              <a:t>(MAR)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D8B10D-E229-4710-A7F8-D5052BDDD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4"/>
          <a:stretch/>
        </p:blipFill>
        <p:spPr>
          <a:xfrm>
            <a:off x="915840" y="2564904"/>
            <a:ext cx="762471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크기</a:t>
            </a:r>
            <a:endParaRPr lang="en-US" altLang="ko-KR" dirty="0" smtClean="0"/>
          </a:p>
          <a:p>
            <a:pPr lvl="1" algn="just"/>
            <a:r>
              <a:rPr lang="en-US" altLang="ko-KR" dirty="0"/>
              <a:t>32bit CPU</a:t>
            </a:r>
            <a:r>
              <a:rPr lang="ko-KR" altLang="en-US" dirty="0"/>
              <a:t>의 메모리 크기 </a:t>
            </a:r>
            <a:endParaRPr lang="en-US" altLang="ko-KR" dirty="0"/>
          </a:p>
          <a:p>
            <a:pPr lvl="2" algn="just"/>
            <a:r>
              <a:rPr lang="ko-KR" altLang="en-US" dirty="0"/>
              <a:t>표현할 수 있는 메모리 주소의 범위가 </a:t>
            </a:r>
            <a:r>
              <a:rPr lang="en-US" altLang="ko-KR" dirty="0"/>
              <a:t>0~2</a:t>
            </a:r>
            <a:r>
              <a:rPr lang="en-US" altLang="ko-KR" baseline="30000" dirty="0"/>
              <a:t>32</a:t>
            </a:r>
            <a:r>
              <a:rPr lang="en-US" altLang="ko-KR" dirty="0"/>
              <a:t>-1, </a:t>
            </a:r>
            <a:r>
              <a:rPr lang="ko-KR" altLang="en-US" dirty="0" err="1"/>
              <a:t>총개수가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</a:p>
          <a:p>
            <a:pPr lvl="2" algn="just"/>
            <a:r>
              <a:rPr lang="en-US" altLang="ko-KR" dirty="0"/>
              <a:t>16</a:t>
            </a:r>
            <a:r>
              <a:rPr lang="ko-KR" altLang="en-US" dirty="0"/>
              <a:t>진수로 나타내면 </a:t>
            </a:r>
            <a:r>
              <a:rPr lang="en-US" altLang="ko-KR" dirty="0"/>
              <a:t>00000000~FFFFFFFF,</a:t>
            </a:r>
            <a:r>
              <a:rPr lang="ko-KR" altLang="en-US" dirty="0"/>
              <a:t> </a:t>
            </a:r>
            <a:r>
              <a:rPr lang="ko-KR" altLang="en-US" dirty="0" err="1"/>
              <a:t>총크기는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en-US" altLang="ko-KR" dirty="0"/>
              <a:t>B(</a:t>
            </a:r>
            <a:r>
              <a:rPr lang="ko-KR" altLang="en-US" dirty="0"/>
              <a:t>약 </a:t>
            </a:r>
            <a:r>
              <a:rPr lang="en-US" altLang="ko-KR" dirty="0"/>
              <a:t>4GB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algn="just"/>
            <a:r>
              <a:rPr lang="en-US" altLang="ko-KR" dirty="0"/>
              <a:t>64bit CPU</a:t>
            </a:r>
            <a:r>
              <a:rPr lang="ko-KR" altLang="en-US" dirty="0"/>
              <a:t>의 메모리 크기 </a:t>
            </a:r>
            <a:endParaRPr lang="en-US" altLang="ko-KR" dirty="0"/>
          </a:p>
          <a:p>
            <a:pPr lvl="2" algn="just"/>
            <a:r>
              <a:rPr lang="en-US" altLang="ko-KR" dirty="0"/>
              <a:t>0~2</a:t>
            </a:r>
            <a:r>
              <a:rPr lang="en-US" altLang="ko-KR" baseline="30000" dirty="0"/>
              <a:t>64</a:t>
            </a:r>
            <a:r>
              <a:rPr lang="en-US" altLang="ko-KR" dirty="0"/>
              <a:t>-1</a:t>
            </a:r>
            <a:r>
              <a:rPr lang="ko-KR" altLang="en-US" dirty="0"/>
              <a:t>번지의 주소 공간을 제공</a:t>
            </a:r>
            <a:endParaRPr lang="en-US" altLang="ko-KR" dirty="0"/>
          </a:p>
          <a:p>
            <a:pPr lvl="2" algn="just"/>
            <a:r>
              <a:rPr lang="ko-KR" altLang="en-US" dirty="0"/>
              <a:t>총 크기가 </a:t>
            </a:r>
            <a:r>
              <a:rPr lang="en-US" altLang="ko-KR" dirty="0"/>
              <a:t>2</a:t>
            </a:r>
            <a:r>
              <a:rPr lang="en-US" altLang="ko-KR" baseline="30000" dirty="0"/>
              <a:t>64</a:t>
            </a:r>
            <a:r>
              <a:rPr lang="en-US" altLang="ko-KR" dirty="0"/>
              <a:t>B, </a:t>
            </a:r>
            <a:r>
              <a:rPr lang="ko-KR" altLang="en-US" dirty="0"/>
              <a:t>약 </a:t>
            </a:r>
            <a:r>
              <a:rPr lang="en-US" altLang="ko-KR" dirty="0"/>
              <a:t>16,777,216TB</a:t>
            </a:r>
            <a:r>
              <a:rPr lang="ko-KR" altLang="en-US" dirty="0"/>
              <a:t>로 거의 무한대에 가까운 메모리 사용 가능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Picture 2" descr="I:\작업\쉽게 배우는 운영체제\본문\07장_이미지\표 7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3"/>
          <a:stretch/>
        </p:blipFill>
        <p:spPr bwMode="auto">
          <a:xfrm>
            <a:off x="1331640" y="3140968"/>
            <a:ext cx="685721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 lvl="1"/>
            <a:r>
              <a:rPr lang="ko-KR" altLang="en-US" dirty="0"/>
              <a:t>모든 프로그램은 메모리에 </a:t>
            </a:r>
            <a:r>
              <a:rPr lang="ko-KR" altLang="en-US" dirty="0" err="1"/>
              <a:t>적재되어야</a:t>
            </a:r>
            <a:r>
              <a:rPr lang="ko-KR" altLang="en-US" dirty="0"/>
              <a:t> 실행이 가능</a:t>
            </a:r>
            <a:endParaRPr lang="en-US" altLang="ko-KR" dirty="0"/>
          </a:p>
          <a:p>
            <a:pPr lvl="1"/>
            <a:r>
              <a:rPr lang="ko-KR" altLang="en-US" dirty="0"/>
              <a:t>다중 프로그래밍 환경에서는 한정된 메모리를 여러 프로세스가 함께 사용할 수 있도록 관리</a:t>
            </a:r>
            <a:endParaRPr lang="en-US" altLang="ko-KR" dirty="0"/>
          </a:p>
          <a:p>
            <a:pPr lvl="1"/>
            <a:r>
              <a:rPr lang="ko-KR" altLang="en-US" dirty="0"/>
              <a:t>메모리 관리는 프로세스들을 위해 메모리 할당</a:t>
            </a:r>
            <a:r>
              <a:rPr lang="en-US" altLang="ko-KR" dirty="0"/>
              <a:t>,</a:t>
            </a:r>
            <a:r>
              <a:rPr lang="ko-KR" altLang="en-US" dirty="0"/>
              <a:t> 제거</a:t>
            </a:r>
            <a:r>
              <a:rPr lang="en-US" altLang="ko-KR" dirty="0"/>
              <a:t>,</a:t>
            </a:r>
            <a:r>
              <a:rPr lang="ko-KR" altLang="en-US" dirty="0"/>
              <a:t> 보호하는 활동</a:t>
            </a:r>
            <a:endParaRPr lang="en-US" altLang="ko-KR" dirty="0"/>
          </a:p>
          <a:p>
            <a:pPr lvl="1"/>
            <a:r>
              <a:rPr lang="ko-KR" altLang="en-US" dirty="0"/>
              <a:t>디스크에 있는 프로그램을 실행하려면 먼저 메모리에 적재 후 메모리 관리자가 예약된 메모리 할당</a:t>
            </a:r>
            <a:endParaRPr lang="en-US" altLang="ko-KR" dirty="0"/>
          </a:p>
          <a:p>
            <a:pPr lvl="1"/>
            <a:r>
              <a:rPr lang="ko-KR" altLang="en-US" dirty="0"/>
              <a:t>다중 프로그래밍에서 여러 프로세스가 메모리에 상주할 수 있도록 운영체제가 동적으로 메모리 세분화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9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관리 정책</a:t>
            </a:r>
          </a:p>
          <a:p>
            <a:pPr lvl="1"/>
            <a:r>
              <a:rPr lang="ko-KR" altLang="en-US" dirty="0"/>
              <a:t>적재 정책 </a:t>
            </a:r>
            <a:r>
              <a:rPr lang="en-US" altLang="ko-KR" dirty="0"/>
              <a:t>:</a:t>
            </a:r>
            <a:r>
              <a:rPr lang="ko-KR" altLang="en-US" dirty="0"/>
              <a:t> 디스크에서 메모리로 프로세스 반입 시기 결정하는 것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요구 적재 </a:t>
            </a:r>
            <a:r>
              <a:rPr lang="en-US" altLang="ko-KR" dirty="0"/>
              <a:t>: </a:t>
            </a:r>
            <a:r>
              <a:rPr lang="ko-KR" altLang="en-US" dirty="0"/>
              <a:t>운영체제나 시스템 프로그램</a:t>
            </a:r>
            <a:r>
              <a:rPr lang="en-US" altLang="ko-KR" dirty="0"/>
              <a:t>, </a:t>
            </a:r>
            <a:r>
              <a:rPr lang="ko-KR" altLang="en-US" dirty="0"/>
              <a:t>사용자 프로그램 등 참조 요청에 따라 다음에 실행할 </a:t>
            </a:r>
            <a:r>
              <a:rPr lang="ko-KR" altLang="en-US" dirty="0" smtClean="0"/>
              <a:t>프로세스를</a:t>
            </a:r>
            <a:r>
              <a:rPr lang="en-US" altLang="ko-KR" dirty="0" smtClean="0"/>
              <a:t> </a:t>
            </a:r>
            <a:r>
              <a:rPr lang="ko-KR" altLang="en-US" dirty="0"/>
              <a:t>메모리에 적재하는 오래된 방법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예상 적재 </a:t>
            </a:r>
            <a:r>
              <a:rPr lang="en-US" altLang="ko-KR" dirty="0"/>
              <a:t>: </a:t>
            </a:r>
            <a:r>
              <a:rPr lang="ko-KR" altLang="en-US" dirty="0"/>
              <a:t>시스템의 요청을 미리 예측하여 메모리에 적재하는 방법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배치 정책 </a:t>
            </a:r>
            <a:r>
              <a:rPr lang="en-US" altLang="ko-KR" dirty="0"/>
              <a:t>:</a:t>
            </a:r>
            <a:r>
              <a:rPr lang="ko-KR" altLang="en-US" dirty="0"/>
              <a:t> 디스크에서 반입한 프로세스를 메모리 어느 위치에 저장할 것인지 결정</a:t>
            </a:r>
          </a:p>
          <a:p>
            <a:pPr lvl="1"/>
            <a:r>
              <a:rPr lang="ko-KR" altLang="en-US" dirty="0"/>
              <a:t>대치 정책 </a:t>
            </a:r>
            <a:r>
              <a:rPr lang="en-US" altLang="ko-KR" dirty="0"/>
              <a:t>: </a:t>
            </a:r>
            <a:r>
              <a:rPr lang="ko-KR" altLang="en-US" dirty="0"/>
              <a:t>메모리가 충분하지 않을 때 현재 메모리에 적재된 프로세스 중 제거할 </a:t>
            </a:r>
            <a:r>
              <a:rPr lang="ko-KR" altLang="en-US" dirty="0" smtClean="0"/>
              <a:t>프로세스를 </a:t>
            </a:r>
            <a:r>
              <a:rPr lang="ko-KR" altLang="en-US" dirty="0"/>
              <a:t>결정하는 교체 방법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21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메모리의 구조</a:t>
            </a:r>
          </a:p>
          <a:p>
            <a:endParaRPr lang="ko-KR" altLang="en-US" dirty="0"/>
          </a:p>
        </p:txBody>
      </p:sp>
      <p:pic>
        <p:nvPicPr>
          <p:cNvPr id="4" name="그림 3" descr="7-1.JPG"/>
          <p:cNvPicPr>
            <a:picLocks noChangeAspect="1"/>
          </p:cNvPicPr>
          <p:nvPr/>
        </p:nvPicPr>
        <p:blipFill rotWithShape="1">
          <a:blip r:embed="rId2" cstate="print"/>
          <a:srcRect b="8292"/>
          <a:stretch/>
        </p:blipFill>
        <p:spPr>
          <a:xfrm>
            <a:off x="925165" y="1484784"/>
            <a:ext cx="6248400" cy="41404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0170" y="1529789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프로그래머가 프로그래밍에 사용하는 공간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0650" y="1259759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실제 데이터나 프로그램을 저장하는 공간 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장치의 주소 변환</a:t>
            </a:r>
            <a:endParaRPr lang="en-US" altLang="ko-KR" dirty="0"/>
          </a:p>
          <a:p>
            <a:pPr lvl="1"/>
            <a:r>
              <a:rPr lang="ko-KR" altLang="en-US" dirty="0"/>
              <a:t>논리적 주소와 물리적 주소의 변환은 메모리관리장치</a:t>
            </a:r>
            <a:r>
              <a:rPr lang="en-US" altLang="ko-KR" dirty="0"/>
              <a:t>(MMU)</a:t>
            </a:r>
            <a:r>
              <a:rPr lang="ko-KR" altLang="en-US" dirty="0"/>
              <a:t>가 처리</a:t>
            </a:r>
          </a:p>
          <a:p>
            <a:endParaRPr lang="ko-KR" altLang="en-US" dirty="0"/>
          </a:p>
        </p:txBody>
      </p:sp>
      <p:pic>
        <p:nvPicPr>
          <p:cNvPr id="4" name="그림 3" descr="7-2.JPG"/>
          <p:cNvPicPr>
            <a:picLocks noChangeAspect="1"/>
          </p:cNvPicPr>
          <p:nvPr/>
        </p:nvPicPr>
        <p:blipFill rotWithShape="1">
          <a:blip r:embed="rId2" cstate="print"/>
          <a:srcRect b="15146"/>
          <a:stretch/>
        </p:blipFill>
        <p:spPr>
          <a:xfrm>
            <a:off x="525973" y="1673805"/>
            <a:ext cx="8039050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매핑</a:t>
            </a:r>
            <a:r>
              <a:rPr lang="en-US" altLang="ko-KR" baseline="30000" dirty="0"/>
              <a:t>mapping</a:t>
            </a:r>
            <a:endParaRPr lang="ko-KR" altLang="en-US" baseline="30000" dirty="0"/>
          </a:p>
          <a:p>
            <a:pPr lvl="1"/>
            <a:r>
              <a:rPr lang="ko-KR" altLang="en-US" dirty="0"/>
              <a:t>논리적 주소와 물리적 주소의 연결</a:t>
            </a:r>
            <a:endParaRPr lang="en-US" altLang="ko-KR" dirty="0"/>
          </a:p>
          <a:p>
            <a:pPr lvl="1"/>
            <a:r>
              <a:rPr lang="ko-KR" altLang="en-US" dirty="0"/>
              <a:t>바인딩</a:t>
            </a:r>
            <a:r>
              <a:rPr lang="en-US" altLang="ko-KR" baseline="30000" dirty="0"/>
              <a:t>binding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매핑시켜</a:t>
            </a:r>
            <a:r>
              <a:rPr lang="ko-KR" altLang="en-US" dirty="0"/>
              <a:t> 주는 작업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7-3.JPG"/>
          <p:cNvPicPr>
            <a:picLocks noChangeAspect="1"/>
          </p:cNvPicPr>
          <p:nvPr/>
        </p:nvPicPr>
        <p:blipFill rotWithShape="1">
          <a:blip r:embed="rId2" cstate="print"/>
          <a:srcRect b="7917"/>
          <a:stretch/>
        </p:blipFill>
        <p:spPr>
          <a:xfrm>
            <a:off x="971600" y="1877221"/>
            <a:ext cx="7137285" cy="33303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36096" y="5030328"/>
            <a:ext cx="36814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실행 도중 메모리의 한 세그먼트에서 다른 세그먼트로 이동 한다면 바인딩은 수행 시간까지 연기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이런 주소 체계는 기본 및 경계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한계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레지스터 등 특수 하드웨어의 지원 필요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범용 운영체제 대부분 실행 시간에 바인딩 방법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8524" y="836712"/>
            <a:ext cx="4095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적재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메모리의 어디에 적재해야 할지 컴파일 과정에 알려 주지 않으면 컴파일러는 대체 가능한 상대 주소 생성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상대 주소는 프로그램의 시작 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생성되므로 최종 바인딩을 적재시간까지 연기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 주소가 변하면 단지 변화된 값을 반영하려고 사용자 코드를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재적재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정적 대치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6585" y="5615393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컴파일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메모리에 적재될 위치를 컴파일 과정에서 알 수 있다면 컴파일러는 물리적 주 소 생성 가능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24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적재 </a:t>
            </a:r>
          </a:p>
          <a:p>
            <a:pPr lvl="1"/>
            <a:r>
              <a:rPr lang="ko-KR" altLang="en-US" dirty="0"/>
              <a:t>바인딩을 최대한 늦춰 실행 직전에 주소 확정하는 메모리 효율적으로 운영 방법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모든 루틴을 메모리에 적재하지 않고 교체 가능한 형태로 디스크에 저장</a:t>
            </a:r>
            <a:endParaRPr lang="en-US" altLang="ko-KR" dirty="0"/>
          </a:p>
          <a:p>
            <a:pPr lvl="2"/>
            <a:r>
              <a:rPr lang="ko-KR" altLang="en-US" dirty="0"/>
              <a:t>메인 프로그램만 먼저 메모리에 적재하여 수행</a:t>
            </a:r>
            <a:endParaRPr lang="en-US" altLang="ko-KR" dirty="0"/>
          </a:p>
          <a:p>
            <a:pPr lvl="1"/>
            <a:r>
              <a:rPr lang="ko-KR" altLang="en-US" dirty="0"/>
              <a:t>메인 프로그램에 다른 루틴이 필요할 때 메모리에 적재되어 있는지 조사</a:t>
            </a:r>
            <a:endParaRPr lang="en-US" altLang="ko-KR" dirty="0"/>
          </a:p>
          <a:p>
            <a:pPr lvl="2"/>
            <a:r>
              <a:rPr lang="ko-KR" altLang="en-US" dirty="0"/>
              <a:t>적재되어 있지 않다면 해당 루틴을 메모리로 적재하려고 호출하면서 프로그램의 주소 테이블을 갱신</a:t>
            </a:r>
            <a:endParaRPr lang="en-US" altLang="ko-KR" dirty="0"/>
          </a:p>
          <a:p>
            <a:pPr lvl="1"/>
            <a:r>
              <a:rPr lang="ko-KR" altLang="en-US" dirty="0"/>
              <a:t>동적 적재는 사용하지 않을 루틴을 메모리에 적재하지 않으므로 메모리 효율적으로 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오류가 발생하기도 하지만 프로그램 전체 양이 많을 때 더 유용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11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</a:t>
            </a:r>
            <a:r>
              <a:rPr lang="en-US" altLang="ko-KR" dirty="0"/>
              <a:t>(</a:t>
            </a:r>
            <a:r>
              <a:rPr lang="ko-KR" altLang="en-US" dirty="0"/>
              <a:t>오버레이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실행하려는 프로그램이 메모리보다 클 때는 당장 필요하지 않은 프로그램의 일부는 중첩 </a:t>
            </a:r>
            <a:r>
              <a:rPr lang="en-US" altLang="ko-KR" dirty="0"/>
              <a:t>(</a:t>
            </a:r>
            <a:r>
              <a:rPr lang="ko-KR" altLang="en-US" dirty="0"/>
              <a:t>오버레이</a:t>
            </a:r>
            <a:r>
              <a:rPr lang="en-US" altLang="ko-KR" dirty="0"/>
              <a:t>)</a:t>
            </a:r>
            <a:r>
              <a:rPr lang="ko-KR" altLang="en-US" dirty="0"/>
              <a:t>으로 설정 가능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운영체제 영역과 메모리의 일부 영역에는 </a:t>
            </a:r>
            <a:r>
              <a:rPr lang="ko-KR" altLang="en-US" dirty="0" smtClean="0"/>
              <a:t>프로그램 </a:t>
            </a:r>
            <a:r>
              <a:rPr lang="ko-KR" altLang="en-US" dirty="0"/>
              <a:t>실행에 꼭 필요한 명령어와 데이터만 저장</a:t>
            </a:r>
            <a:endParaRPr lang="en-US" altLang="ko-KR" dirty="0"/>
          </a:p>
          <a:p>
            <a:pPr lvl="1"/>
            <a:r>
              <a:rPr lang="ko-KR" altLang="en-US" dirty="0"/>
              <a:t>중첩 영역에는 필요할 때 호출하여 적재하는 방법</a:t>
            </a:r>
          </a:p>
          <a:p>
            <a:endParaRPr lang="ko-KR" altLang="en-US" dirty="0"/>
          </a:p>
        </p:txBody>
      </p:sp>
      <p:pic>
        <p:nvPicPr>
          <p:cNvPr id="4" name="그림 3" descr="7-4.JPG"/>
          <p:cNvPicPr>
            <a:picLocks noChangeAspect="1"/>
          </p:cNvPicPr>
          <p:nvPr/>
        </p:nvPicPr>
        <p:blipFill rotWithShape="1">
          <a:blip r:embed="rId2" cstate="print"/>
          <a:srcRect b="6626"/>
          <a:stretch/>
        </p:blipFill>
        <p:spPr>
          <a:xfrm>
            <a:off x="1549695" y="2852936"/>
            <a:ext cx="576064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스와핑</a:t>
            </a:r>
            <a:r>
              <a:rPr lang="en-US" altLang="ko-KR" dirty="0"/>
              <a:t>(</a:t>
            </a:r>
            <a:r>
              <a:rPr lang="ko-KR" altLang="en-US" dirty="0"/>
              <a:t>프로세스 교체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프로세서 할당이 끝나고 수행 완료된 프로세스는 보조기억장치로 보내고</a:t>
            </a:r>
            <a:r>
              <a:rPr lang="en-US" altLang="ko-KR" dirty="0"/>
              <a:t>(</a:t>
            </a:r>
            <a:r>
              <a:rPr lang="ko-KR" altLang="en-US" dirty="0" err="1"/>
              <a:t>스왑</a:t>
            </a:r>
            <a:r>
              <a:rPr lang="ko-KR" altLang="en-US" dirty="0"/>
              <a:t> 아웃</a:t>
            </a:r>
            <a:r>
              <a:rPr lang="en-US" altLang="ko-KR" dirty="0"/>
              <a:t>), </a:t>
            </a:r>
            <a:r>
              <a:rPr lang="ko-KR" altLang="en-US" dirty="0"/>
              <a:t>새롭게 시작하는 프로세스는 메모리에 적재</a:t>
            </a:r>
            <a:r>
              <a:rPr lang="en-US" altLang="ko-KR" dirty="0"/>
              <a:t>(</a:t>
            </a:r>
            <a:r>
              <a:rPr lang="ko-KR" altLang="en-US" dirty="0" err="1"/>
              <a:t>스왑</a:t>
            </a:r>
            <a:r>
              <a:rPr lang="ko-KR" altLang="en-US" dirty="0"/>
              <a:t> 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프로세스는 메모리에 있어야 수행되므로 일시적으로 디스크로 이동했다가 메모리로 되돌아와 다시 수행 가능</a:t>
            </a:r>
          </a:p>
          <a:p>
            <a:endParaRPr lang="ko-KR" altLang="en-US" dirty="0"/>
          </a:p>
        </p:txBody>
      </p:sp>
      <p:pic>
        <p:nvPicPr>
          <p:cNvPr id="4" name="그림 3" descr="7-6.JPG"/>
          <p:cNvPicPr>
            <a:picLocks noChangeAspect="1"/>
          </p:cNvPicPr>
          <p:nvPr/>
        </p:nvPicPr>
        <p:blipFill rotWithShape="1">
          <a:blip r:embed="rId2" cstate="print"/>
          <a:srcRect b="11589"/>
          <a:stretch/>
        </p:blipFill>
        <p:spPr>
          <a:xfrm>
            <a:off x="1691680" y="2492896"/>
            <a:ext cx="6192688" cy="30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/>
              <a:t>초기 컴퓨터는 한번에 하나의 프로그램을 실행하여 실행 중인 프로그램이 컴퓨터의 자원을 독점</a:t>
            </a:r>
            <a:endParaRPr lang="en-US" altLang="ko-KR" dirty="0"/>
          </a:p>
          <a:p>
            <a:pPr lvl="1"/>
            <a:r>
              <a:rPr lang="ko-KR" altLang="en-US" dirty="0"/>
              <a:t>병행 실행하는 프로그램들은 컴퓨터 자원을 공유하기 때문에 이를 제어하기 위해 프로세스가 등장</a:t>
            </a:r>
            <a:endParaRPr lang="en-US" altLang="ko-KR" dirty="0"/>
          </a:p>
          <a:p>
            <a:pPr lvl="1"/>
            <a:r>
              <a:rPr lang="ko-KR" altLang="en-US" dirty="0"/>
              <a:t>프로세스 정의</a:t>
            </a:r>
            <a:endParaRPr lang="en-US" altLang="ko-KR" dirty="0"/>
          </a:p>
          <a:p>
            <a:pPr lvl="2"/>
            <a:r>
              <a:rPr lang="en-US" altLang="ko-KR" dirty="0"/>
              <a:t>IBM </a:t>
            </a:r>
            <a:r>
              <a:rPr lang="ko-KR" altLang="en-US" dirty="0"/>
              <a:t>운영체제에서의  작업</a:t>
            </a:r>
            <a:r>
              <a:rPr lang="en-US" altLang="ko-KR" baseline="30000" dirty="0"/>
              <a:t>task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가장 일반적인 정의 </a:t>
            </a:r>
            <a:r>
              <a:rPr lang="en-US" altLang="ko-KR" dirty="0"/>
              <a:t>: </a:t>
            </a:r>
            <a:r>
              <a:rPr lang="ko-KR" altLang="en-US" dirty="0"/>
              <a:t>실행 중인 프로그램 </a:t>
            </a:r>
          </a:p>
          <a:p>
            <a:pPr lvl="2"/>
            <a:r>
              <a:rPr lang="ko-KR" altLang="en-US" dirty="0"/>
              <a:t>비동기적</a:t>
            </a:r>
            <a:r>
              <a:rPr lang="en-US" altLang="ko-KR" baseline="30000" dirty="0"/>
              <a:t>asynchronous </a:t>
            </a:r>
            <a:r>
              <a:rPr lang="ko-KR" altLang="en-US" dirty="0"/>
              <a:t>행위 </a:t>
            </a:r>
          </a:p>
          <a:p>
            <a:pPr lvl="2"/>
            <a:r>
              <a:rPr lang="ko-KR" altLang="en-US" dirty="0"/>
              <a:t>실행 중인 프로시저 </a:t>
            </a:r>
          </a:p>
          <a:p>
            <a:pPr lvl="2"/>
            <a:r>
              <a:rPr lang="ko-KR" altLang="en-US" dirty="0"/>
              <a:t>실행 중인 프로시저의 제어 추적 </a:t>
            </a:r>
          </a:p>
          <a:p>
            <a:pPr lvl="2"/>
            <a:r>
              <a:rPr lang="ko-KR" altLang="en-US" dirty="0"/>
              <a:t>운영체제에 들어 있는 프로세스 제어 블록</a:t>
            </a:r>
            <a:r>
              <a:rPr lang="en-US" altLang="ko-KR" baseline="30000" dirty="0"/>
              <a:t>PCB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프로세서에 할당하여 실행할 수 있는 개체 </a:t>
            </a:r>
            <a:r>
              <a:rPr lang="ko-KR" altLang="en-US" dirty="0" err="1"/>
              <a:t>디스패치</a:t>
            </a:r>
            <a:r>
              <a:rPr lang="en-US" altLang="ko-KR" baseline="30000" dirty="0"/>
              <a:t>dispatch</a:t>
            </a:r>
            <a:r>
              <a:rPr lang="ko-KR" altLang="en-US" dirty="0"/>
              <a:t>가 가능한 대상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2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적재 방법</a:t>
            </a:r>
            <a:endParaRPr lang="en-US" altLang="ko-KR" dirty="0"/>
          </a:p>
          <a:p>
            <a:pPr lvl="1"/>
            <a:r>
              <a:rPr lang="ko-KR" altLang="en-US" dirty="0"/>
              <a:t>연속 메모리 적재</a:t>
            </a:r>
            <a:endParaRPr lang="en-US" altLang="ko-KR" dirty="0"/>
          </a:p>
          <a:p>
            <a:pPr lvl="1"/>
            <a:r>
              <a:rPr lang="ko-KR" altLang="en-US" dirty="0" err="1"/>
              <a:t>비연속</a:t>
            </a:r>
            <a:r>
              <a:rPr lang="en-US" altLang="ko-KR" dirty="0"/>
              <a:t>(</a:t>
            </a:r>
            <a:r>
              <a:rPr lang="ko-KR" altLang="en-US" dirty="0"/>
              <a:t>분산</a:t>
            </a:r>
            <a:r>
              <a:rPr lang="en-US" altLang="ko-KR" dirty="0"/>
              <a:t>) </a:t>
            </a:r>
            <a:r>
              <a:rPr lang="ko-KR" altLang="en-US" dirty="0"/>
              <a:t>메모리 적재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7-8.JPG"/>
          <p:cNvPicPr>
            <a:picLocks noChangeAspect="1"/>
          </p:cNvPicPr>
          <p:nvPr/>
        </p:nvPicPr>
        <p:blipFill rotWithShape="1">
          <a:blip r:embed="rId2" cstate="print"/>
          <a:srcRect b="13938"/>
          <a:stretch/>
        </p:blipFill>
        <p:spPr>
          <a:xfrm>
            <a:off x="323528" y="1988840"/>
            <a:ext cx="8457336" cy="26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프로그램과 프로세스</a:t>
            </a:r>
            <a:endParaRPr lang="en-US" altLang="ko-KR" dirty="0"/>
          </a:p>
          <a:p>
            <a:pPr lvl="1"/>
            <a:r>
              <a:rPr lang="ko-KR" altLang="en-US" dirty="0"/>
              <a:t>프로그램이 메모리에 적재되면 프로세스</a:t>
            </a:r>
            <a:endParaRPr lang="en-US" altLang="ko-KR" dirty="0"/>
          </a:p>
          <a:p>
            <a:pPr lvl="1"/>
            <a:r>
              <a:rPr lang="ko-KR" altLang="en-US" dirty="0"/>
              <a:t>프로세스를 실행할 때 자원을 할당하고 현재 활동 상태와 현재 수행 내용도 포함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b="7554"/>
          <a:stretch/>
        </p:blipFill>
        <p:spPr>
          <a:xfrm>
            <a:off x="1556664" y="2372191"/>
            <a:ext cx="5616624" cy="408114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473878" y="5339581"/>
            <a:ext cx="1215135" cy="241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89013" y="5182932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컴파일한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코드와 초기화 전역변수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문자열과 문자열 상수 등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65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관점에서의 프로세스</a:t>
            </a:r>
            <a:endParaRPr lang="en-US" altLang="ko-KR" dirty="0"/>
          </a:p>
          <a:p>
            <a:pPr lvl="1"/>
            <a:r>
              <a:rPr lang="ko-KR" altLang="en-US" dirty="0"/>
              <a:t>실행 중인 프로그램으로 </a:t>
            </a:r>
            <a:r>
              <a:rPr lang="ko-KR" altLang="en-US" dirty="0" err="1"/>
              <a:t>스케쥴러에</a:t>
            </a:r>
            <a:r>
              <a:rPr lang="ko-KR" altLang="en-US" dirty="0"/>
              <a:t> 의해 실행 순서가 결정</a:t>
            </a:r>
            <a:endParaRPr lang="en-US" altLang="ko-KR" dirty="0"/>
          </a:p>
          <a:p>
            <a:pPr lvl="1"/>
            <a:r>
              <a:rPr lang="ko-KR" altLang="en-US" dirty="0"/>
              <a:t>프로세스 지원</a:t>
            </a:r>
            <a:r>
              <a:rPr lang="en-US" altLang="ko-KR" dirty="0"/>
              <a:t>, </a:t>
            </a:r>
            <a:r>
              <a:rPr lang="ko-KR" altLang="en-US" dirty="0"/>
              <a:t>협력하여 교착 상태</a:t>
            </a:r>
            <a:r>
              <a:rPr lang="en-US" altLang="ko-KR" dirty="0"/>
              <a:t>, </a:t>
            </a:r>
            <a:r>
              <a:rPr lang="ko-KR" altLang="en-US" dirty="0"/>
              <a:t>보호</a:t>
            </a:r>
            <a:r>
              <a:rPr lang="en-US" altLang="ko-KR" dirty="0"/>
              <a:t>, </a:t>
            </a:r>
            <a:r>
              <a:rPr lang="ko-KR" altLang="en-US" dirty="0"/>
              <a:t>동기화 등 정보 교환</a:t>
            </a:r>
          </a:p>
          <a:p>
            <a:endParaRPr lang="ko-KR" altLang="en-US" dirty="0"/>
          </a:p>
        </p:txBody>
      </p:sp>
      <p:pic>
        <p:nvPicPr>
          <p:cNvPr id="7" name="그림 6" descr="3-3.JPG"/>
          <p:cNvPicPr>
            <a:picLocks noChangeAspect="1"/>
          </p:cNvPicPr>
          <p:nvPr/>
        </p:nvPicPr>
        <p:blipFill rotWithShape="1">
          <a:blip r:embed="rId2" cstate="print"/>
          <a:srcRect b="9474"/>
          <a:stretch/>
        </p:blipFill>
        <p:spPr>
          <a:xfrm>
            <a:off x="431540" y="1943835"/>
            <a:ext cx="8191175" cy="387043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662010" y="4464116"/>
            <a:ext cx="315035" cy="1350150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4166955" y="5904276"/>
            <a:ext cx="4725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kumimoji="0"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순서 결정</a:t>
            </a:r>
            <a:endParaRPr kumimoji="0"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kumimoji="0"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디스크에 </a:t>
            </a:r>
            <a:r>
              <a:rPr kumimoji="0"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저장된 프로그램에 프로세서 할당해 장치나 메모리</a:t>
            </a:r>
            <a:endParaRPr kumimoji="0"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</a:t>
            </a:r>
            <a:r>
              <a:rPr kumimoji="0"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같은 파일 </a:t>
            </a:r>
            <a:r>
              <a:rPr kumimoji="0"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참조</a:t>
            </a:r>
            <a:endParaRPr kumimoji="0"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4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프로세스의 메모리 유형</a:t>
            </a:r>
            <a:endParaRPr lang="en-US" altLang="ko-KR" dirty="0"/>
          </a:p>
          <a:p>
            <a:pPr lvl="1"/>
            <a:r>
              <a:rPr lang="ko-KR" altLang="en-US" dirty="0"/>
              <a:t>스택</a:t>
            </a:r>
            <a:endParaRPr lang="en-US" altLang="ko-KR" dirty="0"/>
          </a:p>
          <a:p>
            <a:pPr lvl="2"/>
            <a:r>
              <a:rPr lang="ko-KR" altLang="en-US" dirty="0"/>
              <a:t>데이터를 일시적으로 저장하는 영역</a:t>
            </a:r>
            <a:endParaRPr lang="en-US" altLang="ko-KR" dirty="0"/>
          </a:p>
          <a:p>
            <a:pPr lvl="2"/>
            <a:r>
              <a:rPr lang="ko-KR" altLang="en-US" dirty="0"/>
              <a:t>지역 변수에 사용하고 변수가 사용 범위를 벗어나면 공간을 해제</a:t>
            </a:r>
            <a:endParaRPr lang="en-US" altLang="ko-KR" dirty="0"/>
          </a:p>
          <a:p>
            <a:pPr lvl="2"/>
            <a:r>
              <a:rPr lang="ko-KR" altLang="en-US" dirty="0"/>
              <a:t>보통 </a:t>
            </a:r>
            <a:r>
              <a:rPr lang="ko-KR" altLang="en-US" dirty="0" err="1"/>
              <a:t>힙과</a:t>
            </a:r>
            <a:r>
              <a:rPr lang="ko-KR" altLang="en-US" dirty="0"/>
              <a:t> 인접한 방향으로 점점 커져 스택 포인터와 </a:t>
            </a:r>
            <a:r>
              <a:rPr lang="ko-KR" altLang="en-US" dirty="0" err="1"/>
              <a:t>힙</a:t>
            </a:r>
            <a:r>
              <a:rPr lang="ko-KR" altLang="en-US" dirty="0"/>
              <a:t> 포인터를 만나면 메모리 사용이 소진</a:t>
            </a:r>
            <a:endParaRPr lang="en-US" altLang="ko-KR" dirty="0"/>
          </a:p>
          <a:p>
            <a:pPr lvl="1"/>
            <a:r>
              <a:rPr lang="ko-KR" altLang="en-US" dirty="0" err="1"/>
              <a:t>힙</a:t>
            </a:r>
            <a:endParaRPr lang="en-US" altLang="ko-KR" dirty="0"/>
          </a:p>
          <a:p>
            <a:pPr lvl="2"/>
            <a:r>
              <a:rPr lang="ko-KR" altLang="en-US" dirty="0"/>
              <a:t>코드 영역과 별도로 유지되는 자유 영역</a:t>
            </a:r>
            <a:endParaRPr lang="en-US" altLang="ko-KR" dirty="0"/>
          </a:p>
          <a:p>
            <a:pPr lvl="2"/>
            <a:r>
              <a:rPr lang="ko-KR" altLang="en-US" dirty="0"/>
              <a:t>동적으로 메모리를 할당하려고 프로그램 수행 중 사용했다가 해제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프로그램의 가상 주소 공간</a:t>
            </a:r>
            <a:endParaRPr lang="en-US" altLang="ko-KR" dirty="0"/>
          </a:p>
          <a:p>
            <a:pPr lvl="2"/>
            <a:r>
              <a:rPr lang="ko-KR" altLang="en-US" dirty="0" err="1"/>
              <a:t>전역변수와</a:t>
            </a:r>
            <a:r>
              <a:rPr lang="ko-KR" altLang="en-US" dirty="0"/>
              <a:t> </a:t>
            </a:r>
            <a:r>
              <a:rPr lang="ko-KR" altLang="en-US" dirty="0" err="1"/>
              <a:t>정적변수를</a:t>
            </a:r>
            <a:r>
              <a:rPr lang="ko-KR" altLang="en-US" dirty="0"/>
              <a:t> 저장하거나 할당하고 실행 전에 초기화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endParaRPr lang="en-US" altLang="ko-KR" dirty="0"/>
          </a:p>
          <a:p>
            <a:pPr lvl="2"/>
            <a:r>
              <a:rPr lang="ko-KR" altLang="en-US" dirty="0"/>
              <a:t>실행 명령을 포함하는 메모리</a:t>
            </a:r>
            <a:endParaRPr lang="en-US" altLang="ko-KR" dirty="0"/>
          </a:p>
          <a:p>
            <a:pPr lvl="2"/>
            <a:r>
              <a:rPr lang="ko-KR" altLang="en-US" dirty="0"/>
              <a:t>프로그램을 시작할 때 프로세스가 디스크에서 읽어 실행하는 컴파일한 프로그램 저장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5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프로세스의 메모리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b="7921"/>
          <a:stretch/>
        </p:blipFill>
        <p:spPr>
          <a:xfrm>
            <a:off x="585174" y="1583794"/>
            <a:ext cx="8307306" cy="418546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5670739" y="1628800"/>
            <a:ext cx="90010" cy="4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90719" y="1268760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데이터를 일시적으로 저장하는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815644" y="5139190"/>
            <a:ext cx="810091" cy="13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815644" y="4689140"/>
            <a:ext cx="90010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895764" y="3744035"/>
            <a:ext cx="0" cy="3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745414" y="4734145"/>
            <a:ext cx="202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프로그램의 가상 주소 공간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5344" y="5139190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명령을 포함하는 메모리이거나 목적 파일에 있는 프로그램 영역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90717" y="3474006"/>
            <a:ext cx="3240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코드 영역과는 별도로 유지되는 자유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11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  <a:r>
              <a:rPr lang="en-US" altLang="ko-KR" baseline="30000" dirty="0"/>
              <a:t>thread</a:t>
            </a:r>
            <a:r>
              <a:rPr lang="ko-KR" altLang="en-US" dirty="0"/>
              <a:t>의 개념 </a:t>
            </a:r>
          </a:p>
          <a:p>
            <a:pPr lvl="1"/>
            <a:r>
              <a:rPr lang="ko-KR" altLang="en-US" dirty="0"/>
              <a:t>프로세스의 특성인 자원과 제어에서 </a:t>
            </a:r>
            <a:r>
              <a:rPr lang="ko-KR" altLang="en-US" dirty="0" err="1"/>
              <a:t>제어만</a:t>
            </a:r>
            <a:r>
              <a:rPr lang="ko-KR" altLang="en-US" dirty="0"/>
              <a:t> 분리한 실행 단위</a:t>
            </a:r>
            <a:endParaRPr lang="en-US" altLang="ko-KR" dirty="0"/>
          </a:p>
          <a:p>
            <a:pPr lvl="1"/>
            <a:r>
              <a:rPr lang="ko-KR" altLang="en-US" dirty="0"/>
              <a:t>프로세스 하나는 스레드 한 개 이상으로 나눌 수 있음</a:t>
            </a:r>
            <a:endParaRPr lang="en-US" altLang="ko-KR" dirty="0"/>
          </a:p>
          <a:p>
            <a:pPr lvl="1"/>
            <a:r>
              <a:rPr lang="ko-KR" altLang="en-US" dirty="0"/>
              <a:t>프로세스의 직접 실행 정보를 제외한 나머지 프로세스 관리 정보 공유</a:t>
            </a:r>
          </a:p>
          <a:p>
            <a:pPr lvl="1"/>
            <a:r>
              <a:rPr lang="ko-KR" altLang="en-US" dirty="0"/>
              <a:t>관련 자원과 함께 메모리 공유 가능하므로 손상된 데이터나 스레드의 이상 동작 고려</a:t>
            </a:r>
            <a:endParaRPr lang="en-US" altLang="ko-KR" dirty="0"/>
          </a:p>
          <a:p>
            <a:pPr lvl="1"/>
            <a:r>
              <a:rPr lang="ko-KR" altLang="en-US" dirty="0"/>
              <a:t>같은 프로세스의 스레드들은 동일한 주소 공간 공유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8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 구조</a:t>
            </a:r>
          </a:p>
          <a:p>
            <a:endParaRPr lang="ko-KR" altLang="en-US" dirty="0"/>
          </a:p>
        </p:txBody>
      </p:sp>
      <p:pic>
        <p:nvPicPr>
          <p:cNvPr id="4" name="그림 3" descr="3-12.JPG"/>
          <p:cNvPicPr>
            <a:picLocks noChangeAspect="1"/>
          </p:cNvPicPr>
          <p:nvPr/>
        </p:nvPicPr>
        <p:blipFill rotWithShape="1">
          <a:blip r:embed="rId2" cstate="print"/>
          <a:srcRect b="4409"/>
          <a:stretch/>
        </p:blipFill>
        <p:spPr>
          <a:xfrm>
            <a:off x="827584" y="1237256"/>
            <a:ext cx="6241031" cy="48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 주소 공간</a:t>
            </a: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1367771"/>
            <a:ext cx="6400731" cy="4554506"/>
            <a:chOff x="1187624" y="1367771"/>
            <a:chExt cx="6400731" cy="4554506"/>
          </a:xfrm>
        </p:grpSpPr>
        <p:pic>
          <p:nvPicPr>
            <p:cNvPr id="8" name="그림 7" descr="3-12.JPG"/>
            <p:cNvPicPr>
              <a:picLocks noChangeAspect="1"/>
            </p:cNvPicPr>
            <p:nvPr/>
          </p:nvPicPr>
          <p:blipFill rotWithShape="1">
            <a:blip r:embed="rId2" cstate="print"/>
            <a:srcRect b="5180"/>
            <a:stretch/>
          </p:blipFill>
          <p:spPr>
            <a:xfrm>
              <a:off x="2771800" y="1367771"/>
              <a:ext cx="4816555" cy="455450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7624" y="4005064"/>
              <a:ext cx="20782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같은 프로세스의 </a:t>
              </a:r>
              <a:r>
                <a:rPr kumimoji="0" lang="ko-KR" altLang="en-US" sz="1200" dirty="0" err="1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스레드들은</a:t>
              </a:r>
              <a:r>
                <a:rPr kumimoji="0"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동일한 주소 공간 공유</a:t>
              </a:r>
              <a:endParaRPr kumimoji="0"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9360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18851</TotalTime>
  <Words>823</Words>
  <Application>Microsoft Office PowerPoint</Application>
  <PresentationFormat>화면 슬라이드 쇼(4:3)</PresentationFormat>
  <Paragraphs>128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20</vt:i4>
      </vt:variant>
    </vt:vector>
  </HeadingPairs>
  <TitlesOfParts>
    <vt:vector size="36" baseType="lpstr">
      <vt:lpstr>HY견고딕</vt:lpstr>
      <vt:lpstr>HY엽서L</vt:lpstr>
      <vt:lpstr>HY헤드라인M</vt:lpstr>
      <vt:lpstr>굴림</vt:lpstr>
      <vt:lpstr>돋움</vt:lpstr>
      <vt:lpstr>맑은 고딕</vt:lpstr>
      <vt:lpstr>휴먼모음T</vt:lpstr>
      <vt:lpstr>Arial</vt:lpstr>
      <vt:lpstr>Bell MT</vt:lpstr>
      <vt:lpstr>Bodoni MT</vt:lpstr>
      <vt:lpstr>Times New Roman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프로세스</vt:lpstr>
      <vt:lpstr>프로세스</vt:lpstr>
      <vt:lpstr>프로세스</vt:lpstr>
      <vt:lpstr>프로세스</vt:lpstr>
      <vt:lpstr>프로세스</vt:lpstr>
      <vt:lpstr>스레드</vt:lpstr>
      <vt:lpstr>스레드</vt:lpstr>
      <vt:lpstr>스레드</vt:lpstr>
      <vt:lpstr>메모리</vt:lpstr>
      <vt:lpstr>메모리</vt:lpstr>
      <vt:lpstr>메모리 관리</vt:lpstr>
      <vt:lpstr>메모리 관리</vt:lpstr>
      <vt:lpstr>메모리 관리</vt:lpstr>
      <vt:lpstr>메모리 관리</vt:lpstr>
      <vt:lpstr>메모리 관리</vt:lpstr>
      <vt:lpstr>메모리 관리</vt:lpstr>
      <vt:lpstr>메모리 관리</vt:lpstr>
      <vt:lpstr>메모리 관리</vt:lpstr>
      <vt:lpstr>메모리 관리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Kyoungsoo Bok</cp:lastModifiedBy>
  <cp:revision>1068</cp:revision>
  <cp:lastPrinted>2017-01-23T06:09:45Z</cp:lastPrinted>
  <dcterms:created xsi:type="dcterms:W3CDTF">2004-04-28T09:15:25Z</dcterms:created>
  <dcterms:modified xsi:type="dcterms:W3CDTF">2019-10-07T04:20:09Z</dcterms:modified>
</cp:coreProperties>
</file>