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7606" r:id="rId2"/>
    <p:sldMasterId id="2147486836" r:id="rId3"/>
    <p:sldMasterId id="2147487621" r:id="rId4"/>
  </p:sldMasterIdLst>
  <p:notesMasterIdLst>
    <p:notesMasterId r:id="rId44"/>
  </p:notesMasterIdLst>
  <p:handoutMasterIdLst>
    <p:handoutMasterId r:id="rId45"/>
  </p:handoutMasterIdLst>
  <p:sldIdLst>
    <p:sldId id="1116" r:id="rId5"/>
    <p:sldId id="1312" r:id="rId6"/>
    <p:sldId id="1270" r:id="rId7"/>
    <p:sldId id="1288" r:id="rId8"/>
    <p:sldId id="1289" r:id="rId9"/>
    <p:sldId id="1290" r:id="rId10"/>
    <p:sldId id="1291" r:id="rId11"/>
    <p:sldId id="1292" r:id="rId12"/>
    <p:sldId id="1293" r:id="rId13"/>
    <p:sldId id="1271" r:id="rId14"/>
    <p:sldId id="1272" r:id="rId15"/>
    <p:sldId id="1273" r:id="rId16"/>
    <p:sldId id="1274" r:id="rId17"/>
    <p:sldId id="1313" r:id="rId18"/>
    <p:sldId id="1275" r:id="rId19"/>
    <p:sldId id="1276" r:id="rId20"/>
    <p:sldId id="1277" r:id="rId21"/>
    <p:sldId id="1278" r:id="rId22"/>
    <p:sldId id="1279" r:id="rId23"/>
    <p:sldId id="1280" r:id="rId24"/>
    <p:sldId id="1281" r:id="rId25"/>
    <p:sldId id="1282" r:id="rId26"/>
    <p:sldId id="1283" r:id="rId27"/>
    <p:sldId id="1284" r:id="rId28"/>
    <p:sldId id="1285" r:id="rId29"/>
    <p:sldId id="1286" r:id="rId30"/>
    <p:sldId id="1287" r:id="rId31"/>
    <p:sldId id="1294" r:id="rId32"/>
    <p:sldId id="1295" r:id="rId33"/>
    <p:sldId id="1296" r:id="rId34"/>
    <p:sldId id="1297" r:id="rId35"/>
    <p:sldId id="1298" r:id="rId36"/>
    <p:sldId id="1299" r:id="rId37"/>
    <p:sldId id="1300" r:id="rId38"/>
    <p:sldId id="1301" r:id="rId39"/>
    <p:sldId id="1302" r:id="rId40"/>
    <p:sldId id="1303" r:id="rId41"/>
    <p:sldId id="1304" r:id="rId42"/>
    <p:sldId id="1305" r:id="rId43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0066CC"/>
    <a:srgbClr val="003399"/>
    <a:srgbClr val="FF00FF"/>
    <a:srgbClr val="C4C8F2"/>
    <a:srgbClr val="D29B2E"/>
    <a:srgbClr val="A4CB5D"/>
    <a:srgbClr val="363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469" autoAdjust="0"/>
  </p:normalViewPr>
  <p:slideViewPr>
    <p:cSldViewPr>
      <p:cViewPr varScale="1">
        <p:scale>
          <a:sx n="111" d="100"/>
          <a:sy n="111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722"/>
    </p:cViewPr>
  </p:sorterViewPr>
  <p:notesViewPr>
    <p:cSldViewPr>
      <p:cViewPr varScale="1">
        <p:scale>
          <a:sx n="80" d="100"/>
          <a:sy n="80" d="100"/>
        </p:scale>
        <p:origin x="2982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9D35DD1-5FFE-46C3-91C8-847D6DF1BAD8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172D296-022A-468B-A63B-E28167E814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91064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9F0319F-4616-4E87-ADEC-BD17C288F8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8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867661-A3A2-49F1-AB2A-C7DBB5240AAB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6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24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2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gray">
          <a:xfrm>
            <a:off x="4495800" y="6400800"/>
            <a:ext cx="9144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8FEA537F-601E-4FF5-A87D-17022B6815FC}" type="slidenum">
              <a:rPr kumimoji="0" lang="ko-KR" altLang="en-US" sz="1200" smtClean="0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ko-KR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그림 1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941888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925" y="44624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20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0043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7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4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605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8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15" y="11372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u"/>
              <a:defRPr sz="2000" b="1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400" baseline="0">
                <a:latin typeface="Bodoni MT" panose="02070603080606020203" pitchFamily="18" charset="0"/>
                <a:ea typeface="돋움" panose="020B0600000101010101" pitchFamily="50" charset="-127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네번째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003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109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1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58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39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08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AFCAD0A-630E-4C44-8705-8958E3515F8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364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98F72ACE-B5B6-4BAE-BF9D-89250142259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236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2CEDD-181C-455F-A33E-127014F79AA7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C454-FB90-4BF2-9AF5-E899C62010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F6D4-86F6-409B-8D15-36640945F364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BC661-008C-4D74-AADA-3B89820AC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2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CE72-3F4B-43E5-9C71-CB7EA08F7DBB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EA00-4543-46BD-AD56-E84D93EFB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00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8211-DE91-4409-898E-89244E7A0B37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C49E-C5EB-4970-9167-5D4784229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CD06-2875-40D1-8DA6-5AD364015DEC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6501-0536-430A-A7CC-B75D4E6963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0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51A0-6417-49FB-80C6-331A9EC1A766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4D7E-4909-415D-8964-7DF59BDFA4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8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6293-AE33-4B92-9F49-0E8504535211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1131-B827-40F3-A65B-B828E06744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2570-FEC3-41EC-8919-89E8A570FD44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39C0-D41D-4018-962E-900E12C0CC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2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03F2-1CCA-4510-A420-456C688C94F5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FEE39-9FCC-4E79-8948-3F8029DBB9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3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DCC8-AB13-408C-9ECE-CCEFF1766406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E28E-6468-481B-9678-08C3E3F0B2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5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BFA5-58BA-4CAF-870C-0C0317A60222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CDED-FDD7-4A69-9111-E930CC44A3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82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066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5BC821E-A6A7-4827-8ED6-B1EE4B58C11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62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DA0E9B5-80C4-497C-87BA-7EB77B21D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8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7DE81BE-7CDA-4DF1-BC7A-9A293414A66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9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E530A43-899A-4130-8EFE-1F047F0B72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4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C165923-1503-460F-91BA-56DBD55F3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0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E4C2343-6D06-462D-B00E-81EF2A77F2B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23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CBB2FDA-D9BE-4DBD-AD3A-DFD379B2285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7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67718BE-D67D-4CC7-88EF-C77AE77F8BA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A093B13-AD46-4D6C-908F-104978FAA7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640CD6E0-1076-4869-8307-BCFBAFF833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8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4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그림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2" name="직사각형 31"/>
          <p:cNvSpPr/>
          <p:nvPr userDrawn="1"/>
        </p:nvSpPr>
        <p:spPr>
          <a:xfrm flipV="1">
            <a:off x="1963" y="669925"/>
            <a:ext cx="9139238" cy="78914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18870" y="6518438"/>
            <a:ext cx="9139238" cy="18000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3" r:id="rId1"/>
    <p:sldLayoutId id="2147487581" r:id="rId2"/>
    <p:sldLayoutId id="2147487594" r:id="rId3"/>
    <p:sldLayoutId id="2147487595" r:id="rId4"/>
    <p:sldLayoutId id="2147487596" r:id="rId5"/>
    <p:sldLayoutId id="2147487597" r:id="rId6"/>
    <p:sldLayoutId id="2147487598" r:id="rId7"/>
    <p:sldLayoutId id="2147487599" r:id="rId8"/>
    <p:sldLayoutId id="2147487600" r:id="rId9"/>
    <p:sldLayoutId id="2147487601" r:id="rId10"/>
    <p:sldLayoutId id="2147487602" r:id="rId11"/>
    <p:sldLayoutId id="2147487603" r:id="rId12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1033" name="그림 36" descr="cbnu_ci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그림 37" descr="cbnu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2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07" r:id="rId1"/>
    <p:sldLayoutId id="2147487608" r:id="rId2"/>
    <p:sldLayoutId id="2147487609" r:id="rId3"/>
    <p:sldLayoutId id="2147487610" r:id="rId4"/>
    <p:sldLayoutId id="2147487611" r:id="rId5"/>
    <p:sldLayoutId id="2147487612" r:id="rId6"/>
    <p:sldLayoutId id="2147487613" r:id="rId7"/>
    <p:sldLayoutId id="2147487614" r:id="rId8"/>
    <p:sldLayoutId id="2147487615" r:id="rId9"/>
    <p:sldLayoutId id="2147487616" r:id="rId10"/>
    <p:sldLayoutId id="2147487617" r:id="rId11"/>
    <p:sldLayoutId id="2147487618" r:id="rId12"/>
    <p:sldLayoutId id="2147487619" r:id="rId13"/>
    <p:sldLayoutId id="2147487620" r:id="rId14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69653-1A23-4BC6-8CC6-BBD0439CB0A5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552FAA-381D-4F43-80F5-A5510B194B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2" r:id="rId1"/>
    <p:sldLayoutId id="2147487583" r:id="rId2"/>
    <p:sldLayoutId id="2147487584" r:id="rId3"/>
    <p:sldLayoutId id="2147487585" r:id="rId4"/>
    <p:sldLayoutId id="2147487586" r:id="rId5"/>
    <p:sldLayoutId id="2147487587" r:id="rId6"/>
    <p:sldLayoutId id="2147487588" r:id="rId7"/>
    <p:sldLayoutId id="2147487589" r:id="rId8"/>
    <p:sldLayoutId id="2147487590" r:id="rId9"/>
    <p:sldLayoutId id="2147487591" r:id="rId10"/>
    <p:sldLayoutId id="214748759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5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smtClean="0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BCF3FC86-BD6F-4DD1-8988-336ECB68A8AD}" type="slidenum">
              <a:rPr lang="en-US" altLang="ko-KR" sz="16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2" r:id="rId1"/>
    <p:sldLayoutId id="2147487623" r:id="rId2"/>
    <p:sldLayoutId id="2147487624" r:id="rId3"/>
    <p:sldLayoutId id="2147487625" r:id="rId4"/>
    <p:sldLayoutId id="2147487626" r:id="rId5"/>
    <p:sldLayoutId id="2147487627" r:id="rId6"/>
    <p:sldLayoutId id="2147487628" r:id="rId7"/>
    <p:sldLayoutId id="2147487629" r:id="rId8"/>
    <p:sldLayoutId id="2147487630" r:id="rId9"/>
    <p:sldLayoutId id="2147487631" r:id="rId10"/>
    <p:sldLayoutId id="2147487632" r:id="rId11"/>
    <p:sldLayoutId id="21474876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92075" y="3716338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endParaRPr lang="en-US" altLang="ko-KR" sz="36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원광대학교 </a:t>
            </a:r>
            <a:r>
              <a:rPr lang="en-US" altLang="ko-KR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b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융합학과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복경수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3873080" y="2205038"/>
            <a:ext cx="1367682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변수</a:t>
            </a:r>
            <a:endParaRPr lang="ko-KR" altLang="en-US" sz="48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바인딩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세분화된 바인딩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dirty="0"/>
              <a:t>언어 정의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</a:t>
            </a:r>
            <a:r>
              <a:rPr lang="ko-KR" altLang="en-US" dirty="0"/>
              <a:t>언어를 정의할 때 이루어지는 바인딩</a:t>
            </a:r>
          </a:p>
          <a:p>
            <a:pPr lvl="1"/>
            <a:r>
              <a:rPr lang="ko-KR" altLang="en-US" dirty="0" smtClean="0"/>
              <a:t>언어 </a:t>
            </a:r>
            <a:r>
              <a:rPr lang="ko-KR" altLang="en-US" dirty="0"/>
              <a:t>구현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언어에 </a:t>
            </a:r>
            <a:r>
              <a:rPr lang="ko-KR" altLang="en-US" dirty="0"/>
              <a:t>대한 번역기를 구현할 때 이루어지는 바인딩</a:t>
            </a:r>
          </a:p>
          <a:p>
            <a:pPr lvl="1"/>
            <a:r>
              <a:rPr lang="ko-KR" altLang="en-US" dirty="0"/>
              <a:t>번역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원시 </a:t>
            </a:r>
            <a:r>
              <a:rPr lang="ko-KR" altLang="en-US" dirty="0"/>
              <a:t>프로그램을 번역할 때 이루어지는 바인딩</a:t>
            </a:r>
          </a:p>
          <a:p>
            <a:pPr lvl="1"/>
            <a:r>
              <a:rPr lang="ko-KR" altLang="en-US" dirty="0"/>
              <a:t>링크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라이브러리와 링크할 때 이루어지는 바인딩</a:t>
            </a:r>
          </a:p>
          <a:p>
            <a:pPr lvl="1"/>
            <a:r>
              <a:rPr lang="ko-KR" altLang="en-US" dirty="0"/>
              <a:t>적재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실행을 위해 메모리로 적재할 때 이루어지는 바인딩</a:t>
            </a:r>
          </a:p>
          <a:p>
            <a:pPr lvl="1"/>
            <a:r>
              <a:rPr lang="ko-KR" altLang="en-US" dirty="0"/>
              <a:t>실행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실행할 때 이루어지는 바인딩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48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바인딩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바인딩 시간의 예</a:t>
            </a:r>
          </a:p>
          <a:p>
            <a:pPr lvl="1"/>
            <a:r>
              <a:rPr lang="ko-KR" altLang="en-US" dirty="0"/>
              <a:t>언어 정의 시간</a:t>
            </a:r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타입이 정수 값을 가진다는 의미를 바인딩</a:t>
            </a:r>
          </a:p>
          <a:p>
            <a:pPr lvl="2"/>
            <a:r>
              <a:rPr lang="en-US" altLang="ko-KR" dirty="0"/>
              <a:t>‘+’ </a:t>
            </a:r>
            <a:r>
              <a:rPr lang="ko-KR" altLang="en-US" dirty="0"/>
              <a:t>기호에 덧셈 </a:t>
            </a:r>
            <a:r>
              <a:rPr lang="ko-KR" altLang="en-US" dirty="0" err="1"/>
              <a:t>연산자라는</a:t>
            </a:r>
            <a:r>
              <a:rPr lang="ko-KR" altLang="en-US" dirty="0"/>
              <a:t> 의미를 바인딩</a:t>
            </a:r>
          </a:p>
          <a:p>
            <a:pPr lvl="1"/>
            <a:r>
              <a:rPr lang="ko-KR" altLang="en-US" dirty="0" smtClean="0"/>
              <a:t>언어 </a:t>
            </a:r>
            <a:r>
              <a:rPr lang="ko-KR" altLang="en-US" dirty="0"/>
              <a:t>구현 시간</a:t>
            </a:r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타입에 가능한 값의 범위를 바인딩</a:t>
            </a:r>
          </a:p>
          <a:p>
            <a:pPr lvl="2"/>
            <a:r>
              <a:rPr lang="ko-KR" altLang="en-US" dirty="0"/>
              <a:t>정수에 컴퓨터 내에서의 표기법을 </a:t>
            </a:r>
            <a:r>
              <a:rPr lang="ko-KR" altLang="en-US" dirty="0" smtClean="0"/>
              <a:t>바인딩</a:t>
            </a:r>
            <a:endParaRPr lang="ko-KR" altLang="en-US" dirty="0"/>
          </a:p>
          <a:p>
            <a:pPr lvl="1"/>
            <a:r>
              <a:rPr lang="ko-KR" altLang="en-US" dirty="0"/>
              <a:t>번역 시간</a:t>
            </a:r>
          </a:p>
          <a:p>
            <a:pPr lvl="2"/>
            <a:r>
              <a:rPr lang="ko-KR" altLang="en-US" dirty="0"/>
              <a:t>다음 </a:t>
            </a:r>
            <a:r>
              <a:rPr lang="en-US" altLang="ko-KR" dirty="0"/>
              <a:t>C </a:t>
            </a:r>
            <a:r>
              <a:rPr lang="ko-KR" altLang="en-US" dirty="0"/>
              <a:t>선언문에서 변수 </a:t>
            </a:r>
            <a:r>
              <a:rPr lang="en-US" altLang="ko-KR" dirty="0"/>
              <a:t>x</a:t>
            </a:r>
            <a:r>
              <a:rPr lang="ko-KR" altLang="en-US" dirty="0"/>
              <a:t>에 타입 </a:t>
            </a:r>
            <a:r>
              <a:rPr lang="en-US" altLang="ko-KR" dirty="0" err="1"/>
              <a:t>int</a:t>
            </a:r>
            <a:r>
              <a:rPr lang="ko-KR" altLang="en-US" dirty="0"/>
              <a:t>를 바인딩</a:t>
            </a:r>
          </a:p>
          <a:p>
            <a:pPr lvl="2">
              <a:buFontTx/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pPr lvl="1"/>
            <a:r>
              <a:rPr lang="ko-KR" altLang="en-US" dirty="0" smtClean="0"/>
              <a:t>링크 </a:t>
            </a:r>
            <a:r>
              <a:rPr lang="ko-KR" altLang="en-US" dirty="0"/>
              <a:t>시간</a:t>
            </a:r>
          </a:p>
          <a:p>
            <a:pPr lvl="2"/>
            <a:r>
              <a:rPr lang="ko-KR" altLang="en-US" dirty="0"/>
              <a:t>라이브러리 </a:t>
            </a:r>
            <a:r>
              <a:rPr lang="ko-KR" altLang="en-US" dirty="0" err="1"/>
              <a:t>부프로그램</a:t>
            </a:r>
            <a:r>
              <a:rPr lang="ko-KR" altLang="en-US" dirty="0"/>
              <a:t> 호출에 </a:t>
            </a:r>
            <a:r>
              <a:rPr lang="ko-KR" altLang="en-US" dirty="0" err="1"/>
              <a:t>부프로그램</a:t>
            </a:r>
            <a:r>
              <a:rPr lang="ko-KR" altLang="en-US" dirty="0"/>
              <a:t> 코드를 바인딩</a:t>
            </a:r>
          </a:p>
          <a:p>
            <a:pPr lvl="1"/>
            <a:r>
              <a:rPr lang="ko-KR" altLang="en-US" dirty="0" smtClean="0"/>
              <a:t>적재 </a:t>
            </a:r>
            <a:r>
              <a:rPr lang="ko-KR" altLang="en-US" dirty="0"/>
              <a:t>시간</a:t>
            </a:r>
          </a:p>
          <a:p>
            <a:pPr lvl="2"/>
            <a:r>
              <a:rPr lang="ko-KR" altLang="en-US" dirty="0"/>
              <a:t>전역 변수에 메모리 주소를 </a:t>
            </a:r>
            <a:r>
              <a:rPr lang="ko-KR" altLang="en-US" dirty="0" smtClean="0"/>
              <a:t>바인딩</a:t>
            </a:r>
          </a:p>
          <a:p>
            <a:pPr lvl="1"/>
            <a:r>
              <a:rPr lang="ko-KR" altLang="en-US" dirty="0" smtClean="0"/>
              <a:t>실행 시간</a:t>
            </a:r>
          </a:p>
          <a:p>
            <a:pPr lvl="2"/>
            <a:r>
              <a:rPr lang="ko-KR" altLang="en-US" dirty="0" smtClean="0"/>
              <a:t>다음 </a:t>
            </a:r>
            <a:r>
              <a:rPr lang="en-US" altLang="ko-KR" dirty="0"/>
              <a:t>C </a:t>
            </a:r>
            <a:r>
              <a:rPr lang="ko-KR" altLang="en-US" dirty="0" err="1"/>
              <a:t>배정문에서</a:t>
            </a:r>
            <a:r>
              <a:rPr lang="ko-KR" altLang="en-US" dirty="0"/>
              <a:t> 변수 </a:t>
            </a:r>
            <a:r>
              <a:rPr lang="en-US" altLang="ko-KR" dirty="0"/>
              <a:t>x</a:t>
            </a:r>
            <a:r>
              <a:rPr lang="ko-KR" altLang="en-US" dirty="0"/>
              <a:t>에 값 </a:t>
            </a:r>
            <a:r>
              <a:rPr lang="en-US" altLang="ko-KR" dirty="0"/>
              <a:t>20</a:t>
            </a:r>
            <a:r>
              <a:rPr lang="ko-KR" altLang="en-US" dirty="0"/>
              <a:t>을 바인딩</a:t>
            </a:r>
          </a:p>
          <a:p>
            <a:pPr lvl="2">
              <a:buFontTx/>
              <a:buNone/>
            </a:pPr>
            <a:r>
              <a:rPr lang="en-US" altLang="ko-KR" dirty="0"/>
              <a:t>    x = 20;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22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</a:p>
          <a:p>
            <a:pPr lvl="1"/>
            <a:r>
              <a:rPr lang="ko-KR" altLang="en-US" dirty="0"/>
              <a:t>변수에 이름과 데이터 타입 등의 속성을 부여하는 문장</a:t>
            </a:r>
          </a:p>
          <a:p>
            <a:pPr lvl="1"/>
            <a:r>
              <a:rPr lang="ko-KR" altLang="en-US" dirty="0"/>
              <a:t>선언의 종류</a:t>
            </a:r>
          </a:p>
          <a:p>
            <a:pPr lvl="2"/>
            <a:r>
              <a:rPr lang="ko-KR" altLang="en-US" dirty="0"/>
              <a:t>명시적 선언 </a:t>
            </a:r>
            <a:r>
              <a:rPr lang="en-US" altLang="ko-KR" dirty="0"/>
              <a:t>: </a:t>
            </a:r>
            <a:r>
              <a:rPr lang="ko-KR" altLang="en-US" dirty="0"/>
              <a:t>선언문을 사용하여 변수 이름을 나열하고 이들에 속성을 부여하는 방법</a:t>
            </a:r>
          </a:p>
          <a:p>
            <a:pPr lvl="2"/>
            <a:r>
              <a:rPr lang="ko-KR" altLang="en-US" dirty="0"/>
              <a:t>묵시적 선언 </a:t>
            </a:r>
            <a:r>
              <a:rPr lang="en-US" altLang="ko-KR" dirty="0"/>
              <a:t>: </a:t>
            </a:r>
            <a:r>
              <a:rPr lang="ko-KR" altLang="en-US" dirty="0"/>
              <a:t>실행 시간 중에 일어나거나 프로그램 실행 과정에서 변경되는 바인딩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endParaRPr lang="en-US" altLang="ko-KR" dirty="0"/>
          </a:p>
          <a:p>
            <a:pPr lvl="2"/>
            <a:r>
              <a:rPr lang="ko-KR" altLang="en-US" dirty="0"/>
              <a:t>명시적 선언</a:t>
            </a:r>
          </a:p>
          <a:p>
            <a:pPr lvl="3"/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데이터 타입을 </a:t>
            </a:r>
            <a:r>
              <a:rPr lang="ko-KR" altLang="en-US" dirty="0" err="1"/>
              <a:t>예약어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를 사용하여 명시적으로 지정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lvl="2"/>
            <a:r>
              <a:rPr lang="ko-KR" altLang="en-US" dirty="0"/>
              <a:t>묵시적 선언</a:t>
            </a:r>
          </a:p>
          <a:p>
            <a:pPr lvl="3"/>
            <a:r>
              <a:rPr lang="en-US" altLang="ko-KR" dirty="0"/>
              <a:t>FORTRAN</a:t>
            </a:r>
            <a:r>
              <a:rPr lang="ko-KR" altLang="en-US" dirty="0"/>
              <a:t>은 선언문 없이 변수 이름을 그냥 사용하면 그 이름이 선언된 것으로 간주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변수 이름이 ‘</a:t>
            </a:r>
            <a:r>
              <a:rPr lang="en-US" altLang="ko-KR" dirty="0"/>
              <a:t>I’, ‘J’, ‘K’, ‘L’, ‘M’, ‘N’</a:t>
            </a:r>
            <a:r>
              <a:rPr lang="ko-KR" altLang="en-US" dirty="0"/>
              <a:t>으로 시작되면 정수 타입으로</a:t>
            </a:r>
            <a:r>
              <a:rPr lang="en-US" altLang="ko-KR" dirty="0"/>
              <a:t>, </a:t>
            </a:r>
            <a:r>
              <a:rPr lang="ko-KR" altLang="en-US" dirty="0"/>
              <a:t>그렇지 않으면 실수 타입으로 선언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9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</a:t>
            </a:r>
            <a:r>
              <a:rPr lang="ko-KR" altLang="en-US" dirty="0"/>
              <a:t>에서는 선언과 정의를 구분</a:t>
            </a:r>
          </a:p>
          <a:p>
            <a:pPr lvl="1"/>
            <a:r>
              <a:rPr lang="ko-KR" altLang="en-US" dirty="0"/>
              <a:t>선언 </a:t>
            </a:r>
            <a:r>
              <a:rPr lang="en-US" altLang="ko-KR" dirty="0"/>
              <a:t>: </a:t>
            </a:r>
            <a:r>
              <a:rPr lang="ko-KR" altLang="en-US" dirty="0"/>
              <a:t>부분적인 속성을 바인딩</a:t>
            </a:r>
          </a:p>
          <a:p>
            <a:pPr lvl="1"/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모든 잠재적인 속성을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max(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/>
              <a:t>max(</a:t>
            </a:r>
            <a:r>
              <a:rPr lang="en-US" altLang="ko-KR" dirty="0" err="1"/>
              <a:t>int</a:t>
            </a:r>
            <a:r>
              <a:rPr lang="en-US" altLang="ko-KR" dirty="0"/>
              <a:t> num1, </a:t>
            </a:r>
            <a:r>
              <a:rPr lang="en-US" altLang="ko-KR" dirty="0" err="1"/>
              <a:t>int</a:t>
            </a:r>
            <a:r>
              <a:rPr lang="en-US" altLang="ko-KR" dirty="0"/>
              <a:t> num2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      …………….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}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  <a:p>
            <a:pPr lvl="3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6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변수와 같은 객체들에 이름을 부여하고 프로그램 일부에서만 사용할 수 있도록 제한할 수 있는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일련의 </a:t>
            </a:r>
            <a:r>
              <a:rPr lang="ko-KR" altLang="en-US" dirty="0"/>
              <a:t>문장 집합으로 자체적인 선언을 가질 수 있는 프로그램 단편</a:t>
            </a:r>
          </a:p>
          <a:p>
            <a:pPr lvl="1"/>
            <a:r>
              <a:rPr lang="en-US" altLang="ko-KR" dirty="0"/>
              <a:t>ALGOL 60</a:t>
            </a:r>
            <a:r>
              <a:rPr lang="ko-KR" altLang="en-US" dirty="0"/>
              <a:t>의 블록</a:t>
            </a:r>
          </a:p>
          <a:p>
            <a:pPr lvl="2"/>
            <a:r>
              <a:rPr lang="ko-KR" altLang="en-US" dirty="0"/>
              <a:t>임의의 블록 내의 선언</a:t>
            </a:r>
            <a:r>
              <a:rPr lang="en-US" altLang="ko-KR" dirty="0"/>
              <a:t>: </a:t>
            </a:r>
            <a:r>
              <a:rPr lang="ko-KR" altLang="en-US" dirty="0"/>
              <a:t>지역적</a:t>
            </a:r>
            <a:r>
              <a:rPr lang="en-US" altLang="ko-KR" dirty="0"/>
              <a:t>(local)</a:t>
            </a:r>
          </a:p>
          <a:p>
            <a:pPr lvl="2"/>
            <a:r>
              <a:rPr lang="ko-KR" altLang="en-US" dirty="0"/>
              <a:t>블록 밖의 선언</a:t>
            </a:r>
            <a:r>
              <a:rPr lang="en-US" altLang="ko-KR" dirty="0"/>
              <a:t>: </a:t>
            </a:r>
            <a:r>
              <a:rPr lang="ko-KR" altLang="en-US" dirty="0" err="1"/>
              <a:t>비지역적</a:t>
            </a:r>
            <a:r>
              <a:rPr lang="en-US" altLang="ko-KR" dirty="0"/>
              <a:t>(nonlocal)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0" descr="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2"/>
          <a:stretch>
            <a:fillRect/>
          </a:stretch>
        </p:blipFill>
        <p:spPr bwMode="auto">
          <a:xfrm>
            <a:off x="1043608" y="3140968"/>
            <a:ext cx="3816424" cy="258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79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Ada</a:t>
            </a:r>
            <a:r>
              <a:rPr lang="ko-KR" altLang="en-US" dirty="0"/>
              <a:t>에서의 블록 표현</a:t>
            </a:r>
          </a:p>
          <a:p>
            <a:pPr lvl="1"/>
            <a:r>
              <a:rPr lang="en-US" altLang="ko-KR" dirty="0"/>
              <a:t>declare</a:t>
            </a:r>
            <a:r>
              <a:rPr lang="ko-KR" altLang="en-US" dirty="0"/>
              <a:t>로 시작하는 </a:t>
            </a:r>
            <a:r>
              <a:rPr lang="en-US" altLang="ko-KR" dirty="0"/>
              <a:t>begin~ end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Tx/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선언문이 없는 경우</a:t>
            </a:r>
            <a:r>
              <a:rPr lang="en-US" altLang="ko-KR" dirty="0"/>
              <a:t>, declare </a:t>
            </a:r>
            <a:r>
              <a:rPr lang="ko-KR" altLang="en-US" dirty="0"/>
              <a:t>생략하여 표현</a:t>
            </a:r>
          </a:p>
          <a:p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475656" y="1640570"/>
            <a:ext cx="1465262" cy="134461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declare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선언문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begin</a:t>
            </a:r>
          </a:p>
          <a:p>
            <a:pPr algn="l"/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문장들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end;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blackWhite">
          <a:xfrm>
            <a:off x="1513053" y="3665775"/>
            <a:ext cx="1455738" cy="846137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begin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Comic Sans MS" panose="030F0702030302020204" pitchFamily="66" charset="0"/>
                <a:ea typeface="맑은 고딕" panose="020B0503020000020004" pitchFamily="50" charset="-127"/>
              </a:rPr>
              <a:t>문장들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5404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블록을 사용하는 </a:t>
            </a:r>
            <a:r>
              <a:rPr lang="en-US" altLang="ko-KR" dirty="0"/>
              <a:t>Ada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0" y="3065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내용 개체 틀 14"/>
          <p:cNvSpPr>
            <a:spLocks/>
          </p:cNvSpPr>
          <p:nvPr/>
        </p:nvSpPr>
        <p:spPr bwMode="auto">
          <a:xfrm>
            <a:off x="912813" y="1371600"/>
            <a:ext cx="7237412" cy="38862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01	with TEXT_IO;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02	use TEXT_IO;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03	procedure block is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04		package INT_IO is new TEXT_IO.INTEGER_IO (integer);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05		use INT_IO;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06	begin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07		put("before block");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08		declare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09			X: integer := 1;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10 		begin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11 			put("block");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12 			put(X);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13 		end;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14 		put("behind block");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663300"/>
                </a:solidFill>
                <a:latin typeface="Comic Sans MS" panose="030F0702030302020204" pitchFamily="66" charset="0"/>
                <a:ea typeface="맑은 고딕" panose="020B0503020000020004" pitchFamily="50" charset="-127"/>
              </a:rPr>
              <a:t>15 end block;</a:t>
            </a:r>
            <a:endParaRPr lang="ko-KR" altLang="en-US" sz="1400" dirty="0">
              <a:solidFill>
                <a:srgbClr val="663300"/>
              </a:solidFill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1524000" y="3200400"/>
            <a:ext cx="1981200" cy="15240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gray">
          <a:xfrm>
            <a:off x="3429000" y="3200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</a:p>
        </p:txBody>
      </p:sp>
    </p:spTree>
    <p:extLst>
      <p:ext uri="{BB962C8B-B14F-4D97-AF65-F5344CB8AC3E}">
        <p14:creationId xmlns:p14="http://schemas.microsoft.com/office/powerpoint/2010/main" val="219542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기반 언어의 블록</a:t>
            </a:r>
          </a:p>
          <a:p>
            <a:pPr lvl="1"/>
            <a:r>
              <a:rPr lang="ko-KR" altLang="en-US" dirty="0" err="1"/>
              <a:t>복합문이라</a:t>
            </a:r>
            <a:r>
              <a:rPr lang="ko-KR" altLang="en-US" dirty="0"/>
              <a:t> 함</a:t>
            </a:r>
          </a:p>
          <a:p>
            <a:pPr lvl="1"/>
            <a:r>
              <a:rPr lang="ko-KR" altLang="en-US" dirty="0"/>
              <a:t>중괄호로 묶어 표현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두 개의 블록 구조</a:t>
            </a:r>
            <a:endParaRPr lang="en-US" altLang="ko-KR" dirty="0"/>
          </a:p>
          <a:p>
            <a:pPr lvl="2"/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본체를 나타내는 블록</a:t>
            </a:r>
          </a:p>
          <a:p>
            <a:pPr lvl="2"/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본체 안에 내포된 블록</a:t>
            </a:r>
          </a:p>
          <a:p>
            <a:endParaRPr lang="ko-KR" altLang="en-US" dirty="0"/>
          </a:p>
        </p:txBody>
      </p:sp>
      <p:pic>
        <p:nvPicPr>
          <p:cNvPr id="4" name="Picture 10" descr="4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87"/>
          <a:stretch>
            <a:fillRect/>
          </a:stretch>
        </p:blipFill>
        <p:spPr bwMode="auto">
          <a:xfrm>
            <a:off x="1403648" y="2852936"/>
            <a:ext cx="2557463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1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</a:t>
            </a:r>
          </a:p>
          <a:p>
            <a:pPr lvl="1"/>
            <a:r>
              <a:rPr lang="ko-KR" altLang="en-US" dirty="0"/>
              <a:t>이름의 사용이 허락되고 있는 범위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영역은 선언된 지점부터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함수의 끝까지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영역은 정적 영역과 동적 영역으로 구분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7" descr="4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2051720" y="1844824"/>
            <a:ext cx="37242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54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영역</a:t>
            </a:r>
          </a:p>
          <a:p>
            <a:pPr lvl="1"/>
            <a:r>
              <a:rPr lang="en-US" altLang="ko-KR" dirty="0"/>
              <a:t>ALGOL 60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처음 도입한 방법으로 대부분의 언어에서 사용</a:t>
            </a:r>
            <a:endParaRPr lang="en-US" altLang="ko-KR" dirty="0"/>
          </a:p>
          <a:p>
            <a:pPr lvl="1"/>
            <a:r>
              <a:rPr lang="ko-KR" altLang="en-US" dirty="0" smtClean="0"/>
              <a:t>이름에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해당하는 변수를 찾을 때 외향적인 구조를 따름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자신을 </a:t>
            </a:r>
            <a:r>
              <a:rPr lang="ko-KR" altLang="en-US" dirty="0"/>
              <a:t>포함하고 있는 블록에서 </a:t>
            </a:r>
            <a:r>
              <a:rPr lang="ko-KR" altLang="en-US" dirty="0" smtClean="0"/>
              <a:t>선언되었는지 그 </a:t>
            </a:r>
            <a:r>
              <a:rPr lang="ko-KR" altLang="en-US" dirty="0"/>
              <a:t>바깥쪽 블록에서 </a:t>
            </a:r>
            <a:r>
              <a:rPr lang="ko-KR" altLang="en-US" dirty="0" smtClean="0"/>
              <a:t>선언 되었는지를 판별</a:t>
            </a:r>
            <a:endParaRPr lang="en-US" altLang="ko-KR" dirty="0" smtClean="0"/>
          </a:p>
          <a:p>
            <a:pPr marL="673100" lvl="1" indent="-179388">
              <a:defRPr/>
            </a:pPr>
            <a:r>
              <a:rPr lang="ko-KR" altLang="en-US" dirty="0" smtClean="0"/>
              <a:t>임의의 </a:t>
            </a:r>
            <a:r>
              <a:rPr lang="ko-KR" altLang="en-US" dirty="0"/>
              <a:t>블록에서 변수 </a:t>
            </a:r>
            <a:r>
              <a:rPr lang="en-US" altLang="ko-KR" dirty="0"/>
              <a:t>x</a:t>
            </a:r>
            <a:r>
              <a:rPr lang="ko-KR" altLang="en-US" dirty="0"/>
              <a:t>에 대한 참조가 이루어졌을 때 변수 </a:t>
            </a:r>
            <a:r>
              <a:rPr lang="en-US" altLang="ko-KR" dirty="0"/>
              <a:t>x</a:t>
            </a:r>
            <a:r>
              <a:rPr lang="ko-KR" altLang="en-US" dirty="0"/>
              <a:t>의 선언문을 찾는 과정</a:t>
            </a:r>
          </a:p>
          <a:p>
            <a:pPr marL="884238" lvl="2" indent="-268288">
              <a:buFontTx/>
              <a:buAutoNum type="circleNumDbPlain"/>
              <a:defRPr/>
            </a:pPr>
            <a:r>
              <a:rPr lang="ko-KR" altLang="en-US" dirty="0"/>
              <a:t>임의의 블록에 속한 선언문에 </a:t>
            </a:r>
            <a:r>
              <a:rPr lang="en-US" altLang="ko-KR" dirty="0"/>
              <a:t>x</a:t>
            </a:r>
            <a:r>
              <a:rPr lang="ko-KR" altLang="en-US" dirty="0"/>
              <a:t>에 대한 선언문 찾기</a:t>
            </a:r>
          </a:p>
          <a:p>
            <a:pPr marL="884238" lvl="2" indent="-268288">
              <a:buFontTx/>
              <a:buAutoNum type="circleNumDbPlain"/>
              <a:defRPr/>
            </a:pPr>
            <a:r>
              <a:rPr lang="ko-KR" altLang="en-US" dirty="0"/>
              <a:t>없으면</a:t>
            </a:r>
            <a:r>
              <a:rPr lang="en-US" altLang="ko-KR" dirty="0"/>
              <a:t>, </a:t>
            </a:r>
            <a:r>
              <a:rPr lang="ko-KR" altLang="en-US" dirty="0"/>
              <a:t>임의의 블록을 포함하는 바깥쪽 블록의 선언문에서 </a:t>
            </a:r>
            <a:r>
              <a:rPr lang="en-US" altLang="ko-KR" dirty="0"/>
              <a:t>x</a:t>
            </a:r>
            <a:r>
              <a:rPr lang="ko-KR" altLang="en-US" dirty="0"/>
              <a:t>에 대한  선언문 찾기</a:t>
            </a:r>
          </a:p>
          <a:p>
            <a:pPr marL="884238" lvl="2" indent="-268288">
              <a:buFontTx/>
              <a:buAutoNum type="circleNumDbPlain"/>
              <a:defRPr/>
            </a:pPr>
            <a:r>
              <a:rPr lang="en-US" altLang="ko-KR" dirty="0"/>
              <a:t>x</a:t>
            </a:r>
            <a:r>
              <a:rPr lang="ko-KR" altLang="en-US" dirty="0"/>
              <a:t>에 대한 선언문을 찾을 때까지 계속됨</a:t>
            </a:r>
          </a:p>
          <a:p>
            <a:pPr marL="795338" lvl="2" indent="-179388">
              <a:buFontTx/>
              <a:buAutoNum type="circleNumDbPlain"/>
              <a:defRPr/>
            </a:pPr>
            <a:r>
              <a:rPr lang="ko-KR" altLang="en-US" dirty="0">
                <a:solidFill>
                  <a:srgbClr val="FF6600"/>
                </a:solidFill>
              </a:rPr>
              <a:t> 가장 큰 블록의 선언문에서도 </a:t>
            </a:r>
            <a:r>
              <a:rPr lang="en-US" altLang="ko-KR" dirty="0">
                <a:solidFill>
                  <a:srgbClr val="FF6600"/>
                </a:solidFill>
              </a:rPr>
              <a:t>x</a:t>
            </a:r>
            <a:r>
              <a:rPr lang="ko-KR" altLang="en-US" dirty="0">
                <a:solidFill>
                  <a:srgbClr val="FF6600"/>
                </a:solidFill>
              </a:rPr>
              <a:t>를 발견하지 못하면 </a:t>
            </a:r>
            <a:r>
              <a:rPr lang="ko-KR" altLang="en-US" dirty="0">
                <a:solidFill>
                  <a:srgbClr val="FF6600"/>
                </a:solidFill>
                <a:sym typeface="Wingdings" pitchFamily="2" charset="2"/>
              </a:rPr>
              <a:t>선언되지 않은 변수 오류 발생</a:t>
            </a:r>
            <a:endParaRPr lang="ko-KR" altLang="en-US" dirty="0">
              <a:solidFill>
                <a:srgbClr val="FF66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77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실행시간 저장된 값이 변경될 수 있는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주소에 이름을 부여한 것</a:t>
            </a:r>
            <a:endParaRPr lang="en-US" altLang="ko-KR" dirty="0" smtClean="0"/>
          </a:p>
          <a:p>
            <a:pPr lvl="1"/>
            <a:r>
              <a:rPr lang="ko-KR" altLang="en-US" dirty="0"/>
              <a:t>변수의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속성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21" descr="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4"/>
          <a:stretch>
            <a:fillRect/>
          </a:stretch>
        </p:blipFill>
        <p:spPr bwMode="auto">
          <a:xfrm>
            <a:off x="1045639" y="2276872"/>
            <a:ext cx="3384376" cy="223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44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영역을 위한 </a:t>
            </a:r>
            <a:r>
              <a:rPr lang="en-US" altLang="ko-KR" dirty="0"/>
              <a:t>ALGOL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12" name="내용 개체 틀 14"/>
          <p:cNvSpPr>
            <a:spLocks/>
          </p:cNvSpPr>
          <p:nvPr/>
        </p:nvSpPr>
        <p:spPr bwMode="auto">
          <a:xfrm>
            <a:off x="914400" y="1447800"/>
            <a:ext cx="7239000" cy="37338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 defTabSz="62865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62865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62865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62865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62865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	a: begin integer i, j; real x, y;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		b: begin integer x, y;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			⋯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 			i := x;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 			j := y;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05 		end b;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06 		c: begin real i, j;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			⋯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07 			x := i;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08 			y := j;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09 		end c;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			⋯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10 	end a;</a:t>
            </a:r>
            <a:endParaRPr kumimoji="0" lang="ko-KR" altLang="en-US" sz="1400" smtClean="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1295400" y="1447800"/>
            <a:ext cx="2667000" cy="3465513"/>
          </a:xfrm>
          <a:prstGeom prst="rect">
            <a:avLst/>
          </a:prstGeom>
          <a:noFill/>
          <a:ln w="19050" algn="ctr">
            <a:solidFill>
              <a:srgbClr val="005E5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ea typeface="HY그래픽" pitchFamily="18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gray">
          <a:xfrm>
            <a:off x="1371600" y="1752600"/>
            <a:ext cx="2438400" cy="1231900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ea typeface="HY그래픽" pitchFamily="18" charset="-127"/>
            </a:endParaRPr>
          </a:p>
        </p:txBody>
      </p:sp>
      <p:sp>
        <p:nvSpPr>
          <p:cNvPr id="16" name="AutoShape 12"/>
          <p:cNvSpPr>
            <a:spLocks/>
          </p:cNvSpPr>
          <p:nvPr/>
        </p:nvSpPr>
        <p:spPr bwMode="blackWhite">
          <a:xfrm>
            <a:off x="4876800" y="2590800"/>
            <a:ext cx="2743200" cy="485775"/>
          </a:xfrm>
          <a:prstGeom prst="borderCallout2">
            <a:avLst>
              <a:gd name="adj1" fmla="val 23528"/>
              <a:gd name="adj2" fmla="val -2778"/>
              <a:gd name="adj3" fmla="val 23528"/>
              <a:gd name="adj4" fmla="val -16495"/>
              <a:gd name="adj5" fmla="val -125491"/>
              <a:gd name="adj6" fmla="val -37847"/>
            </a:avLst>
          </a:prstGeom>
          <a:noFill/>
          <a:ln w="12700" algn="ctr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 : 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x, y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행에 선언</a:t>
            </a:r>
          </a:p>
          <a:p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변수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i,j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행에 선언</a:t>
            </a:r>
          </a:p>
        </p:txBody>
      </p:sp>
      <p:sp>
        <p:nvSpPr>
          <p:cNvPr id="17" name="AutoShape 13"/>
          <p:cNvSpPr>
            <a:spLocks/>
          </p:cNvSpPr>
          <p:nvPr/>
        </p:nvSpPr>
        <p:spPr bwMode="blackWhite">
          <a:xfrm>
            <a:off x="4876800" y="1752600"/>
            <a:ext cx="2743200" cy="533400"/>
          </a:xfrm>
          <a:prstGeom prst="borderCallout2">
            <a:avLst>
              <a:gd name="adj1" fmla="val 21431"/>
              <a:gd name="adj2" fmla="val -2778"/>
              <a:gd name="adj3" fmla="val 21431"/>
              <a:gd name="adj4" fmla="val -16843"/>
              <a:gd name="adj5" fmla="val -39287"/>
              <a:gd name="adj6" fmla="val -31250"/>
            </a:avLst>
          </a:prstGeom>
          <a:noFill/>
          <a:ln w="12700" algn="ctr">
            <a:solidFill>
              <a:srgbClr val="00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: 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i, j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대해 선언</a:t>
            </a:r>
          </a:p>
          <a:p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블록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x, y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대해 선언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gray">
          <a:xfrm>
            <a:off x="1371600" y="3028950"/>
            <a:ext cx="2438400" cy="1231900"/>
          </a:xfrm>
          <a:prstGeom prst="rect">
            <a:avLst/>
          </a:prstGeom>
          <a:noFill/>
          <a:ln w="19050" algn="ctr">
            <a:solidFill>
              <a:srgbClr val="00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ea typeface="HY그래픽" pitchFamily="18" charset="-127"/>
            </a:endParaRPr>
          </a:p>
        </p:txBody>
      </p:sp>
      <p:sp>
        <p:nvSpPr>
          <p:cNvPr id="19" name="AutoShape 15"/>
          <p:cNvSpPr>
            <a:spLocks/>
          </p:cNvSpPr>
          <p:nvPr/>
        </p:nvSpPr>
        <p:spPr bwMode="blackWhite">
          <a:xfrm>
            <a:off x="4876800" y="3657600"/>
            <a:ext cx="2743200" cy="533400"/>
          </a:xfrm>
          <a:prstGeom prst="borderCallout2">
            <a:avLst>
              <a:gd name="adj1" fmla="val 21431"/>
              <a:gd name="adj2" fmla="val -2778"/>
              <a:gd name="adj3" fmla="val 21431"/>
              <a:gd name="adj4" fmla="val -19560"/>
              <a:gd name="adj5" fmla="val -39287"/>
              <a:gd name="adj6" fmla="val -36806"/>
            </a:avLst>
          </a:prstGeom>
          <a:noFill/>
          <a:ln w="12700" algn="ctr">
            <a:solidFill>
              <a:srgbClr val="00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: 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i, j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행에 선언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x, y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kumimoji="0" lang="en-US" altLang="ko-KR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0" lang="ko-KR" altLang="en-US" sz="1200" smtClean="0">
                <a:solidFill>
                  <a:srgbClr val="52B4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행에 선언</a:t>
            </a:r>
          </a:p>
        </p:txBody>
      </p:sp>
    </p:spTree>
    <p:extLst>
      <p:ext uri="{BB962C8B-B14F-4D97-AF65-F5344CB8AC3E}">
        <p14:creationId xmlns:p14="http://schemas.microsoft.com/office/powerpoint/2010/main" val="21601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영역을 위한 </a:t>
            </a:r>
            <a:r>
              <a:rPr lang="en-US" altLang="ko-KR" dirty="0"/>
              <a:t>C++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3065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14"/>
          <p:cNvSpPr>
            <a:spLocks/>
          </p:cNvSpPr>
          <p:nvPr/>
        </p:nvSpPr>
        <p:spPr bwMode="auto">
          <a:xfrm>
            <a:off x="912813" y="1295400"/>
            <a:ext cx="7237412" cy="5027613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	 #include &lt;iostream&gt;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	 using std::cout;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	 using std::endl;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05	 </a:t>
            </a:r>
            <a:r>
              <a:rPr lang="en-US" altLang="ko-KR" sz="1400" u="sng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int x;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06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07	 void func(void)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08 	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09 		</a:t>
            </a:r>
            <a:r>
              <a:rPr lang="en-US" altLang="ko-KR" sz="1400" u="sng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double x;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10 		x = 3.14;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11 		cout &lt;&lt; x &lt;&lt; endl;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12 	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13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14	 int main(void)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15 	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16		 </a:t>
            </a:r>
            <a:r>
              <a:rPr lang="en-US" altLang="ko-KR" sz="1400" u="sng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x = 20;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17 		cout &lt;&lt; x &lt;&lt; endl;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18 		func();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19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20 		return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21  	}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gray">
          <a:xfrm>
            <a:off x="1276350" y="2286000"/>
            <a:ext cx="2667000" cy="39624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1343025" y="3200400"/>
            <a:ext cx="2438400" cy="990600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10" name="AutoShape 14"/>
          <p:cNvSpPr>
            <a:spLocks/>
          </p:cNvSpPr>
          <p:nvPr/>
        </p:nvSpPr>
        <p:spPr bwMode="blackWhite">
          <a:xfrm>
            <a:off x="4886325" y="3438525"/>
            <a:ext cx="914400" cy="304800"/>
          </a:xfrm>
          <a:prstGeom prst="borderCallout2">
            <a:avLst>
              <a:gd name="adj1" fmla="val 37500"/>
              <a:gd name="adj2" fmla="val -8333"/>
              <a:gd name="adj3" fmla="val 37500"/>
              <a:gd name="adj4" fmla="val -236806"/>
              <a:gd name="adj5" fmla="val -12500"/>
              <a:gd name="adj6" fmla="val -259375"/>
            </a:avLst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ko-KR" altLang="en-US" sz="1200" u="sng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지역변수</a:t>
            </a:r>
          </a:p>
        </p:txBody>
      </p:sp>
      <p:sp>
        <p:nvSpPr>
          <p:cNvPr id="11" name="AutoShape 12"/>
          <p:cNvSpPr>
            <a:spLocks/>
          </p:cNvSpPr>
          <p:nvPr/>
        </p:nvSpPr>
        <p:spPr bwMode="blackWhite">
          <a:xfrm>
            <a:off x="4876800" y="2505075"/>
            <a:ext cx="914400" cy="304800"/>
          </a:xfrm>
          <a:prstGeom prst="borderCallout2">
            <a:avLst>
              <a:gd name="adj1" fmla="val 37500"/>
              <a:gd name="adj2" fmla="val -8333"/>
              <a:gd name="adj3" fmla="val 37500"/>
              <a:gd name="adj4" fmla="val -340454"/>
              <a:gd name="adj5" fmla="val -12500"/>
              <a:gd name="adj6" fmla="val -356250"/>
            </a:avLst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ko-KR" altLang="en-US" sz="12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전역변수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gray">
          <a:xfrm>
            <a:off x="2590800" y="2628900"/>
            <a:ext cx="3486150" cy="2324100"/>
          </a:xfrm>
          <a:custGeom>
            <a:avLst/>
            <a:gdLst>
              <a:gd name="T0" fmla="*/ 2147483647 w 2484"/>
              <a:gd name="T1" fmla="*/ 0 h 1512"/>
              <a:gd name="T2" fmla="*/ 2147483647 w 2484"/>
              <a:gd name="T3" fmla="*/ 0 h 1512"/>
              <a:gd name="T4" fmla="*/ 2147483647 w 2484"/>
              <a:gd name="T5" fmla="*/ 2147483647 h 1512"/>
              <a:gd name="T6" fmla="*/ 0 w 2484"/>
              <a:gd name="T7" fmla="*/ 2147483647 h 1512"/>
              <a:gd name="T8" fmla="*/ 0 60000 65536"/>
              <a:gd name="T9" fmla="*/ 0 60000 65536"/>
              <a:gd name="T10" fmla="*/ 0 60000 65536"/>
              <a:gd name="T11" fmla="*/ 0 60000 65536"/>
              <a:gd name="T12" fmla="*/ 0 w 2484"/>
              <a:gd name="T13" fmla="*/ 0 h 1512"/>
              <a:gd name="T14" fmla="*/ 2484 w 2484"/>
              <a:gd name="T15" fmla="*/ 1512 h 1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4" h="1512">
                <a:moveTo>
                  <a:pt x="2317" y="0"/>
                </a:moveTo>
                <a:lnTo>
                  <a:pt x="2484" y="0"/>
                </a:lnTo>
                <a:lnTo>
                  <a:pt x="2484" y="1506"/>
                </a:lnTo>
                <a:lnTo>
                  <a:pt x="0" y="1512"/>
                </a:lnTo>
              </a:path>
            </a:pathLst>
          </a:custGeom>
          <a:noFill/>
          <a:ln w="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5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지정 연산자를 사용하는 </a:t>
            </a:r>
            <a:r>
              <a:rPr lang="en-US" altLang="ko-KR" dirty="0"/>
              <a:t>C++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3065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14"/>
          <p:cNvSpPr>
            <a:spLocks/>
          </p:cNvSpPr>
          <p:nvPr/>
        </p:nvSpPr>
        <p:spPr bwMode="auto">
          <a:xfrm>
            <a:off x="912813" y="1371600"/>
            <a:ext cx="7237412" cy="5027613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 	#include &lt;iostream&gt;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 	using std::cout;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 	using std::endl;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05 	int x;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06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07 	void func(void)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08 	{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09 		double x;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10 		x = 3.14;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11 		::x = 30;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12 		cout &lt;&lt; x &lt;&lt; endl;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13 	}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14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15 	int main(void)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16 	{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17 		x = 20;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18 		cout &lt;&lt; x &lt;&lt; endl;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19 		func();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20 		cout &lt;&lt; x &lt;&lt; endl;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21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22 		return 0;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23 	}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295400" y="2228850"/>
            <a:ext cx="5943600" cy="1504950"/>
            <a:chOff x="816" y="1500"/>
            <a:chExt cx="3744" cy="94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816" y="1500"/>
              <a:ext cx="1680" cy="14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gray">
            <a:xfrm>
              <a:off x="846" y="2304"/>
              <a:ext cx="1536" cy="144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1" name="AutoShape 14"/>
            <p:cNvCxnSpPr>
              <a:cxnSpLocks noChangeShapeType="1"/>
              <a:stCxn id="10" idx="3"/>
            </p:cNvCxnSpPr>
            <p:nvPr/>
          </p:nvCxnSpPr>
          <p:spPr bwMode="gray">
            <a:xfrm flipV="1">
              <a:off x="2388" y="2064"/>
              <a:ext cx="1476" cy="31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15"/>
            <p:cNvSpPr txBox="1">
              <a:spLocks noChangeArrowheads="1"/>
            </p:cNvSpPr>
            <p:nvPr/>
          </p:nvSpPr>
          <p:spPr bwMode="gray">
            <a:xfrm>
              <a:off x="3024" y="1745"/>
              <a:ext cx="1536" cy="3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pPr algn="l"/>
              <a:r>
                <a:rPr lang="ko-KR" altLang="en-US" sz="120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영역 지정 연산자를 사용하여 전역 변수인 </a:t>
              </a:r>
              <a:r>
                <a:rPr lang="en-US" altLang="ko-KR" sz="120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</a:t>
              </a:r>
              <a:r>
                <a:rPr lang="ko-KR" altLang="en-US" sz="120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행의 </a:t>
              </a:r>
              <a:r>
                <a:rPr lang="en-US" altLang="ko-KR" sz="120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x</a:t>
              </a:r>
              <a:r>
                <a:rPr lang="ko-KR" altLang="en-US" sz="120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나타냄</a:t>
              </a:r>
            </a:p>
          </p:txBody>
        </p:sp>
        <p:cxnSp>
          <p:nvCxnSpPr>
            <p:cNvPr id="13" name="AutoShape 16"/>
            <p:cNvCxnSpPr>
              <a:cxnSpLocks noChangeShapeType="1"/>
              <a:stCxn id="9" idx="3"/>
              <a:endCxn id="12" idx="0"/>
            </p:cNvCxnSpPr>
            <p:nvPr/>
          </p:nvCxnSpPr>
          <p:spPr bwMode="gray">
            <a:xfrm>
              <a:off x="2502" y="1572"/>
              <a:ext cx="1290" cy="16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964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지정 연산자를 사용하는 </a:t>
            </a:r>
            <a:r>
              <a:rPr lang="en-US" altLang="ko-KR" dirty="0" smtClean="0"/>
              <a:t>Ada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3065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0" y="3065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14"/>
          <p:cNvSpPr>
            <a:spLocks/>
          </p:cNvSpPr>
          <p:nvPr/>
        </p:nvSpPr>
        <p:spPr bwMode="auto">
          <a:xfrm>
            <a:off x="912813" y="1371600"/>
            <a:ext cx="7237412" cy="44196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8953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	 with TEXT_IO;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 	use TEXT_IO;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 	procedure Main is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 		package INT_IO is new TEXT_IO.INTEGER_IO (integer);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05 		use INT_IO;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06 		x: integer := 10;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07 		procedure Sub is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08 			x: string(1..3) := "abc";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09 		begin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10			 Main.x := 20;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11 			put(x);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12 		end Sub;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13 	begin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14 		Sub;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15 		put(x);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16 	end Main;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600200" y="2667000"/>
            <a:ext cx="5943600" cy="1276350"/>
            <a:chOff x="1008" y="1776"/>
            <a:chExt cx="3744" cy="80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gray">
            <a:xfrm>
              <a:off x="1008" y="1776"/>
              <a:ext cx="1680" cy="14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gray">
            <a:xfrm>
              <a:off x="1728" y="2436"/>
              <a:ext cx="846" cy="144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1" name="AutoShape 11"/>
            <p:cNvCxnSpPr>
              <a:cxnSpLocks noChangeShapeType="1"/>
              <a:stCxn id="10" idx="3"/>
            </p:cNvCxnSpPr>
            <p:nvPr/>
          </p:nvCxnSpPr>
          <p:spPr bwMode="gray">
            <a:xfrm flipV="1">
              <a:off x="2580" y="2196"/>
              <a:ext cx="1476" cy="31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3216" y="2021"/>
              <a:ext cx="1536" cy="3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pPr algn="l"/>
              <a:r>
                <a:rPr lang="ko-KR" altLang="en-US" sz="120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점 표기법으로 바깥 영역에선언된 변수에 접근 가능</a:t>
              </a:r>
            </a:p>
          </p:txBody>
        </p:sp>
        <p:cxnSp>
          <p:nvCxnSpPr>
            <p:cNvPr id="13" name="AutoShape 13"/>
            <p:cNvCxnSpPr>
              <a:cxnSpLocks noChangeShapeType="1"/>
              <a:stCxn id="9" idx="3"/>
              <a:endCxn id="12" idx="0"/>
            </p:cNvCxnSpPr>
            <p:nvPr/>
          </p:nvCxnSpPr>
          <p:spPr bwMode="gray">
            <a:xfrm>
              <a:off x="2694" y="1848"/>
              <a:ext cx="1290" cy="16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681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발생하는 </a:t>
            </a:r>
            <a:r>
              <a:rPr lang="en-US" altLang="ko-KR" dirty="0"/>
              <a:t>C++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6" name="내용 개체 틀 14"/>
          <p:cNvSpPr>
            <a:spLocks/>
          </p:cNvSpPr>
          <p:nvPr/>
        </p:nvSpPr>
        <p:spPr bwMode="auto">
          <a:xfrm>
            <a:off x="912813" y="1371600"/>
            <a:ext cx="7237412" cy="38100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6670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26670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26670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26670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266700"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 	#include &lt;iostream&gt;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 	using std::cout;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	 using std::endl;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05 	int main(void)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06 	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07 		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08			 int x;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09 		}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10 		x = 30;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11 		cout &lt;&lt; x &lt;&lt; endl;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12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13 		return 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14 	}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1371600" y="3200400"/>
            <a:ext cx="3810000" cy="762000"/>
            <a:chOff x="864" y="2112"/>
            <a:chExt cx="2400" cy="48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gray">
            <a:xfrm>
              <a:off x="1056" y="2112"/>
              <a:ext cx="480" cy="14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gray">
            <a:xfrm>
              <a:off x="864" y="2448"/>
              <a:ext cx="528" cy="144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1" name="AutoShape 11"/>
            <p:cNvCxnSpPr>
              <a:cxnSpLocks noChangeShapeType="1"/>
              <a:stCxn id="10" idx="3"/>
              <a:endCxn id="12" idx="2"/>
            </p:cNvCxnSpPr>
            <p:nvPr/>
          </p:nvCxnSpPr>
          <p:spPr bwMode="gray">
            <a:xfrm flipV="1">
              <a:off x="1398" y="2351"/>
              <a:ext cx="1530" cy="169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2592" y="2160"/>
              <a:ext cx="672" cy="18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Y그래픽" pitchFamily="18" charset="-127"/>
                  <a:ea typeface="HY그래픽" pitchFamily="18" charset="-127"/>
                </a:defRPr>
              </a:lvl9pPr>
            </a:lstStyle>
            <a:p>
              <a:pPr algn="l"/>
              <a:r>
                <a:rPr lang="ko-KR" altLang="en-US" sz="1200">
                  <a:solidFill>
                    <a:srgbClr val="FF66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접근 불가능</a:t>
              </a:r>
            </a:p>
          </p:txBody>
        </p:sp>
        <p:cxnSp>
          <p:nvCxnSpPr>
            <p:cNvPr id="13" name="AutoShape 16"/>
            <p:cNvCxnSpPr>
              <a:cxnSpLocks noChangeShapeType="1"/>
              <a:stCxn id="9" idx="3"/>
              <a:endCxn id="12" idx="1"/>
            </p:cNvCxnSpPr>
            <p:nvPr/>
          </p:nvCxnSpPr>
          <p:spPr bwMode="gray">
            <a:xfrm>
              <a:off x="1542" y="2184"/>
              <a:ext cx="1044" cy="6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889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5913" indent="-179388">
              <a:defRPr/>
            </a:pPr>
            <a:r>
              <a:rPr lang="ko-KR" altLang="en-US" dirty="0"/>
              <a:t>동적 영역</a:t>
            </a:r>
          </a:p>
          <a:p>
            <a:pPr marL="673100" lvl="1" indent="-179388">
              <a:defRPr/>
            </a:pPr>
            <a:r>
              <a:rPr lang="ko-KR" altLang="en-US" dirty="0"/>
              <a:t>이름에 해당하는 변수를 찾을 때 외향적인 구조에 기반하지 않고</a:t>
            </a:r>
            <a:r>
              <a:rPr lang="en-US" altLang="ko-KR" dirty="0"/>
              <a:t>, </a:t>
            </a:r>
            <a:r>
              <a:rPr lang="ko-KR" altLang="en-US" dirty="0"/>
              <a:t>부프로그램들의 호출 순서에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1073150" lvl="2" indent="-179388">
              <a:defRPr/>
            </a:pPr>
            <a:r>
              <a:rPr lang="ko-KR" altLang="en-US" dirty="0" smtClean="0"/>
              <a:t>프로그램이 실행되는 순서에 따라 변수를 사용</a:t>
            </a:r>
            <a:endParaRPr lang="ko-KR" altLang="en-US" dirty="0"/>
          </a:p>
          <a:p>
            <a:pPr marL="574675" lvl="1" indent="-179388">
              <a:defRPr/>
            </a:pPr>
            <a:r>
              <a:rPr lang="ko-KR" altLang="en-US" dirty="0"/>
              <a:t>임의의 블록에서 변수 </a:t>
            </a:r>
            <a:r>
              <a:rPr lang="en-US" altLang="ko-KR" dirty="0"/>
              <a:t>x</a:t>
            </a:r>
            <a:r>
              <a:rPr lang="ko-KR" altLang="en-US" dirty="0"/>
              <a:t>에 대한 참조가 이루어졌을 때 변수 </a:t>
            </a:r>
            <a:r>
              <a:rPr lang="en-US" altLang="ko-KR" dirty="0"/>
              <a:t>x</a:t>
            </a:r>
            <a:r>
              <a:rPr lang="ko-KR" altLang="en-US" dirty="0"/>
              <a:t>의 선언문을 찾는 과정</a:t>
            </a:r>
          </a:p>
          <a:p>
            <a:pPr marL="974725" lvl="2" indent="-179388">
              <a:defRPr/>
            </a:pPr>
            <a:r>
              <a:rPr lang="ko-KR" altLang="en-US" dirty="0" smtClean="0"/>
              <a:t>먼저 </a:t>
            </a:r>
            <a:r>
              <a:rPr lang="ko-KR" altLang="en-US" dirty="0"/>
              <a:t>자신을 포함하고 있는 블록에서 </a:t>
            </a:r>
            <a:r>
              <a:rPr lang="ko-KR" altLang="en-US" dirty="0" err="1"/>
              <a:t>선언되었는지를</a:t>
            </a:r>
            <a:r>
              <a:rPr lang="ko-KR" altLang="en-US" dirty="0"/>
              <a:t> 보고</a:t>
            </a:r>
          </a:p>
          <a:p>
            <a:pPr marL="974725" lvl="2" indent="-179388">
              <a:defRPr/>
            </a:pPr>
            <a:r>
              <a:rPr lang="ko-KR" altLang="en-US" dirty="0"/>
              <a:t>아니면 자신을 포함한 블록</a:t>
            </a:r>
            <a:r>
              <a:rPr lang="en-US" altLang="ko-KR" dirty="0"/>
              <a:t>(</a:t>
            </a:r>
            <a:r>
              <a:rPr lang="ko-KR" altLang="en-US" dirty="0" err="1"/>
              <a:t>부프로그램</a:t>
            </a:r>
            <a:r>
              <a:rPr lang="en-US" altLang="ko-KR" dirty="0"/>
              <a:t>)</a:t>
            </a:r>
            <a:r>
              <a:rPr lang="ko-KR" altLang="en-US" dirty="0"/>
              <a:t>을 호출한 문장을 포함하고 있는 블록에서 선언된 것인지를 조사한다</a:t>
            </a:r>
            <a:r>
              <a:rPr lang="en-US" altLang="ko-KR" dirty="0"/>
              <a:t>. </a:t>
            </a:r>
          </a:p>
          <a:p>
            <a:pPr marL="974725" lvl="2" indent="-179388">
              <a:defRPr/>
            </a:pPr>
            <a:r>
              <a:rPr lang="ko-KR" altLang="en-US" dirty="0"/>
              <a:t>해당 변수를 찾을 때까지 </a:t>
            </a:r>
            <a:r>
              <a:rPr lang="ko-KR" altLang="en-US" dirty="0" smtClean="0"/>
              <a:t>반복</a:t>
            </a:r>
            <a:endParaRPr lang="en-US" altLang="ko-KR" dirty="0"/>
          </a:p>
          <a:p>
            <a:pPr marL="673100" lvl="1" indent="-179388">
              <a:defRPr/>
            </a:pPr>
            <a:r>
              <a:rPr lang="en-US" altLang="ko-KR" dirty="0"/>
              <a:t>LISP </a:t>
            </a:r>
            <a:r>
              <a:rPr lang="ko-KR" altLang="en-US" dirty="0"/>
              <a:t>예</a:t>
            </a:r>
          </a:p>
          <a:p>
            <a:pPr marL="974725" lvl="2" indent="-179388">
              <a:buFontTx/>
              <a:buNone/>
              <a:defRPr/>
            </a:pPr>
            <a:r>
              <a:rPr lang="ko-KR" altLang="en-US" dirty="0"/>
              <a:t> </a:t>
            </a:r>
            <a:r>
              <a:rPr lang="en-US" altLang="ko-KR" dirty="0"/>
              <a:t>01  -&gt; (</a:t>
            </a:r>
            <a:r>
              <a:rPr lang="en-US" altLang="ko-KR" dirty="0" err="1"/>
              <a:t>defvar</a:t>
            </a:r>
            <a:r>
              <a:rPr lang="en-US" altLang="ko-KR" dirty="0"/>
              <a:t> s 10)</a:t>
            </a:r>
          </a:p>
          <a:p>
            <a:pPr marL="974725" lvl="2" indent="-179388">
              <a:buFontTx/>
              <a:buNone/>
              <a:defRPr/>
            </a:pPr>
            <a:r>
              <a:rPr lang="en-US" altLang="ko-KR" dirty="0"/>
              <a:t> 02  -&gt; (</a:t>
            </a:r>
            <a:r>
              <a:rPr lang="en-US" altLang="ko-KR" dirty="0" err="1"/>
              <a:t>defun</a:t>
            </a:r>
            <a:r>
              <a:rPr lang="en-US" altLang="ko-KR" dirty="0"/>
              <a:t> f (x) (+ x s))</a:t>
            </a:r>
          </a:p>
          <a:p>
            <a:pPr marL="974725" lvl="2" indent="-179388">
              <a:buFontTx/>
              <a:buNone/>
              <a:defRPr/>
            </a:pPr>
            <a:r>
              <a:rPr lang="en-US" altLang="ko-KR" dirty="0"/>
              <a:t> 03  -&gt; (</a:t>
            </a:r>
            <a:r>
              <a:rPr lang="en-US" altLang="ko-KR" dirty="0" err="1"/>
              <a:t>defun</a:t>
            </a:r>
            <a:r>
              <a:rPr lang="en-US" altLang="ko-KR" dirty="0"/>
              <a:t> g (s) (f (+ s 11)))</a:t>
            </a:r>
          </a:p>
          <a:p>
            <a:pPr marL="974725" lvl="2" indent="-179388">
              <a:buFontTx/>
              <a:buNone/>
              <a:defRPr/>
            </a:pPr>
            <a:r>
              <a:rPr lang="en-US" altLang="ko-KR" dirty="0"/>
              <a:t> 04  -&gt; (g 5)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defRPr/>
            </a:pPr>
            <a:r>
              <a:rPr lang="ko-KR" altLang="en-US" dirty="0" smtClean="0"/>
              <a:t>할당</a:t>
            </a:r>
            <a:endParaRPr lang="en-US" altLang="ko-KR" dirty="0" smtClean="0"/>
          </a:p>
          <a:p>
            <a:pPr marL="579438" lvl="1" indent="-179388">
              <a:defRPr/>
            </a:pPr>
            <a:r>
              <a:rPr lang="ko-KR" altLang="en-US" dirty="0" smtClean="0"/>
              <a:t>할당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변수에 </a:t>
            </a:r>
            <a:r>
              <a:rPr lang="ko-KR" altLang="en-US" dirty="0"/>
              <a:t>메모리 공간을 바인딩하는 </a:t>
            </a:r>
            <a:r>
              <a:rPr lang="ko-KR" altLang="en-US" dirty="0" smtClean="0"/>
              <a:t>과정</a:t>
            </a:r>
            <a:endParaRPr lang="en-US" altLang="ko-KR" dirty="0"/>
          </a:p>
          <a:p>
            <a:pPr marL="590551" lvl="1" indent="-179388">
              <a:defRPr/>
            </a:pPr>
            <a:r>
              <a:rPr lang="ko-KR" altLang="en-US" dirty="0" smtClean="0"/>
              <a:t>회수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변수로부터</a:t>
            </a:r>
            <a:r>
              <a:rPr lang="ko-KR" altLang="en-US" dirty="0" smtClean="0"/>
              <a:t> </a:t>
            </a:r>
            <a:r>
              <a:rPr lang="ko-KR" altLang="en-US" dirty="0"/>
              <a:t>바인딩이 해제된 메모리 공간을 가용 공간으로 돌려주는 </a:t>
            </a:r>
            <a:r>
              <a:rPr lang="ko-KR" altLang="en-US" dirty="0" smtClean="0"/>
              <a:t>과정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수명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변수가 특정 메모리 주소에 </a:t>
            </a:r>
            <a:r>
              <a:rPr lang="ko-KR" altLang="en-US" dirty="0" err="1"/>
              <a:t>바인딩되어</a:t>
            </a:r>
            <a:r>
              <a:rPr lang="ko-KR" altLang="en-US" dirty="0"/>
              <a:t> 있는 시간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변수의 수명은 변수가 메모리 공간에 </a:t>
            </a:r>
            <a:r>
              <a:rPr lang="ko-KR" altLang="en-US" dirty="0" err="1"/>
              <a:t>바인딩될</a:t>
            </a:r>
            <a:r>
              <a:rPr lang="ko-KR" altLang="en-US" dirty="0"/>
              <a:t> 때 시작되며 회수될 때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53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5913" indent="-179388" algn="just">
              <a:defRPr/>
            </a:pPr>
            <a:r>
              <a:rPr lang="ko-KR" altLang="en-US" dirty="0" smtClean="0"/>
              <a:t>변수 </a:t>
            </a:r>
            <a:r>
              <a:rPr lang="ko-KR" altLang="en-US" dirty="0"/>
              <a:t>할당과 관련된 메모리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715963" lvl="1" indent="-179388" algn="just">
              <a:defRPr/>
            </a:pPr>
            <a:r>
              <a:rPr lang="ko-KR" altLang="en-US" dirty="0" smtClean="0"/>
              <a:t>스택과 </a:t>
            </a:r>
            <a:r>
              <a:rPr lang="ko-KR" altLang="en-US" dirty="0"/>
              <a:t>정적 영역은 크기가 정해져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715963" lvl="1" indent="-179388" algn="just">
              <a:defRPr/>
            </a:pPr>
            <a:r>
              <a:rPr lang="ko-KR" altLang="en-US" dirty="0" err="1" smtClean="0"/>
              <a:t>힙은</a:t>
            </a:r>
            <a:r>
              <a:rPr lang="ko-KR" altLang="en-US" dirty="0" smtClean="0"/>
              <a:t> </a:t>
            </a:r>
            <a:r>
              <a:rPr lang="ko-KR" altLang="en-US" dirty="0"/>
              <a:t>각기 반대 방향으로 영역이 성장할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715963" lvl="1" indent="-179388" algn="just">
              <a:defRPr/>
            </a:pPr>
            <a:r>
              <a:rPr lang="ko-KR" altLang="en-US" dirty="0"/>
              <a:t>변수의 할당은 수명에 따라 정적 할당</a:t>
            </a:r>
            <a:r>
              <a:rPr lang="en-US" altLang="ko-KR" dirty="0"/>
              <a:t>, </a:t>
            </a:r>
            <a:r>
              <a:rPr lang="ko-KR" altLang="en-US" dirty="0"/>
              <a:t>스택 기반 할당</a:t>
            </a:r>
            <a:r>
              <a:rPr lang="en-US" altLang="ko-KR" dirty="0"/>
              <a:t>, </a:t>
            </a:r>
            <a:r>
              <a:rPr lang="ko-KR" altLang="en-US" dirty="0"/>
              <a:t>동적 할당으로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pic>
        <p:nvPicPr>
          <p:cNvPr id="4" name="Picture 6" descr="4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2"/>
          <a:stretch>
            <a:fillRect/>
          </a:stretch>
        </p:blipFill>
        <p:spPr bwMode="auto">
          <a:xfrm>
            <a:off x="1547664" y="2276872"/>
            <a:ext cx="2736304" cy="271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26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indent="-268288">
              <a:defRPr/>
            </a:pPr>
            <a:r>
              <a:rPr lang="ko-KR" altLang="en-US" dirty="0"/>
              <a:t>정적 할당</a:t>
            </a:r>
            <a:endParaRPr lang="en-US" altLang="ko-KR" dirty="0"/>
          </a:p>
          <a:p>
            <a:pPr marL="715963" lvl="1" indent="-179388">
              <a:defRPr/>
            </a:pPr>
            <a:r>
              <a:rPr lang="ko-KR" altLang="en-US" dirty="0"/>
              <a:t>변수에 메모리 공간이 정적으로 할당되는 것</a:t>
            </a:r>
          </a:p>
          <a:p>
            <a:pPr marL="715963" lvl="1" indent="-179388">
              <a:defRPr/>
            </a:pPr>
            <a:r>
              <a:rPr lang="ko-KR" altLang="en-US" dirty="0"/>
              <a:t>한번 할당되면 프로그램 실행이 종료될 때까지 할당 상태가 그대로 유지</a:t>
            </a:r>
          </a:p>
          <a:p>
            <a:pPr marL="715963" lvl="1" indent="-179388">
              <a:defRPr/>
            </a:pPr>
            <a:r>
              <a:rPr lang="ko-KR" altLang="en-US" dirty="0"/>
              <a:t>정적 할당이 이루어지는 메모리 공간은 정적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marL="715963" lvl="1" indent="-179388">
              <a:defRPr/>
            </a:pPr>
            <a:r>
              <a:rPr lang="ko-KR" altLang="en-US" dirty="0" smtClean="0"/>
              <a:t>전역 변수는 프로그램 실행 전체 과정에서 사용되므로 정적 할당</a:t>
            </a:r>
            <a:endParaRPr lang="ko-KR" altLang="en-US" dirty="0"/>
          </a:p>
          <a:p>
            <a:pPr marL="715963" lvl="1" indent="-179388">
              <a:defRPr/>
            </a:pPr>
            <a:endParaRPr lang="ko-KR" altLang="en-US" dirty="0"/>
          </a:p>
          <a:p>
            <a:pPr marL="715963" lvl="2" indent="-179388">
              <a:buFontTx/>
              <a:buNone/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가 전역 변수로 정적 할당되는 예</a:t>
            </a:r>
          </a:p>
          <a:p>
            <a:pPr marL="1257300" lvl="2" indent="-342900">
              <a:buFontTx/>
              <a:buNone/>
              <a:defRPr/>
            </a:pPr>
            <a:endParaRPr lang="ko-KR" altLang="en-US" dirty="0"/>
          </a:p>
          <a:p>
            <a:pPr marL="1257300" lvl="2" indent="-342900">
              <a:buFontTx/>
              <a:buNone/>
              <a:defRPr/>
            </a:pPr>
            <a:r>
              <a:rPr lang="en-US" altLang="ko-KR" dirty="0"/>
              <a:t>  	</a:t>
            </a: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pPr marL="1257300" lvl="2" indent="-342900">
              <a:buFontTx/>
              <a:buNone/>
              <a:defRPr/>
            </a:pPr>
            <a:r>
              <a:rPr lang="en-US" altLang="ko-KR" dirty="0"/>
              <a:t> 	</a:t>
            </a:r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marL="1257300" lvl="2" indent="-342900">
              <a:buFontTx/>
              <a:buNone/>
              <a:defRPr/>
            </a:pPr>
            <a:r>
              <a:rPr lang="en-US" altLang="ko-KR" dirty="0"/>
              <a:t>  	{</a:t>
            </a:r>
          </a:p>
          <a:p>
            <a:pPr marL="1257300" lvl="2" indent="-342900">
              <a:buFontTx/>
              <a:buNone/>
              <a:defRPr/>
            </a:pPr>
            <a:r>
              <a:rPr lang="en-US" altLang="ko-KR" dirty="0"/>
              <a:t>        	 ⋮ </a:t>
            </a:r>
          </a:p>
          <a:p>
            <a:endParaRPr lang="ko-KR" altLang="en-US" dirty="0"/>
          </a:p>
        </p:txBody>
      </p:sp>
      <p:pic>
        <p:nvPicPr>
          <p:cNvPr id="4" name="Picture 7" descr="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>
            <a:fillRect/>
          </a:stretch>
        </p:blipFill>
        <p:spPr bwMode="auto">
          <a:xfrm>
            <a:off x="3995936" y="3356992"/>
            <a:ext cx="30575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67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할당을 하는 지역 변수의 예</a:t>
            </a:r>
          </a:p>
          <a:p>
            <a:endParaRPr lang="ko-KR" altLang="en-US" dirty="0"/>
          </a:p>
        </p:txBody>
      </p:sp>
      <p:sp>
        <p:nvSpPr>
          <p:cNvPr id="6" name="내용 개체 틀 14"/>
          <p:cNvSpPr>
            <a:spLocks/>
          </p:cNvSpPr>
          <p:nvPr/>
        </p:nvSpPr>
        <p:spPr bwMode="auto">
          <a:xfrm>
            <a:off x="876301" y="1340768"/>
            <a:ext cx="7237412" cy="42672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 	#include&lt;stdio.h&gt;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	 int func(void)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 	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05			static int count = 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06			count++;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07			return count;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08 	}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09 	int main(void)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10 	{	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11 			int i;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12 			for (i=0; i&lt;10; i++)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13 				printf("%d ", func());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14 			return 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15 	}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gray">
          <a:xfrm>
            <a:off x="4611688" y="2407568"/>
            <a:ext cx="2667000" cy="658813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 </a:t>
            </a:r>
            <a:r>
              <a:rPr lang="ko-KR" altLang="en-US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</a:t>
            </a:r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정적할당</a:t>
            </a:r>
          </a:p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func </a:t>
            </a:r>
            <a:r>
              <a:rPr lang="ko-KR" altLang="en-US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함수가 종료되어도 </a:t>
            </a:r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count</a:t>
            </a:r>
            <a:r>
              <a:rPr lang="ko-KR" altLang="en-US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메모리에서 회수되지 않음</a:t>
            </a:r>
            <a:endParaRPr lang="ko-KR" altLang="en-US" sz="12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5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예</a:t>
            </a:r>
            <a:r>
              <a:rPr lang="en-US" altLang="ko-KR" dirty="0" smtClean="0"/>
              <a:t>(1/2)</a:t>
            </a:r>
          </a:p>
          <a:p>
            <a:pPr lvl="1" algn="just"/>
            <a:endParaRPr lang="en-US" altLang="ko-KR" dirty="0">
              <a:latin typeface="돋움" panose="020B0600000101010101" pitchFamily="50" charset="-127"/>
            </a:endParaRPr>
          </a:p>
          <a:p>
            <a:pPr lvl="1" algn="just"/>
            <a:endParaRPr lang="en-US" altLang="ko-KR" dirty="0" smtClean="0">
              <a:latin typeface="돋움" panose="020B0600000101010101" pitchFamily="50" charset="-127"/>
            </a:endParaRPr>
          </a:p>
          <a:p>
            <a:pPr lvl="1" algn="just"/>
            <a:r>
              <a:rPr lang="ko-KR" altLang="en-US" dirty="0" smtClean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이름은 </a:t>
            </a:r>
            <a:r>
              <a:rPr lang="en-US" altLang="ko-KR" dirty="0" smtClean="0"/>
              <a:t>x</a:t>
            </a:r>
          </a:p>
          <a:p>
            <a:pPr lvl="1" algn="just"/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r>
              <a:rPr lang="ko-KR" altLang="en-US" dirty="0"/>
              <a:t>변수의 값이 저장될 메모리 주소 </a:t>
            </a:r>
            <a:endParaRPr lang="en-US" altLang="ko-KR" dirty="0" smtClean="0"/>
          </a:p>
          <a:p>
            <a:pPr marL="457200" lvl="1" indent="0" algn="just">
              <a:buNone/>
            </a:pPr>
            <a:r>
              <a:rPr lang="ko-KR" altLang="en-US" dirty="0" smtClean="0"/>
              <a:t>                </a:t>
            </a:r>
            <a:r>
              <a:rPr lang="en-US" altLang="ko-KR" dirty="0" smtClean="0"/>
              <a:t>0x1001 </a:t>
            </a:r>
            <a:r>
              <a:rPr lang="en-US" altLang="ko-KR" dirty="0"/>
              <a:t>~ 0x1004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23" descr="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2"/>
          <a:stretch>
            <a:fillRect/>
          </a:stretch>
        </p:blipFill>
        <p:spPr bwMode="auto">
          <a:xfrm>
            <a:off x="1696461" y="3068960"/>
            <a:ext cx="3048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2"/>
          <p:cNvSpPr>
            <a:spLocks noChangeArrowheads="1"/>
          </p:cNvSpPr>
          <p:nvPr/>
        </p:nvSpPr>
        <p:spPr bwMode="blackWhite">
          <a:xfrm>
            <a:off x="899592" y="1268760"/>
            <a:ext cx="7620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x;</a:t>
            </a:r>
          </a:p>
        </p:txBody>
      </p:sp>
    </p:spTree>
    <p:extLst>
      <p:ext uri="{BB962C8B-B14F-4D97-AF65-F5344CB8AC3E}">
        <p14:creationId xmlns:p14="http://schemas.microsoft.com/office/powerpoint/2010/main" val="190300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indent="-268288"/>
            <a:r>
              <a:rPr lang="ko-KR" altLang="en-US" dirty="0"/>
              <a:t>스택 기반 할당</a:t>
            </a:r>
          </a:p>
          <a:p>
            <a:pPr marL="715963" lvl="1" indent="-179388"/>
            <a:r>
              <a:rPr lang="ko-KR" altLang="en-US" dirty="0"/>
              <a:t>자동 할당</a:t>
            </a:r>
            <a:r>
              <a:rPr lang="en-US" altLang="ko-KR" dirty="0"/>
              <a:t>(automatic allocation)</a:t>
            </a:r>
            <a:r>
              <a:rPr lang="ko-KR" altLang="en-US" dirty="0"/>
              <a:t>이라고도 함</a:t>
            </a:r>
          </a:p>
          <a:p>
            <a:pPr marL="715963" lvl="1" indent="-179388"/>
            <a:r>
              <a:rPr lang="ko-KR" altLang="en-US" dirty="0"/>
              <a:t>변수의 타입은 정적으로 할당되지만 메모리 공간은 실행 시간 중에 할당</a:t>
            </a:r>
          </a:p>
          <a:p>
            <a:pPr marL="715963" lvl="1" indent="-179388"/>
            <a:r>
              <a:rPr lang="ko-KR" altLang="en-US" dirty="0"/>
              <a:t>스택 기반 할당이 이루어지는 메모리 공간은 스택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800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 기반 할당을 하는 지역 변수의 예</a:t>
            </a:r>
          </a:p>
          <a:p>
            <a:endParaRPr lang="ko-KR" altLang="en-US" dirty="0"/>
          </a:p>
        </p:txBody>
      </p:sp>
      <p:sp>
        <p:nvSpPr>
          <p:cNvPr id="4" name="내용 개체 틀 14"/>
          <p:cNvSpPr>
            <a:spLocks/>
          </p:cNvSpPr>
          <p:nvPr/>
        </p:nvSpPr>
        <p:spPr bwMode="auto">
          <a:xfrm>
            <a:off x="912813" y="1371600"/>
            <a:ext cx="7237412" cy="32004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	 void func(void)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	 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		 	int a;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		 	double x;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			⋯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05	 }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06	 int main(void)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07 	{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08 			int x, y;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09 			func();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			⋯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10	 }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3505200" y="2514600"/>
            <a:ext cx="2667000" cy="293688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ko-KR" altLang="en-US" sz="1200" b="1">
                <a:solidFill>
                  <a:srgbClr val="66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스택 기반 할당을 하는 지역변수</a:t>
            </a:r>
          </a:p>
        </p:txBody>
      </p:sp>
    </p:spTree>
    <p:extLst>
      <p:ext uri="{BB962C8B-B14F-4D97-AF65-F5344CB8AC3E}">
        <p14:creationId xmlns:p14="http://schemas.microsoft.com/office/powerpoint/2010/main" val="207682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-179388">
              <a:defRPr/>
            </a:pPr>
            <a:r>
              <a:rPr lang="ko-KR" altLang="en-US" dirty="0" smtClean="0"/>
              <a:t>할당 </a:t>
            </a:r>
            <a:r>
              <a:rPr lang="ko-KR" altLang="en-US" dirty="0"/>
              <a:t>과정</a:t>
            </a:r>
          </a:p>
          <a:p>
            <a:pPr marL="673100" lvl="1" indent="-179388">
              <a:defRPr/>
            </a:pPr>
            <a:r>
              <a:rPr lang="en-US" altLang="ko-KR" dirty="0" smtClean="0"/>
              <a:t>main </a:t>
            </a:r>
            <a:r>
              <a:rPr lang="ko-KR" altLang="en-US" dirty="0"/>
              <a:t>함수의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marL="673100" lvl="1" indent="-179388">
              <a:defRPr/>
            </a:pPr>
            <a:endParaRPr lang="en-US" altLang="ko-KR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함수의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x </a:t>
            </a:r>
            <a:r>
              <a:rPr lang="ko-KR" altLang="en-US" dirty="0"/>
              <a:t>할당</a:t>
            </a:r>
          </a:p>
          <a:p>
            <a:endParaRPr lang="ko-KR" altLang="en-US" dirty="0"/>
          </a:p>
        </p:txBody>
      </p:sp>
      <p:pic>
        <p:nvPicPr>
          <p:cNvPr id="4" name="Picture 6" descr="4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5"/>
          <a:stretch>
            <a:fillRect/>
          </a:stretch>
        </p:blipFill>
        <p:spPr bwMode="auto">
          <a:xfrm>
            <a:off x="3538096" y="1310740"/>
            <a:ext cx="27432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9"/>
          <a:stretch>
            <a:fillRect/>
          </a:stretch>
        </p:blipFill>
        <p:spPr bwMode="auto">
          <a:xfrm>
            <a:off x="3563888" y="3820723"/>
            <a:ext cx="2514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39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-179388">
              <a:defRPr/>
            </a:pPr>
            <a:r>
              <a:rPr lang="ko-KR" altLang="en-US" dirty="0" smtClean="0"/>
              <a:t>회수 과정</a:t>
            </a:r>
            <a:endParaRPr lang="ko-KR" altLang="en-US" dirty="0"/>
          </a:p>
          <a:p>
            <a:pPr marL="673100" lvl="1" indent="-179388">
              <a:defRPr/>
            </a:pP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함수의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x </a:t>
            </a:r>
            <a:r>
              <a:rPr lang="ko-KR" altLang="en-US" dirty="0" smtClean="0"/>
              <a:t>회수</a:t>
            </a:r>
            <a:endParaRPr lang="en-US" altLang="ko-KR" dirty="0" smtClean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endParaRPr lang="ko-KR" altLang="en-US" dirty="0"/>
          </a:p>
          <a:p>
            <a:pPr marL="673100" lvl="1" indent="-179388">
              <a:defRPr/>
            </a:pPr>
            <a:r>
              <a:rPr lang="en-US" altLang="ko-KR" dirty="0"/>
              <a:t>main </a:t>
            </a:r>
            <a:r>
              <a:rPr lang="ko-KR" altLang="en-US" dirty="0"/>
              <a:t>함수의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회수</a:t>
            </a:r>
          </a:p>
          <a:p>
            <a:endParaRPr lang="ko-KR" altLang="en-US" dirty="0"/>
          </a:p>
        </p:txBody>
      </p:sp>
      <p:pic>
        <p:nvPicPr>
          <p:cNvPr id="4" name="Picture 8" descr="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3707904" y="1196752"/>
            <a:ext cx="27432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4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32"/>
          <a:stretch>
            <a:fillRect/>
          </a:stretch>
        </p:blipFill>
        <p:spPr bwMode="auto">
          <a:xfrm>
            <a:off x="3635896" y="3789040"/>
            <a:ext cx="2738438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28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-179388">
              <a:defRPr/>
            </a:pPr>
            <a:r>
              <a:rPr lang="ko-KR" altLang="en-US" dirty="0"/>
              <a:t>동적 할당</a:t>
            </a:r>
          </a:p>
          <a:p>
            <a:pPr marL="673100" lvl="1" indent="-179388">
              <a:defRPr/>
            </a:pPr>
            <a:r>
              <a:rPr lang="ko-KR" altLang="en-US" dirty="0"/>
              <a:t>명시적인 명령어에 의해 실행 시간에 할당</a:t>
            </a:r>
          </a:p>
          <a:p>
            <a:pPr marL="673100" lvl="1" indent="-179388">
              <a:defRPr/>
            </a:pPr>
            <a:r>
              <a:rPr lang="ko-KR" altLang="en-US" dirty="0"/>
              <a:t>동적 할당이 이루어지는 메모리 공간은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</a:p>
          <a:p>
            <a:pPr marL="673100" lvl="1" indent="-179388">
              <a:defRPr/>
            </a:pPr>
            <a:r>
              <a:rPr lang="ko-KR" altLang="en-US" dirty="0"/>
              <a:t>동적으로 할당된 영역은 포인터나 참조 변수를 통해서 참조 가능</a:t>
            </a:r>
          </a:p>
          <a:p>
            <a:pPr marL="673100" lvl="1" indent="-179388">
              <a:defRPr/>
            </a:pPr>
            <a:r>
              <a:rPr lang="ko-KR" altLang="en-US" dirty="0" smtClean="0"/>
              <a:t>예</a:t>
            </a:r>
            <a:r>
              <a:rPr lang="en-US" altLang="ko-KR" dirty="0"/>
              <a:t>) C </a:t>
            </a:r>
          </a:p>
          <a:p>
            <a:pPr marL="974725" lvl="2" indent="-179388">
              <a:defRPr/>
            </a:pPr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/>
              <a:t>free </a:t>
            </a:r>
            <a:r>
              <a:rPr lang="ko-KR" altLang="en-US" dirty="0"/>
              <a:t>함수 제공</a:t>
            </a:r>
          </a:p>
          <a:p>
            <a:pPr marL="974725" lvl="2" indent="-179388">
              <a:defRPr/>
            </a:pPr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include </a:t>
            </a:r>
            <a:r>
              <a:rPr lang="ko-KR" altLang="en-US" dirty="0"/>
              <a:t>시켜야 사용 가능</a:t>
            </a:r>
          </a:p>
          <a:p>
            <a:pPr marL="974725" lvl="2" indent="-179388">
              <a:defRPr/>
            </a:pPr>
            <a:r>
              <a:rPr lang="ko-KR" altLang="en-US" dirty="0" smtClean="0"/>
              <a:t>동적으로 </a:t>
            </a:r>
            <a:r>
              <a:rPr lang="ko-KR" altLang="en-US" dirty="0"/>
              <a:t>메모리를 할당하고 회수하는 </a:t>
            </a:r>
            <a:r>
              <a:rPr lang="en-US" altLang="ko-KR" dirty="0"/>
              <a:t>C </a:t>
            </a:r>
            <a:r>
              <a:rPr lang="ko-KR" altLang="en-US" dirty="0"/>
              <a:t>코드</a:t>
            </a:r>
          </a:p>
          <a:p>
            <a:endParaRPr lang="ko-KR" altLang="en-US" dirty="0"/>
          </a:p>
        </p:txBody>
      </p:sp>
      <p:sp>
        <p:nvSpPr>
          <p:cNvPr id="4" name="내용 개체 틀 14"/>
          <p:cNvSpPr>
            <a:spLocks/>
          </p:cNvSpPr>
          <p:nvPr/>
        </p:nvSpPr>
        <p:spPr bwMode="auto">
          <a:xfrm>
            <a:off x="1307403" y="3573016"/>
            <a:ext cx="4272709" cy="12192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	 int *ptr;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 	ptr = (int *)malloc(sizeof(int));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 	*ptr = 20;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	 free(ptr);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29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-179388">
              <a:defRPr/>
            </a:pPr>
            <a:r>
              <a:rPr lang="ko-KR" altLang="en-US" dirty="0"/>
              <a:t>동적 할당 </a:t>
            </a:r>
            <a:r>
              <a:rPr lang="ko-KR" altLang="en-US" dirty="0" smtClean="0"/>
              <a:t>과정</a:t>
            </a:r>
            <a:endParaRPr lang="ko-KR" altLang="en-US" dirty="0"/>
          </a:p>
          <a:p>
            <a:pPr marL="693738" lvl="1" indent="-200025">
              <a:defRPr/>
            </a:pPr>
            <a:r>
              <a:rPr lang="en-US" altLang="ko-KR" dirty="0" err="1"/>
              <a:t>ptr</a:t>
            </a:r>
            <a:r>
              <a:rPr lang="ko-KR" altLang="en-US" dirty="0"/>
              <a:t>이 동적으로 할당된 영역을 가리킴</a:t>
            </a:r>
          </a:p>
          <a:p>
            <a:pPr marL="693738" lvl="1" indent="-200025">
              <a:defRPr/>
            </a:pPr>
            <a:endParaRPr lang="ko-KR" altLang="en-US" dirty="0"/>
          </a:p>
          <a:p>
            <a:pPr marL="693738" lvl="1" indent="-200025">
              <a:defRPr/>
            </a:pPr>
            <a:endParaRPr lang="ko-KR" altLang="en-US" dirty="0"/>
          </a:p>
          <a:p>
            <a:pPr marL="693738" lvl="1" indent="-200025">
              <a:defRPr/>
            </a:pPr>
            <a:endParaRPr lang="ko-KR" altLang="en-US" dirty="0"/>
          </a:p>
          <a:p>
            <a:pPr marL="693738" lvl="1" indent="-200025">
              <a:defRPr/>
            </a:pPr>
            <a:endParaRPr lang="ko-KR" altLang="en-US" dirty="0"/>
          </a:p>
          <a:p>
            <a:pPr marL="693738" lvl="1" indent="-200025">
              <a:defRPr/>
            </a:pPr>
            <a:endParaRPr lang="ko-KR" altLang="en-US" dirty="0"/>
          </a:p>
          <a:p>
            <a:pPr marL="693738" lvl="1" indent="-200025">
              <a:defRPr/>
            </a:pPr>
            <a:endParaRPr lang="en-US" altLang="ko-KR" dirty="0" smtClean="0"/>
          </a:p>
          <a:p>
            <a:pPr marL="693738" lvl="1" indent="-200025">
              <a:defRPr/>
            </a:pPr>
            <a:r>
              <a:rPr lang="en-US" altLang="ko-KR" dirty="0" err="1" smtClean="0"/>
              <a:t>ptr</a:t>
            </a:r>
            <a:r>
              <a:rPr lang="ko-KR" altLang="en-US" dirty="0"/>
              <a:t>이 가리키는 영역에 </a:t>
            </a:r>
            <a:r>
              <a:rPr lang="en-US" altLang="ko-KR" dirty="0"/>
              <a:t>20</a:t>
            </a:r>
            <a:r>
              <a:rPr lang="ko-KR" altLang="en-US" dirty="0"/>
              <a:t>을 배정</a:t>
            </a:r>
          </a:p>
          <a:p>
            <a:endParaRPr lang="ko-KR" altLang="en-US" dirty="0"/>
          </a:p>
        </p:txBody>
      </p:sp>
      <p:pic>
        <p:nvPicPr>
          <p:cNvPr id="4" name="Picture 8" descr="4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50"/>
          <a:stretch>
            <a:fillRect/>
          </a:stretch>
        </p:blipFill>
        <p:spPr bwMode="auto">
          <a:xfrm>
            <a:off x="5076056" y="1340768"/>
            <a:ext cx="28289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>
            <a:fillRect/>
          </a:stretch>
        </p:blipFill>
        <p:spPr bwMode="auto">
          <a:xfrm>
            <a:off x="4644008" y="3861048"/>
            <a:ext cx="31765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93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-179388">
              <a:defRPr/>
            </a:pPr>
            <a:r>
              <a:rPr lang="ko-KR" altLang="en-US" dirty="0" smtClean="0"/>
              <a:t>회수</a:t>
            </a:r>
            <a:endParaRPr lang="ko-KR" altLang="en-US" dirty="0"/>
          </a:p>
          <a:p>
            <a:pPr marL="682625" lvl="1" indent="-198438">
              <a:defRPr/>
            </a:pPr>
            <a:r>
              <a:rPr lang="ko-KR" altLang="en-US" dirty="0"/>
              <a:t>동적으로 할당된 영역의 회수</a:t>
            </a:r>
          </a:p>
          <a:p>
            <a:pPr marL="1082675" lvl="2" indent="-198438">
              <a:defRPr/>
            </a:pPr>
            <a:endParaRPr lang="ko-KR" altLang="en-US" dirty="0"/>
          </a:p>
          <a:p>
            <a:pPr marL="1082675" lvl="2" indent="-198438">
              <a:defRPr/>
            </a:pPr>
            <a:endParaRPr lang="ko-KR" altLang="en-US" dirty="0"/>
          </a:p>
          <a:p>
            <a:pPr marL="1082675" lvl="2" indent="-198438">
              <a:defRPr/>
            </a:pPr>
            <a:endParaRPr lang="ko-KR" altLang="en-US" dirty="0"/>
          </a:p>
          <a:p>
            <a:pPr marL="1082675" lvl="2" indent="-198438">
              <a:defRPr/>
            </a:pPr>
            <a:endParaRPr lang="ko-KR" altLang="en-US" dirty="0"/>
          </a:p>
          <a:p>
            <a:pPr marL="1082675" lvl="2" indent="-198438">
              <a:defRPr/>
            </a:pPr>
            <a:endParaRPr lang="ko-KR" altLang="en-US" dirty="0"/>
          </a:p>
          <a:p>
            <a:pPr marL="1082675" lvl="2" indent="-198438">
              <a:defRPr/>
            </a:pPr>
            <a:endParaRPr lang="en-US" altLang="ko-KR" dirty="0" smtClean="0"/>
          </a:p>
          <a:p>
            <a:pPr marL="682625" lvl="1" indent="-198438">
              <a:defRPr/>
            </a:pPr>
            <a:r>
              <a:rPr lang="en-US" altLang="ko-KR" dirty="0" smtClean="0"/>
              <a:t>C</a:t>
            </a:r>
            <a:r>
              <a:rPr lang="en-US" altLang="ko-KR" dirty="0"/>
              <a:t>++</a:t>
            </a:r>
          </a:p>
          <a:p>
            <a:pPr marL="984250" lvl="2" indent="-169863">
              <a:defRPr/>
            </a:pPr>
            <a:r>
              <a:rPr lang="ko-KR" altLang="en-US" dirty="0"/>
              <a:t>동적 할당과 관련된 연산자 제공 </a:t>
            </a:r>
            <a:r>
              <a:rPr lang="en-US" altLang="ko-KR" dirty="0"/>
              <a:t>: delete, new</a:t>
            </a:r>
          </a:p>
          <a:p>
            <a:endParaRPr lang="ko-KR" altLang="en-US" dirty="0"/>
          </a:p>
        </p:txBody>
      </p:sp>
      <p:pic>
        <p:nvPicPr>
          <p:cNvPr id="4" name="Picture 8" descr="4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2"/>
          <a:stretch>
            <a:fillRect/>
          </a:stretch>
        </p:blipFill>
        <p:spPr bwMode="auto">
          <a:xfrm>
            <a:off x="4139952" y="1124744"/>
            <a:ext cx="28194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14"/>
          <p:cNvSpPr>
            <a:spLocks/>
          </p:cNvSpPr>
          <p:nvPr/>
        </p:nvSpPr>
        <p:spPr bwMode="auto">
          <a:xfrm>
            <a:off x="1449388" y="4077072"/>
            <a:ext cx="4778796" cy="12192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	 int *ptr;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	 ptr = new int;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	 *ptr = 20;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 	delete ptr;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347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 상수</a:t>
            </a:r>
          </a:p>
          <a:p>
            <a:pPr lvl="1"/>
            <a:r>
              <a:rPr lang="ko-KR" altLang="en-US" dirty="0"/>
              <a:t>프로그램 전반에 걸쳐 고정된 값을 가지는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1"/>
            <a:r>
              <a:rPr lang="ko-KR" altLang="en-US" dirty="0"/>
              <a:t>변수와는 달리 값이 변경될 수 없음</a:t>
            </a:r>
          </a:p>
          <a:p>
            <a:pPr lvl="1"/>
            <a:r>
              <a:rPr lang="ko-KR" altLang="en-US" dirty="0" err="1"/>
              <a:t>판독성과</a:t>
            </a:r>
            <a:r>
              <a:rPr lang="ko-KR" altLang="en-US" dirty="0"/>
              <a:t> 프로그램의 신뢰성을 </a:t>
            </a:r>
            <a:r>
              <a:rPr lang="ko-KR" altLang="en-US" dirty="0" smtClean="0"/>
              <a:t>증진</a:t>
            </a:r>
            <a:endParaRPr lang="ko-KR" altLang="en-US" dirty="0"/>
          </a:p>
          <a:p>
            <a:pPr lvl="1"/>
            <a:r>
              <a:rPr lang="ko-KR" altLang="en-US" dirty="0" err="1"/>
              <a:t>판독성</a:t>
            </a:r>
            <a:r>
              <a:rPr lang="ko-KR" altLang="en-US" dirty="0"/>
              <a:t> 향상 예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blackWhite">
          <a:xfrm>
            <a:off x="1454223" y="2708920"/>
            <a:ext cx="2816225" cy="34766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area = 5 * 5 * 3.14159;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blackWhite">
          <a:xfrm>
            <a:off x="1454224" y="3615804"/>
            <a:ext cx="2816225" cy="7493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const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double pi = 3.14159;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area = 5 * 5 * 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pi;</a:t>
            </a:r>
            <a:endParaRPr lang="en-US" altLang="ko-KR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16424" y="34981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				        </a:t>
            </a:r>
            <a:r>
              <a:rPr lang="ko-KR" altLang="en-US" sz="1600" dirty="0">
                <a:solidFill>
                  <a:srgbClr val="CC0000"/>
                </a:solidFill>
                <a:sym typeface="Wingdings" panose="05000000000000000000" pitchFamily="2" charset="2"/>
              </a:rPr>
              <a:t>상수 </a:t>
            </a:r>
            <a:r>
              <a:rPr lang="en-US" altLang="ko-KR" sz="1600" dirty="0">
                <a:solidFill>
                  <a:srgbClr val="CC0000"/>
                </a:solidFill>
                <a:sym typeface="Wingdings" panose="05000000000000000000" pitchFamily="2" charset="2"/>
              </a:rPr>
              <a:t>pi </a:t>
            </a:r>
            <a:r>
              <a:rPr lang="ko-KR" altLang="en-US" sz="1600" dirty="0">
                <a:solidFill>
                  <a:srgbClr val="CC0000"/>
                </a:solidFill>
                <a:sym typeface="Wingdings" panose="05000000000000000000" pitchFamily="2" charset="2"/>
              </a:rPr>
              <a:t>사용하여 </a:t>
            </a:r>
            <a:r>
              <a:rPr lang="ko-KR" altLang="en-US" sz="1600" dirty="0" err="1">
                <a:solidFill>
                  <a:srgbClr val="CC0000"/>
                </a:solidFill>
                <a:sym typeface="Wingdings" panose="05000000000000000000" pitchFamily="2" charset="2"/>
              </a:rPr>
              <a:t>판독성</a:t>
            </a:r>
            <a:r>
              <a:rPr lang="ko-KR" altLang="en-US" sz="1600" dirty="0">
                <a:solidFill>
                  <a:srgbClr val="CC0000"/>
                </a:solidFill>
                <a:sym typeface="Wingdings" panose="05000000000000000000" pitchFamily="2" charset="2"/>
              </a:rPr>
              <a:t> 향상</a:t>
            </a:r>
            <a:endParaRPr lang="ko-KR" altLang="en-US" sz="1600" dirty="0">
              <a:solidFill>
                <a:srgbClr val="CC000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282552" y="3212976"/>
            <a:ext cx="792088" cy="285188"/>
          </a:xfrm>
          <a:prstGeom prst="downArrow">
            <a:avLst/>
          </a:prstGeom>
          <a:solidFill>
            <a:srgbClr val="FFC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83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신뢰성 향상 예</a:t>
            </a:r>
          </a:p>
          <a:p>
            <a:pPr lvl="1">
              <a:buNone/>
            </a:pPr>
            <a:r>
              <a:rPr lang="en-US" altLang="ko-KR" dirty="0">
                <a:sym typeface="Wingdings" panose="05000000000000000000" pitchFamily="2" charset="2"/>
              </a:rPr>
              <a:t>				       </a:t>
            </a:r>
          </a:p>
          <a:p>
            <a:pPr lvl="1">
              <a:buNone/>
            </a:pPr>
            <a:r>
              <a:rPr lang="en-US" altLang="ko-KR" dirty="0">
                <a:sym typeface="Wingdings" panose="05000000000000000000" pitchFamily="2" charset="2"/>
              </a:rPr>
              <a:t>					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				</a:t>
            </a:r>
          </a:p>
          <a:p>
            <a:pPr lvl="1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None/>
            </a:pPr>
            <a:r>
              <a:rPr lang="en-US" altLang="ko-KR" dirty="0">
                <a:sym typeface="Wingdings" panose="05000000000000000000" pitchFamily="2" charset="2"/>
              </a:rPr>
              <a:t>					    </a:t>
            </a:r>
          </a:p>
          <a:p>
            <a:pPr lvl="1">
              <a:buNone/>
            </a:pPr>
            <a:r>
              <a:rPr lang="en-US" altLang="ko-KR" dirty="0">
                <a:sym typeface="Wingdings" panose="05000000000000000000" pitchFamily="2" charset="2"/>
              </a:rPr>
              <a:t>					     </a:t>
            </a:r>
            <a:r>
              <a:rPr lang="ko-KR" altLang="en-US" sz="1600" dirty="0">
                <a:solidFill>
                  <a:srgbClr val="CC0000"/>
                </a:solidFill>
                <a:sym typeface="Wingdings" panose="05000000000000000000" pitchFamily="2" charset="2"/>
              </a:rPr>
              <a:t>학생 수를 의미하는 이름 상수 </a:t>
            </a:r>
            <a:r>
              <a:rPr lang="en-US" altLang="ko-KR" sz="1600" dirty="0">
                <a:solidFill>
                  <a:srgbClr val="CC0000"/>
                </a:solidFill>
                <a:sym typeface="Wingdings" panose="05000000000000000000" pitchFamily="2" charset="2"/>
              </a:rPr>
              <a:t>number</a:t>
            </a:r>
            <a:r>
              <a:rPr lang="ko-KR" altLang="en-US" sz="1600" dirty="0">
                <a:solidFill>
                  <a:srgbClr val="CC0000"/>
                </a:solidFill>
                <a:sym typeface="Wingdings" panose="05000000000000000000" pitchFamily="2" charset="2"/>
              </a:rPr>
              <a:t/>
            </a:r>
            <a:br>
              <a:rPr lang="ko-KR" altLang="en-US" sz="1600" dirty="0">
                <a:solidFill>
                  <a:srgbClr val="CC0000"/>
                </a:solidFill>
                <a:sym typeface="Wingdings" panose="05000000000000000000" pitchFamily="2" charset="2"/>
              </a:rPr>
            </a:br>
            <a:r>
              <a:rPr lang="ko-KR" altLang="en-US" sz="1600" dirty="0">
                <a:solidFill>
                  <a:srgbClr val="CC0000"/>
                </a:solidFill>
                <a:sym typeface="Wingdings" panose="05000000000000000000" pitchFamily="2" charset="2"/>
              </a:rPr>
              <a:t>				           사용</a:t>
            </a:r>
          </a:p>
          <a:p>
            <a:pPr lvl="1">
              <a:buNone/>
            </a:pPr>
            <a:endParaRPr lang="ko-KR" altLang="en-US" sz="1600" dirty="0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 lvl="1">
              <a:buNone/>
            </a:pPr>
            <a:endParaRPr lang="ko-KR" altLang="en-US" sz="1600" dirty="0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 lvl="1">
              <a:buNone/>
            </a:pPr>
            <a:endParaRPr lang="ko-KR" altLang="en-US" sz="1600" dirty="0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 lvl="1">
              <a:buNone/>
            </a:pPr>
            <a:endParaRPr lang="en-US" altLang="ko-KR" sz="1600" dirty="0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 lvl="1">
              <a:buNone/>
            </a:pPr>
            <a:endParaRPr lang="ko-KR" altLang="en-US" sz="1600" dirty="0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solidFill>
                  <a:srgbClr val="CC0000"/>
                </a:solidFill>
                <a:sym typeface="Wingdings" panose="05000000000000000000" pitchFamily="2" charset="2"/>
              </a:rPr>
              <a:t>학생 수가 변경되어도 이름 상수를 선언하는 문장만 </a:t>
            </a:r>
            <a:r>
              <a:rPr lang="ko-KR" altLang="en-US" sz="1600" dirty="0" smtClean="0">
                <a:solidFill>
                  <a:srgbClr val="CC0000"/>
                </a:solidFill>
                <a:sym typeface="Wingdings" panose="05000000000000000000" pitchFamily="2" charset="2"/>
              </a:rPr>
              <a:t>수정</a:t>
            </a:r>
            <a:endParaRPr lang="en-US" altLang="ko-KR" sz="1600" dirty="0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number = 200;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115616" y="1371600"/>
            <a:ext cx="2973388" cy="134461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int score[100];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     ⋮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for (i=0; i&lt;100; i++) 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 ⋮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} average = sum / 100;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121966" y="2971800"/>
            <a:ext cx="3048000" cy="16637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const int number = 100;</a:t>
            </a:r>
          </a:p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int score[number];</a:t>
            </a:r>
          </a:p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⋮</a:t>
            </a:r>
          </a:p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for (i=0; i&lt;number; i++) {</a:t>
            </a:r>
          </a:p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⋮ </a:t>
            </a:r>
          </a:p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} average = sum / number;</a:t>
            </a:r>
          </a:p>
        </p:txBody>
      </p:sp>
    </p:spTree>
    <p:extLst>
      <p:ext uri="{BB962C8B-B14F-4D97-AF65-F5344CB8AC3E}">
        <p14:creationId xmlns:p14="http://schemas.microsoft.com/office/powerpoint/2010/main" val="1691426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 선언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Ada </a:t>
            </a:r>
            <a:r>
              <a:rPr lang="en-US" altLang="ko-KR" dirty="0"/>
              <a:t>: constant</a:t>
            </a:r>
            <a:r>
              <a:rPr lang="ko-KR" altLang="en-US" dirty="0"/>
              <a:t>로 이름 상수 선언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1"/>
            <a:r>
              <a:rPr lang="en-US" altLang="ko-KR" dirty="0"/>
              <a:t>Java : final</a:t>
            </a:r>
            <a:r>
              <a:rPr lang="ko-KR" altLang="en-US" dirty="0"/>
              <a:t>로 이름 상수 선언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Ada, C++, Java</a:t>
            </a:r>
            <a:r>
              <a:rPr lang="ko-KR" altLang="en-US" dirty="0"/>
              <a:t>는 이름 상수에 값을 동적으로 바인딩하는 것을 허용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676400" y="1770112"/>
            <a:ext cx="3429000" cy="3810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number: constant integer := 100;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676400" y="2989312"/>
            <a:ext cx="3429000" cy="3810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final int number = 100;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blackWhite">
          <a:xfrm>
            <a:off x="1676400" y="4200128"/>
            <a:ext cx="3429000" cy="3810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just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const int current = (int) time(0);</a:t>
            </a:r>
          </a:p>
        </p:txBody>
      </p:sp>
    </p:spTree>
    <p:extLst>
      <p:ext uri="{BB962C8B-B14F-4D97-AF65-F5344CB8AC3E}">
        <p14:creationId xmlns:p14="http://schemas.microsoft.com/office/powerpoint/2010/main" val="109567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값 </a:t>
            </a:r>
            <a:r>
              <a:rPr lang="en-US" altLang="ko-KR" dirty="0"/>
              <a:t>: </a:t>
            </a:r>
            <a:r>
              <a:rPr lang="ko-KR" altLang="en-US" dirty="0"/>
              <a:t>변수의 값은 </a:t>
            </a:r>
            <a:r>
              <a:rPr lang="ko-KR" altLang="en-US" dirty="0" err="1"/>
              <a:t>배정문에</a:t>
            </a:r>
            <a:r>
              <a:rPr lang="ko-KR" altLang="en-US" dirty="0"/>
              <a:t> 의해 부여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값은 </a:t>
            </a:r>
            <a:r>
              <a:rPr lang="en-US" altLang="ko-KR" dirty="0"/>
              <a:t>20</a:t>
            </a:r>
          </a:p>
          <a:p>
            <a:pPr marL="457200" lvl="1" indent="0">
              <a:buNone/>
            </a:pPr>
            <a:r>
              <a:rPr lang="en-US" altLang="ko-KR" dirty="0" smtClean="0"/>
              <a:t>        x </a:t>
            </a:r>
            <a:r>
              <a:rPr lang="en-US" altLang="ko-KR" dirty="0"/>
              <a:t>= 20;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타입 </a:t>
            </a:r>
            <a:r>
              <a:rPr lang="en-US" altLang="ko-KR" dirty="0"/>
              <a:t>: </a:t>
            </a:r>
            <a:r>
              <a:rPr lang="ko-KR" altLang="en-US" dirty="0"/>
              <a:t>변수가 가질 수 있는 값의 범위와 이 값에 대한 연산들의 집합을 의미</a:t>
            </a:r>
          </a:p>
          <a:p>
            <a:pPr lvl="1"/>
            <a:r>
              <a:rPr lang="ko-KR" altLang="en-US" dirty="0" smtClean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사용이 허락되는 범위</a:t>
            </a:r>
          </a:p>
          <a:p>
            <a:pPr lvl="1"/>
            <a:r>
              <a:rPr lang="ko-KR" altLang="en-US" dirty="0" smtClean="0"/>
              <a:t>수명 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가 메모리 주소에 할당되어 있는 기간</a:t>
            </a:r>
          </a:p>
        </p:txBody>
      </p:sp>
      <p:pic>
        <p:nvPicPr>
          <p:cNvPr id="4" name="Picture 9" descr="4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2"/>
          <a:stretch>
            <a:fillRect/>
          </a:stretch>
        </p:blipFill>
        <p:spPr bwMode="auto">
          <a:xfrm>
            <a:off x="2627784" y="1772816"/>
            <a:ext cx="321945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0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</a:p>
          <a:p>
            <a:pPr lvl="1"/>
            <a:r>
              <a:rPr lang="ko-KR" altLang="en-US" dirty="0"/>
              <a:t>프로그램에서 어떤 개체를 식별하기 위해서 사용되는 문자들의 스트링</a:t>
            </a:r>
          </a:p>
          <a:p>
            <a:pPr lvl="1"/>
            <a:r>
              <a:rPr lang="ko-KR" altLang="en-US" dirty="0"/>
              <a:t>이름을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  <a:r>
              <a:rPr lang="ko-KR" altLang="en-US" dirty="0"/>
              <a:t>라 부르기도 함</a:t>
            </a:r>
          </a:p>
          <a:p>
            <a:pPr lvl="1"/>
            <a:r>
              <a:rPr lang="ko-KR" altLang="en-US" dirty="0" err="1"/>
              <a:t>예약어</a:t>
            </a:r>
            <a:r>
              <a:rPr lang="en-US" altLang="ko-KR" dirty="0"/>
              <a:t>(reserved word)</a:t>
            </a:r>
            <a:r>
              <a:rPr lang="ko-KR" altLang="en-US" dirty="0"/>
              <a:t>는 이름으로 사용될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if, while,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pPr lvl="1"/>
            <a:r>
              <a:rPr lang="ko-KR" altLang="en-US" dirty="0" smtClean="0"/>
              <a:t>어떤 프로그래밍 언어에서는 미리 </a:t>
            </a:r>
            <a:r>
              <a:rPr lang="ko-KR" altLang="en-US" dirty="0"/>
              <a:t>정의된 이름</a:t>
            </a:r>
            <a:r>
              <a:rPr lang="en-US" altLang="ko-KR" dirty="0"/>
              <a:t>(predefined name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미리 </a:t>
            </a:r>
            <a:r>
              <a:rPr lang="ko-KR" altLang="en-US" dirty="0"/>
              <a:t>정의된 의미를 갖고 있으나 사용자에 의해 다시 정의되어 사용될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/>
            <a:r>
              <a:rPr lang="ko-KR" altLang="en-US" dirty="0" smtClean="0"/>
              <a:t>좋은 이름은 변수의 목적을 정확하게 전달할 수 있어야 함</a:t>
            </a:r>
            <a:endParaRPr lang="ko-KR" altLang="en-US" dirty="0"/>
          </a:p>
        </p:txBody>
      </p:sp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80001"/>
              </p:ext>
            </p:extLst>
          </p:nvPr>
        </p:nvGraphicFramePr>
        <p:xfrm>
          <a:off x="990600" y="3571477"/>
          <a:ext cx="6781801" cy="1009651"/>
        </p:xfrm>
        <a:graphic>
          <a:graphicData uri="http://schemas.openxmlformats.org/drawingml/2006/table">
            <a:tbl>
              <a:tblPr/>
              <a:tblGrid>
                <a:gridCol w="127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변수의 목적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좋은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나쁜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날짜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currentDate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date, current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성적의 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sumOfScore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sum, score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</a:p>
          <a:p>
            <a:pPr lvl="1"/>
            <a:r>
              <a:rPr lang="ko-KR" altLang="en-US" dirty="0"/>
              <a:t>변수의 값이 저장될 메모리 주소</a:t>
            </a:r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에서 변수의 시작 주소</a:t>
            </a:r>
          </a:p>
          <a:p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295400" y="2514600"/>
            <a:ext cx="1295400" cy="5334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x;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char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ch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</p:txBody>
      </p:sp>
      <p:pic>
        <p:nvPicPr>
          <p:cNvPr id="5" name="Picture 9" descr="4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72"/>
          <a:stretch>
            <a:fillRect/>
          </a:stretch>
        </p:blipFill>
        <p:spPr bwMode="auto">
          <a:xfrm>
            <a:off x="3200400" y="1676400"/>
            <a:ext cx="32766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blackWhite">
          <a:xfrm>
            <a:off x="1296988" y="4605338"/>
            <a:ext cx="1901825" cy="347662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(“%p”, &amp;x);</a:t>
            </a:r>
          </a:p>
        </p:txBody>
      </p:sp>
    </p:spTree>
    <p:extLst>
      <p:ext uri="{BB962C8B-B14F-4D97-AF65-F5344CB8AC3E}">
        <p14:creationId xmlns:p14="http://schemas.microsoft.com/office/powerpoint/2010/main" val="31998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  <a:p>
            <a:pPr lvl="1"/>
            <a:r>
              <a:rPr lang="ko-KR" altLang="en-US" dirty="0"/>
              <a:t>변수의 주소에 저장된 내용</a:t>
            </a:r>
          </a:p>
          <a:p>
            <a:pPr lvl="1"/>
            <a:r>
              <a:rPr lang="ko-KR" altLang="en-US" dirty="0"/>
              <a:t>변수의 값은 </a:t>
            </a:r>
            <a:r>
              <a:rPr lang="ko-KR" altLang="en-US" dirty="0" err="1"/>
              <a:t>배정문에</a:t>
            </a:r>
            <a:r>
              <a:rPr lang="ko-KR" altLang="en-US" dirty="0"/>
              <a:t> 의해 부여</a:t>
            </a:r>
          </a:p>
          <a:p>
            <a:pPr lvl="1"/>
            <a:endParaRPr lang="ko-KR" altLang="en-US" dirty="0"/>
          </a:p>
          <a:p>
            <a:pPr lvl="3">
              <a:buFontTx/>
              <a:buNone/>
            </a:pPr>
            <a:r>
              <a:rPr lang="en-US" altLang="ko-KR" dirty="0"/>
              <a:t>            x</a:t>
            </a:r>
            <a:r>
              <a:rPr lang="ko-KR" altLang="en-US" dirty="0"/>
              <a:t>의 주소에 값 </a:t>
            </a:r>
            <a:r>
              <a:rPr lang="en-US" altLang="ko-KR" dirty="0"/>
              <a:t>20</a:t>
            </a:r>
            <a:r>
              <a:rPr lang="ko-KR" altLang="en-US" dirty="0"/>
              <a:t>을 저장한다는 의미</a:t>
            </a:r>
          </a:p>
          <a:p>
            <a:pPr lvl="3">
              <a:buFontTx/>
              <a:buNone/>
            </a:pPr>
            <a:r>
              <a:rPr lang="en-US" altLang="ko-KR" dirty="0"/>
              <a:t>		    </a:t>
            </a:r>
          </a:p>
          <a:p>
            <a:pPr lvl="3">
              <a:buFontTx/>
              <a:buNone/>
            </a:pPr>
            <a:r>
              <a:rPr lang="en-US" altLang="ko-KR" dirty="0"/>
              <a:t>           y</a:t>
            </a:r>
            <a:r>
              <a:rPr lang="ko-KR" altLang="en-US" dirty="0"/>
              <a:t>의 값을 </a:t>
            </a:r>
            <a:r>
              <a:rPr lang="en-US" altLang="ko-KR" dirty="0"/>
              <a:t>x</a:t>
            </a:r>
            <a:r>
              <a:rPr lang="ko-KR" altLang="en-US" dirty="0"/>
              <a:t>의 주소에 저장하는 것을 의미</a:t>
            </a:r>
          </a:p>
          <a:p>
            <a:pPr lvl="3">
              <a:buFontTx/>
              <a:buNone/>
            </a:pPr>
            <a:endParaRPr lang="ko-KR" altLang="en-US" dirty="0"/>
          </a:p>
          <a:p>
            <a:pPr lvl="3">
              <a:buFontTx/>
              <a:buNone/>
            </a:pPr>
            <a:endParaRPr lang="ko-KR" altLang="en-US" dirty="0"/>
          </a:p>
          <a:p>
            <a:pPr lvl="1"/>
            <a:r>
              <a:rPr lang="en-US" altLang="ko-KR" dirty="0"/>
              <a:t>l-value</a:t>
            </a:r>
            <a:r>
              <a:rPr lang="ko-KR" altLang="en-US" dirty="0"/>
              <a:t>와 </a:t>
            </a:r>
            <a:r>
              <a:rPr lang="en-US" altLang="ko-KR" dirty="0" err="1"/>
              <a:t>r-value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043608" y="2132856"/>
            <a:ext cx="1065213" cy="347663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x = 20;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1045196" y="2632919"/>
            <a:ext cx="1065212" cy="347662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x = y;</a:t>
            </a:r>
          </a:p>
        </p:txBody>
      </p:sp>
      <p:pic>
        <p:nvPicPr>
          <p:cNvPr id="6" name="Picture 9" descr="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5"/>
          <a:stretch>
            <a:fillRect/>
          </a:stretch>
        </p:blipFill>
        <p:spPr bwMode="auto">
          <a:xfrm>
            <a:off x="1187624" y="3930074"/>
            <a:ext cx="3429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42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</a:t>
            </a:r>
          </a:p>
          <a:p>
            <a:pPr lvl="1"/>
            <a:r>
              <a:rPr lang="ko-KR" altLang="en-US" dirty="0"/>
              <a:t>변수가 가질 수 있는 값의 범위와 그 값에 대해 수행할 수 있는 연산의 </a:t>
            </a:r>
            <a:r>
              <a:rPr lang="ko-KR" altLang="en-US" dirty="0" smtClean="0"/>
              <a:t>집합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x</a:t>
            </a:r>
          </a:p>
          <a:p>
            <a:pPr lvl="3"/>
            <a:r>
              <a:rPr lang="en-US" altLang="ko-KR" dirty="0"/>
              <a:t>-2147483648 ~ 2147483647</a:t>
            </a:r>
            <a:r>
              <a:rPr lang="ko-KR" altLang="en-US" dirty="0"/>
              <a:t>의 값을 가질 수 있음</a:t>
            </a:r>
          </a:p>
          <a:p>
            <a:pPr lvl="3"/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연산을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check</a:t>
            </a:r>
          </a:p>
          <a:p>
            <a:pPr lvl="3"/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의 값을 가질 수 있음</a:t>
            </a:r>
          </a:p>
          <a:p>
            <a:pPr lvl="3"/>
            <a:r>
              <a:rPr lang="en-US" altLang="ko-KR" dirty="0"/>
              <a:t>and, or, not </a:t>
            </a:r>
            <a:r>
              <a:rPr lang="ko-KR" altLang="en-US" dirty="0"/>
              <a:t>등의 연산을 수행</a:t>
            </a: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403648" y="1844824"/>
            <a:ext cx="2290763" cy="5969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int x;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bool check;</a:t>
            </a:r>
          </a:p>
        </p:txBody>
      </p:sp>
    </p:spTree>
    <p:extLst>
      <p:ext uri="{BB962C8B-B14F-4D97-AF65-F5344CB8AC3E}">
        <p14:creationId xmlns:p14="http://schemas.microsoft.com/office/powerpoint/2010/main" val="40230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바인딩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변수와 </a:t>
            </a:r>
            <a:r>
              <a:rPr lang="ko-KR" altLang="en-US" dirty="0" smtClean="0"/>
              <a:t>관련된 속성을 연관시키는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이름에 </a:t>
            </a:r>
            <a:r>
              <a:rPr lang="ko-KR" altLang="en-US" dirty="0"/>
              <a:t>속성을 연관시키는 과정</a:t>
            </a:r>
          </a:p>
          <a:p>
            <a:pPr lvl="1"/>
            <a:r>
              <a:rPr lang="ko-KR" altLang="en-US" dirty="0"/>
              <a:t>바인딩 시간 </a:t>
            </a:r>
            <a:r>
              <a:rPr lang="en-US" altLang="ko-KR" dirty="0"/>
              <a:t>: </a:t>
            </a:r>
            <a:r>
              <a:rPr lang="ko-KR" altLang="en-US" dirty="0"/>
              <a:t>바인딩이 일어나는 </a:t>
            </a:r>
            <a:r>
              <a:rPr lang="ko-KR" altLang="en-US" dirty="0" smtClean="0"/>
              <a:t>시간</a:t>
            </a:r>
            <a:endParaRPr lang="ko-KR" altLang="en-US" dirty="0"/>
          </a:p>
          <a:p>
            <a:pPr lvl="1"/>
            <a:r>
              <a:rPr lang="ko-KR" altLang="en-US" dirty="0" smtClean="0"/>
              <a:t>바인딩 시간에 따른 바인딩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2"/>
            <a:r>
              <a:rPr lang="ko-KR" altLang="en-US" dirty="0"/>
              <a:t>정적 바인딩 </a:t>
            </a:r>
            <a:r>
              <a:rPr lang="en-US" altLang="ko-KR" dirty="0"/>
              <a:t>: </a:t>
            </a:r>
            <a:r>
              <a:rPr lang="ko-KR" altLang="en-US" dirty="0"/>
              <a:t>실행 시간 전에 일어나고 프로그램 실행 과정에서 변하지 않은 상태로 유지되는 바인딩</a:t>
            </a:r>
          </a:p>
          <a:p>
            <a:pPr lvl="2"/>
            <a:r>
              <a:rPr lang="ko-KR" altLang="en-US" dirty="0"/>
              <a:t>동적 바인딩 </a:t>
            </a:r>
            <a:r>
              <a:rPr lang="en-US" altLang="ko-KR" dirty="0"/>
              <a:t>: </a:t>
            </a:r>
            <a:r>
              <a:rPr lang="ko-KR" altLang="en-US" dirty="0"/>
              <a:t>실행 시간 중에 일어나거나 프로그램 실행 과정에서 변경되는 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‘</a:t>
            </a:r>
            <a:r>
              <a:rPr lang="en-US" altLang="ko-KR" dirty="0"/>
              <a:t>integer’ </a:t>
            </a:r>
            <a:r>
              <a:rPr lang="ko-KR" altLang="en-US" dirty="0"/>
              <a:t>타입을 이름 </a:t>
            </a:r>
            <a:r>
              <a:rPr lang="en-US" altLang="ko-KR" dirty="0"/>
              <a:t>x</a:t>
            </a:r>
            <a:r>
              <a:rPr lang="ko-KR" altLang="en-US" dirty="0"/>
              <a:t>에 정적으로 바인딩</a:t>
            </a:r>
          </a:p>
          <a:p>
            <a:pPr lvl="2"/>
            <a:r>
              <a:rPr lang="ko-KR" altLang="en-US" dirty="0" smtClean="0"/>
              <a:t>할당한 </a:t>
            </a:r>
            <a:r>
              <a:rPr lang="ko-KR" altLang="en-US" dirty="0" err="1"/>
              <a:t>기억장소를</a:t>
            </a:r>
            <a:r>
              <a:rPr lang="ko-KR" altLang="en-US" dirty="0"/>
              <a:t> 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에 </a:t>
            </a:r>
            <a:r>
              <a:rPr lang="ko-KR" altLang="en-US" dirty="0"/>
              <a:t>동적으로 바인딩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403648" y="3861048"/>
            <a:ext cx="2290763" cy="5969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x;</a:t>
            </a:r>
          </a:p>
          <a:p>
            <a:pPr algn="l"/>
            <a:r>
              <a:rPr lang="en-US" altLang="ko-KR" dirty="0" err="1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ptr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 = new </a:t>
            </a:r>
            <a:r>
              <a:rPr lang="en-US" altLang="ko-KR" dirty="0" err="1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int</a:t>
            </a:r>
            <a:r>
              <a:rPr lang="en-US" altLang="ko-KR" dirty="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  <a:endParaRPr lang="en-US" altLang="ko-KR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09875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18952</TotalTime>
  <Words>1552</Words>
  <Application>Microsoft Office PowerPoint</Application>
  <PresentationFormat>화면 슬라이드 쇼(4:3)</PresentationFormat>
  <Paragraphs>528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39</vt:i4>
      </vt:variant>
    </vt:vector>
  </HeadingPairs>
  <TitlesOfParts>
    <vt:vector size="56" baseType="lpstr">
      <vt:lpstr>HY견고딕</vt:lpstr>
      <vt:lpstr>HY그래픽</vt:lpstr>
      <vt:lpstr>HY헤드라인M</vt:lpstr>
      <vt:lpstr>굴림</vt:lpstr>
      <vt:lpstr>돋움</vt:lpstr>
      <vt:lpstr>맑은 고딕</vt:lpstr>
      <vt:lpstr>휴먼모음T</vt:lpstr>
      <vt:lpstr>Arial</vt:lpstr>
      <vt:lpstr>Bell MT</vt:lpstr>
      <vt:lpstr>Bodoni MT</vt:lpstr>
      <vt:lpstr>Comic Sans MS</vt:lpstr>
      <vt:lpstr>Times New Roman</vt:lpstr>
      <vt:lpstr>Wingdings</vt:lpstr>
      <vt:lpstr>1_기본 디자인</vt:lpstr>
      <vt:lpstr>2_기본 디자인</vt:lpstr>
      <vt:lpstr>디자인 사용자 지정</vt:lpstr>
      <vt:lpstr>3_기본 디자인</vt:lpstr>
      <vt:lpstr>PowerPoint 프레젠테이션</vt:lpstr>
      <vt:lpstr>변수</vt:lpstr>
      <vt:lpstr>변수</vt:lpstr>
      <vt:lpstr>변수</vt:lpstr>
      <vt:lpstr>변수</vt:lpstr>
      <vt:lpstr>변수</vt:lpstr>
      <vt:lpstr>변수</vt:lpstr>
      <vt:lpstr>변수</vt:lpstr>
      <vt:lpstr>바인딩</vt:lpstr>
      <vt:lpstr>바인딩</vt:lpstr>
      <vt:lpstr>바인딩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선언, 블록, 영역</vt:lpstr>
      <vt:lpstr>할당</vt:lpstr>
      <vt:lpstr>할당</vt:lpstr>
      <vt:lpstr>할당</vt:lpstr>
      <vt:lpstr>할당</vt:lpstr>
      <vt:lpstr>할당</vt:lpstr>
      <vt:lpstr>할당</vt:lpstr>
      <vt:lpstr>할당</vt:lpstr>
      <vt:lpstr>할당</vt:lpstr>
      <vt:lpstr>할당</vt:lpstr>
      <vt:lpstr>할당</vt:lpstr>
      <vt:lpstr>할당</vt:lpstr>
      <vt:lpstr>상수</vt:lpstr>
      <vt:lpstr>상수</vt:lpstr>
      <vt:lpstr>상수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Kyoungsoo Bok</cp:lastModifiedBy>
  <cp:revision>1079</cp:revision>
  <cp:lastPrinted>2017-01-23T06:09:45Z</cp:lastPrinted>
  <dcterms:created xsi:type="dcterms:W3CDTF">2004-04-28T09:15:25Z</dcterms:created>
  <dcterms:modified xsi:type="dcterms:W3CDTF">2019-10-07T04:25:39Z</dcterms:modified>
</cp:coreProperties>
</file>